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12192000" cy="6858000"/>
  <p:notesSz cx="12192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Corbel"/>
                <a:cs typeface="Corbe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Corbel"/>
                <a:cs typeface="Corbe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4572000"/>
            <a:ext cx="2286000" cy="2286000"/>
          </a:xfrm>
          <a:custGeom>
            <a:avLst/>
            <a:gdLst/>
            <a:ahLst/>
            <a:cxnLst/>
            <a:rect l="l" t="t" r="r" b="b"/>
            <a:pathLst>
              <a:path w="2286000" h="2286000">
                <a:moveTo>
                  <a:pt x="2286000" y="0"/>
                </a:moveTo>
                <a:lnTo>
                  <a:pt x="0" y="2286000"/>
                </a:lnTo>
                <a:lnTo>
                  <a:pt x="2286000" y="2286000"/>
                </a:lnTo>
                <a:lnTo>
                  <a:pt x="2286000" y="0"/>
                </a:lnTo>
                <a:close/>
              </a:path>
            </a:pathLst>
          </a:custGeom>
          <a:solidFill>
            <a:srgbClr val="007CD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0" y="0"/>
            <a:ext cx="2286000" cy="2286000"/>
          </a:xfrm>
          <a:custGeom>
            <a:avLst/>
            <a:gdLst/>
            <a:ahLst/>
            <a:cxnLst/>
            <a:rect l="l" t="t" r="r" b="b"/>
            <a:pathLst>
              <a:path w="2286000" h="2286000">
                <a:moveTo>
                  <a:pt x="1143000" y="0"/>
                </a:moveTo>
                <a:lnTo>
                  <a:pt x="1094683" y="1002"/>
                </a:lnTo>
                <a:lnTo>
                  <a:pt x="1046878" y="3984"/>
                </a:lnTo>
                <a:lnTo>
                  <a:pt x="999623" y="8904"/>
                </a:lnTo>
                <a:lnTo>
                  <a:pt x="952959" y="15724"/>
                </a:lnTo>
                <a:lnTo>
                  <a:pt x="906925" y="24404"/>
                </a:lnTo>
                <a:lnTo>
                  <a:pt x="861562" y="34904"/>
                </a:lnTo>
                <a:lnTo>
                  <a:pt x="816907" y="47185"/>
                </a:lnTo>
                <a:lnTo>
                  <a:pt x="773002" y="61207"/>
                </a:lnTo>
                <a:lnTo>
                  <a:pt x="729886" y="76930"/>
                </a:lnTo>
                <a:lnTo>
                  <a:pt x="687598" y="94314"/>
                </a:lnTo>
                <a:lnTo>
                  <a:pt x="646179" y="113320"/>
                </a:lnTo>
                <a:lnTo>
                  <a:pt x="605667" y="133909"/>
                </a:lnTo>
                <a:lnTo>
                  <a:pt x="566103" y="156040"/>
                </a:lnTo>
                <a:lnTo>
                  <a:pt x="527527" y="179674"/>
                </a:lnTo>
                <a:lnTo>
                  <a:pt x="489977" y="204772"/>
                </a:lnTo>
                <a:lnTo>
                  <a:pt x="453494" y="231293"/>
                </a:lnTo>
                <a:lnTo>
                  <a:pt x="418117" y="259198"/>
                </a:lnTo>
                <a:lnTo>
                  <a:pt x="383886" y="288448"/>
                </a:lnTo>
                <a:lnTo>
                  <a:pt x="350840" y="319002"/>
                </a:lnTo>
                <a:lnTo>
                  <a:pt x="319020" y="350821"/>
                </a:lnTo>
                <a:lnTo>
                  <a:pt x="288465" y="383865"/>
                </a:lnTo>
                <a:lnTo>
                  <a:pt x="259214" y="418096"/>
                </a:lnTo>
                <a:lnTo>
                  <a:pt x="231308" y="453472"/>
                </a:lnTo>
                <a:lnTo>
                  <a:pt x="204786" y="489955"/>
                </a:lnTo>
                <a:lnTo>
                  <a:pt x="179687" y="527504"/>
                </a:lnTo>
                <a:lnTo>
                  <a:pt x="156051" y="566081"/>
                </a:lnTo>
                <a:lnTo>
                  <a:pt x="133919" y="605645"/>
                </a:lnTo>
                <a:lnTo>
                  <a:pt x="113329" y="646157"/>
                </a:lnTo>
                <a:lnTo>
                  <a:pt x="94321" y="687577"/>
                </a:lnTo>
                <a:lnTo>
                  <a:pt x="76936" y="729865"/>
                </a:lnTo>
                <a:lnTo>
                  <a:pt x="61212" y="772982"/>
                </a:lnTo>
                <a:lnTo>
                  <a:pt x="47189" y="816889"/>
                </a:lnTo>
                <a:lnTo>
                  <a:pt x="34907" y="861545"/>
                </a:lnTo>
                <a:lnTo>
                  <a:pt x="24406" y="906911"/>
                </a:lnTo>
                <a:lnTo>
                  <a:pt x="15726" y="952947"/>
                </a:lnTo>
                <a:lnTo>
                  <a:pt x="8905" y="999613"/>
                </a:lnTo>
                <a:lnTo>
                  <a:pt x="3984" y="1046871"/>
                </a:lnTo>
                <a:lnTo>
                  <a:pt x="1002" y="1094679"/>
                </a:lnTo>
                <a:lnTo>
                  <a:pt x="0" y="1143000"/>
                </a:lnTo>
                <a:lnTo>
                  <a:pt x="1002" y="1191320"/>
                </a:lnTo>
                <a:lnTo>
                  <a:pt x="3984" y="1239128"/>
                </a:lnTo>
                <a:lnTo>
                  <a:pt x="8905" y="1286386"/>
                </a:lnTo>
                <a:lnTo>
                  <a:pt x="15726" y="1333052"/>
                </a:lnTo>
                <a:lnTo>
                  <a:pt x="24406" y="1379088"/>
                </a:lnTo>
                <a:lnTo>
                  <a:pt x="34907" y="1424454"/>
                </a:lnTo>
                <a:lnTo>
                  <a:pt x="47189" y="1469110"/>
                </a:lnTo>
                <a:lnTo>
                  <a:pt x="61212" y="1513017"/>
                </a:lnTo>
                <a:lnTo>
                  <a:pt x="76936" y="1556134"/>
                </a:lnTo>
                <a:lnTo>
                  <a:pt x="94321" y="1598422"/>
                </a:lnTo>
                <a:lnTo>
                  <a:pt x="113329" y="1639842"/>
                </a:lnTo>
                <a:lnTo>
                  <a:pt x="133919" y="1680354"/>
                </a:lnTo>
                <a:lnTo>
                  <a:pt x="156051" y="1719918"/>
                </a:lnTo>
                <a:lnTo>
                  <a:pt x="179687" y="1758495"/>
                </a:lnTo>
                <a:lnTo>
                  <a:pt x="204786" y="1796044"/>
                </a:lnTo>
                <a:lnTo>
                  <a:pt x="231308" y="1832527"/>
                </a:lnTo>
                <a:lnTo>
                  <a:pt x="259214" y="1867903"/>
                </a:lnTo>
                <a:lnTo>
                  <a:pt x="288465" y="1902134"/>
                </a:lnTo>
                <a:lnTo>
                  <a:pt x="319020" y="1935178"/>
                </a:lnTo>
                <a:lnTo>
                  <a:pt x="350840" y="1966997"/>
                </a:lnTo>
                <a:lnTo>
                  <a:pt x="383886" y="1997551"/>
                </a:lnTo>
                <a:lnTo>
                  <a:pt x="418117" y="2026801"/>
                </a:lnTo>
                <a:lnTo>
                  <a:pt x="453494" y="2054706"/>
                </a:lnTo>
                <a:lnTo>
                  <a:pt x="489977" y="2081227"/>
                </a:lnTo>
                <a:lnTo>
                  <a:pt x="527527" y="2106325"/>
                </a:lnTo>
                <a:lnTo>
                  <a:pt x="566103" y="2129959"/>
                </a:lnTo>
                <a:lnTo>
                  <a:pt x="605667" y="2152090"/>
                </a:lnTo>
                <a:lnTo>
                  <a:pt x="646179" y="2172679"/>
                </a:lnTo>
                <a:lnTo>
                  <a:pt x="687598" y="2191685"/>
                </a:lnTo>
                <a:lnTo>
                  <a:pt x="729886" y="2209069"/>
                </a:lnTo>
                <a:lnTo>
                  <a:pt x="773002" y="2224792"/>
                </a:lnTo>
                <a:lnTo>
                  <a:pt x="816907" y="2238814"/>
                </a:lnTo>
                <a:lnTo>
                  <a:pt x="861562" y="2251095"/>
                </a:lnTo>
                <a:lnTo>
                  <a:pt x="906925" y="2261595"/>
                </a:lnTo>
                <a:lnTo>
                  <a:pt x="952959" y="2270275"/>
                </a:lnTo>
                <a:lnTo>
                  <a:pt x="999623" y="2277095"/>
                </a:lnTo>
                <a:lnTo>
                  <a:pt x="1046878" y="2282015"/>
                </a:lnTo>
                <a:lnTo>
                  <a:pt x="1094683" y="2284997"/>
                </a:lnTo>
                <a:lnTo>
                  <a:pt x="1143000" y="2286000"/>
                </a:lnTo>
                <a:lnTo>
                  <a:pt x="1191320" y="2284997"/>
                </a:lnTo>
                <a:lnTo>
                  <a:pt x="1239128" y="2282015"/>
                </a:lnTo>
                <a:lnTo>
                  <a:pt x="1286386" y="2277095"/>
                </a:lnTo>
                <a:lnTo>
                  <a:pt x="1333052" y="2270275"/>
                </a:lnTo>
                <a:lnTo>
                  <a:pt x="1379088" y="2261595"/>
                </a:lnTo>
                <a:lnTo>
                  <a:pt x="1424454" y="2251095"/>
                </a:lnTo>
                <a:lnTo>
                  <a:pt x="1469110" y="2238814"/>
                </a:lnTo>
                <a:lnTo>
                  <a:pt x="1513017" y="2224792"/>
                </a:lnTo>
                <a:lnTo>
                  <a:pt x="1556134" y="2209069"/>
                </a:lnTo>
                <a:lnTo>
                  <a:pt x="1598422" y="2191685"/>
                </a:lnTo>
                <a:lnTo>
                  <a:pt x="1639842" y="2172679"/>
                </a:lnTo>
                <a:lnTo>
                  <a:pt x="1680354" y="2152090"/>
                </a:lnTo>
                <a:lnTo>
                  <a:pt x="1719918" y="2129959"/>
                </a:lnTo>
                <a:lnTo>
                  <a:pt x="1758495" y="2106325"/>
                </a:lnTo>
                <a:lnTo>
                  <a:pt x="1796044" y="2081227"/>
                </a:lnTo>
                <a:lnTo>
                  <a:pt x="1832527" y="2054706"/>
                </a:lnTo>
                <a:lnTo>
                  <a:pt x="1867903" y="2026801"/>
                </a:lnTo>
                <a:lnTo>
                  <a:pt x="1902134" y="1997551"/>
                </a:lnTo>
                <a:lnTo>
                  <a:pt x="1935178" y="1966997"/>
                </a:lnTo>
                <a:lnTo>
                  <a:pt x="1966997" y="1935178"/>
                </a:lnTo>
                <a:lnTo>
                  <a:pt x="1997551" y="1902134"/>
                </a:lnTo>
                <a:lnTo>
                  <a:pt x="2026801" y="1867903"/>
                </a:lnTo>
                <a:lnTo>
                  <a:pt x="2054706" y="1832527"/>
                </a:lnTo>
                <a:lnTo>
                  <a:pt x="2081227" y="1796044"/>
                </a:lnTo>
                <a:lnTo>
                  <a:pt x="2106325" y="1758495"/>
                </a:lnTo>
                <a:lnTo>
                  <a:pt x="2129959" y="1719918"/>
                </a:lnTo>
                <a:lnTo>
                  <a:pt x="2152090" y="1680354"/>
                </a:lnTo>
                <a:lnTo>
                  <a:pt x="2172679" y="1639842"/>
                </a:lnTo>
                <a:lnTo>
                  <a:pt x="2191685" y="1598422"/>
                </a:lnTo>
                <a:lnTo>
                  <a:pt x="2209069" y="1556134"/>
                </a:lnTo>
                <a:lnTo>
                  <a:pt x="2224792" y="1513017"/>
                </a:lnTo>
                <a:lnTo>
                  <a:pt x="2238814" y="1469110"/>
                </a:lnTo>
                <a:lnTo>
                  <a:pt x="2251095" y="1424454"/>
                </a:lnTo>
                <a:lnTo>
                  <a:pt x="2261595" y="1379088"/>
                </a:lnTo>
                <a:lnTo>
                  <a:pt x="2270275" y="1333052"/>
                </a:lnTo>
                <a:lnTo>
                  <a:pt x="2277095" y="1286386"/>
                </a:lnTo>
                <a:lnTo>
                  <a:pt x="2282015" y="1239128"/>
                </a:lnTo>
                <a:lnTo>
                  <a:pt x="2284997" y="1191320"/>
                </a:lnTo>
                <a:lnTo>
                  <a:pt x="2286000" y="1143000"/>
                </a:lnTo>
                <a:lnTo>
                  <a:pt x="2284997" y="1094679"/>
                </a:lnTo>
                <a:lnTo>
                  <a:pt x="2282015" y="1046871"/>
                </a:lnTo>
                <a:lnTo>
                  <a:pt x="2277095" y="999613"/>
                </a:lnTo>
                <a:lnTo>
                  <a:pt x="2270275" y="952947"/>
                </a:lnTo>
                <a:lnTo>
                  <a:pt x="2261595" y="906911"/>
                </a:lnTo>
                <a:lnTo>
                  <a:pt x="2251095" y="861545"/>
                </a:lnTo>
                <a:lnTo>
                  <a:pt x="2238814" y="816889"/>
                </a:lnTo>
                <a:lnTo>
                  <a:pt x="2224792" y="772982"/>
                </a:lnTo>
                <a:lnTo>
                  <a:pt x="2209069" y="729865"/>
                </a:lnTo>
                <a:lnTo>
                  <a:pt x="2191685" y="687577"/>
                </a:lnTo>
                <a:lnTo>
                  <a:pt x="2172679" y="646157"/>
                </a:lnTo>
                <a:lnTo>
                  <a:pt x="2152090" y="605645"/>
                </a:lnTo>
                <a:lnTo>
                  <a:pt x="2129959" y="566081"/>
                </a:lnTo>
                <a:lnTo>
                  <a:pt x="2106325" y="527504"/>
                </a:lnTo>
                <a:lnTo>
                  <a:pt x="2081227" y="489955"/>
                </a:lnTo>
                <a:lnTo>
                  <a:pt x="2054706" y="453472"/>
                </a:lnTo>
                <a:lnTo>
                  <a:pt x="2026801" y="418096"/>
                </a:lnTo>
                <a:lnTo>
                  <a:pt x="1997551" y="383865"/>
                </a:lnTo>
                <a:lnTo>
                  <a:pt x="1966997" y="350821"/>
                </a:lnTo>
                <a:lnTo>
                  <a:pt x="1935178" y="319002"/>
                </a:lnTo>
                <a:lnTo>
                  <a:pt x="1902134" y="288448"/>
                </a:lnTo>
                <a:lnTo>
                  <a:pt x="1867903" y="259198"/>
                </a:lnTo>
                <a:lnTo>
                  <a:pt x="1832527" y="231293"/>
                </a:lnTo>
                <a:lnTo>
                  <a:pt x="1796044" y="204772"/>
                </a:lnTo>
                <a:lnTo>
                  <a:pt x="1758495" y="179674"/>
                </a:lnTo>
                <a:lnTo>
                  <a:pt x="1719918" y="156040"/>
                </a:lnTo>
                <a:lnTo>
                  <a:pt x="1680354" y="133909"/>
                </a:lnTo>
                <a:lnTo>
                  <a:pt x="1639842" y="113320"/>
                </a:lnTo>
                <a:lnTo>
                  <a:pt x="1598422" y="94314"/>
                </a:lnTo>
                <a:lnTo>
                  <a:pt x="1556134" y="76930"/>
                </a:lnTo>
                <a:lnTo>
                  <a:pt x="1513017" y="61207"/>
                </a:lnTo>
                <a:lnTo>
                  <a:pt x="1469110" y="47185"/>
                </a:lnTo>
                <a:lnTo>
                  <a:pt x="1424454" y="34904"/>
                </a:lnTo>
                <a:lnTo>
                  <a:pt x="1379088" y="24404"/>
                </a:lnTo>
                <a:lnTo>
                  <a:pt x="1333052" y="15724"/>
                </a:lnTo>
                <a:lnTo>
                  <a:pt x="1286386" y="8904"/>
                </a:lnTo>
                <a:lnTo>
                  <a:pt x="1239128" y="3984"/>
                </a:lnTo>
                <a:lnTo>
                  <a:pt x="1191320" y="1002"/>
                </a:lnTo>
                <a:lnTo>
                  <a:pt x="1143000" y="0"/>
                </a:lnTo>
                <a:close/>
              </a:path>
            </a:pathLst>
          </a:custGeom>
          <a:solidFill>
            <a:srgbClr val="15BB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2286000" y="0"/>
            <a:ext cx="2276475" cy="2295525"/>
          </a:xfrm>
          <a:custGeom>
            <a:avLst/>
            <a:gdLst/>
            <a:ahLst/>
            <a:cxnLst/>
            <a:rect l="l" t="t" r="r" b="b"/>
            <a:pathLst>
              <a:path w="2276475" h="2295525">
                <a:moveTo>
                  <a:pt x="2276475" y="0"/>
                </a:moveTo>
                <a:lnTo>
                  <a:pt x="0" y="0"/>
                </a:lnTo>
                <a:lnTo>
                  <a:pt x="0" y="2295525"/>
                </a:lnTo>
                <a:lnTo>
                  <a:pt x="2276475" y="0"/>
                </a:lnTo>
                <a:close/>
              </a:path>
            </a:pathLst>
          </a:custGeom>
          <a:solidFill>
            <a:srgbClr val="007CD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906000" y="4572000"/>
            <a:ext cx="2286000" cy="2286000"/>
          </a:xfrm>
          <a:custGeom>
            <a:avLst/>
            <a:gdLst/>
            <a:ahLst/>
            <a:cxnLst/>
            <a:rect l="l" t="t" r="r" b="b"/>
            <a:pathLst>
              <a:path w="2286000" h="2286000">
                <a:moveTo>
                  <a:pt x="2286000" y="0"/>
                </a:moveTo>
                <a:lnTo>
                  <a:pt x="0" y="0"/>
                </a:lnTo>
                <a:lnTo>
                  <a:pt x="0" y="2286000"/>
                </a:lnTo>
                <a:lnTo>
                  <a:pt x="2286000" y="2286000"/>
                </a:lnTo>
                <a:lnTo>
                  <a:pt x="2286000" y="0"/>
                </a:lnTo>
                <a:close/>
              </a:path>
            </a:pathLst>
          </a:custGeom>
          <a:solidFill>
            <a:srgbClr val="007CD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9906000" y="2286000"/>
            <a:ext cx="2286000" cy="2286000"/>
          </a:xfrm>
          <a:custGeom>
            <a:avLst/>
            <a:gdLst/>
            <a:ahLst/>
            <a:cxnLst/>
            <a:rect l="l" t="t" r="r" b="b"/>
            <a:pathLst>
              <a:path w="2286000" h="2286000">
                <a:moveTo>
                  <a:pt x="2286000" y="0"/>
                </a:moveTo>
                <a:lnTo>
                  <a:pt x="0" y="0"/>
                </a:lnTo>
                <a:lnTo>
                  <a:pt x="2283205" y="2286000"/>
                </a:lnTo>
                <a:lnTo>
                  <a:pt x="2286000" y="2286000"/>
                </a:lnTo>
                <a:lnTo>
                  <a:pt x="2286000" y="0"/>
                </a:lnTo>
                <a:close/>
              </a:path>
            </a:pathLst>
          </a:custGeom>
          <a:solidFill>
            <a:srgbClr val="15BB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9906000" y="0"/>
            <a:ext cx="2286000" cy="2286000"/>
          </a:xfrm>
          <a:custGeom>
            <a:avLst/>
            <a:gdLst/>
            <a:ahLst/>
            <a:cxnLst/>
            <a:rect l="l" t="t" r="r" b="b"/>
            <a:pathLst>
              <a:path w="2286000" h="2286000">
                <a:moveTo>
                  <a:pt x="1143000" y="0"/>
                </a:moveTo>
                <a:lnTo>
                  <a:pt x="1094679" y="1002"/>
                </a:lnTo>
                <a:lnTo>
                  <a:pt x="1046871" y="3984"/>
                </a:lnTo>
                <a:lnTo>
                  <a:pt x="999613" y="8904"/>
                </a:lnTo>
                <a:lnTo>
                  <a:pt x="952947" y="15724"/>
                </a:lnTo>
                <a:lnTo>
                  <a:pt x="906911" y="24404"/>
                </a:lnTo>
                <a:lnTo>
                  <a:pt x="861545" y="34904"/>
                </a:lnTo>
                <a:lnTo>
                  <a:pt x="816889" y="47185"/>
                </a:lnTo>
                <a:lnTo>
                  <a:pt x="772982" y="61207"/>
                </a:lnTo>
                <a:lnTo>
                  <a:pt x="729865" y="76930"/>
                </a:lnTo>
                <a:lnTo>
                  <a:pt x="687577" y="94314"/>
                </a:lnTo>
                <a:lnTo>
                  <a:pt x="646157" y="113320"/>
                </a:lnTo>
                <a:lnTo>
                  <a:pt x="605645" y="133909"/>
                </a:lnTo>
                <a:lnTo>
                  <a:pt x="566081" y="156040"/>
                </a:lnTo>
                <a:lnTo>
                  <a:pt x="527504" y="179674"/>
                </a:lnTo>
                <a:lnTo>
                  <a:pt x="489955" y="204772"/>
                </a:lnTo>
                <a:lnTo>
                  <a:pt x="453472" y="231293"/>
                </a:lnTo>
                <a:lnTo>
                  <a:pt x="418096" y="259198"/>
                </a:lnTo>
                <a:lnTo>
                  <a:pt x="383865" y="288448"/>
                </a:lnTo>
                <a:lnTo>
                  <a:pt x="350821" y="319002"/>
                </a:lnTo>
                <a:lnTo>
                  <a:pt x="319002" y="350821"/>
                </a:lnTo>
                <a:lnTo>
                  <a:pt x="288448" y="383865"/>
                </a:lnTo>
                <a:lnTo>
                  <a:pt x="259198" y="418096"/>
                </a:lnTo>
                <a:lnTo>
                  <a:pt x="231293" y="453472"/>
                </a:lnTo>
                <a:lnTo>
                  <a:pt x="204772" y="489955"/>
                </a:lnTo>
                <a:lnTo>
                  <a:pt x="179674" y="527504"/>
                </a:lnTo>
                <a:lnTo>
                  <a:pt x="156040" y="566081"/>
                </a:lnTo>
                <a:lnTo>
                  <a:pt x="133909" y="605645"/>
                </a:lnTo>
                <a:lnTo>
                  <a:pt x="113320" y="646157"/>
                </a:lnTo>
                <a:lnTo>
                  <a:pt x="94314" y="687577"/>
                </a:lnTo>
                <a:lnTo>
                  <a:pt x="76930" y="729865"/>
                </a:lnTo>
                <a:lnTo>
                  <a:pt x="61207" y="772982"/>
                </a:lnTo>
                <a:lnTo>
                  <a:pt x="47185" y="816889"/>
                </a:lnTo>
                <a:lnTo>
                  <a:pt x="34904" y="861545"/>
                </a:lnTo>
                <a:lnTo>
                  <a:pt x="24404" y="906911"/>
                </a:lnTo>
                <a:lnTo>
                  <a:pt x="15724" y="952947"/>
                </a:lnTo>
                <a:lnTo>
                  <a:pt x="8904" y="999613"/>
                </a:lnTo>
                <a:lnTo>
                  <a:pt x="3984" y="1046871"/>
                </a:lnTo>
                <a:lnTo>
                  <a:pt x="1002" y="1094679"/>
                </a:lnTo>
                <a:lnTo>
                  <a:pt x="0" y="1143000"/>
                </a:lnTo>
                <a:lnTo>
                  <a:pt x="1002" y="1191320"/>
                </a:lnTo>
                <a:lnTo>
                  <a:pt x="3984" y="1239128"/>
                </a:lnTo>
                <a:lnTo>
                  <a:pt x="8904" y="1286386"/>
                </a:lnTo>
                <a:lnTo>
                  <a:pt x="15724" y="1333052"/>
                </a:lnTo>
                <a:lnTo>
                  <a:pt x="24404" y="1379088"/>
                </a:lnTo>
                <a:lnTo>
                  <a:pt x="34904" y="1424454"/>
                </a:lnTo>
                <a:lnTo>
                  <a:pt x="47185" y="1469110"/>
                </a:lnTo>
                <a:lnTo>
                  <a:pt x="61207" y="1513017"/>
                </a:lnTo>
                <a:lnTo>
                  <a:pt x="76930" y="1556134"/>
                </a:lnTo>
                <a:lnTo>
                  <a:pt x="94314" y="1598422"/>
                </a:lnTo>
                <a:lnTo>
                  <a:pt x="113320" y="1639842"/>
                </a:lnTo>
                <a:lnTo>
                  <a:pt x="133909" y="1680354"/>
                </a:lnTo>
                <a:lnTo>
                  <a:pt x="156040" y="1719918"/>
                </a:lnTo>
                <a:lnTo>
                  <a:pt x="179674" y="1758495"/>
                </a:lnTo>
                <a:lnTo>
                  <a:pt x="204772" y="1796044"/>
                </a:lnTo>
                <a:lnTo>
                  <a:pt x="231293" y="1832527"/>
                </a:lnTo>
                <a:lnTo>
                  <a:pt x="259198" y="1867903"/>
                </a:lnTo>
                <a:lnTo>
                  <a:pt x="288448" y="1902134"/>
                </a:lnTo>
                <a:lnTo>
                  <a:pt x="319002" y="1935178"/>
                </a:lnTo>
                <a:lnTo>
                  <a:pt x="350821" y="1966997"/>
                </a:lnTo>
                <a:lnTo>
                  <a:pt x="383865" y="1997551"/>
                </a:lnTo>
                <a:lnTo>
                  <a:pt x="418096" y="2026801"/>
                </a:lnTo>
                <a:lnTo>
                  <a:pt x="453472" y="2054706"/>
                </a:lnTo>
                <a:lnTo>
                  <a:pt x="489955" y="2081227"/>
                </a:lnTo>
                <a:lnTo>
                  <a:pt x="527504" y="2106325"/>
                </a:lnTo>
                <a:lnTo>
                  <a:pt x="566081" y="2129959"/>
                </a:lnTo>
                <a:lnTo>
                  <a:pt x="605645" y="2152090"/>
                </a:lnTo>
                <a:lnTo>
                  <a:pt x="646157" y="2172679"/>
                </a:lnTo>
                <a:lnTo>
                  <a:pt x="687577" y="2191685"/>
                </a:lnTo>
                <a:lnTo>
                  <a:pt x="729865" y="2209069"/>
                </a:lnTo>
                <a:lnTo>
                  <a:pt x="772982" y="2224792"/>
                </a:lnTo>
                <a:lnTo>
                  <a:pt x="816889" y="2238814"/>
                </a:lnTo>
                <a:lnTo>
                  <a:pt x="861545" y="2251095"/>
                </a:lnTo>
                <a:lnTo>
                  <a:pt x="906911" y="2261595"/>
                </a:lnTo>
                <a:lnTo>
                  <a:pt x="952947" y="2270275"/>
                </a:lnTo>
                <a:lnTo>
                  <a:pt x="999613" y="2277095"/>
                </a:lnTo>
                <a:lnTo>
                  <a:pt x="1046871" y="2282015"/>
                </a:lnTo>
                <a:lnTo>
                  <a:pt x="1094679" y="2284997"/>
                </a:lnTo>
                <a:lnTo>
                  <a:pt x="1143000" y="2286000"/>
                </a:lnTo>
                <a:lnTo>
                  <a:pt x="1191320" y="2284997"/>
                </a:lnTo>
                <a:lnTo>
                  <a:pt x="1239128" y="2282015"/>
                </a:lnTo>
                <a:lnTo>
                  <a:pt x="1286386" y="2277095"/>
                </a:lnTo>
                <a:lnTo>
                  <a:pt x="1333052" y="2270275"/>
                </a:lnTo>
                <a:lnTo>
                  <a:pt x="1379088" y="2261595"/>
                </a:lnTo>
                <a:lnTo>
                  <a:pt x="1424454" y="2251095"/>
                </a:lnTo>
                <a:lnTo>
                  <a:pt x="1469110" y="2238814"/>
                </a:lnTo>
                <a:lnTo>
                  <a:pt x="1513017" y="2224792"/>
                </a:lnTo>
                <a:lnTo>
                  <a:pt x="1556134" y="2209069"/>
                </a:lnTo>
                <a:lnTo>
                  <a:pt x="1598422" y="2191685"/>
                </a:lnTo>
                <a:lnTo>
                  <a:pt x="1639842" y="2172679"/>
                </a:lnTo>
                <a:lnTo>
                  <a:pt x="1680354" y="2152090"/>
                </a:lnTo>
                <a:lnTo>
                  <a:pt x="1719918" y="2129959"/>
                </a:lnTo>
                <a:lnTo>
                  <a:pt x="1758495" y="2106325"/>
                </a:lnTo>
                <a:lnTo>
                  <a:pt x="1796044" y="2081227"/>
                </a:lnTo>
                <a:lnTo>
                  <a:pt x="1832527" y="2054706"/>
                </a:lnTo>
                <a:lnTo>
                  <a:pt x="1867903" y="2026801"/>
                </a:lnTo>
                <a:lnTo>
                  <a:pt x="1902134" y="1997551"/>
                </a:lnTo>
                <a:lnTo>
                  <a:pt x="1935178" y="1966997"/>
                </a:lnTo>
                <a:lnTo>
                  <a:pt x="1966997" y="1935178"/>
                </a:lnTo>
                <a:lnTo>
                  <a:pt x="1997551" y="1902134"/>
                </a:lnTo>
                <a:lnTo>
                  <a:pt x="2026801" y="1867903"/>
                </a:lnTo>
                <a:lnTo>
                  <a:pt x="2054706" y="1832527"/>
                </a:lnTo>
                <a:lnTo>
                  <a:pt x="2081227" y="1796044"/>
                </a:lnTo>
                <a:lnTo>
                  <a:pt x="2106325" y="1758495"/>
                </a:lnTo>
                <a:lnTo>
                  <a:pt x="2129959" y="1719918"/>
                </a:lnTo>
                <a:lnTo>
                  <a:pt x="2152090" y="1680354"/>
                </a:lnTo>
                <a:lnTo>
                  <a:pt x="2172679" y="1639842"/>
                </a:lnTo>
                <a:lnTo>
                  <a:pt x="2191685" y="1598422"/>
                </a:lnTo>
                <a:lnTo>
                  <a:pt x="2209069" y="1556134"/>
                </a:lnTo>
                <a:lnTo>
                  <a:pt x="2224792" y="1513017"/>
                </a:lnTo>
                <a:lnTo>
                  <a:pt x="2238814" y="1469110"/>
                </a:lnTo>
                <a:lnTo>
                  <a:pt x="2251095" y="1424454"/>
                </a:lnTo>
                <a:lnTo>
                  <a:pt x="2261595" y="1379088"/>
                </a:lnTo>
                <a:lnTo>
                  <a:pt x="2270275" y="1333052"/>
                </a:lnTo>
                <a:lnTo>
                  <a:pt x="2277095" y="1286386"/>
                </a:lnTo>
                <a:lnTo>
                  <a:pt x="2282015" y="1239128"/>
                </a:lnTo>
                <a:lnTo>
                  <a:pt x="2284997" y="1191320"/>
                </a:lnTo>
                <a:lnTo>
                  <a:pt x="2286000" y="1143000"/>
                </a:lnTo>
                <a:lnTo>
                  <a:pt x="2284997" y="1094679"/>
                </a:lnTo>
                <a:lnTo>
                  <a:pt x="2282015" y="1046871"/>
                </a:lnTo>
                <a:lnTo>
                  <a:pt x="2277095" y="999613"/>
                </a:lnTo>
                <a:lnTo>
                  <a:pt x="2270275" y="952947"/>
                </a:lnTo>
                <a:lnTo>
                  <a:pt x="2261595" y="906911"/>
                </a:lnTo>
                <a:lnTo>
                  <a:pt x="2251095" y="861545"/>
                </a:lnTo>
                <a:lnTo>
                  <a:pt x="2238814" y="816889"/>
                </a:lnTo>
                <a:lnTo>
                  <a:pt x="2224792" y="772982"/>
                </a:lnTo>
                <a:lnTo>
                  <a:pt x="2209069" y="729865"/>
                </a:lnTo>
                <a:lnTo>
                  <a:pt x="2191685" y="687577"/>
                </a:lnTo>
                <a:lnTo>
                  <a:pt x="2172679" y="646157"/>
                </a:lnTo>
                <a:lnTo>
                  <a:pt x="2152090" y="605645"/>
                </a:lnTo>
                <a:lnTo>
                  <a:pt x="2129959" y="566081"/>
                </a:lnTo>
                <a:lnTo>
                  <a:pt x="2106325" y="527504"/>
                </a:lnTo>
                <a:lnTo>
                  <a:pt x="2081227" y="489955"/>
                </a:lnTo>
                <a:lnTo>
                  <a:pt x="2054706" y="453472"/>
                </a:lnTo>
                <a:lnTo>
                  <a:pt x="2026801" y="418096"/>
                </a:lnTo>
                <a:lnTo>
                  <a:pt x="1997551" y="383865"/>
                </a:lnTo>
                <a:lnTo>
                  <a:pt x="1966997" y="350821"/>
                </a:lnTo>
                <a:lnTo>
                  <a:pt x="1935178" y="319002"/>
                </a:lnTo>
                <a:lnTo>
                  <a:pt x="1902134" y="288448"/>
                </a:lnTo>
                <a:lnTo>
                  <a:pt x="1867903" y="259198"/>
                </a:lnTo>
                <a:lnTo>
                  <a:pt x="1832527" y="231293"/>
                </a:lnTo>
                <a:lnTo>
                  <a:pt x="1796044" y="204772"/>
                </a:lnTo>
                <a:lnTo>
                  <a:pt x="1758495" y="179674"/>
                </a:lnTo>
                <a:lnTo>
                  <a:pt x="1719918" y="156040"/>
                </a:lnTo>
                <a:lnTo>
                  <a:pt x="1680354" y="133909"/>
                </a:lnTo>
                <a:lnTo>
                  <a:pt x="1639842" y="113320"/>
                </a:lnTo>
                <a:lnTo>
                  <a:pt x="1598422" y="94314"/>
                </a:lnTo>
                <a:lnTo>
                  <a:pt x="1556134" y="76930"/>
                </a:lnTo>
                <a:lnTo>
                  <a:pt x="1513017" y="61207"/>
                </a:lnTo>
                <a:lnTo>
                  <a:pt x="1469110" y="47185"/>
                </a:lnTo>
                <a:lnTo>
                  <a:pt x="1424454" y="34904"/>
                </a:lnTo>
                <a:lnTo>
                  <a:pt x="1379088" y="24404"/>
                </a:lnTo>
                <a:lnTo>
                  <a:pt x="1333052" y="15724"/>
                </a:lnTo>
                <a:lnTo>
                  <a:pt x="1286386" y="8904"/>
                </a:lnTo>
                <a:lnTo>
                  <a:pt x="1239128" y="3984"/>
                </a:lnTo>
                <a:lnTo>
                  <a:pt x="1191320" y="1002"/>
                </a:lnTo>
                <a:lnTo>
                  <a:pt x="1143000" y="0"/>
                </a:lnTo>
                <a:close/>
              </a:path>
            </a:pathLst>
          </a:custGeom>
          <a:solidFill>
            <a:srgbClr val="007CD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041265" y="271081"/>
            <a:ext cx="6493129" cy="8496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391534" y="1138237"/>
            <a:ext cx="8234045" cy="46977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Corbel"/>
                <a:cs typeface="Corbe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591054" y="3046793"/>
            <a:ext cx="3649345" cy="8496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5400" spc="-30" b="1">
                <a:latin typeface="Tahoma"/>
                <a:cs typeface="Tahoma"/>
              </a:rPr>
              <a:t>Avatar</a:t>
            </a:r>
            <a:r>
              <a:rPr dirty="0" sz="5400" spc="-340" b="1">
                <a:latin typeface="Tahoma"/>
                <a:cs typeface="Tahoma"/>
              </a:rPr>
              <a:t> </a:t>
            </a:r>
            <a:r>
              <a:rPr dirty="0" sz="5400" spc="-45" b="1">
                <a:latin typeface="Tahoma"/>
                <a:cs typeface="Tahoma"/>
              </a:rPr>
              <a:t>Lab</a:t>
            </a:r>
            <a:endParaRPr sz="5400">
              <a:latin typeface="Tahoma"/>
              <a:cs typeface="Tahoma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2591054" y="4100576"/>
            <a:ext cx="4834890" cy="4838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000">
                <a:latin typeface="Corbel"/>
                <a:cs typeface="Corbel"/>
              </a:rPr>
              <a:t>Generating</a:t>
            </a:r>
            <a:r>
              <a:rPr dirty="0" sz="3000" spc="-40">
                <a:latin typeface="Corbel"/>
                <a:cs typeface="Corbel"/>
              </a:rPr>
              <a:t> </a:t>
            </a:r>
            <a:r>
              <a:rPr dirty="0" sz="3000" spc="-20">
                <a:latin typeface="Corbel"/>
                <a:cs typeface="Corbel"/>
              </a:rPr>
              <a:t>Realistic</a:t>
            </a:r>
            <a:r>
              <a:rPr dirty="0" sz="3000" spc="-130">
                <a:latin typeface="Corbel"/>
                <a:cs typeface="Corbel"/>
              </a:rPr>
              <a:t> </a:t>
            </a:r>
            <a:r>
              <a:rPr dirty="0" sz="3000">
                <a:latin typeface="Corbel"/>
                <a:cs typeface="Corbel"/>
              </a:rPr>
              <a:t>AI</a:t>
            </a:r>
            <a:r>
              <a:rPr dirty="0" sz="3000" spc="-75">
                <a:latin typeface="Corbel"/>
                <a:cs typeface="Corbel"/>
              </a:rPr>
              <a:t> </a:t>
            </a:r>
            <a:r>
              <a:rPr dirty="0" sz="3000" spc="-10">
                <a:latin typeface="Corbel"/>
                <a:cs typeface="Corbel"/>
              </a:rPr>
              <a:t>Avatars</a:t>
            </a:r>
            <a:endParaRPr sz="3000">
              <a:latin typeface="Corbel"/>
              <a:cs typeface="Corbe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2591054" y="5649912"/>
            <a:ext cx="1978025" cy="68580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550" spc="-70">
                <a:latin typeface="Trebuchet MS"/>
                <a:cs typeface="Trebuchet MS"/>
              </a:rPr>
              <a:t>Gayathri-</a:t>
            </a:r>
            <a:r>
              <a:rPr dirty="0" sz="1550" spc="-10">
                <a:latin typeface="Trebuchet MS"/>
                <a:cs typeface="Trebuchet MS"/>
              </a:rPr>
              <a:t>23BD1A056W</a:t>
            </a:r>
            <a:endParaRPr sz="15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445"/>
              </a:spcBef>
            </a:pPr>
            <a:r>
              <a:rPr dirty="0" sz="1550" spc="-50">
                <a:latin typeface="Trebuchet MS"/>
                <a:cs typeface="Trebuchet MS"/>
              </a:rPr>
              <a:t>Group-</a:t>
            </a:r>
            <a:r>
              <a:rPr dirty="0" sz="1550" spc="-10">
                <a:latin typeface="Trebuchet MS"/>
                <a:cs typeface="Trebuchet MS"/>
              </a:rPr>
              <a:t>No:356</a:t>
            </a:r>
            <a:endParaRPr sz="155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647950"/>
            <a:ext cx="2285999" cy="19240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4572000"/>
            <a:ext cx="2286000" cy="2286000"/>
          </a:xfrm>
          <a:custGeom>
            <a:avLst/>
            <a:gdLst/>
            <a:ahLst/>
            <a:cxnLst/>
            <a:rect l="l" t="t" r="r" b="b"/>
            <a:pathLst>
              <a:path w="2286000" h="2286000">
                <a:moveTo>
                  <a:pt x="2286000" y="0"/>
                </a:moveTo>
                <a:lnTo>
                  <a:pt x="0" y="0"/>
                </a:lnTo>
                <a:lnTo>
                  <a:pt x="0" y="2286000"/>
                </a:lnTo>
                <a:lnTo>
                  <a:pt x="2286000" y="2286000"/>
                </a:lnTo>
                <a:lnTo>
                  <a:pt x="2286000" y="0"/>
                </a:lnTo>
                <a:close/>
              </a:path>
            </a:pathLst>
          </a:custGeom>
          <a:solidFill>
            <a:srgbClr val="007CDA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0" y="0"/>
            <a:ext cx="2286000" cy="4572000"/>
            <a:chOff x="0" y="0"/>
            <a:chExt cx="2286000" cy="4572000"/>
          </a:xfrm>
        </p:grpSpPr>
        <p:sp>
          <p:nvSpPr>
            <p:cNvPr id="4" name="object 4" descr=""/>
            <p:cNvSpPr/>
            <p:nvPr/>
          </p:nvSpPr>
          <p:spPr>
            <a:xfrm>
              <a:off x="0" y="0"/>
              <a:ext cx="2286000" cy="2286000"/>
            </a:xfrm>
            <a:custGeom>
              <a:avLst/>
              <a:gdLst/>
              <a:ahLst/>
              <a:cxnLst/>
              <a:rect l="l" t="t" r="r" b="b"/>
              <a:pathLst>
                <a:path w="2286000" h="2286000">
                  <a:moveTo>
                    <a:pt x="1143000" y="0"/>
                  </a:moveTo>
                  <a:lnTo>
                    <a:pt x="1094683" y="1002"/>
                  </a:lnTo>
                  <a:lnTo>
                    <a:pt x="1046878" y="3984"/>
                  </a:lnTo>
                  <a:lnTo>
                    <a:pt x="999623" y="8904"/>
                  </a:lnTo>
                  <a:lnTo>
                    <a:pt x="952959" y="15724"/>
                  </a:lnTo>
                  <a:lnTo>
                    <a:pt x="906925" y="24404"/>
                  </a:lnTo>
                  <a:lnTo>
                    <a:pt x="861562" y="34904"/>
                  </a:lnTo>
                  <a:lnTo>
                    <a:pt x="816907" y="47185"/>
                  </a:lnTo>
                  <a:lnTo>
                    <a:pt x="773002" y="61207"/>
                  </a:lnTo>
                  <a:lnTo>
                    <a:pt x="729886" y="76930"/>
                  </a:lnTo>
                  <a:lnTo>
                    <a:pt x="687598" y="94314"/>
                  </a:lnTo>
                  <a:lnTo>
                    <a:pt x="646179" y="113320"/>
                  </a:lnTo>
                  <a:lnTo>
                    <a:pt x="605667" y="133909"/>
                  </a:lnTo>
                  <a:lnTo>
                    <a:pt x="566103" y="156040"/>
                  </a:lnTo>
                  <a:lnTo>
                    <a:pt x="527527" y="179674"/>
                  </a:lnTo>
                  <a:lnTo>
                    <a:pt x="489977" y="204772"/>
                  </a:lnTo>
                  <a:lnTo>
                    <a:pt x="453494" y="231293"/>
                  </a:lnTo>
                  <a:lnTo>
                    <a:pt x="418117" y="259198"/>
                  </a:lnTo>
                  <a:lnTo>
                    <a:pt x="383886" y="288448"/>
                  </a:lnTo>
                  <a:lnTo>
                    <a:pt x="350840" y="319002"/>
                  </a:lnTo>
                  <a:lnTo>
                    <a:pt x="319020" y="350821"/>
                  </a:lnTo>
                  <a:lnTo>
                    <a:pt x="288465" y="383865"/>
                  </a:lnTo>
                  <a:lnTo>
                    <a:pt x="259214" y="418096"/>
                  </a:lnTo>
                  <a:lnTo>
                    <a:pt x="231308" y="453472"/>
                  </a:lnTo>
                  <a:lnTo>
                    <a:pt x="204786" y="489955"/>
                  </a:lnTo>
                  <a:lnTo>
                    <a:pt x="179687" y="527504"/>
                  </a:lnTo>
                  <a:lnTo>
                    <a:pt x="156051" y="566081"/>
                  </a:lnTo>
                  <a:lnTo>
                    <a:pt x="133919" y="605645"/>
                  </a:lnTo>
                  <a:lnTo>
                    <a:pt x="113329" y="646157"/>
                  </a:lnTo>
                  <a:lnTo>
                    <a:pt x="94321" y="687577"/>
                  </a:lnTo>
                  <a:lnTo>
                    <a:pt x="76936" y="729865"/>
                  </a:lnTo>
                  <a:lnTo>
                    <a:pt x="61212" y="772982"/>
                  </a:lnTo>
                  <a:lnTo>
                    <a:pt x="47189" y="816889"/>
                  </a:lnTo>
                  <a:lnTo>
                    <a:pt x="34907" y="861545"/>
                  </a:lnTo>
                  <a:lnTo>
                    <a:pt x="24406" y="906911"/>
                  </a:lnTo>
                  <a:lnTo>
                    <a:pt x="15726" y="952947"/>
                  </a:lnTo>
                  <a:lnTo>
                    <a:pt x="8905" y="999613"/>
                  </a:lnTo>
                  <a:lnTo>
                    <a:pt x="3984" y="1046871"/>
                  </a:lnTo>
                  <a:lnTo>
                    <a:pt x="1002" y="1094679"/>
                  </a:lnTo>
                  <a:lnTo>
                    <a:pt x="0" y="1143000"/>
                  </a:lnTo>
                  <a:lnTo>
                    <a:pt x="1002" y="1191320"/>
                  </a:lnTo>
                  <a:lnTo>
                    <a:pt x="3984" y="1239128"/>
                  </a:lnTo>
                  <a:lnTo>
                    <a:pt x="8905" y="1286386"/>
                  </a:lnTo>
                  <a:lnTo>
                    <a:pt x="15726" y="1333052"/>
                  </a:lnTo>
                  <a:lnTo>
                    <a:pt x="24406" y="1379088"/>
                  </a:lnTo>
                  <a:lnTo>
                    <a:pt x="34907" y="1424454"/>
                  </a:lnTo>
                  <a:lnTo>
                    <a:pt x="47189" y="1469110"/>
                  </a:lnTo>
                  <a:lnTo>
                    <a:pt x="61212" y="1513017"/>
                  </a:lnTo>
                  <a:lnTo>
                    <a:pt x="76936" y="1556134"/>
                  </a:lnTo>
                  <a:lnTo>
                    <a:pt x="94321" y="1598422"/>
                  </a:lnTo>
                  <a:lnTo>
                    <a:pt x="113329" y="1639842"/>
                  </a:lnTo>
                  <a:lnTo>
                    <a:pt x="133919" y="1680354"/>
                  </a:lnTo>
                  <a:lnTo>
                    <a:pt x="156051" y="1719918"/>
                  </a:lnTo>
                  <a:lnTo>
                    <a:pt x="179687" y="1758495"/>
                  </a:lnTo>
                  <a:lnTo>
                    <a:pt x="204786" y="1796044"/>
                  </a:lnTo>
                  <a:lnTo>
                    <a:pt x="231308" y="1832527"/>
                  </a:lnTo>
                  <a:lnTo>
                    <a:pt x="259214" y="1867903"/>
                  </a:lnTo>
                  <a:lnTo>
                    <a:pt x="288465" y="1902134"/>
                  </a:lnTo>
                  <a:lnTo>
                    <a:pt x="319020" y="1935178"/>
                  </a:lnTo>
                  <a:lnTo>
                    <a:pt x="350840" y="1966997"/>
                  </a:lnTo>
                  <a:lnTo>
                    <a:pt x="383886" y="1997551"/>
                  </a:lnTo>
                  <a:lnTo>
                    <a:pt x="418117" y="2026801"/>
                  </a:lnTo>
                  <a:lnTo>
                    <a:pt x="453494" y="2054706"/>
                  </a:lnTo>
                  <a:lnTo>
                    <a:pt x="489977" y="2081227"/>
                  </a:lnTo>
                  <a:lnTo>
                    <a:pt x="527527" y="2106325"/>
                  </a:lnTo>
                  <a:lnTo>
                    <a:pt x="566103" y="2129959"/>
                  </a:lnTo>
                  <a:lnTo>
                    <a:pt x="605667" y="2152090"/>
                  </a:lnTo>
                  <a:lnTo>
                    <a:pt x="646179" y="2172679"/>
                  </a:lnTo>
                  <a:lnTo>
                    <a:pt x="687598" y="2191685"/>
                  </a:lnTo>
                  <a:lnTo>
                    <a:pt x="729886" y="2209069"/>
                  </a:lnTo>
                  <a:lnTo>
                    <a:pt x="773002" y="2224792"/>
                  </a:lnTo>
                  <a:lnTo>
                    <a:pt x="816907" y="2238814"/>
                  </a:lnTo>
                  <a:lnTo>
                    <a:pt x="861562" y="2251095"/>
                  </a:lnTo>
                  <a:lnTo>
                    <a:pt x="906925" y="2261595"/>
                  </a:lnTo>
                  <a:lnTo>
                    <a:pt x="952959" y="2270275"/>
                  </a:lnTo>
                  <a:lnTo>
                    <a:pt x="999623" y="2277095"/>
                  </a:lnTo>
                  <a:lnTo>
                    <a:pt x="1046878" y="2282015"/>
                  </a:lnTo>
                  <a:lnTo>
                    <a:pt x="1094683" y="2284997"/>
                  </a:lnTo>
                  <a:lnTo>
                    <a:pt x="1143000" y="2286000"/>
                  </a:lnTo>
                  <a:lnTo>
                    <a:pt x="1191320" y="2284997"/>
                  </a:lnTo>
                  <a:lnTo>
                    <a:pt x="1239128" y="2282015"/>
                  </a:lnTo>
                  <a:lnTo>
                    <a:pt x="1286386" y="2277095"/>
                  </a:lnTo>
                  <a:lnTo>
                    <a:pt x="1333052" y="2270275"/>
                  </a:lnTo>
                  <a:lnTo>
                    <a:pt x="1379088" y="2261595"/>
                  </a:lnTo>
                  <a:lnTo>
                    <a:pt x="1424454" y="2251095"/>
                  </a:lnTo>
                  <a:lnTo>
                    <a:pt x="1469110" y="2238814"/>
                  </a:lnTo>
                  <a:lnTo>
                    <a:pt x="1513017" y="2224792"/>
                  </a:lnTo>
                  <a:lnTo>
                    <a:pt x="1556134" y="2209069"/>
                  </a:lnTo>
                  <a:lnTo>
                    <a:pt x="1598422" y="2191685"/>
                  </a:lnTo>
                  <a:lnTo>
                    <a:pt x="1639842" y="2172679"/>
                  </a:lnTo>
                  <a:lnTo>
                    <a:pt x="1680354" y="2152090"/>
                  </a:lnTo>
                  <a:lnTo>
                    <a:pt x="1719918" y="2129959"/>
                  </a:lnTo>
                  <a:lnTo>
                    <a:pt x="1758495" y="2106325"/>
                  </a:lnTo>
                  <a:lnTo>
                    <a:pt x="1796044" y="2081227"/>
                  </a:lnTo>
                  <a:lnTo>
                    <a:pt x="1832527" y="2054706"/>
                  </a:lnTo>
                  <a:lnTo>
                    <a:pt x="1867903" y="2026801"/>
                  </a:lnTo>
                  <a:lnTo>
                    <a:pt x="1902134" y="1997551"/>
                  </a:lnTo>
                  <a:lnTo>
                    <a:pt x="1935178" y="1966997"/>
                  </a:lnTo>
                  <a:lnTo>
                    <a:pt x="1966997" y="1935178"/>
                  </a:lnTo>
                  <a:lnTo>
                    <a:pt x="1997551" y="1902134"/>
                  </a:lnTo>
                  <a:lnTo>
                    <a:pt x="2026801" y="1867903"/>
                  </a:lnTo>
                  <a:lnTo>
                    <a:pt x="2054706" y="1832527"/>
                  </a:lnTo>
                  <a:lnTo>
                    <a:pt x="2081227" y="1796044"/>
                  </a:lnTo>
                  <a:lnTo>
                    <a:pt x="2106325" y="1758495"/>
                  </a:lnTo>
                  <a:lnTo>
                    <a:pt x="2129959" y="1719918"/>
                  </a:lnTo>
                  <a:lnTo>
                    <a:pt x="2152090" y="1680354"/>
                  </a:lnTo>
                  <a:lnTo>
                    <a:pt x="2172679" y="1639842"/>
                  </a:lnTo>
                  <a:lnTo>
                    <a:pt x="2191685" y="1598422"/>
                  </a:lnTo>
                  <a:lnTo>
                    <a:pt x="2209069" y="1556134"/>
                  </a:lnTo>
                  <a:lnTo>
                    <a:pt x="2224792" y="1513017"/>
                  </a:lnTo>
                  <a:lnTo>
                    <a:pt x="2238814" y="1469110"/>
                  </a:lnTo>
                  <a:lnTo>
                    <a:pt x="2251095" y="1424454"/>
                  </a:lnTo>
                  <a:lnTo>
                    <a:pt x="2261595" y="1379088"/>
                  </a:lnTo>
                  <a:lnTo>
                    <a:pt x="2270275" y="1333052"/>
                  </a:lnTo>
                  <a:lnTo>
                    <a:pt x="2277095" y="1286386"/>
                  </a:lnTo>
                  <a:lnTo>
                    <a:pt x="2282015" y="1239128"/>
                  </a:lnTo>
                  <a:lnTo>
                    <a:pt x="2284997" y="1191320"/>
                  </a:lnTo>
                  <a:lnTo>
                    <a:pt x="2286000" y="1143000"/>
                  </a:lnTo>
                  <a:lnTo>
                    <a:pt x="2284997" y="1094679"/>
                  </a:lnTo>
                  <a:lnTo>
                    <a:pt x="2282015" y="1046871"/>
                  </a:lnTo>
                  <a:lnTo>
                    <a:pt x="2277095" y="999613"/>
                  </a:lnTo>
                  <a:lnTo>
                    <a:pt x="2270275" y="952947"/>
                  </a:lnTo>
                  <a:lnTo>
                    <a:pt x="2261595" y="906911"/>
                  </a:lnTo>
                  <a:lnTo>
                    <a:pt x="2251095" y="861545"/>
                  </a:lnTo>
                  <a:lnTo>
                    <a:pt x="2238814" y="816889"/>
                  </a:lnTo>
                  <a:lnTo>
                    <a:pt x="2224792" y="772982"/>
                  </a:lnTo>
                  <a:lnTo>
                    <a:pt x="2209069" y="729865"/>
                  </a:lnTo>
                  <a:lnTo>
                    <a:pt x="2191685" y="687577"/>
                  </a:lnTo>
                  <a:lnTo>
                    <a:pt x="2172679" y="646157"/>
                  </a:lnTo>
                  <a:lnTo>
                    <a:pt x="2152090" y="605645"/>
                  </a:lnTo>
                  <a:lnTo>
                    <a:pt x="2129959" y="566081"/>
                  </a:lnTo>
                  <a:lnTo>
                    <a:pt x="2106325" y="527504"/>
                  </a:lnTo>
                  <a:lnTo>
                    <a:pt x="2081227" y="489955"/>
                  </a:lnTo>
                  <a:lnTo>
                    <a:pt x="2054706" y="453472"/>
                  </a:lnTo>
                  <a:lnTo>
                    <a:pt x="2026801" y="418096"/>
                  </a:lnTo>
                  <a:lnTo>
                    <a:pt x="1997551" y="383865"/>
                  </a:lnTo>
                  <a:lnTo>
                    <a:pt x="1966997" y="350821"/>
                  </a:lnTo>
                  <a:lnTo>
                    <a:pt x="1935178" y="319002"/>
                  </a:lnTo>
                  <a:lnTo>
                    <a:pt x="1902134" y="288448"/>
                  </a:lnTo>
                  <a:lnTo>
                    <a:pt x="1867903" y="259198"/>
                  </a:lnTo>
                  <a:lnTo>
                    <a:pt x="1832527" y="231293"/>
                  </a:lnTo>
                  <a:lnTo>
                    <a:pt x="1796044" y="204772"/>
                  </a:lnTo>
                  <a:lnTo>
                    <a:pt x="1758495" y="179674"/>
                  </a:lnTo>
                  <a:lnTo>
                    <a:pt x="1719918" y="156040"/>
                  </a:lnTo>
                  <a:lnTo>
                    <a:pt x="1680354" y="133909"/>
                  </a:lnTo>
                  <a:lnTo>
                    <a:pt x="1639842" y="113320"/>
                  </a:lnTo>
                  <a:lnTo>
                    <a:pt x="1598422" y="94314"/>
                  </a:lnTo>
                  <a:lnTo>
                    <a:pt x="1556134" y="76930"/>
                  </a:lnTo>
                  <a:lnTo>
                    <a:pt x="1513017" y="61207"/>
                  </a:lnTo>
                  <a:lnTo>
                    <a:pt x="1469110" y="47185"/>
                  </a:lnTo>
                  <a:lnTo>
                    <a:pt x="1424454" y="34904"/>
                  </a:lnTo>
                  <a:lnTo>
                    <a:pt x="1379088" y="24404"/>
                  </a:lnTo>
                  <a:lnTo>
                    <a:pt x="1333052" y="15724"/>
                  </a:lnTo>
                  <a:lnTo>
                    <a:pt x="1286386" y="8904"/>
                  </a:lnTo>
                  <a:lnTo>
                    <a:pt x="1239128" y="3984"/>
                  </a:lnTo>
                  <a:lnTo>
                    <a:pt x="1191320" y="1002"/>
                  </a:lnTo>
                  <a:lnTo>
                    <a:pt x="1143000" y="0"/>
                  </a:lnTo>
                  <a:close/>
                </a:path>
              </a:pathLst>
            </a:custGeom>
            <a:solidFill>
              <a:srgbClr val="007CD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0" y="2286000"/>
              <a:ext cx="2286000" cy="2286000"/>
            </a:xfrm>
            <a:custGeom>
              <a:avLst/>
              <a:gdLst/>
              <a:ahLst/>
              <a:cxnLst/>
              <a:rect l="l" t="t" r="r" b="b"/>
              <a:pathLst>
                <a:path w="2286000" h="2286000">
                  <a:moveTo>
                    <a:pt x="2286000" y="0"/>
                  </a:moveTo>
                  <a:lnTo>
                    <a:pt x="0" y="0"/>
                  </a:lnTo>
                  <a:lnTo>
                    <a:pt x="0" y="2286000"/>
                  </a:lnTo>
                  <a:lnTo>
                    <a:pt x="2811" y="2286000"/>
                  </a:lnTo>
                  <a:lnTo>
                    <a:pt x="2286000" y="0"/>
                  </a:lnTo>
                  <a:close/>
                </a:path>
              </a:pathLst>
            </a:custGeom>
            <a:solidFill>
              <a:srgbClr val="15BB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821690">
              <a:lnSpc>
                <a:spcPct val="100000"/>
              </a:lnSpc>
              <a:spcBef>
                <a:spcPts val="105"/>
              </a:spcBef>
            </a:pPr>
            <a:r>
              <a:rPr dirty="0" sz="5400" spc="-185"/>
              <a:t>Project</a:t>
            </a:r>
            <a:r>
              <a:rPr dirty="0" sz="5400" spc="-204"/>
              <a:t> </a:t>
            </a:r>
            <a:r>
              <a:rPr dirty="0" sz="5400" spc="-80"/>
              <a:t>Overview</a:t>
            </a:r>
            <a:endParaRPr sz="5400"/>
          </a:p>
        </p:txBody>
      </p:sp>
      <p:sp>
        <p:nvSpPr>
          <p:cNvPr id="7" name="object 7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8450" algn="l"/>
              </a:tabLst>
            </a:pPr>
            <a:r>
              <a:rPr dirty="0"/>
              <a:t>Problem</a:t>
            </a:r>
            <a:r>
              <a:rPr dirty="0" spc="-75"/>
              <a:t> </a:t>
            </a:r>
            <a:r>
              <a:rPr dirty="0" spc="-10"/>
              <a:t>Statement:</a:t>
            </a:r>
          </a:p>
          <a:p>
            <a:pPr marL="328930">
              <a:lnSpc>
                <a:spcPct val="100000"/>
              </a:lnSpc>
              <a:spcBef>
                <a:spcPts val="20"/>
              </a:spcBef>
            </a:pPr>
            <a:r>
              <a:rPr dirty="0" spc="-20" b="0">
                <a:latin typeface="Corbel"/>
                <a:cs typeface="Corbel"/>
              </a:rPr>
              <a:t>Traditional</a:t>
            </a:r>
            <a:r>
              <a:rPr dirty="0" spc="-35" b="0">
                <a:latin typeface="Corbel"/>
                <a:cs typeface="Corbel"/>
              </a:rPr>
              <a:t> </a:t>
            </a:r>
            <a:r>
              <a:rPr dirty="0" b="0">
                <a:latin typeface="Corbel"/>
                <a:cs typeface="Corbel"/>
              </a:rPr>
              <a:t>animation</a:t>
            </a:r>
            <a:r>
              <a:rPr dirty="0" spc="-35" b="0">
                <a:latin typeface="Corbel"/>
                <a:cs typeface="Corbel"/>
              </a:rPr>
              <a:t> </a:t>
            </a:r>
            <a:r>
              <a:rPr dirty="0" b="0">
                <a:latin typeface="Corbel"/>
                <a:cs typeface="Corbel"/>
              </a:rPr>
              <a:t>is</a:t>
            </a:r>
            <a:r>
              <a:rPr dirty="0" spc="-45" b="0">
                <a:latin typeface="Corbel"/>
                <a:cs typeface="Corbel"/>
              </a:rPr>
              <a:t> </a:t>
            </a:r>
            <a:r>
              <a:rPr dirty="0" b="0">
                <a:latin typeface="Corbel"/>
                <a:cs typeface="Corbel"/>
              </a:rPr>
              <a:t>time-consuming</a:t>
            </a:r>
            <a:r>
              <a:rPr dirty="0" spc="35" b="0">
                <a:latin typeface="Corbel"/>
                <a:cs typeface="Corbel"/>
              </a:rPr>
              <a:t> </a:t>
            </a:r>
            <a:r>
              <a:rPr dirty="0" b="0">
                <a:latin typeface="Corbel"/>
                <a:cs typeface="Corbel"/>
              </a:rPr>
              <a:t>&amp;</a:t>
            </a:r>
            <a:r>
              <a:rPr dirty="0" spc="15" b="0">
                <a:latin typeface="Corbel"/>
                <a:cs typeface="Corbel"/>
              </a:rPr>
              <a:t> </a:t>
            </a:r>
            <a:r>
              <a:rPr dirty="0" spc="-20" b="0">
                <a:latin typeface="Corbel"/>
                <a:cs typeface="Corbel"/>
              </a:rPr>
              <a:t>expensive.</a:t>
            </a:r>
            <a:r>
              <a:rPr dirty="0" spc="-85" b="0">
                <a:latin typeface="Corbel"/>
                <a:cs typeface="Corbel"/>
              </a:rPr>
              <a:t> </a:t>
            </a:r>
            <a:r>
              <a:rPr dirty="0" b="0">
                <a:latin typeface="Corbel"/>
                <a:cs typeface="Corbel"/>
              </a:rPr>
              <a:t>We</a:t>
            </a:r>
            <a:r>
              <a:rPr dirty="0" spc="25" b="0">
                <a:latin typeface="Corbel"/>
                <a:cs typeface="Corbel"/>
              </a:rPr>
              <a:t> </a:t>
            </a:r>
            <a:r>
              <a:rPr dirty="0" b="0">
                <a:latin typeface="Corbel"/>
                <a:cs typeface="Corbel"/>
              </a:rPr>
              <a:t>need</a:t>
            </a:r>
            <a:r>
              <a:rPr dirty="0" spc="-30" b="0">
                <a:latin typeface="Corbel"/>
                <a:cs typeface="Corbel"/>
              </a:rPr>
              <a:t> </a:t>
            </a:r>
            <a:r>
              <a:rPr dirty="0" spc="-10"/>
              <a:t>AI-</a:t>
            </a:r>
            <a:r>
              <a:rPr dirty="0"/>
              <a:t>powered</a:t>
            </a:r>
            <a:r>
              <a:rPr dirty="0" spc="-30"/>
              <a:t> </a:t>
            </a:r>
            <a:r>
              <a:rPr dirty="0" spc="-10"/>
              <a:t>avatars</a:t>
            </a:r>
          </a:p>
          <a:p>
            <a:pPr marL="298450">
              <a:lnSpc>
                <a:spcPct val="100000"/>
              </a:lnSpc>
              <a:spcBef>
                <a:spcPts val="15"/>
              </a:spcBef>
            </a:pPr>
            <a:r>
              <a:rPr dirty="0" b="0">
                <a:latin typeface="Corbel"/>
                <a:cs typeface="Corbel"/>
              </a:rPr>
              <a:t>to</a:t>
            </a:r>
            <a:r>
              <a:rPr dirty="0" spc="335" b="0">
                <a:latin typeface="Corbel"/>
                <a:cs typeface="Corbel"/>
              </a:rPr>
              <a:t> </a:t>
            </a:r>
            <a:r>
              <a:rPr dirty="0" spc="-10" b="0">
                <a:latin typeface="Corbel"/>
                <a:cs typeface="Corbel"/>
              </a:rPr>
              <a:t>automate</a:t>
            </a:r>
            <a:r>
              <a:rPr dirty="0" spc="-15" b="0">
                <a:latin typeface="Corbel"/>
                <a:cs typeface="Corbel"/>
              </a:rPr>
              <a:t> </a:t>
            </a:r>
            <a:r>
              <a:rPr dirty="0" b="0">
                <a:latin typeface="Corbel"/>
                <a:cs typeface="Corbel"/>
              </a:rPr>
              <a:t>realistic</a:t>
            </a:r>
            <a:r>
              <a:rPr dirty="0" spc="-55" b="0">
                <a:latin typeface="Corbel"/>
                <a:cs typeface="Corbel"/>
              </a:rPr>
              <a:t> </a:t>
            </a:r>
            <a:r>
              <a:rPr dirty="0" b="0">
                <a:latin typeface="Corbel"/>
                <a:cs typeface="Corbel"/>
              </a:rPr>
              <a:t>facial</a:t>
            </a:r>
            <a:r>
              <a:rPr dirty="0" spc="10" b="0">
                <a:latin typeface="Corbel"/>
                <a:cs typeface="Corbel"/>
              </a:rPr>
              <a:t> </a:t>
            </a:r>
            <a:r>
              <a:rPr dirty="0" spc="-10" b="0">
                <a:latin typeface="Corbel"/>
                <a:cs typeface="Corbel"/>
              </a:rPr>
              <a:t>animation</a:t>
            </a:r>
            <a:r>
              <a:rPr dirty="0" spc="-65" b="0">
                <a:latin typeface="Corbel"/>
                <a:cs typeface="Corbel"/>
              </a:rPr>
              <a:t> </a:t>
            </a:r>
            <a:r>
              <a:rPr dirty="0" b="0">
                <a:latin typeface="Corbel"/>
                <a:cs typeface="Corbel"/>
              </a:rPr>
              <a:t>with</a:t>
            </a:r>
            <a:r>
              <a:rPr dirty="0" spc="-5" b="0">
                <a:latin typeface="Corbel"/>
                <a:cs typeface="Corbel"/>
              </a:rPr>
              <a:t> </a:t>
            </a:r>
            <a:r>
              <a:rPr dirty="0" b="0">
                <a:latin typeface="Corbel"/>
                <a:cs typeface="Corbel"/>
              </a:rPr>
              <a:t>accurate</a:t>
            </a:r>
            <a:r>
              <a:rPr dirty="0" spc="-15" b="0">
                <a:latin typeface="Corbel"/>
                <a:cs typeface="Corbel"/>
              </a:rPr>
              <a:t> </a:t>
            </a:r>
            <a:r>
              <a:rPr dirty="0" b="0">
                <a:latin typeface="Corbel"/>
                <a:cs typeface="Corbel"/>
              </a:rPr>
              <a:t>lip</a:t>
            </a:r>
            <a:r>
              <a:rPr dirty="0" spc="-70" b="0">
                <a:latin typeface="Corbel"/>
                <a:cs typeface="Corbel"/>
              </a:rPr>
              <a:t> </a:t>
            </a:r>
            <a:r>
              <a:rPr dirty="0" spc="-10" b="0">
                <a:latin typeface="Corbel"/>
                <a:cs typeface="Corbel"/>
              </a:rPr>
              <a:t>sync.</a:t>
            </a:r>
          </a:p>
          <a:p>
            <a:pPr>
              <a:lnSpc>
                <a:spcPct val="100000"/>
              </a:lnSpc>
            </a:pPr>
          </a:p>
          <a:p>
            <a:pPr marL="324485" indent="-311785">
              <a:lnSpc>
                <a:spcPts val="2130"/>
              </a:lnSpc>
              <a:buFont typeface="Arial MT"/>
              <a:buChar char="•"/>
              <a:tabLst>
                <a:tab pos="324485" algn="l"/>
              </a:tabLst>
            </a:pPr>
            <a:r>
              <a:rPr dirty="0" spc="-10"/>
              <a:t>Solution:</a:t>
            </a:r>
          </a:p>
          <a:p>
            <a:pPr marL="328930" marR="1168400" indent="-4445">
              <a:lnSpc>
                <a:spcPts val="2180"/>
              </a:lnSpc>
              <a:spcBef>
                <a:spcPts val="30"/>
              </a:spcBef>
            </a:pPr>
            <a:r>
              <a:rPr dirty="0" spc="-10" b="0">
                <a:latin typeface="Corbel"/>
                <a:cs typeface="Corbel"/>
              </a:rPr>
              <a:t>AI-</a:t>
            </a:r>
            <a:r>
              <a:rPr dirty="0" b="0">
                <a:latin typeface="Corbel"/>
                <a:cs typeface="Corbel"/>
              </a:rPr>
              <a:t>driven</a:t>
            </a:r>
            <a:r>
              <a:rPr dirty="0" spc="-50" b="0">
                <a:latin typeface="Corbel"/>
                <a:cs typeface="Corbel"/>
              </a:rPr>
              <a:t> </a:t>
            </a:r>
            <a:r>
              <a:rPr dirty="0" b="0">
                <a:latin typeface="Corbel"/>
                <a:cs typeface="Corbel"/>
              </a:rPr>
              <a:t>talking</a:t>
            </a:r>
            <a:r>
              <a:rPr dirty="0" spc="-60" b="0">
                <a:latin typeface="Corbel"/>
                <a:cs typeface="Corbel"/>
              </a:rPr>
              <a:t> </a:t>
            </a:r>
            <a:r>
              <a:rPr dirty="0" b="0">
                <a:latin typeface="Corbel"/>
                <a:cs typeface="Corbel"/>
              </a:rPr>
              <a:t>head</a:t>
            </a:r>
            <a:r>
              <a:rPr dirty="0" spc="-65" b="0">
                <a:latin typeface="Corbel"/>
                <a:cs typeface="Corbel"/>
              </a:rPr>
              <a:t> </a:t>
            </a:r>
            <a:r>
              <a:rPr dirty="0" b="0">
                <a:latin typeface="Corbel"/>
                <a:cs typeface="Corbel"/>
              </a:rPr>
              <a:t>avatar</a:t>
            </a:r>
            <a:r>
              <a:rPr dirty="0" spc="-10" b="0">
                <a:latin typeface="Corbel"/>
                <a:cs typeface="Corbel"/>
              </a:rPr>
              <a:t> </a:t>
            </a:r>
            <a:r>
              <a:rPr dirty="0" b="0">
                <a:latin typeface="Corbel"/>
                <a:cs typeface="Corbel"/>
              </a:rPr>
              <a:t>that</a:t>
            </a:r>
            <a:r>
              <a:rPr dirty="0" spc="-25" b="0">
                <a:latin typeface="Corbel"/>
                <a:cs typeface="Corbel"/>
              </a:rPr>
              <a:t> </a:t>
            </a:r>
            <a:r>
              <a:rPr dirty="0" b="0">
                <a:latin typeface="Corbel"/>
                <a:cs typeface="Corbel"/>
              </a:rPr>
              <a:t>converts</a:t>
            </a:r>
            <a:r>
              <a:rPr dirty="0" spc="-60" b="0">
                <a:latin typeface="Corbel"/>
                <a:cs typeface="Corbel"/>
              </a:rPr>
              <a:t> </a:t>
            </a:r>
            <a:r>
              <a:rPr dirty="0" b="0">
                <a:latin typeface="Corbel"/>
                <a:cs typeface="Corbel"/>
              </a:rPr>
              <a:t>text</a:t>
            </a:r>
            <a:r>
              <a:rPr dirty="0" spc="-30" b="0">
                <a:latin typeface="Corbel"/>
                <a:cs typeface="Corbel"/>
              </a:rPr>
              <a:t> </a:t>
            </a:r>
            <a:r>
              <a:rPr dirty="0" b="0">
                <a:latin typeface="Corbel"/>
                <a:cs typeface="Corbel"/>
              </a:rPr>
              <a:t>into</a:t>
            </a:r>
            <a:r>
              <a:rPr dirty="0" spc="95" b="0">
                <a:latin typeface="Corbel"/>
                <a:cs typeface="Corbel"/>
              </a:rPr>
              <a:t> </a:t>
            </a:r>
            <a:r>
              <a:rPr dirty="0" spc="-10"/>
              <a:t>lifelike</a:t>
            </a:r>
            <a:r>
              <a:rPr dirty="0" spc="-15"/>
              <a:t> </a:t>
            </a:r>
            <a:r>
              <a:rPr dirty="0" spc="-10" b="0">
                <a:latin typeface="Corbel"/>
                <a:cs typeface="Corbel"/>
              </a:rPr>
              <a:t>animations. </a:t>
            </a:r>
            <a:r>
              <a:rPr dirty="0" b="0">
                <a:latin typeface="Corbel"/>
                <a:cs typeface="Corbel"/>
              </a:rPr>
              <a:t>Seamlessly</a:t>
            </a:r>
            <a:r>
              <a:rPr dirty="0" spc="15" b="0">
                <a:latin typeface="Corbel"/>
                <a:cs typeface="Corbel"/>
              </a:rPr>
              <a:t> </a:t>
            </a:r>
            <a:r>
              <a:rPr dirty="0" spc="-10" b="0">
                <a:latin typeface="Corbel"/>
                <a:cs typeface="Corbel"/>
              </a:rPr>
              <a:t>integrates</a:t>
            </a:r>
            <a:r>
              <a:rPr dirty="0" spc="-65" b="0">
                <a:latin typeface="Corbel"/>
                <a:cs typeface="Corbel"/>
              </a:rPr>
              <a:t> </a:t>
            </a:r>
            <a:r>
              <a:rPr dirty="0" b="0">
                <a:latin typeface="Corbel"/>
                <a:cs typeface="Corbel"/>
              </a:rPr>
              <a:t>speech synthesis</a:t>
            </a:r>
            <a:r>
              <a:rPr dirty="0" spc="5" b="0">
                <a:latin typeface="Corbel"/>
                <a:cs typeface="Corbel"/>
              </a:rPr>
              <a:t> </a:t>
            </a:r>
            <a:r>
              <a:rPr dirty="0" b="0">
                <a:latin typeface="Corbel"/>
                <a:cs typeface="Corbel"/>
              </a:rPr>
              <a:t>&amp;</a:t>
            </a:r>
            <a:r>
              <a:rPr dirty="0" spc="-85" b="0">
                <a:latin typeface="Corbel"/>
                <a:cs typeface="Corbel"/>
              </a:rPr>
              <a:t> </a:t>
            </a:r>
            <a:r>
              <a:rPr dirty="0" b="0">
                <a:latin typeface="Corbel"/>
                <a:cs typeface="Corbel"/>
              </a:rPr>
              <a:t>facial</a:t>
            </a:r>
            <a:r>
              <a:rPr dirty="0" spc="-60" b="0">
                <a:latin typeface="Corbel"/>
                <a:cs typeface="Corbel"/>
              </a:rPr>
              <a:t> </a:t>
            </a:r>
            <a:r>
              <a:rPr dirty="0" spc="-10" b="0">
                <a:latin typeface="Corbel"/>
                <a:cs typeface="Corbel"/>
              </a:rPr>
              <a:t>animation.</a:t>
            </a:r>
          </a:p>
          <a:p>
            <a:pPr marL="266700" indent="-254000">
              <a:lnSpc>
                <a:spcPct val="100000"/>
              </a:lnSpc>
              <a:spcBef>
                <a:spcPts val="2115"/>
              </a:spcBef>
              <a:buFont typeface="Arial MT"/>
              <a:buChar char="•"/>
              <a:tabLst>
                <a:tab pos="266700" algn="l"/>
              </a:tabLst>
            </a:pPr>
            <a:r>
              <a:rPr dirty="0" spc="-20"/>
              <a:t>Target</a:t>
            </a:r>
            <a:r>
              <a:rPr dirty="0" spc="-50"/>
              <a:t> </a:t>
            </a:r>
            <a:r>
              <a:rPr dirty="0" spc="-10"/>
              <a:t>Users:</a:t>
            </a:r>
          </a:p>
          <a:p>
            <a:pPr marL="417830" marR="3407410" indent="22860">
              <a:lnSpc>
                <a:spcPct val="99700"/>
              </a:lnSpc>
              <a:spcBef>
                <a:spcPts val="25"/>
              </a:spcBef>
            </a:pPr>
            <a:r>
              <a:rPr dirty="0" spc="-10" b="0">
                <a:latin typeface="Corbel"/>
                <a:cs typeface="Corbel"/>
              </a:rPr>
              <a:t>Content</a:t>
            </a:r>
            <a:r>
              <a:rPr dirty="0" spc="-90" b="0">
                <a:latin typeface="Corbel"/>
                <a:cs typeface="Corbel"/>
              </a:rPr>
              <a:t> </a:t>
            </a:r>
            <a:r>
              <a:rPr dirty="0" b="0">
                <a:latin typeface="Corbel"/>
                <a:cs typeface="Corbel"/>
              </a:rPr>
              <a:t>Creators</a:t>
            </a:r>
            <a:r>
              <a:rPr dirty="0" spc="-25" b="0">
                <a:latin typeface="Corbel"/>
                <a:cs typeface="Corbel"/>
              </a:rPr>
              <a:t> </a:t>
            </a:r>
            <a:r>
              <a:rPr dirty="0" b="0">
                <a:latin typeface="Corbel"/>
                <a:cs typeface="Corbel"/>
              </a:rPr>
              <a:t>–</a:t>
            </a:r>
            <a:r>
              <a:rPr dirty="0" spc="-90" b="0">
                <a:latin typeface="Corbel"/>
                <a:cs typeface="Corbel"/>
              </a:rPr>
              <a:t> </a:t>
            </a:r>
            <a:r>
              <a:rPr dirty="0" b="0">
                <a:latin typeface="Corbel"/>
                <a:cs typeface="Corbel"/>
              </a:rPr>
              <a:t>Automate</a:t>
            </a:r>
            <a:r>
              <a:rPr dirty="0" spc="-5" b="0">
                <a:latin typeface="Corbel"/>
                <a:cs typeface="Corbel"/>
              </a:rPr>
              <a:t> </a:t>
            </a:r>
            <a:r>
              <a:rPr dirty="0" spc="-10" b="0">
                <a:latin typeface="Corbel"/>
                <a:cs typeface="Corbel"/>
              </a:rPr>
              <a:t>animated</a:t>
            </a:r>
            <a:r>
              <a:rPr dirty="0" spc="-80" b="0">
                <a:latin typeface="Corbel"/>
                <a:cs typeface="Corbel"/>
              </a:rPr>
              <a:t> </a:t>
            </a:r>
            <a:r>
              <a:rPr dirty="0" spc="-10" b="0">
                <a:latin typeface="Corbel"/>
                <a:cs typeface="Corbel"/>
              </a:rPr>
              <a:t>videos </a:t>
            </a:r>
            <a:r>
              <a:rPr dirty="0" b="0">
                <a:latin typeface="Corbel"/>
                <a:cs typeface="Corbel"/>
              </a:rPr>
              <a:t>Educators</a:t>
            </a:r>
            <a:r>
              <a:rPr dirty="0" spc="-35" b="0">
                <a:latin typeface="Corbel"/>
                <a:cs typeface="Corbel"/>
              </a:rPr>
              <a:t> </a:t>
            </a:r>
            <a:r>
              <a:rPr dirty="0" b="0">
                <a:latin typeface="Corbel"/>
                <a:cs typeface="Corbel"/>
              </a:rPr>
              <a:t>–</a:t>
            </a:r>
            <a:r>
              <a:rPr dirty="0" spc="-90" b="0">
                <a:latin typeface="Corbel"/>
                <a:cs typeface="Corbel"/>
              </a:rPr>
              <a:t> </a:t>
            </a:r>
            <a:r>
              <a:rPr dirty="0" spc="-10" b="0">
                <a:latin typeface="Corbel"/>
                <a:cs typeface="Corbel"/>
              </a:rPr>
              <a:t>AI-</a:t>
            </a:r>
            <a:r>
              <a:rPr dirty="0" b="0">
                <a:latin typeface="Corbel"/>
                <a:cs typeface="Corbel"/>
              </a:rPr>
              <a:t>powered</a:t>
            </a:r>
            <a:r>
              <a:rPr dirty="0" spc="-75" b="0">
                <a:latin typeface="Corbel"/>
                <a:cs typeface="Corbel"/>
              </a:rPr>
              <a:t> </a:t>
            </a:r>
            <a:r>
              <a:rPr dirty="0" b="0">
                <a:latin typeface="Corbel"/>
                <a:cs typeface="Corbel"/>
              </a:rPr>
              <a:t>lecture</a:t>
            </a:r>
            <a:r>
              <a:rPr dirty="0" spc="-15" b="0">
                <a:latin typeface="Corbel"/>
                <a:cs typeface="Corbel"/>
              </a:rPr>
              <a:t> </a:t>
            </a:r>
            <a:r>
              <a:rPr dirty="0" spc="-10" b="0">
                <a:latin typeface="Corbel"/>
                <a:cs typeface="Corbel"/>
              </a:rPr>
              <a:t>avatars </a:t>
            </a:r>
            <a:r>
              <a:rPr dirty="0" b="0">
                <a:latin typeface="Corbel"/>
                <a:cs typeface="Corbel"/>
              </a:rPr>
              <a:t>Businesses</a:t>
            </a:r>
            <a:r>
              <a:rPr dirty="0" spc="-40" b="0">
                <a:latin typeface="Corbel"/>
                <a:cs typeface="Corbel"/>
              </a:rPr>
              <a:t> </a:t>
            </a:r>
            <a:r>
              <a:rPr dirty="0" b="0">
                <a:latin typeface="Corbel"/>
                <a:cs typeface="Corbel"/>
              </a:rPr>
              <a:t>–</a:t>
            </a:r>
            <a:r>
              <a:rPr dirty="0" spc="-90" b="0">
                <a:latin typeface="Corbel"/>
                <a:cs typeface="Corbel"/>
              </a:rPr>
              <a:t> </a:t>
            </a:r>
            <a:r>
              <a:rPr dirty="0" b="0">
                <a:latin typeface="Corbel"/>
                <a:cs typeface="Corbel"/>
              </a:rPr>
              <a:t>AI</a:t>
            </a:r>
            <a:r>
              <a:rPr dirty="0" spc="-15" b="0">
                <a:latin typeface="Corbel"/>
                <a:cs typeface="Corbel"/>
              </a:rPr>
              <a:t> </a:t>
            </a:r>
            <a:r>
              <a:rPr dirty="0" b="0">
                <a:latin typeface="Corbel"/>
                <a:cs typeface="Corbel"/>
              </a:rPr>
              <a:t>avatars</a:t>
            </a:r>
            <a:r>
              <a:rPr dirty="0" spc="-60" b="0">
                <a:latin typeface="Corbel"/>
                <a:cs typeface="Corbel"/>
              </a:rPr>
              <a:t> </a:t>
            </a:r>
            <a:r>
              <a:rPr dirty="0" b="0">
                <a:latin typeface="Corbel"/>
                <a:cs typeface="Corbel"/>
              </a:rPr>
              <a:t>for</a:t>
            </a:r>
            <a:r>
              <a:rPr dirty="0" spc="-15" b="0">
                <a:latin typeface="Corbel"/>
                <a:cs typeface="Corbel"/>
              </a:rPr>
              <a:t> </a:t>
            </a:r>
            <a:r>
              <a:rPr dirty="0" b="0">
                <a:latin typeface="Corbel"/>
                <a:cs typeface="Corbel"/>
              </a:rPr>
              <a:t>customer</a:t>
            </a:r>
            <a:r>
              <a:rPr dirty="0" spc="-15" b="0">
                <a:latin typeface="Corbel"/>
                <a:cs typeface="Corbel"/>
              </a:rPr>
              <a:t> </a:t>
            </a:r>
            <a:r>
              <a:rPr dirty="0" spc="-10" b="0">
                <a:latin typeface="Corbel"/>
                <a:cs typeface="Corbel"/>
              </a:rPr>
              <a:t>support </a:t>
            </a:r>
            <a:r>
              <a:rPr dirty="0" b="0">
                <a:latin typeface="Corbel"/>
                <a:cs typeface="Corbel"/>
              </a:rPr>
              <a:t>Game</a:t>
            </a:r>
            <a:r>
              <a:rPr dirty="0" spc="25" b="0">
                <a:latin typeface="Corbel"/>
                <a:cs typeface="Corbel"/>
              </a:rPr>
              <a:t> </a:t>
            </a:r>
            <a:r>
              <a:rPr dirty="0" spc="-10" b="0">
                <a:latin typeface="Corbel"/>
                <a:cs typeface="Corbel"/>
              </a:rPr>
              <a:t>Developers</a:t>
            </a:r>
            <a:r>
              <a:rPr dirty="0" spc="-40" b="0">
                <a:latin typeface="Corbel"/>
                <a:cs typeface="Corbel"/>
              </a:rPr>
              <a:t> </a:t>
            </a:r>
            <a:r>
              <a:rPr dirty="0" b="0">
                <a:latin typeface="Corbel"/>
                <a:cs typeface="Corbel"/>
              </a:rPr>
              <a:t>&amp;</a:t>
            </a:r>
            <a:r>
              <a:rPr dirty="0" spc="-135" b="0">
                <a:latin typeface="Corbel"/>
                <a:cs typeface="Corbel"/>
              </a:rPr>
              <a:t> </a:t>
            </a:r>
            <a:r>
              <a:rPr dirty="0" spc="-10" b="0">
                <a:latin typeface="Corbel"/>
                <a:cs typeface="Corbel"/>
              </a:rPr>
              <a:t>Virtual</a:t>
            </a:r>
            <a:r>
              <a:rPr dirty="0" spc="-100" b="0">
                <a:latin typeface="Corbel"/>
                <a:cs typeface="Corbel"/>
              </a:rPr>
              <a:t> </a:t>
            </a:r>
            <a:r>
              <a:rPr dirty="0" spc="-10" b="0">
                <a:latin typeface="Corbel"/>
                <a:cs typeface="Corbel"/>
              </a:rPr>
              <a:t>Assistants</a:t>
            </a:r>
          </a:p>
          <a:p>
            <a:pPr>
              <a:lnSpc>
                <a:spcPct val="100000"/>
              </a:lnSpc>
            </a:pPr>
          </a:p>
          <a:p>
            <a:pPr marL="298450" indent="-285750">
              <a:lnSpc>
                <a:spcPts val="2130"/>
              </a:lnSpc>
              <a:buFont typeface="Arial MT"/>
              <a:buChar char="•"/>
              <a:tabLst>
                <a:tab pos="298450" algn="l"/>
              </a:tabLst>
            </a:pPr>
            <a:r>
              <a:rPr dirty="0" spc="-10"/>
              <a:t>Productivity Impact:</a:t>
            </a:r>
          </a:p>
          <a:p>
            <a:pPr marL="469900">
              <a:lnSpc>
                <a:spcPts val="2130"/>
              </a:lnSpc>
            </a:pPr>
            <a:r>
              <a:rPr dirty="0" spc="-10" b="0">
                <a:latin typeface="Corbel"/>
                <a:cs typeface="Corbel"/>
              </a:rPr>
              <a:t>Reduces</a:t>
            </a:r>
            <a:r>
              <a:rPr dirty="0" spc="-60" b="0">
                <a:latin typeface="Corbel"/>
                <a:cs typeface="Corbel"/>
              </a:rPr>
              <a:t> </a:t>
            </a:r>
            <a:r>
              <a:rPr dirty="0" b="0">
                <a:latin typeface="Corbel"/>
                <a:cs typeface="Corbel"/>
              </a:rPr>
              <a:t>manual</a:t>
            </a:r>
            <a:r>
              <a:rPr dirty="0" spc="-50" b="0">
                <a:latin typeface="Corbel"/>
                <a:cs typeface="Corbel"/>
              </a:rPr>
              <a:t> </a:t>
            </a:r>
            <a:r>
              <a:rPr dirty="0" b="0">
                <a:latin typeface="Corbel"/>
                <a:cs typeface="Corbel"/>
              </a:rPr>
              <a:t>work</a:t>
            </a:r>
            <a:r>
              <a:rPr dirty="0" spc="5" b="0">
                <a:latin typeface="Corbel"/>
                <a:cs typeface="Corbel"/>
              </a:rPr>
              <a:t> </a:t>
            </a:r>
            <a:r>
              <a:rPr dirty="0" b="0">
                <a:latin typeface="Corbel"/>
                <a:cs typeface="Corbel"/>
              </a:rPr>
              <a:t>for</a:t>
            </a:r>
            <a:r>
              <a:rPr dirty="0" spc="-15" b="0">
                <a:latin typeface="Corbel"/>
                <a:cs typeface="Corbel"/>
              </a:rPr>
              <a:t> </a:t>
            </a:r>
            <a:r>
              <a:rPr dirty="0" spc="-10" b="0">
                <a:latin typeface="Corbel"/>
                <a:cs typeface="Corbel"/>
              </a:rPr>
              <a:t>animation</a:t>
            </a:r>
          </a:p>
          <a:p>
            <a:pPr marL="469900">
              <a:lnSpc>
                <a:spcPct val="100000"/>
              </a:lnSpc>
              <a:spcBef>
                <a:spcPts val="20"/>
              </a:spcBef>
            </a:pPr>
            <a:r>
              <a:rPr dirty="0" b="0">
                <a:latin typeface="Corbel"/>
                <a:cs typeface="Corbel"/>
              </a:rPr>
              <a:t>Enhances</a:t>
            </a:r>
            <a:r>
              <a:rPr dirty="0" spc="-45" b="0">
                <a:latin typeface="Corbel"/>
                <a:cs typeface="Corbel"/>
              </a:rPr>
              <a:t> </a:t>
            </a:r>
            <a:r>
              <a:rPr dirty="0" spc="-10" b="0">
                <a:latin typeface="Corbel"/>
                <a:cs typeface="Corbel"/>
              </a:rPr>
              <a:t>accessibility</a:t>
            </a:r>
            <a:r>
              <a:rPr dirty="0" spc="-30" b="0">
                <a:latin typeface="Corbel"/>
                <a:cs typeface="Corbel"/>
              </a:rPr>
              <a:t> </a:t>
            </a:r>
            <a:r>
              <a:rPr dirty="0" b="0">
                <a:latin typeface="Corbel"/>
                <a:cs typeface="Corbel"/>
              </a:rPr>
              <a:t>with</a:t>
            </a:r>
            <a:r>
              <a:rPr dirty="0" spc="25" b="0">
                <a:latin typeface="Corbel"/>
                <a:cs typeface="Corbel"/>
              </a:rPr>
              <a:t> </a:t>
            </a:r>
            <a:r>
              <a:rPr dirty="0" spc="-10" b="0">
                <a:latin typeface="Corbel"/>
                <a:cs typeface="Corbel"/>
              </a:rPr>
              <a:t>multilingual</a:t>
            </a:r>
            <a:r>
              <a:rPr dirty="0" spc="-40" b="0">
                <a:latin typeface="Corbel"/>
                <a:cs typeface="Corbel"/>
              </a:rPr>
              <a:t> </a:t>
            </a:r>
            <a:r>
              <a:rPr dirty="0" b="0">
                <a:latin typeface="Corbel"/>
                <a:cs typeface="Corbel"/>
              </a:rPr>
              <a:t>AI</a:t>
            </a:r>
            <a:r>
              <a:rPr dirty="0" spc="15" b="0">
                <a:latin typeface="Corbel"/>
                <a:cs typeface="Corbel"/>
              </a:rPr>
              <a:t> </a:t>
            </a:r>
            <a:r>
              <a:rPr dirty="0" spc="-10" b="0">
                <a:latin typeface="Corbel"/>
                <a:cs typeface="Corbel"/>
              </a:rPr>
              <a:t>avatars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5797" y="423481"/>
            <a:ext cx="2639695" cy="70104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400" spc="-280"/>
              <a:t>Work</a:t>
            </a:r>
            <a:r>
              <a:rPr dirty="0" sz="4400" spc="-20"/>
              <a:t> </a:t>
            </a:r>
            <a:r>
              <a:rPr dirty="0" sz="4400" spc="-305"/>
              <a:t>flow</a:t>
            </a:r>
            <a:endParaRPr sz="4400"/>
          </a:p>
        </p:txBody>
      </p:sp>
      <p:sp>
        <p:nvSpPr>
          <p:cNvPr id="3" name="object 3" descr=""/>
          <p:cNvSpPr txBox="1"/>
          <p:nvPr/>
        </p:nvSpPr>
        <p:spPr>
          <a:xfrm>
            <a:off x="894080" y="1237678"/>
            <a:ext cx="6751955" cy="16738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7815" indent="-28511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7815" algn="l"/>
              </a:tabLst>
            </a:pPr>
            <a:r>
              <a:rPr dirty="0" sz="1800" spc="-10" b="1">
                <a:latin typeface="Corbel"/>
                <a:cs typeface="Corbel"/>
              </a:rPr>
              <a:t>Input:</a:t>
            </a:r>
            <a:r>
              <a:rPr dirty="0" sz="1800" spc="-55" b="1">
                <a:latin typeface="Corbel"/>
                <a:cs typeface="Corbel"/>
              </a:rPr>
              <a:t> </a:t>
            </a:r>
            <a:r>
              <a:rPr dirty="0" sz="1800">
                <a:latin typeface="Corbel"/>
                <a:cs typeface="Corbel"/>
              </a:rPr>
              <a:t>User</a:t>
            </a:r>
            <a:r>
              <a:rPr dirty="0" sz="1800" spc="5">
                <a:latin typeface="Corbel"/>
                <a:cs typeface="Corbel"/>
              </a:rPr>
              <a:t> </a:t>
            </a:r>
            <a:r>
              <a:rPr dirty="0" sz="1800">
                <a:latin typeface="Corbel"/>
                <a:cs typeface="Corbel"/>
              </a:rPr>
              <a:t>provides</a:t>
            </a:r>
            <a:r>
              <a:rPr dirty="0" sz="1800" spc="-50">
                <a:latin typeface="Corbel"/>
                <a:cs typeface="Corbel"/>
              </a:rPr>
              <a:t> </a:t>
            </a:r>
            <a:r>
              <a:rPr dirty="0" sz="1800">
                <a:latin typeface="Corbel"/>
                <a:cs typeface="Corbel"/>
              </a:rPr>
              <a:t>text</a:t>
            </a:r>
            <a:r>
              <a:rPr dirty="0" sz="1800" spc="-20">
                <a:latin typeface="Corbel"/>
                <a:cs typeface="Corbel"/>
              </a:rPr>
              <a:t> </a:t>
            </a:r>
            <a:r>
              <a:rPr dirty="0" sz="1800">
                <a:latin typeface="Corbel"/>
                <a:cs typeface="Corbel"/>
              </a:rPr>
              <a:t>input</a:t>
            </a:r>
            <a:r>
              <a:rPr dirty="0" sz="1800" spc="-25">
                <a:latin typeface="Corbel"/>
                <a:cs typeface="Corbel"/>
              </a:rPr>
              <a:t> </a:t>
            </a:r>
            <a:r>
              <a:rPr dirty="0" sz="1800">
                <a:latin typeface="Corbel"/>
                <a:cs typeface="Corbel"/>
              </a:rPr>
              <a:t>and</a:t>
            </a:r>
            <a:r>
              <a:rPr dirty="0" sz="1800" spc="-60">
                <a:latin typeface="Corbel"/>
                <a:cs typeface="Corbel"/>
              </a:rPr>
              <a:t> </a:t>
            </a:r>
            <a:r>
              <a:rPr dirty="0" sz="1800" spc="-10">
                <a:latin typeface="Corbel"/>
                <a:cs typeface="Corbel"/>
              </a:rPr>
              <a:t>voice</a:t>
            </a:r>
            <a:endParaRPr sz="1800">
              <a:latin typeface="Corbel"/>
              <a:cs typeface="Corbel"/>
            </a:endParaRPr>
          </a:p>
          <a:p>
            <a:pPr marL="297815" indent="-285115">
              <a:lnSpc>
                <a:spcPct val="100000"/>
              </a:lnSpc>
              <a:spcBef>
                <a:spcPts val="20"/>
              </a:spcBef>
              <a:buFont typeface="Arial MT"/>
              <a:buChar char="•"/>
              <a:tabLst>
                <a:tab pos="297815" algn="l"/>
              </a:tabLst>
            </a:pPr>
            <a:r>
              <a:rPr dirty="0" sz="1800" spc="-10" b="1">
                <a:latin typeface="Corbel"/>
                <a:cs typeface="Corbel"/>
              </a:rPr>
              <a:t>Small-</a:t>
            </a:r>
            <a:r>
              <a:rPr dirty="0" sz="1800" b="1">
                <a:latin typeface="Corbel"/>
                <a:cs typeface="Corbel"/>
              </a:rPr>
              <a:t>E:</a:t>
            </a:r>
            <a:r>
              <a:rPr dirty="0" sz="1800" spc="-105" b="1">
                <a:latin typeface="Corbel"/>
                <a:cs typeface="Corbel"/>
              </a:rPr>
              <a:t> </a:t>
            </a:r>
            <a:r>
              <a:rPr dirty="0" sz="1800">
                <a:latin typeface="Corbel"/>
                <a:cs typeface="Corbel"/>
              </a:rPr>
              <a:t>Converts</a:t>
            </a:r>
            <a:r>
              <a:rPr dirty="0" sz="1800" spc="5">
                <a:latin typeface="Corbel"/>
                <a:cs typeface="Corbel"/>
              </a:rPr>
              <a:t> </a:t>
            </a:r>
            <a:r>
              <a:rPr dirty="0" sz="1800">
                <a:latin typeface="Corbel"/>
                <a:cs typeface="Corbel"/>
              </a:rPr>
              <a:t>text</a:t>
            </a:r>
            <a:r>
              <a:rPr dirty="0" sz="1800" spc="-25">
                <a:latin typeface="Corbel"/>
                <a:cs typeface="Corbel"/>
              </a:rPr>
              <a:t> </a:t>
            </a:r>
            <a:r>
              <a:rPr dirty="0" sz="1800">
                <a:latin typeface="Corbel"/>
                <a:cs typeface="Corbel"/>
              </a:rPr>
              <a:t>to</a:t>
            </a:r>
            <a:r>
              <a:rPr dirty="0" sz="1800" spc="-60">
                <a:latin typeface="Corbel"/>
                <a:cs typeface="Corbel"/>
              </a:rPr>
              <a:t> </a:t>
            </a:r>
            <a:r>
              <a:rPr dirty="0" sz="1800">
                <a:latin typeface="Corbel"/>
                <a:cs typeface="Corbel"/>
              </a:rPr>
              <a:t>speech</a:t>
            </a:r>
            <a:r>
              <a:rPr dirty="0" sz="1800" spc="10">
                <a:latin typeface="Corbel"/>
                <a:cs typeface="Corbel"/>
              </a:rPr>
              <a:t> </a:t>
            </a:r>
            <a:r>
              <a:rPr dirty="0" sz="1800" spc="-10">
                <a:latin typeface="Corbel"/>
                <a:cs typeface="Corbel"/>
              </a:rPr>
              <a:t>(TTS).</a:t>
            </a:r>
            <a:endParaRPr sz="1800">
              <a:latin typeface="Corbel"/>
              <a:cs typeface="Corbel"/>
            </a:endParaRPr>
          </a:p>
          <a:p>
            <a:pPr marL="298450" marR="1264920" indent="-285750">
              <a:lnSpc>
                <a:spcPct val="100800"/>
              </a:lnSpc>
              <a:buFont typeface="Arial MT"/>
              <a:buChar char="•"/>
              <a:tabLst>
                <a:tab pos="298450" algn="l"/>
              </a:tabLst>
            </a:pPr>
            <a:r>
              <a:rPr dirty="0" sz="1800" b="1">
                <a:latin typeface="Corbel"/>
                <a:cs typeface="Corbel"/>
              </a:rPr>
              <a:t>Audio </a:t>
            </a:r>
            <a:r>
              <a:rPr dirty="0" sz="1800" spc="-10" b="1">
                <a:latin typeface="Corbel"/>
                <a:cs typeface="Corbel"/>
              </a:rPr>
              <a:t>Preprocessing:</a:t>
            </a:r>
            <a:r>
              <a:rPr dirty="0" sz="1800" spc="-65" b="1">
                <a:latin typeface="Corbel"/>
                <a:cs typeface="Corbel"/>
              </a:rPr>
              <a:t> </a:t>
            </a:r>
            <a:r>
              <a:rPr dirty="0" sz="1800">
                <a:latin typeface="Corbel"/>
                <a:cs typeface="Corbel"/>
              </a:rPr>
              <a:t>Formats</a:t>
            </a:r>
            <a:r>
              <a:rPr dirty="0" sz="1800" spc="-15">
                <a:latin typeface="Corbel"/>
                <a:cs typeface="Corbel"/>
              </a:rPr>
              <a:t> </a:t>
            </a:r>
            <a:r>
              <a:rPr dirty="0" sz="1800">
                <a:latin typeface="Corbel"/>
                <a:cs typeface="Corbel"/>
              </a:rPr>
              <a:t>audio</a:t>
            </a:r>
            <a:r>
              <a:rPr dirty="0" sz="1800" spc="-15">
                <a:latin typeface="Corbel"/>
                <a:cs typeface="Corbel"/>
              </a:rPr>
              <a:t> </a:t>
            </a:r>
            <a:r>
              <a:rPr dirty="0" sz="1800">
                <a:latin typeface="Corbel"/>
                <a:cs typeface="Corbel"/>
              </a:rPr>
              <a:t>to</a:t>
            </a:r>
            <a:r>
              <a:rPr dirty="0" sz="1800" spc="-15">
                <a:latin typeface="Corbel"/>
                <a:cs typeface="Corbel"/>
              </a:rPr>
              <a:t> </a:t>
            </a:r>
            <a:r>
              <a:rPr dirty="0" sz="1800">
                <a:latin typeface="Corbel"/>
                <a:cs typeface="Corbel"/>
              </a:rPr>
              <a:t>match</a:t>
            </a:r>
            <a:r>
              <a:rPr dirty="0" sz="1800" spc="20">
                <a:latin typeface="Corbel"/>
                <a:cs typeface="Corbel"/>
              </a:rPr>
              <a:t> </a:t>
            </a:r>
            <a:r>
              <a:rPr dirty="0" sz="1800" spc="-10">
                <a:latin typeface="Corbel"/>
                <a:cs typeface="Corbel"/>
              </a:rPr>
              <a:t>DiffTalk requirements.</a:t>
            </a:r>
            <a:endParaRPr sz="1800">
              <a:latin typeface="Corbel"/>
              <a:cs typeface="Corbel"/>
            </a:endParaRPr>
          </a:p>
          <a:p>
            <a:pPr marL="297815" indent="-285115">
              <a:lnSpc>
                <a:spcPts val="2130"/>
              </a:lnSpc>
              <a:spcBef>
                <a:spcPts val="15"/>
              </a:spcBef>
              <a:buFont typeface="Arial MT"/>
              <a:buChar char="•"/>
              <a:tabLst>
                <a:tab pos="297815" algn="l"/>
              </a:tabLst>
            </a:pPr>
            <a:r>
              <a:rPr dirty="0" sz="1800" spc="-25" b="1">
                <a:latin typeface="Corbel"/>
                <a:cs typeface="Corbel"/>
              </a:rPr>
              <a:t>DiffTalk:</a:t>
            </a:r>
            <a:r>
              <a:rPr dirty="0" sz="1800" spc="-80" b="1">
                <a:latin typeface="Corbel"/>
                <a:cs typeface="Corbel"/>
              </a:rPr>
              <a:t> </a:t>
            </a:r>
            <a:r>
              <a:rPr dirty="0" sz="1800">
                <a:latin typeface="Corbel"/>
                <a:cs typeface="Corbel"/>
              </a:rPr>
              <a:t>Generates</a:t>
            </a:r>
            <a:r>
              <a:rPr dirty="0" sz="1800" spc="-60">
                <a:latin typeface="Corbel"/>
                <a:cs typeface="Corbel"/>
              </a:rPr>
              <a:t> </a:t>
            </a:r>
            <a:r>
              <a:rPr dirty="0" sz="1800">
                <a:latin typeface="Corbel"/>
                <a:cs typeface="Corbel"/>
              </a:rPr>
              <a:t>a</a:t>
            </a:r>
            <a:r>
              <a:rPr dirty="0" sz="1800" spc="20">
                <a:latin typeface="Corbel"/>
                <a:cs typeface="Corbel"/>
              </a:rPr>
              <a:t> </a:t>
            </a:r>
            <a:r>
              <a:rPr dirty="0" sz="1800">
                <a:latin typeface="Corbel"/>
                <a:cs typeface="Corbel"/>
              </a:rPr>
              <a:t>talking</a:t>
            </a:r>
            <a:r>
              <a:rPr dirty="0" sz="1800" spc="-55">
                <a:latin typeface="Corbel"/>
                <a:cs typeface="Corbel"/>
              </a:rPr>
              <a:t> </a:t>
            </a:r>
            <a:r>
              <a:rPr dirty="0" sz="1800">
                <a:latin typeface="Corbel"/>
                <a:cs typeface="Corbel"/>
              </a:rPr>
              <a:t>head</a:t>
            </a:r>
            <a:r>
              <a:rPr dirty="0" sz="1800" spc="-60">
                <a:latin typeface="Corbel"/>
                <a:cs typeface="Corbel"/>
              </a:rPr>
              <a:t> </a:t>
            </a:r>
            <a:r>
              <a:rPr dirty="0" sz="1800">
                <a:latin typeface="Corbel"/>
                <a:cs typeface="Corbel"/>
              </a:rPr>
              <a:t>animation</a:t>
            </a:r>
            <a:r>
              <a:rPr dirty="0" sz="1800" spc="-50">
                <a:latin typeface="Corbel"/>
                <a:cs typeface="Corbel"/>
              </a:rPr>
              <a:t> </a:t>
            </a:r>
            <a:r>
              <a:rPr dirty="0" sz="1800">
                <a:latin typeface="Corbel"/>
                <a:cs typeface="Corbel"/>
              </a:rPr>
              <a:t>using</a:t>
            </a:r>
            <a:r>
              <a:rPr dirty="0" sz="1800" spc="-55">
                <a:latin typeface="Corbel"/>
                <a:cs typeface="Corbel"/>
              </a:rPr>
              <a:t> </a:t>
            </a:r>
            <a:r>
              <a:rPr dirty="0" sz="1800">
                <a:latin typeface="Corbel"/>
                <a:cs typeface="Corbel"/>
              </a:rPr>
              <a:t>the</a:t>
            </a:r>
            <a:r>
              <a:rPr dirty="0" sz="1800" spc="10">
                <a:latin typeface="Corbel"/>
                <a:cs typeface="Corbel"/>
              </a:rPr>
              <a:t> </a:t>
            </a:r>
            <a:r>
              <a:rPr dirty="0" sz="1800">
                <a:latin typeface="Corbel"/>
                <a:cs typeface="Corbel"/>
              </a:rPr>
              <a:t>speech</a:t>
            </a:r>
            <a:r>
              <a:rPr dirty="0" sz="1800" spc="15">
                <a:latin typeface="Corbel"/>
                <a:cs typeface="Corbel"/>
              </a:rPr>
              <a:t> </a:t>
            </a:r>
            <a:r>
              <a:rPr dirty="0" sz="1800" spc="-10">
                <a:latin typeface="Corbel"/>
                <a:cs typeface="Corbel"/>
              </a:rPr>
              <a:t>input.</a:t>
            </a:r>
            <a:endParaRPr sz="1800">
              <a:latin typeface="Corbel"/>
              <a:cs typeface="Corbel"/>
            </a:endParaRPr>
          </a:p>
          <a:p>
            <a:pPr marL="297815" indent="-285115">
              <a:lnSpc>
                <a:spcPts val="2130"/>
              </a:lnSpc>
              <a:buFont typeface="Arial MT"/>
              <a:buChar char="•"/>
              <a:tabLst>
                <a:tab pos="297815" algn="l"/>
              </a:tabLst>
            </a:pPr>
            <a:r>
              <a:rPr dirty="0" sz="1800" b="1">
                <a:latin typeface="Corbel"/>
                <a:cs typeface="Corbel"/>
              </a:rPr>
              <a:t>Output:</a:t>
            </a:r>
            <a:r>
              <a:rPr dirty="0" sz="1800" spc="-50" b="1">
                <a:latin typeface="Corbel"/>
                <a:cs typeface="Corbel"/>
              </a:rPr>
              <a:t> </a:t>
            </a:r>
            <a:r>
              <a:rPr dirty="0" sz="1800">
                <a:latin typeface="Corbel"/>
                <a:cs typeface="Corbel"/>
              </a:rPr>
              <a:t>Final video</a:t>
            </a:r>
            <a:r>
              <a:rPr dirty="0" sz="1800" spc="-15">
                <a:latin typeface="Corbel"/>
                <a:cs typeface="Corbel"/>
              </a:rPr>
              <a:t> </a:t>
            </a:r>
            <a:r>
              <a:rPr dirty="0" sz="1800">
                <a:latin typeface="Corbel"/>
                <a:cs typeface="Corbel"/>
              </a:rPr>
              <a:t>with</a:t>
            </a:r>
            <a:r>
              <a:rPr dirty="0" sz="1800" spc="-70">
                <a:latin typeface="Corbel"/>
                <a:cs typeface="Corbel"/>
              </a:rPr>
              <a:t> </a:t>
            </a:r>
            <a:r>
              <a:rPr dirty="0" sz="1800" b="1">
                <a:latin typeface="Corbel"/>
                <a:cs typeface="Corbel"/>
              </a:rPr>
              <a:t>realistic</a:t>
            </a:r>
            <a:r>
              <a:rPr dirty="0" sz="1800" spc="-20" b="1">
                <a:latin typeface="Corbel"/>
                <a:cs typeface="Corbel"/>
              </a:rPr>
              <a:t> </a:t>
            </a:r>
            <a:r>
              <a:rPr dirty="0" sz="1800" b="1">
                <a:latin typeface="Corbel"/>
                <a:cs typeface="Corbel"/>
              </a:rPr>
              <a:t>speech</a:t>
            </a:r>
            <a:r>
              <a:rPr dirty="0" sz="1800" spc="-5" b="1">
                <a:latin typeface="Corbel"/>
                <a:cs typeface="Corbel"/>
              </a:rPr>
              <a:t> </a:t>
            </a:r>
            <a:r>
              <a:rPr dirty="0" sz="1800" b="1">
                <a:latin typeface="Corbel"/>
                <a:cs typeface="Corbel"/>
              </a:rPr>
              <a:t>&amp;</a:t>
            </a:r>
            <a:r>
              <a:rPr dirty="0" sz="1800" spc="-20" b="1">
                <a:latin typeface="Corbel"/>
                <a:cs typeface="Corbel"/>
              </a:rPr>
              <a:t> </a:t>
            </a:r>
            <a:r>
              <a:rPr dirty="0" sz="1800" spc="-10" b="1">
                <a:latin typeface="Corbel"/>
                <a:cs typeface="Corbel"/>
              </a:rPr>
              <a:t>lip-sync.</a:t>
            </a:r>
            <a:endParaRPr sz="1800">
              <a:latin typeface="Corbel"/>
              <a:cs typeface="Corbe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47095" y="2951988"/>
            <a:ext cx="5955012" cy="385914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10696575" y="180975"/>
            <a:ext cx="1304925" cy="647700"/>
            <a:chOff x="10696575" y="180975"/>
            <a:chExt cx="1304925" cy="647700"/>
          </a:xfrm>
        </p:grpSpPr>
        <p:sp>
          <p:nvSpPr>
            <p:cNvPr id="3" name="object 3" descr=""/>
            <p:cNvSpPr/>
            <p:nvPr/>
          </p:nvSpPr>
          <p:spPr>
            <a:xfrm>
              <a:off x="11344275" y="180975"/>
              <a:ext cx="657225" cy="647700"/>
            </a:xfrm>
            <a:custGeom>
              <a:avLst/>
              <a:gdLst/>
              <a:ahLst/>
              <a:cxnLst/>
              <a:rect l="l" t="t" r="r" b="b"/>
              <a:pathLst>
                <a:path w="657225" h="647700">
                  <a:moveTo>
                    <a:pt x="328675" y="0"/>
                  </a:moveTo>
                  <a:lnTo>
                    <a:pt x="280087" y="3512"/>
                  </a:lnTo>
                  <a:lnTo>
                    <a:pt x="233718" y="13714"/>
                  </a:lnTo>
                  <a:lnTo>
                    <a:pt x="190076" y="30106"/>
                  </a:lnTo>
                  <a:lnTo>
                    <a:pt x="149669" y="52184"/>
                  </a:lnTo>
                  <a:lnTo>
                    <a:pt x="113005" y="79448"/>
                  </a:lnTo>
                  <a:lnTo>
                    <a:pt x="80589" y="111397"/>
                  </a:lnTo>
                  <a:lnTo>
                    <a:pt x="52929" y="147528"/>
                  </a:lnTo>
                  <a:lnTo>
                    <a:pt x="30533" y="187340"/>
                  </a:lnTo>
                  <a:lnTo>
                    <a:pt x="13908" y="230332"/>
                  </a:lnTo>
                  <a:lnTo>
                    <a:pt x="3561" y="276003"/>
                  </a:lnTo>
                  <a:lnTo>
                    <a:pt x="0" y="323850"/>
                  </a:lnTo>
                  <a:lnTo>
                    <a:pt x="3561" y="371696"/>
                  </a:lnTo>
                  <a:lnTo>
                    <a:pt x="13908" y="417367"/>
                  </a:lnTo>
                  <a:lnTo>
                    <a:pt x="30533" y="460359"/>
                  </a:lnTo>
                  <a:lnTo>
                    <a:pt x="52929" y="500171"/>
                  </a:lnTo>
                  <a:lnTo>
                    <a:pt x="80589" y="536302"/>
                  </a:lnTo>
                  <a:lnTo>
                    <a:pt x="113005" y="568251"/>
                  </a:lnTo>
                  <a:lnTo>
                    <a:pt x="149669" y="595515"/>
                  </a:lnTo>
                  <a:lnTo>
                    <a:pt x="190076" y="617593"/>
                  </a:lnTo>
                  <a:lnTo>
                    <a:pt x="233718" y="633985"/>
                  </a:lnTo>
                  <a:lnTo>
                    <a:pt x="280087" y="644187"/>
                  </a:lnTo>
                  <a:lnTo>
                    <a:pt x="328675" y="647700"/>
                  </a:lnTo>
                  <a:lnTo>
                    <a:pt x="377233" y="644187"/>
                  </a:lnTo>
                  <a:lnTo>
                    <a:pt x="423576" y="633985"/>
                  </a:lnTo>
                  <a:lnTo>
                    <a:pt x="467197" y="617593"/>
                  </a:lnTo>
                  <a:lnTo>
                    <a:pt x="507587" y="595515"/>
                  </a:lnTo>
                  <a:lnTo>
                    <a:pt x="544240" y="568251"/>
                  </a:lnTo>
                  <a:lnTo>
                    <a:pt x="576647" y="536302"/>
                  </a:lnTo>
                  <a:lnTo>
                    <a:pt x="604301" y="500171"/>
                  </a:lnTo>
                  <a:lnTo>
                    <a:pt x="626693" y="460359"/>
                  </a:lnTo>
                  <a:lnTo>
                    <a:pt x="643317" y="417367"/>
                  </a:lnTo>
                  <a:lnTo>
                    <a:pt x="653663" y="371696"/>
                  </a:lnTo>
                  <a:lnTo>
                    <a:pt x="657225" y="323850"/>
                  </a:lnTo>
                  <a:lnTo>
                    <a:pt x="653663" y="276003"/>
                  </a:lnTo>
                  <a:lnTo>
                    <a:pt x="643317" y="230332"/>
                  </a:lnTo>
                  <a:lnTo>
                    <a:pt x="626693" y="187340"/>
                  </a:lnTo>
                  <a:lnTo>
                    <a:pt x="604301" y="147528"/>
                  </a:lnTo>
                  <a:lnTo>
                    <a:pt x="576647" y="111397"/>
                  </a:lnTo>
                  <a:lnTo>
                    <a:pt x="544240" y="79448"/>
                  </a:lnTo>
                  <a:lnTo>
                    <a:pt x="507587" y="52184"/>
                  </a:lnTo>
                  <a:lnTo>
                    <a:pt x="467197" y="30106"/>
                  </a:lnTo>
                  <a:lnTo>
                    <a:pt x="423576" y="13714"/>
                  </a:lnTo>
                  <a:lnTo>
                    <a:pt x="377233" y="3512"/>
                  </a:lnTo>
                  <a:lnTo>
                    <a:pt x="328675" y="0"/>
                  </a:lnTo>
                  <a:close/>
                </a:path>
              </a:pathLst>
            </a:custGeom>
            <a:solidFill>
              <a:srgbClr val="73D6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10696575" y="180975"/>
              <a:ext cx="647700" cy="647700"/>
            </a:xfrm>
            <a:custGeom>
              <a:avLst/>
              <a:gdLst/>
              <a:ahLst/>
              <a:cxnLst/>
              <a:rect l="l" t="t" r="r" b="b"/>
              <a:pathLst>
                <a:path w="647700" h="647700">
                  <a:moveTo>
                    <a:pt x="64770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47700" y="647700"/>
                  </a:lnTo>
                  <a:lnTo>
                    <a:pt x="647700" y="0"/>
                  </a:lnTo>
                  <a:close/>
                </a:path>
              </a:pathLst>
            </a:custGeom>
            <a:solidFill>
              <a:srgbClr val="007CD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 descr=""/>
          <p:cNvSpPr txBox="1"/>
          <p:nvPr/>
        </p:nvSpPr>
        <p:spPr>
          <a:xfrm>
            <a:off x="647700" y="1903412"/>
            <a:ext cx="6546850" cy="38144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Corbel"/>
                <a:cs typeface="Corbel"/>
              </a:rPr>
              <a:t>Preprocessing</a:t>
            </a:r>
            <a:r>
              <a:rPr dirty="0" sz="1800" spc="5" b="1">
                <a:latin typeface="Corbel"/>
                <a:cs typeface="Corbel"/>
              </a:rPr>
              <a:t> </a:t>
            </a:r>
            <a:r>
              <a:rPr dirty="0" sz="1800" spc="-10" b="1">
                <a:latin typeface="Corbel"/>
                <a:cs typeface="Corbel"/>
              </a:rPr>
              <a:t>for</a:t>
            </a:r>
            <a:r>
              <a:rPr dirty="0" sz="1800" spc="-105" b="1">
                <a:latin typeface="Corbel"/>
                <a:cs typeface="Corbel"/>
              </a:rPr>
              <a:t> </a:t>
            </a:r>
            <a:r>
              <a:rPr dirty="0" sz="1800" spc="-10" b="1">
                <a:latin typeface="Corbel"/>
                <a:cs typeface="Corbel"/>
              </a:rPr>
              <a:t>Small-E(TTS):</a:t>
            </a:r>
            <a:endParaRPr sz="1800">
              <a:latin typeface="Corbel"/>
              <a:cs typeface="Corbel"/>
            </a:endParaRPr>
          </a:p>
          <a:p>
            <a:pPr marL="298450" indent="-285750">
              <a:lnSpc>
                <a:spcPct val="100000"/>
              </a:lnSpc>
              <a:spcBef>
                <a:spcPts val="1395"/>
              </a:spcBef>
              <a:buFont typeface="Arial MT"/>
              <a:buChar char="•"/>
              <a:tabLst>
                <a:tab pos="298450" algn="l"/>
              </a:tabLst>
            </a:pPr>
            <a:r>
              <a:rPr dirty="0" sz="1400" spc="-25" b="1">
                <a:latin typeface="Corbel"/>
                <a:cs typeface="Corbel"/>
              </a:rPr>
              <a:t>Text</a:t>
            </a:r>
            <a:r>
              <a:rPr dirty="0" sz="1400" spc="-80" b="1">
                <a:latin typeface="Corbel"/>
                <a:cs typeface="Corbel"/>
              </a:rPr>
              <a:t> </a:t>
            </a:r>
            <a:r>
              <a:rPr dirty="0" sz="1400" b="1">
                <a:latin typeface="Corbel"/>
                <a:cs typeface="Corbel"/>
              </a:rPr>
              <a:t>Cleaning:</a:t>
            </a:r>
            <a:r>
              <a:rPr dirty="0" sz="1400" spc="-25" b="1">
                <a:latin typeface="Corbel"/>
                <a:cs typeface="Corbel"/>
              </a:rPr>
              <a:t> </a:t>
            </a:r>
            <a:r>
              <a:rPr dirty="0" sz="1400">
                <a:latin typeface="Corbel"/>
                <a:cs typeface="Corbel"/>
              </a:rPr>
              <a:t>Normalize</a:t>
            </a:r>
            <a:r>
              <a:rPr dirty="0" sz="1400" spc="-30">
                <a:latin typeface="Corbel"/>
                <a:cs typeface="Corbel"/>
              </a:rPr>
              <a:t> </a:t>
            </a:r>
            <a:r>
              <a:rPr dirty="0" sz="1400">
                <a:latin typeface="Corbel"/>
                <a:cs typeface="Corbel"/>
              </a:rPr>
              <a:t>text,</a:t>
            </a:r>
            <a:r>
              <a:rPr dirty="0" sz="1400" spc="5">
                <a:latin typeface="Corbel"/>
                <a:cs typeface="Corbel"/>
              </a:rPr>
              <a:t> </a:t>
            </a:r>
            <a:r>
              <a:rPr dirty="0" sz="1400" spc="-10">
                <a:latin typeface="Corbel"/>
                <a:cs typeface="Corbel"/>
              </a:rPr>
              <a:t>convert</a:t>
            </a:r>
            <a:r>
              <a:rPr dirty="0" sz="1400" spc="-45">
                <a:latin typeface="Corbel"/>
                <a:cs typeface="Corbel"/>
              </a:rPr>
              <a:t> </a:t>
            </a:r>
            <a:r>
              <a:rPr dirty="0" sz="1400">
                <a:latin typeface="Corbel"/>
                <a:cs typeface="Corbel"/>
              </a:rPr>
              <a:t>numbers</a:t>
            </a:r>
            <a:r>
              <a:rPr dirty="0" sz="1400" spc="-45">
                <a:latin typeface="Corbel"/>
                <a:cs typeface="Corbel"/>
              </a:rPr>
              <a:t> </a:t>
            </a:r>
            <a:r>
              <a:rPr dirty="0" sz="1400">
                <a:latin typeface="Corbel"/>
                <a:cs typeface="Corbel"/>
              </a:rPr>
              <a:t>&amp;</a:t>
            </a:r>
            <a:r>
              <a:rPr dirty="0" sz="1400" spc="-50">
                <a:latin typeface="Corbel"/>
                <a:cs typeface="Corbel"/>
              </a:rPr>
              <a:t> </a:t>
            </a:r>
            <a:r>
              <a:rPr dirty="0" sz="1400" spc="-10">
                <a:latin typeface="Corbel"/>
                <a:cs typeface="Corbel"/>
              </a:rPr>
              <a:t>abbreviations</a:t>
            </a:r>
            <a:endParaRPr sz="1400">
              <a:latin typeface="Corbel"/>
              <a:cs typeface="Corbel"/>
            </a:endParaRPr>
          </a:p>
          <a:p>
            <a:pPr marL="298450" indent="-285750">
              <a:lnSpc>
                <a:spcPct val="100000"/>
              </a:lnSpc>
              <a:spcBef>
                <a:spcPts val="1325"/>
              </a:spcBef>
              <a:buFont typeface="Arial MT"/>
              <a:buChar char="•"/>
              <a:tabLst>
                <a:tab pos="298450" algn="l"/>
              </a:tabLst>
            </a:pPr>
            <a:r>
              <a:rPr dirty="0" sz="1400" spc="-10" b="1">
                <a:latin typeface="Corbel"/>
                <a:cs typeface="Corbel"/>
              </a:rPr>
              <a:t>Phoneme</a:t>
            </a:r>
            <a:r>
              <a:rPr dirty="0" sz="1400" spc="-120" b="1">
                <a:latin typeface="Corbel"/>
                <a:cs typeface="Corbel"/>
              </a:rPr>
              <a:t> </a:t>
            </a:r>
            <a:r>
              <a:rPr dirty="0" sz="1400" b="1">
                <a:latin typeface="Corbel"/>
                <a:cs typeface="Corbel"/>
              </a:rPr>
              <a:t>Conversion</a:t>
            </a:r>
            <a:r>
              <a:rPr dirty="0" sz="1400" spc="-25" b="1">
                <a:latin typeface="Corbel"/>
                <a:cs typeface="Corbel"/>
              </a:rPr>
              <a:t> </a:t>
            </a:r>
            <a:r>
              <a:rPr dirty="0" sz="1400" spc="-20" b="1">
                <a:latin typeface="Corbel"/>
                <a:cs typeface="Corbel"/>
              </a:rPr>
              <a:t>(Optional):</a:t>
            </a:r>
            <a:r>
              <a:rPr dirty="0" sz="1400" spc="-25" b="1">
                <a:latin typeface="Corbel"/>
                <a:cs typeface="Corbel"/>
              </a:rPr>
              <a:t> </a:t>
            </a:r>
            <a:r>
              <a:rPr dirty="0" sz="1400" spc="-10">
                <a:latin typeface="Corbel"/>
                <a:cs typeface="Corbel"/>
              </a:rPr>
              <a:t>Convert</a:t>
            </a:r>
            <a:r>
              <a:rPr dirty="0" sz="1400" spc="-20">
                <a:latin typeface="Corbel"/>
                <a:cs typeface="Corbel"/>
              </a:rPr>
              <a:t> </a:t>
            </a:r>
            <a:r>
              <a:rPr dirty="0" sz="1400">
                <a:latin typeface="Corbel"/>
                <a:cs typeface="Corbel"/>
              </a:rPr>
              <a:t>text</a:t>
            </a:r>
            <a:r>
              <a:rPr dirty="0" sz="1400" spc="-25">
                <a:latin typeface="Corbel"/>
                <a:cs typeface="Corbel"/>
              </a:rPr>
              <a:t> </a:t>
            </a:r>
            <a:r>
              <a:rPr dirty="0" sz="1400">
                <a:latin typeface="Corbel"/>
                <a:cs typeface="Corbel"/>
              </a:rPr>
              <a:t>to</a:t>
            </a:r>
            <a:r>
              <a:rPr dirty="0" sz="1400" spc="15">
                <a:latin typeface="Corbel"/>
                <a:cs typeface="Corbel"/>
              </a:rPr>
              <a:t> </a:t>
            </a:r>
            <a:r>
              <a:rPr dirty="0" sz="1400">
                <a:latin typeface="Corbel"/>
                <a:cs typeface="Corbel"/>
              </a:rPr>
              <a:t>phonemes</a:t>
            </a:r>
            <a:r>
              <a:rPr dirty="0" sz="1400" spc="-30">
                <a:latin typeface="Corbel"/>
                <a:cs typeface="Corbel"/>
              </a:rPr>
              <a:t> </a:t>
            </a:r>
            <a:r>
              <a:rPr dirty="0" sz="1400">
                <a:latin typeface="Corbel"/>
                <a:cs typeface="Corbel"/>
              </a:rPr>
              <a:t>for</a:t>
            </a:r>
            <a:r>
              <a:rPr dirty="0" sz="1400" spc="-5">
                <a:latin typeface="Corbel"/>
                <a:cs typeface="Corbel"/>
              </a:rPr>
              <a:t> </a:t>
            </a:r>
            <a:r>
              <a:rPr dirty="0" sz="1400">
                <a:latin typeface="Corbel"/>
                <a:cs typeface="Corbel"/>
              </a:rPr>
              <a:t>better</a:t>
            </a:r>
            <a:r>
              <a:rPr dirty="0" sz="1400" spc="-10">
                <a:latin typeface="Corbel"/>
                <a:cs typeface="Corbel"/>
              </a:rPr>
              <a:t> pronunciation</a:t>
            </a:r>
            <a:endParaRPr sz="1400">
              <a:latin typeface="Corbel"/>
              <a:cs typeface="Corbel"/>
            </a:endParaRPr>
          </a:p>
          <a:p>
            <a:pPr marL="48895">
              <a:lnSpc>
                <a:spcPct val="100000"/>
              </a:lnSpc>
              <a:spcBef>
                <a:spcPts val="1375"/>
              </a:spcBef>
            </a:pPr>
            <a:r>
              <a:rPr dirty="0" sz="1800" b="1">
                <a:latin typeface="Corbel"/>
                <a:cs typeface="Corbel"/>
              </a:rPr>
              <a:t>Preprocessing</a:t>
            </a:r>
            <a:r>
              <a:rPr dirty="0" sz="1800" spc="-10" b="1">
                <a:latin typeface="Corbel"/>
                <a:cs typeface="Corbel"/>
              </a:rPr>
              <a:t> </a:t>
            </a:r>
            <a:r>
              <a:rPr dirty="0" sz="1800" b="1">
                <a:latin typeface="Corbel"/>
                <a:cs typeface="Corbel"/>
              </a:rPr>
              <a:t>for</a:t>
            </a:r>
            <a:r>
              <a:rPr dirty="0" sz="1800" spc="-90" b="1">
                <a:latin typeface="Corbel"/>
                <a:cs typeface="Corbel"/>
              </a:rPr>
              <a:t> </a:t>
            </a:r>
            <a:r>
              <a:rPr dirty="0" sz="1800" spc="-10" b="1">
                <a:latin typeface="Corbel"/>
                <a:cs typeface="Corbel"/>
              </a:rPr>
              <a:t>DiffTalk:</a:t>
            </a:r>
            <a:endParaRPr sz="1800">
              <a:latin typeface="Corbel"/>
              <a:cs typeface="Corbel"/>
            </a:endParaRPr>
          </a:p>
          <a:p>
            <a:pPr marL="298450" indent="-285750">
              <a:lnSpc>
                <a:spcPct val="100000"/>
              </a:lnSpc>
              <a:spcBef>
                <a:spcPts val="1395"/>
              </a:spcBef>
              <a:buFont typeface="Arial MT"/>
              <a:buChar char="•"/>
              <a:tabLst>
                <a:tab pos="298450" algn="l"/>
              </a:tabLst>
            </a:pPr>
            <a:r>
              <a:rPr dirty="0" sz="1400" b="1">
                <a:latin typeface="Corbel"/>
                <a:cs typeface="Corbel"/>
              </a:rPr>
              <a:t>Video</a:t>
            </a:r>
            <a:r>
              <a:rPr dirty="0" sz="1400" spc="20" b="1">
                <a:latin typeface="Corbel"/>
                <a:cs typeface="Corbel"/>
              </a:rPr>
              <a:t> </a:t>
            </a:r>
            <a:r>
              <a:rPr dirty="0" sz="1400" b="1">
                <a:latin typeface="Corbel"/>
                <a:cs typeface="Corbel"/>
              </a:rPr>
              <a:t>Frame Rate</a:t>
            </a:r>
            <a:r>
              <a:rPr dirty="0" sz="1400">
                <a:latin typeface="Corbel"/>
                <a:cs typeface="Corbel"/>
              </a:rPr>
              <a:t>:</a:t>
            </a:r>
            <a:r>
              <a:rPr dirty="0" sz="1400" spc="-5">
                <a:latin typeface="Corbel"/>
                <a:cs typeface="Corbel"/>
              </a:rPr>
              <a:t> </a:t>
            </a:r>
            <a:r>
              <a:rPr dirty="0" sz="1400" spc="-10">
                <a:latin typeface="Corbel"/>
                <a:cs typeface="Corbel"/>
              </a:rPr>
              <a:t>Ensure</a:t>
            </a:r>
            <a:r>
              <a:rPr dirty="0" sz="1400" spc="-30">
                <a:latin typeface="Corbel"/>
                <a:cs typeface="Corbel"/>
              </a:rPr>
              <a:t> </a:t>
            </a:r>
            <a:r>
              <a:rPr dirty="0" sz="1400">
                <a:latin typeface="Corbel"/>
                <a:cs typeface="Corbel"/>
              </a:rPr>
              <a:t>all</a:t>
            </a:r>
            <a:r>
              <a:rPr dirty="0" sz="1400" spc="-35">
                <a:latin typeface="Corbel"/>
                <a:cs typeface="Corbel"/>
              </a:rPr>
              <a:t> </a:t>
            </a:r>
            <a:r>
              <a:rPr dirty="0" sz="1400">
                <a:latin typeface="Corbel"/>
                <a:cs typeface="Corbel"/>
              </a:rPr>
              <a:t>videos</a:t>
            </a:r>
            <a:r>
              <a:rPr dirty="0" sz="1400" spc="-55">
                <a:latin typeface="Corbel"/>
                <a:cs typeface="Corbel"/>
              </a:rPr>
              <a:t> </a:t>
            </a:r>
            <a:r>
              <a:rPr dirty="0" sz="1400">
                <a:latin typeface="Corbel"/>
                <a:cs typeface="Corbel"/>
              </a:rPr>
              <a:t>are</a:t>
            </a:r>
            <a:r>
              <a:rPr dirty="0" sz="1400" spc="-30">
                <a:latin typeface="Corbel"/>
                <a:cs typeface="Corbel"/>
              </a:rPr>
              <a:t> </a:t>
            </a:r>
            <a:r>
              <a:rPr dirty="0" sz="1400">
                <a:latin typeface="Corbel"/>
                <a:cs typeface="Corbel"/>
              </a:rPr>
              <a:t>set</a:t>
            </a:r>
            <a:r>
              <a:rPr dirty="0" sz="1400" spc="-50">
                <a:latin typeface="Corbel"/>
                <a:cs typeface="Corbel"/>
              </a:rPr>
              <a:t> </a:t>
            </a:r>
            <a:r>
              <a:rPr dirty="0" sz="1400">
                <a:latin typeface="Corbel"/>
                <a:cs typeface="Corbel"/>
              </a:rPr>
              <a:t>to</a:t>
            </a:r>
            <a:r>
              <a:rPr dirty="0" sz="1400" spc="-10">
                <a:latin typeface="Corbel"/>
                <a:cs typeface="Corbel"/>
              </a:rPr>
              <a:t> </a:t>
            </a:r>
            <a:r>
              <a:rPr dirty="0" sz="1400" b="1">
                <a:latin typeface="Corbel"/>
                <a:cs typeface="Corbel"/>
              </a:rPr>
              <a:t>25</a:t>
            </a:r>
            <a:r>
              <a:rPr dirty="0" sz="1400" spc="-35" b="1">
                <a:latin typeface="Corbel"/>
                <a:cs typeface="Corbel"/>
              </a:rPr>
              <a:t> </a:t>
            </a:r>
            <a:r>
              <a:rPr dirty="0" sz="1400" b="1">
                <a:latin typeface="Corbel"/>
                <a:cs typeface="Corbel"/>
              </a:rPr>
              <a:t>frames</a:t>
            </a:r>
            <a:r>
              <a:rPr dirty="0" sz="1400" spc="-15" b="1">
                <a:latin typeface="Corbel"/>
                <a:cs typeface="Corbel"/>
              </a:rPr>
              <a:t> </a:t>
            </a:r>
            <a:r>
              <a:rPr dirty="0" sz="1400" b="1">
                <a:latin typeface="Corbel"/>
                <a:cs typeface="Corbel"/>
              </a:rPr>
              <a:t>per</a:t>
            </a:r>
            <a:r>
              <a:rPr dirty="0" sz="1400" spc="-55" b="1">
                <a:latin typeface="Corbel"/>
                <a:cs typeface="Corbel"/>
              </a:rPr>
              <a:t> </a:t>
            </a:r>
            <a:r>
              <a:rPr dirty="0" sz="1400" b="1">
                <a:latin typeface="Corbel"/>
                <a:cs typeface="Corbel"/>
              </a:rPr>
              <a:t>second</a:t>
            </a:r>
            <a:r>
              <a:rPr dirty="0" sz="1400" spc="10" b="1">
                <a:latin typeface="Corbel"/>
                <a:cs typeface="Corbel"/>
              </a:rPr>
              <a:t> </a:t>
            </a:r>
            <a:r>
              <a:rPr dirty="0" sz="1400" spc="-10" b="1">
                <a:latin typeface="Corbel"/>
                <a:cs typeface="Corbel"/>
              </a:rPr>
              <a:t>(fps)</a:t>
            </a:r>
            <a:r>
              <a:rPr dirty="0" sz="1400" spc="-10">
                <a:latin typeface="Corbel"/>
                <a:cs typeface="Corbel"/>
              </a:rPr>
              <a:t>.</a:t>
            </a:r>
            <a:endParaRPr sz="1400">
              <a:latin typeface="Corbel"/>
              <a:cs typeface="Corbel"/>
            </a:endParaRPr>
          </a:p>
          <a:p>
            <a:pPr marL="298450" indent="-285750">
              <a:lnSpc>
                <a:spcPct val="100000"/>
              </a:lnSpc>
              <a:spcBef>
                <a:spcPts val="1400"/>
              </a:spcBef>
              <a:buFont typeface="Arial MT"/>
              <a:buChar char="•"/>
              <a:tabLst>
                <a:tab pos="298450" algn="l"/>
              </a:tabLst>
            </a:pPr>
            <a:r>
              <a:rPr dirty="0" sz="1400" b="1">
                <a:latin typeface="Corbel"/>
                <a:cs typeface="Corbel"/>
              </a:rPr>
              <a:t>Audio</a:t>
            </a:r>
            <a:r>
              <a:rPr dirty="0" sz="1400" spc="-45" b="1">
                <a:latin typeface="Corbel"/>
                <a:cs typeface="Corbel"/>
              </a:rPr>
              <a:t> </a:t>
            </a:r>
            <a:r>
              <a:rPr dirty="0" sz="1400" b="1">
                <a:latin typeface="Corbel"/>
                <a:cs typeface="Corbel"/>
              </a:rPr>
              <a:t>Extraction</a:t>
            </a:r>
            <a:r>
              <a:rPr dirty="0" sz="1400">
                <a:latin typeface="Corbel"/>
                <a:cs typeface="Corbel"/>
              </a:rPr>
              <a:t>:</a:t>
            </a:r>
            <a:r>
              <a:rPr dirty="0" sz="1400" spc="5">
                <a:latin typeface="Corbel"/>
                <a:cs typeface="Corbel"/>
              </a:rPr>
              <a:t> </a:t>
            </a:r>
            <a:r>
              <a:rPr dirty="0" sz="1400" spc="-10">
                <a:latin typeface="Corbel"/>
                <a:cs typeface="Corbel"/>
              </a:rPr>
              <a:t>Extract</a:t>
            </a:r>
            <a:r>
              <a:rPr dirty="0" sz="1400" spc="-35">
                <a:latin typeface="Corbel"/>
                <a:cs typeface="Corbel"/>
              </a:rPr>
              <a:t> </a:t>
            </a:r>
            <a:r>
              <a:rPr dirty="0" sz="1400">
                <a:latin typeface="Corbel"/>
                <a:cs typeface="Corbel"/>
              </a:rPr>
              <a:t>audio</a:t>
            </a:r>
            <a:r>
              <a:rPr dirty="0" sz="1400" spc="-5">
                <a:latin typeface="Corbel"/>
                <a:cs typeface="Corbel"/>
              </a:rPr>
              <a:t> </a:t>
            </a:r>
            <a:r>
              <a:rPr dirty="0" sz="1400">
                <a:latin typeface="Corbel"/>
                <a:cs typeface="Corbel"/>
              </a:rPr>
              <a:t>signals</a:t>
            </a:r>
            <a:r>
              <a:rPr dirty="0" sz="1400" spc="-45">
                <a:latin typeface="Corbel"/>
                <a:cs typeface="Corbel"/>
              </a:rPr>
              <a:t> </a:t>
            </a:r>
            <a:r>
              <a:rPr dirty="0" sz="1400" spc="-10">
                <a:latin typeface="Corbel"/>
                <a:cs typeface="Corbel"/>
              </a:rPr>
              <a:t>from</a:t>
            </a:r>
            <a:r>
              <a:rPr dirty="0" sz="1400" spc="-45">
                <a:latin typeface="Corbel"/>
                <a:cs typeface="Corbel"/>
              </a:rPr>
              <a:t> </a:t>
            </a:r>
            <a:r>
              <a:rPr dirty="0" sz="1400">
                <a:latin typeface="Corbel"/>
                <a:cs typeface="Corbel"/>
              </a:rPr>
              <a:t>the</a:t>
            </a:r>
            <a:r>
              <a:rPr dirty="0" sz="1400" spc="-30">
                <a:latin typeface="Corbel"/>
                <a:cs typeface="Corbel"/>
              </a:rPr>
              <a:t> </a:t>
            </a:r>
            <a:r>
              <a:rPr dirty="0" sz="1400" spc="-10">
                <a:latin typeface="Corbel"/>
                <a:cs typeface="Corbel"/>
              </a:rPr>
              <a:t>videos.</a:t>
            </a:r>
            <a:endParaRPr sz="1400">
              <a:latin typeface="Corbel"/>
              <a:cs typeface="Corbel"/>
            </a:endParaRPr>
          </a:p>
          <a:p>
            <a:pPr marL="298450" indent="-285750">
              <a:lnSpc>
                <a:spcPct val="100000"/>
              </a:lnSpc>
              <a:spcBef>
                <a:spcPts val="1325"/>
              </a:spcBef>
              <a:buFont typeface="Arial MT"/>
              <a:buChar char="•"/>
              <a:tabLst>
                <a:tab pos="298450" algn="l"/>
              </a:tabLst>
            </a:pPr>
            <a:r>
              <a:rPr dirty="0" sz="1400" b="1">
                <a:latin typeface="Corbel"/>
                <a:cs typeface="Corbel"/>
              </a:rPr>
              <a:t>Facial</a:t>
            </a:r>
            <a:r>
              <a:rPr dirty="0" sz="1400" spc="-50" b="1">
                <a:latin typeface="Corbel"/>
                <a:cs typeface="Corbel"/>
              </a:rPr>
              <a:t> </a:t>
            </a:r>
            <a:r>
              <a:rPr dirty="0" sz="1400" b="1">
                <a:latin typeface="Corbel"/>
                <a:cs typeface="Corbel"/>
              </a:rPr>
              <a:t>Landmarks</a:t>
            </a:r>
            <a:r>
              <a:rPr dirty="0" sz="1400">
                <a:latin typeface="Corbel"/>
                <a:cs typeface="Corbel"/>
              </a:rPr>
              <a:t>:</a:t>
            </a:r>
            <a:r>
              <a:rPr dirty="0" sz="1400" spc="20">
                <a:latin typeface="Corbel"/>
                <a:cs typeface="Corbel"/>
              </a:rPr>
              <a:t> </a:t>
            </a:r>
            <a:r>
              <a:rPr dirty="0" sz="1400" spc="-10">
                <a:latin typeface="Corbel"/>
                <a:cs typeface="Corbel"/>
              </a:rPr>
              <a:t>Extract</a:t>
            </a:r>
            <a:r>
              <a:rPr dirty="0" sz="1400" spc="-25">
                <a:latin typeface="Corbel"/>
                <a:cs typeface="Corbel"/>
              </a:rPr>
              <a:t> </a:t>
            </a:r>
            <a:r>
              <a:rPr dirty="0" sz="1400">
                <a:latin typeface="Corbel"/>
                <a:cs typeface="Corbel"/>
              </a:rPr>
              <a:t>facial</a:t>
            </a:r>
            <a:r>
              <a:rPr dirty="0" sz="1400" spc="-10">
                <a:latin typeface="Corbel"/>
                <a:cs typeface="Corbel"/>
              </a:rPr>
              <a:t> landmarks</a:t>
            </a:r>
            <a:r>
              <a:rPr dirty="0" sz="1400" spc="-30">
                <a:latin typeface="Corbel"/>
                <a:cs typeface="Corbel"/>
              </a:rPr>
              <a:t> </a:t>
            </a:r>
            <a:r>
              <a:rPr dirty="0" sz="1400">
                <a:latin typeface="Corbel"/>
                <a:cs typeface="Corbel"/>
              </a:rPr>
              <a:t>from</a:t>
            </a:r>
            <a:r>
              <a:rPr dirty="0" sz="1400" spc="-35">
                <a:latin typeface="Corbel"/>
                <a:cs typeface="Corbel"/>
              </a:rPr>
              <a:t> </a:t>
            </a:r>
            <a:r>
              <a:rPr dirty="0" sz="1400">
                <a:latin typeface="Corbel"/>
                <a:cs typeface="Corbel"/>
              </a:rPr>
              <a:t>the</a:t>
            </a:r>
            <a:r>
              <a:rPr dirty="0" sz="1400" spc="-15">
                <a:latin typeface="Corbel"/>
                <a:cs typeface="Corbel"/>
              </a:rPr>
              <a:t> </a:t>
            </a:r>
            <a:r>
              <a:rPr dirty="0" sz="1400">
                <a:latin typeface="Corbel"/>
                <a:cs typeface="Corbel"/>
              </a:rPr>
              <a:t>video</a:t>
            </a:r>
            <a:r>
              <a:rPr dirty="0" sz="1400" spc="-65">
                <a:latin typeface="Corbel"/>
                <a:cs typeface="Corbel"/>
              </a:rPr>
              <a:t> </a:t>
            </a:r>
            <a:r>
              <a:rPr dirty="0" sz="1400" spc="-10">
                <a:latin typeface="Corbel"/>
                <a:cs typeface="Corbel"/>
              </a:rPr>
              <a:t>frames.</a:t>
            </a:r>
            <a:endParaRPr sz="14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1375"/>
              </a:spcBef>
            </a:pPr>
            <a:r>
              <a:rPr dirty="0" sz="1800" spc="-10" b="1">
                <a:latin typeface="Corbel"/>
                <a:cs typeface="Corbel"/>
              </a:rPr>
              <a:t>Datasets</a:t>
            </a:r>
            <a:r>
              <a:rPr dirty="0" sz="1800" spc="-35" b="1">
                <a:latin typeface="Corbel"/>
                <a:cs typeface="Corbel"/>
              </a:rPr>
              <a:t> </a:t>
            </a:r>
            <a:r>
              <a:rPr dirty="0" sz="1800" spc="-20" b="1">
                <a:latin typeface="Corbel"/>
                <a:cs typeface="Corbel"/>
              </a:rPr>
              <a:t>Used</a:t>
            </a:r>
            <a:endParaRPr sz="1800">
              <a:latin typeface="Corbel"/>
              <a:cs typeface="Corbel"/>
            </a:endParaRPr>
          </a:p>
          <a:p>
            <a:pPr marL="298450" indent="-285750">
              <a:lnSpc>
                <a:spcPct val="100000"/>
              </a:lnSpc>
              <a:spcBef>
                <a:spcPts val="1395"/>
              </a:spcBef>
              <a:buFont typeface="Arial MT"/>
              <a:buChar char="•"/>
              <a:tabLst>
                <a:tab pos="298450" algn="l"/>
              </a:tabLst>
            </a:pPr>
            <a:r>
              <a:rPr dirty="0" sz="1400" spc="-10" b="1">
                <a:latin typeface="Corbel"/>
                <a:cs typeface="Corbel"/>
              </a:rPr>
              <a:t>Small-</a:t>
            </a:r>
            <a:r>
              <a:rPr dirty="0" sz="1400" spc="-25" b="1">
                <a:latin typeface="Corbel"/>
                <a:cs typeface="Corbel"/>
              </a:rPr>
              <a:t>E</a:t>
            </a:r>
            <a:r>
              <a:rPr dirty="0" sz="1400" spc="-25">
                <a:latin typeface="Corbel"/>
                <a:cs typeface="Corbel"/>
              </a:rPr>
              <a:t>:</a:t>
            </a:r>
            <a:endParaRPr sz="1400">
              <a:latin typeface="Corbel"/>
              <a:cs typeface="Corbel"/>
            </a:endParaRPr>
          </a:p>
          <a:p>
            <a:pPr lvl="1" marL="755650" indent="-285750">
              <a:lnSpc>
                <a:spcPct val="100000"/>
              </a:lnSpc>
              <a:spcBef>
                <a:spcPts val="844"/>
              </a:spcBef>
              <a:buFont typeface="Arial MT"/>
              <a:buChar char="•"/>
              <a:tabLst>
                <a:tab pos="755650" algn="l"/>
              </a:tabLst>
            </a:pPr>
            <a:r>
              <a:rPr dirty="0" sz="1200" spc="-10">
                <a:latin typeface="Corbel"/>
                <a:cs typeface="Corbel"/>
              </a:rPr>
              <a:t>Trained</a:t>
            </a:r>
            <a:r>
              <a:rPr dirty="0" sz="1200" spc="-5">
                <a:latin typeface="Corbel"/>
                <a:cs typeface="Corbel"/>
              </a:rPr>
              <a:t> </a:t>
            </a:r>
            <a:r>
              <a:rPr dirty="0" sz="1200">
                <a:latin typeface="Corbel"/>
                <a:cs typeface="Corbel"/>
              </a:rPr>
              <a:t>on</a:t>
            </a:r>
            <a:r>
              <a:rPr dirty="0" sz="1200" spc="10">
                <a:latin typeface="Corbel"/>
                <a:cs typeface="Corbel"/>
              </a:rPr>
              <a:t> </a:t>
            </a:r>
            <a:r>
              <a:rPr dirty="0" sz="1200" spc="-10">
                <a:latin typeface="Corbel"/>
                <a:cs typeface="Corbel"/>
              </a:rPr>
              <a:t>datasets</a:t>
            </a:r>
            <a:r>
              <a:rPr dirty="0" sz="1200" spc="-55">
                <a:latin typeface="Corbel"/>
                <a:cs typeface="Corbel"/>
              </a:rPr>
              <a:t> </a:t>
            </a:r>
            <a:r>
              <a:rPr dirty="0" sz="1200">
                <a:latin typeface="Corbel"/>
                <a:cs typeface="Corbel"/>
              </a:rPr>
              <a:t>like</a:t>
            </a:r>
            <a:r>
              <a:rPr dirty="0" sz="1200" spc="25">
                <a:latin typeface="Corbel"/>
                <a:cs typeface="Corbel"/>
              </a:rPr>
              <a:t> </a:t>
            </a:r>
            <a:r>
              <a:rPr dirty="0" sz="1200" b="1">
                <a:latin typeface="Corbel"/>
                <a:cs typeface="Corbel"/>
              </a:rPr>
              <a:t>LibriTTS</a:t>
            </a:r>
            <a:r>
              <a:rPr dirty="0" sz="1200">
                <a:latin typeface="Corbel"/>
                <a:cs typeface="Corbel"/>
              </a:rPr>
              <a:t>,</a:t>
            </a:r>
            <a:r>
              <a:rPr dirty="0" sz="1200" spc="-20">
                <a:latin typeface="Corbel"/>
                <a:cs typeface="Corbel"/>
              </a:rPr>
              <a:t> </a:t>
            </a:r>
            <a:r>
              <a:rPr dirty="0" sz="1200" spc="-10" b="1">
                <a:latin typeface="Corbel"/>
                <a:cs typeface="Corbel"/>
              </a:rPr>
              <a:t>LibriTTS-</a:t>
            </a:r>
            <a:r>
              <a:rPr dirty="0" sz="1200" spc="-50" b="1">
                <a:latin typeface="Corbel"/>
                <a:cs typeface="Corbel"/>
              </a:rPr>
              <a:t>R</a:t>
            </a:r>
            <a:endParaRPr sz="1200">
              <a:latin typeface="Corbel"/>
              <a:cs typeface="Corbel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647700" y="6233795"/>
            <a:ext cx="88900" cy="24320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400" spc="-50">
                <a:latin typeface="Arial MT"/>
                <a:cs typeface="Arial MT"/>
              </a:rPr>
              <a:t>•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647700" y="5852159"/>
            <a:ext cx="6541770" cy="62484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25"/>
              </a:spcBef>
              <a:buFont typeface="Arial MT"/>
              <a:buChar char="•"/>
              <a:tabLst>
                <a:tab pos="298450" algn="l"/>
              </a:tabLst>
            </a:pPr>
            <a:r>
              <a:rPr dirty="0" sz="1400" spc="-10" b="1">
                <a:latin typeface="Corbel"/>
                <a:cs typeface="Corbel"/>
              </a:rPr>
              <a:t>DiffTalk:</a:t>
            </a:r>
            <a:endParaRPr sz="1400">
              <a:latin typeface="Corbel"/>
              <a:cs typeface="Corbel"/>
            </a:endParaRPr>
          </a:p>
          <a:p>
            <a:pPr marL="572770">
              <a:lnSpc>
                <a:spcPct val="100000"/>
              </a:lnSpc>
              <a:spcBef>
                <a:spcPts val="1325"/>
              </a:spcBef>
            </a:pPr>
            <a:r>
              <a:rPr dirty="0" sz="1400">
                <a:latin typeface="Corbel"/>
                <a:cs typeface="Corbel"/>
              </a:rPr>
              <a:t>Utilizes</a:t>
            </a:r>
            <a:r>
              <a:rPr dirty="0" sz="1400" spc="-55">
                <a:latin typeface="Corbel"/>
                <a:cs typeface="Corbel"/>
              </a:rPr>
              <a:t> </a:t>
            </a:r>
            <a:r>
              <a:rPr dirty="0" sz="1400">
                <a:latin typeface="Corbel"/>
                <a:cs typeface="Corbel"/>
              </a:rPr>
              <a:t>the</a:t>
            </a:r>
            <a:r>
              <a:rPr dirty="0" sz="1400" spc="5">
                <a:latin typeface="Corbel"/>
                <a:cs typeface="Corbel"/>
              </a:rPr>
              <a:t> </a:t>
            </a:r>
            <a:r>
              <a:rPr dirty="0" sz="1400" spc="-10" b="1">
                <a:latin typeface="Corbel"/>
                <a:cs typeface="Corbel"/>
              </a:rPr>
              <a:t>High-Definition</a:t>
            </a:r>
            <a:r>
              <a:rPr dirty="0" sz="1400" spc="-105" b="1">
                <a:latin typeface="Corbel"/>
                <a:cs typeface="Corbel"/>
              </a:rPr>
              <a:t> </a:t>
            </a:r>
            <a:r>
              <a:rPr dirty="0" sz="1400" spc="-10" b="1">
                <a:latin typeface="Corbel"/>
                <a:cs typeface="Corbel"/>
              </a:rPr>
              <a:t>Talking</a:t>
            </a:r>
            <a:r>
              <a:rPr dirty="0" sz="1400" spc="40" b="1">
                <a:latin typeface="Corbel"/>
                <a:cs typeface="Corbel"/>
              </a:rPr>
              <a:t> </a:t>
            </a:r>
            <a:r>
              <a:rPr dirty="0" sz="1400" spc="-10" b="1">
                <a:latin typeface="Corbel"/>
                <a:cs typeface="Corbel"/>
              </a:rPr>
              <a:t>Face</a:t>
            </a:r>
            <a:r>
              <a:rPr dirty="0" sz="1400" spc="-50" b="1">
                <a:latin typeface="Corbel"/>
                <a:cs typeface="Corbel"/>
              </a:rPr>
              <a:t> </a:t>
            </a:r>
            <a:r>
              <a:rPr dirty="0" sz="1400" b="1">
                <a:latin typeface="Corbel"/>
                <a:cs typeface="Corbel"/>
              </a:rPr>
              <a:t>(HDTF)</a:t>
            </a:r>
            <a:r>
              <a:rPr dirty="0" sz="1400" spc="-70" b="1">
                <a:latin typeface="Corbel"/>
                <a:cs typeface="Corbel"/>
              </a:rPr>
              <a:t> </a:t>
            </a:r>
            <a:r>
              <a:rPr dirty="0" sz="1400">
                <a:latin typeface="Corbel"/>
                <a:cs typeface="Corbel"/>
              </a:rPr>
              <a:t>dataset</a:t>
            </a:r>
            <a:r>
              <a:rPr dirty="0" sz="1400" spc="-40">
                <a:latin typeface="Corbel"/>
                <a:cs typeface="Corbel"/>
              </a:rPr>
              <a:t> </a:t>
            </a:r>
            <a:r>
              <a:rPr dirty="0" sz="1400">
                <a:latin typeface="Corbel"/>
                <a:cs typeface="Corbel"/>
              </a:rPr>
              <a:t>for</a:t>
            </a:r>
            <a:r>
              <a:rPr dirty="0" sz="1400" spc="-20">
                <a:latin typeface="Corbel"/>
                <a:cs typeface="Corbel"/>
              </a:rPr>
              <a:t> </a:t>
            </a:r>
            <a:r>
              <a:rPr dirty="0" sz="1400">
                <a:latin typeface="Corbel"/>
                <a:cs typeface="Corbel"/>
              </a:rPr>
              <a:t>training</a:t>
            </a:r>
            <a:r>
              <a:rPr dirty="0" sz="1400" spc="-5">
                <a:latin typeface="Corbel"/>
                <a:cs typeface="Corbel"/>
              </a:rPr>
              <a:t> </a:t>
            </a:r>
            <a:r>
              <a:rPr dirty="0" sz="1400">
                <a:latin typeface="Corbel"/>
                <a:cs typeface="Corbel"/>
              </a:rPr>
              <a:t>and</a:t>
            </a:r>
            <a:r>
              <a:rPr dirty="0" sz="1400" spc="-75">
                <a:latin typeface="Corbel"/>
                <a:cs typeface="Corbel"/>
              </a:rPr>
              <a:t> </a:t>
            </a:r>
            <a:r>
              <a:rPr dirty="0" sz="1400" spc="-10">
                <a:latin typeface="Corbel"/>
                <a:cs typeface="Corbel"/>
              </a:rPr>
              <a:t>testing.</a:t>
            </a:r>
            <a:endParaRPr sz="1400">
              <a:latin typeface="Corbel"/>
              <a:cs typeface="Corbe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647700" y="912749"/>
            <a:ext cx="4321810" cy="57531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Data</a:t>
            </a:r>
            <a:r>
              <a:rPr dirty="0" spc="-225"/>
              <a:t> </a:t>
            </a:r>
            <a:r>
              <a:rPr dirty="0" spc="-80"/>
              <a:t>Preprocessing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0013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80"/>
              <a:t>Tech-</a:t>
            </a:r>
            <a:r>
              <a:rPr dirty="0" spc="-35"/>
              <a:t>Stack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120259" y="1391348"/>
            <a:ext cx="4135120" cy="41821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Corbel"/>
                <a:cs typeface="Corbel"/>
              </a:rPr>
              <a:t>Frontend</a:t>
            </a:r>
            <a:r>
              <a:rPr dirty="0" sz="1800" spc="-35" b="1">
                <a:latin typeface="Corbel"/>
                <a:cs typeface="Corbel"/>
              </a:rPr>
              <a:t> </a:t>
            </a:r>
            <a:r>
              <a:rPr dirty="0" sz="1800" b="1">
                <a:latin typeface="Corbel"/>
                <a:cs typeface="Corbel"/>
              </a:rPr>
              <a:t>(User</a:t>
            </a:r>
            <a:r>
              <a:rPr dirty="0" sz="1800" spc="-35" b="1">
                <a:latin typeface="Corbel"/>
                <a:cs typeface="Corbel"/>
              </a:rPr>
              <a:t> </a:t>
            </a:r>
            <a:r>
              <a:rPr dirty="0" sz="1800" spc="-10" b="1">
                <a:latin typeface="Corbel"/>
                <a:cs typeface="Corbel"/>
              </a:rPr>
              <a:t>Interface)</a:t>
            </a:r>
            <a:endParaRPr sz="1800">
              <a:latin typeface="Corbel"/>
              <a:cs typeface="Corbel"/>
            </a:endParaRPr>
          </a:p>
          <a:p>
            <a:pPr marL="298450" indent="-285750">
              <a:lnSpc>
                <a:spcPct val="100000"/>
              </a:lnSpc>
              <a:spcBef>
                <a:spcPts val="45"/>
              </a:spcBef>
              <a:buFont typeface="Arial MT"/>
              <a:buChar char="•"/>
              <a:tabLst>
                <a:tab pos="298450" algn="l"/>
              </a:tabLst>
            </a:pPr>
            <a:r>
              <a:rPr dirty="0" sz="1400" spc="-10">
                <a:latin typeface="Corbel"/>
                <a:cs typeface="Corbel"/>
              </a:rPr>
              <a:t>React.js</a:t>
            </a:r>
            <a:r>
              <a:rPr dirty="0" sz="1400" spc="-30">
                <a:latin typeface="Corbel"/>
                <a:cs typeface="Corbel"/>
              </a:rPr>
              <a:t> </a:t>
            </a:r>
            <a:r>
              <a:rPr dirty="0" sz="1400">
                <a:latin typeface="Corbel"/>
                <a:cs typeface="Corbel"/>
              </a:rPr>
              <a:t>(for</a:t>
            </a:r>
            <a:r>
              <a:rPr dirty="0" sz="1400" spc="-5">
                <a:latin typeface="Corbel"/>
                <a:cs typeface="Corbel"/>
              </a:rPr>
              <a:t> </a:t>
            </a:r>
            <a:r>
              <a:rPr dirty="0" sz="1400">
                <a:latin typeface="Corbel"/>
                <a:cs typeface="Corbel"/>
              </a:rPr>
              <a:t>building</a:t>
            </a:r>
            <a:r>
              <a:rPr dirty="0" sz="1400" spc="-60">
                <a:latin typeface="Corbel"/>
                <a:cs typeface="Corbel"/>
              </a:rPr>
              <a:t> </a:t>
            </a:r>
            <a:r>
              <a:rPr dirty="0" sz="1400">
                <a:latin typeface="Corbel"/>
                <a:cs typeface="Corbel"/>
              </a:rPr>
              <a:t>the</a:t>
            </a:r>
            <a:r>
              <a:rPr dirty="0" sz="1400" spc="-5">
                <a:latin typeface="Corbel"/>
                <a:cs typeface="Corbel"/>
              </a:rPr>
              <a:t> </a:t>
            </a:r>
            <a:r>
              <a:rPr dirty="0" sz="1400">
                <a:latin typeface="Corbel"/>
                <a:cs typeface="Corbel"/>
              </a:rPr>
              <a:t>web</a:t>
            </a:r>
            <a:r>
              <a:rPr dirty="0" sz="1400" spc="10">
                <a:latin typeface="Corbel"/>
                <a:cs typeface="Corbel"/>
              </a:rPr>
              <a:t> </a:t>
            </a:r>
            <a:r>
              <a:rPr dirty="0" sz="1400" spc="-10">
                <a:latin typeface="Corbel"/>
                <a:cs typeface="Corbel"/>
              </a:rPr>
              <a:t>interface)</a:t>
            </a:r>
            <a:endParaRPr sz="1400">
              <a:latin typeface="Corbel"/>
              <a:cs typeface="Corbel"/>
            </a:endParaRPr>
          </a:p>
          <a:p>
            <a:pPr marL="58419">
              <a:lnSpc>
                <a:spcPct val="100000"/>
              </a:lnSpc>
              <a:spcBef>
                <a:spcPts val="1675"/>
              </a:spcBef>
            </a:pPr>
            <a:r>
              <a:rPr dirty="0" sz="1800" b="1">
                <a:latin typeface="Corbel"/>
                <a:cs typeface="Corbel"/>
              </a:rPr>
              <a:t>Backend</a:t>
            </a:r>
            <a:r>
              <a:rPr dirty="0" sz="1800" spc="-15" b="1">
                <a:latin typeface="Corbel"/>
                <a:cs typeface="Corbel"/>
              </a:rPr>
              <a:t> </a:t>
            </a:r>
            <a:r>
              <a:rPr dirty="0" sz="1800" b="1">
                <a:latin typeface="Corbel"/>
                <a:cs typeface="Corbel"/>
              </a:rPr>
              <a:t>(API</a:t>
            </a:r>
            <a:r>
              <a:rPr dirty="0" sz="1800" spc="-25" b="1">
                <a:latin typeface="Corbel"/>
                <a:cs typeface="Corbel"/>
              </a:rPr>
              <a:t> </a:t>
            </a:r>
            <a:r>
              <a:rPr dirty="0" sz="1800" b="1">
                <a:latin typeface="Corbel"/>
                <a:cs typeface="Corbel"/>
              </a:rPr>
              <a:t>&amp;</a:t>
            </a:r>
            <a:r>
              <a:rPr dirty="0" sz="1800" spc="-25" b="1">
                <a:latin typeface="Corbel"/>
                <a:cs typeface="Corbel"/>
              </a:rPr>
              <a:t> </a:t>
            </a:r>
            <a:r>
              <a:rPr dirty="0" sz="1800" spc="-10" b="1">
                <a:latin typeface="Corbel"/>
                <a:cs typeface="Corbel"/>
              </a:rPr>
              <a:t>Processing)</a:t>
            </a:r>
            <a:endParaRPr sz="1800">
              <a:latin typeface="Corbel"/>
              <a:cs typeface="Corbel"/>
            </a:endParaRPr>
          </a:p>
          <a:p>
            <a:pPr marL="298450" indent="-285750">
              <a:lnSpc>
                <a:spcPts val="1664"/>
              </a:lnSpc>
              <a:spcBef>
                <a:spcPts val="40"/>
              </a:spcBef>
              <a:buFont typeface="Arial MT"/>
              <a:buChar char="•"/>
              <a:tabLst>
                <a:tab pos="298450" algn="l"/>
              </a:tabLst>
            </a:pPr>
            <a:r>
              <a:rPr dirty="0" sz="1400">
                <a:latin typeface="Corbel"/>
                <a:cs typeface="Corbel"/>
              </a:rPr>
              <a:t>Node.js</a:t>
            </a:r>
            <a:r>
              <a:rPr dirty="0" sz="1400" spc="-35">
                <a:latin typeface="Corbel"/>
                <a:cs typeface="Corbel"/>
              </a:rPr>
              <a:t> </a:t>
            </a:r>
            <a:r>
              <a:rPr dirty="0" sz="1400">
                <a:latin typeface="Corbel"/>
                <a:cs typeface="Corbel"/>
              </a:rPr>
              <a:t>+</a:t>
            </a:r>
            <a:r>
              <a:rPr dirty="0" sz="1400" spc="-40">
                <a:latin typeface="Corbel"/>
                <a:cs typeface="Corbel"/>
              </a:rPr>
              <a:t> </a:t>
            </a:r>
            <a:r>
              <a:rPr dirty="0" sz="1400">
                <a:latin typeface="Corbel"/>
                <a:cs typeface="Corbel"/>
              </a:rPr>
              <a:t>Express</a:t>
            </a:r>
            <a:r>
              <a:rPr dirty="0" sz="1400" spc="-35">
                <a:latin typeface="Corbel"/>
                <a:cs typeface="Corbel"/>
              </a:rPr>
              <a:t> </a:t>
            </a:r>
            <a:r>
              <a:rPr dirty="0" sz="1400">
                <a:latin typeface="Corbel"/>
                <a:cs typeface="Corbel"/>
              </a:rPr>
              <a:t>(for</a:t>
            </a:r>
            <a:r>
              <a:rPr dirty="0" sz="1400" spc="-85">
                <a:latin typeface="Corbel"/>
                <a:cs typeface="Corbel"/>
              </a:rPr>
              <a:t> </a:t>
            </a:r>
            <a:r>
              <a:rPr dirty="0" sz="1400">
                <a:latin typeface="Corbel"/>
                <a:cs typeface="Corbel"/>
              </a:rPr>
              <a:t>API</a:t>
            </a:r>
            <a:r>
              <a:rPr dirty="0" sz="1400" spc="-35">
                <a:latin typeface="Corbel"/>
                <a:cs typeface="Corbel"/>
              </a:rPr>
              <a:t> </a:t>
            </a:r>
            <a:r>
              <a:rPr dirty="0" sz="1400" spc="-10">
                <a:latin typeface="Corbel"/>
                <a:cs typeface="Corbel"/>
              </a:rPr>
              <a:t>handling)</a:t>
            </a:r>
            <a:endParaRPr sz="1400">
              <a:latin typeface="Corbel"/>
              <a:cs typeface="Corbel"/>
            </a:endParaRPr>
          </a:p>
          <a:p>
            <a:pPr marL="298450" indent="-285750">
              <a:lnSpc>
                <a:spcPts val="1664"/>
              </a:lnSpc>
              <a:buFont typeface="Arial MT"/>
              <a:buChar char="•"/>
              <a:tabLst>
                <a:tab pos="298450" algn="l"/>
              </a:tabLst>
            </a:pPr>
            <a:r>
              <a:rPr dirty="0" sz="1400">
                <a:latin typeface="Corbel"/>
                <a:cs typeface="Corbel"/>
              </a:rPr>
              <a:t>Python</a:t>
            </a:r>
            <a:r>
              <a:rPr dirty="0" sz="1400" spc="10">
                <a:latin typeface="Corbel"/>
                <a:cs typeface="Corbel"/>
              </a:rPr>
              <a:t> </a:t>
            </a:r>
            <a:r>
              <a:rPr dirty="0" sz="1400" spc="-10">
                <a:latin typeface="Corbel"/>
                <a:cs typeface="Corbel"/>
              </a:rPr>
              <a:t>(FastAPI)</a:t>
            </a:r>
            <a:r>
              <a:rPr dirty="0" sz="1400" spc="-35">
                <a:latin typeface="Corbel"/>
                <a:cs typeface="Corbel"/>
              </a:rPr>
              <a:t> </a:t>
            </a:r>
            <a:r>
              <a:rPr dirty="0" sz="1400">
                <a:latin typeface="Corbel"/>
                <a:cs typeface="Corbel"/>
              </a:rPr>
              <a:t>(for</a:t>
            </a:r>
            <a:r>
              <a:rPr dirty="0" sz="1400" spc="-15">
                <a:latin typeface="Corbel"/>
                <a:cs typeface="Corbel"/>
              </a:rPr>
              <a:t> </a:t>
            </a:r>
            <a:r>
              <a:rPr dirty="0" sz="1400">
                <a:latin typeface="Corbel"/>
                <a:cs typeface="Corbel"/>
              </a:rPr>
              <a:t>model</a:t>
            </a:r>
            <a:r>
              <a:rPr dirty="0" sz="1400" spc="-15">
                <a:latin typeface="Corbel"/>
                <a:cs typeface="Corbel"/>
              </a:rPr>
              <a:t> </a:t>
            </a:r>
            <a:r>
              <a:rPr dirty="0" sz="1400" spc="-10">
                <a:latin typeface="Corbel"/>
                <a:cs typeface="Corbel"/>
              </a:rPr>
              <a:t>inference)</a:t>
            </a:r>
            <a:endParaRPr sz="1400">
              <a:latin typeface="Corbel"/>
              <a:cs typeface="Corbel"/>
            </a:endParaRPr>
          </a:p>
          <a:p>
            <a:pPr marL="58419">
              <a:lnSpc>
                <a:spcPct val="100000"/>
              </a:lnSpc>
              <a:spcBef>
                <a:spcPts val="1675"/>
              </a:spcBef>
            </a:pPr>
            <a:r>
              <a:rPr dirty="0" sz="1800" b="1">
                <a:latin typeface="Corbel"/>
                <a:cs typeface="Corbel"/>
              </a:rPr>
              <a:t>Deep</a:t>
            </a:r>
            <a:r>
              <a:rPr dirty="0" sz="1800" spc="-40" b="1">
                <a:latin typeface="Corbel"/>
                <a:cs typeface="Corbel"/>
              </a:rPr>
              <a:t> </a:t>
            </a:r>
            <a:r>
              <a:rPr dirty="0" sz="1800" b="1">
                <a:latin typeface="Corbel"/>
                <a:cs typeface="Corbel"/>
              </a:rPr>
              <a:t>Learning</a:t>
            </a:r>
            <a:r>
              <a:rPr dirty="0" sz="1800" spc="-40" b="1">
                <a:latin typeface="Corbel"/>
                <a:cs typeface="Corbel"/>
              </a:rPr>
              <a:t> </a:t>
            </a:r>
            <a:r>
              <a:rPr dirty="0" sz="1800" spc="-10" b="1">
                <a:latin typeface="Corbel"/>
                <a:cs typeface="Corbel"/>
              </a:rPr>
              <a:t>Models</a:t>
            </a:r>
            <a:endParaRPr sz="1800">
              <a:latin typeface="Corbel"/>
              <a:cs typeface="Corbel"/>
            </a:endParaRPr>
          </a:p>
          <a:p>
            <a:pPr marL="298450" indent="-285750">
              <a:lnSpc>
                <a:spcPts val="1664"/>
              </a:lnSpc>
              <a:spcBef>
                <a:spcPts val="40"/>
              </a:spcBef>
              <a:buFont typeface="Arial MT"/>
              <a:buChar char="•"/>
              <a:tabLst>
                <a:tab pos="298450" algn="l"/>
              </a:tabLst>
            </a:pPr>
            <a:r>
              <a:rPr dirty="0" sz="1400" spc="-20">
                <a:latin typeface="Corbel"/>
                <a:cs typeface="Corbel"/>
              </a:rPr>
              <a:t>DiffTalk</a:t>
            </a:r>
            <a:r>
              <a:rPr dirty="0" sz="1400" spc="15">
                <a:latin typeface="Corbel"/>
                <a:cs typeface="Corbel"/>
              </a:rPr>
              <a:t> </a:t>
            </a:r>
            <a:r>
              <a:rPr dirty="0" sz="1400">
                <a:latin typeface="Corbel"/>
                <a:cs typeface="Corbel"/>
              </a:rPr>
              <a:t>(for</a:t>
            </a:r>
            <a:r>
              <a:rPr dirty="0" sz="1400" spc="-5">
                <a:latin typeface="Corbel"/>
                <a:cs typeface="Corbel"/>
              </a:rPr>
              <a:t> </a:t>
            </a:r>
            <a:r>
              <a:rPr dirty="0" sz="1400">
                <a:latin typeface="Corbel"/>
                <a:cs typeface="Corbel"/>
              </a:rPr>
              <a:t>facial</a:t>
            </a:r>
            <a:r>
              <a:rPr dirty="0" sz="1400" spc="-10">
                <a:latin typeface="Corbel"/>
                <a:cs typeface="Corbel"/>
              </a:rPr>
              <a:t> animation)</a:t>
            </a:r>
            <a:endParaRPr sz="1400">
              <a:latin typeface="Corbel"/>
              <a:cs typeface="Corbel"/>
            </a:endParaRPr>
          </a:p>
          <a:p>
            <a:pPr marL="298450" indent="-285750">
              <a:lnSpc>
                <a:spcPts val="1650"/>
              </a:lnSpc>
              <a:buFont typeface="Arial MT"/>
              <a:buChar char="•"/>
              <a:tabLst>
                <a:tab pos="298450" algn="l"/>
              </a:tabLst>
            </a:pPr>
            <a:r>
              <a:rPr dirty="0" sz="1400" spc="-10">
                <a:latin typeface="Corbel"/>
                <a:cs typeface="Corbel"/>
              </a:rPr>
              <a:t>SMALL-</a:t>
            </a:r>
            <a:r>
              <a:rPr dirty="0" sz="1400">
                <a:latin typeface="Corbel"/>
                <a:cs typeface="Corbel"/>
              </a:rPr>
              <a:t>E</a:t>
            </a:r>
            <a:r>
              <a:rPr dirty="0" sz="1400" spc="10">
                <a:latin typeface="Corbel"/>
                <a:cs typeface="Corbel"/>
              </a:rPr>
              <a:t> </a:t>
            </a:r>
            <a:r>
              <a:rPr dirty="0" sz="1400">
                <a:latin typeface="Corbel"/>
                <a:cs typeface="Corbel"/>
              </a:rPr>
              <a:t>(for</a:t>
            </a:r>
            <a:r>
              <a:rPr dirty="0" sz="1400" spc="20">
                <a:latin typeface="Corbel"/>
                <a:cs typeface="Corbel"/>
              </a:rPr>
              <a:t> </a:t>
            </a:r>
            <a:r>
              <a:rPr dirty="0" sz="1400" spc="-10">
                <a:latin typeface="Corbel"/>
                <a:cs typeface="Corbel"/>
              </a:rPr>
              <a:t>text-to-speech)</a:t>
            </a:r>
            <a:endParaRPr sz="1400">
              <a:latin typeface="Corbel"/>
              <a:cs typeface="Corbel"/>
            </a:endParaRPr>
          </a:p>
          <a:p>
            <a:pPr marL="298450" indent="-285750">
              <a:lnSpc>
                <a:spcPts val="1664"/>
              </a:lnSpc>
              <a:buFont typeface="Arial MT"/>
              <a:buChar char="•"/>
              <a:tabLst>
                <a:tab pos="298450" algn="l"/>
              </a:tabLst>
            </a:pPr>
            <a:r>
              <a:rPr dirty="0" sz="1400" spc="-20">
                <a:latin typeface="Corbel"/>
                <a:cs typeface="Corbel"/>
              </a:rPr>
              <a:t>PyTorch/TensorFlow</a:t>
            </a:r>
            <a:r>
              <a:rPr dirty="0" sz="1400" spc="25">
                <a:latin typeface="Corbel"/>
                <a:cs typeface="Corbel"/>
              </a:rPr>
              <a:t> </a:t>
            </a:r>
            <a:r>
              <a:rPr dirty="0" sz="1400">
                <a:latin typeface="Corbel"/>
                <a:cs typeface="Corbel"/>
              </a:rPr>
              <a:t>(for</a:t>
            </a:r>
            <a:r>
              <a:rPr dirty="0" sz="1400" spc="35">
                <a:latin typeface="Corbel"/>
                <a:cs typeface="Corbel"/>
              </a:rPr>
              <a:t> </a:t>
            </a:r>
            <a:r>
              <a:rPr dirty="0" sz="1400" spc="-10">
                <a:latin typeface="Corbel"/>
                <a:cs typeface="Corbel"/>
              </a:rPr>
              <a:t>inference)</a:t>
            </a:r>
            <a:endParaRPr sz="1400">
              <a:latin typeface="Corbel"/>
              <a:cs typeface="Corbel"/>
            </a:endParaRPr>
          </a:p>
          <a:p>
            <a:pPr marL="58419">
              <a:lnSpc>
                <a:spcPct val="100000"/>
              </a:lnSpc>
              <a:spcBef>
                <a:spcPts val="1680"/>
              </a:spcBef>
            </a:pPr>
            <a:r>
              <a:rPr dirty="0" sz="1800" spc="-10" b="1">
                <a:latin typeface="Corbel"/>
                <a:cs typeface="Corbel"/>
              </a:rPr>
              <a:t>Database</a:t>
            </a:r>
            <a:endParaRPr sz="1800">
              <a:latin typeface="Corbel"/>
              <a:cs typeface="Corbel"/>
            </a:endParaRPr>
          </a:p>
          <a:p>
            <a:pPr marL="298450" indent="-285750">
              <a:lnSpc>
                <a:spcPct val="100000"/>
              </a:lnSpc>
              <a:spcBef>
                <a:spcPts val="40"/>
              </a:spcBef>
              <a:buFont typeface="Arial MT"/>
              <a:buChar char="•"/>
              <a:tabLst>
                <a:tab pos="298450" algn="l"/>
              </a:tabLst>
            </a:pPr>
            <a:r>
              <a:rPr dirty="0" sz="1400">
                <a:latin typeface="Corbel"/>
                <a:cs typeface="Corbel"/>
              </a:rPr>
              <a:t>MongoDB</a:t>
            </a:r>
            <a:r>
              <a:rPr dirty="0" sz="1400" spc="220">
                <a:latin typeface="Corbel"/>
                <a:cs typeface="Corbel"/>
              </a:rPr>
              <a:t> </a:t>
            </a:r>
            <a:r>
              <a:rPr dirty="0" sz="1400">
                <a:latin typeface="Corbel"/>
                <a:cs typeface="Corbel"/>
              </a:rPr>
              <a:t>(to</a:t>
            </a:r>
            <a:r>
              <a:rPr dirty="0" sz="1400" spc="5">
                <a:latin typeface="Corbel"/>
                <a:cs typeface="Corbel"/>
              </a:rPr>
              <a:t> </a:t>
            </a:r>
            <a:r>
              <a:rPr dirty="0" sz="1400">
                <a:latin typeface="Corbel"/>
                <a:cs typeface="Corbel"/>
              </a:rPr>
              <a:t>store</a:t>
            </a:r>
            <a:r>
              <a:rPr dirty="0" sz="1400" spc="-20">
                <a:latin typeface="Corbel"/>
                <a:cs typeface="Corbel"/>
              </a:rPr>
              <a:t> </a:t>
            </a:r>
            <a:r>
              <a:rPr dirty="0" sz="1400" spc="-10">
                <a:latin typeface="Corbel"/>
                <a:cs typeface="Corbel"/>
              </a:rPr>
              <a:t>user-</a:t>
            </a:r>
            <a:r>
              <a:rPr dirty="0" sz="1400">
                <a:latin typeface="Corbel"/>
                <a:cs typeface="Corbel"/>
              </a:rPr>
              <a:t>generated</a:t>
            </a:r>
            <a:r>
              <a:rPr dirty="0" sz="1400" spc="-70">
                <a:latin typeface="Corbel"/>
                <a:cs typeface="Corbel"/>
              </a:rPr>
              <a:t> </a:t>
            </a:r>
            <a:r>
              <a:rPr dirty="0" sz="1400" spc="-10">
                <a:latin typeface="Corbel"/>
                <a:cs typeface="Corbel"/>
              </a:rPr>
              <a:t>content)</a:t>
            </a:r>
            <a:endParaRPr sz="1400">
              <a:latin typeface="Corbel"/>
              <a:cs typeface="Corbel"/>
            </a:endParaRPr>
          </a:p>
          <a:p>
            <a:pPr marL="58419">
              <a:lnSpc>
                <a:spcPct val="100000"/>
              </a:lnSpc>
              <a:spcBef>
                <a:spcPts val="1675"/>
              </a:spcBef>
            </a:pPr>
            <a:r>
              <a:rPr dirty="0" sz="1800" b="1">
                <a:latin typeface="Corbel"/>
                <a:cs typeface="Corbel"/>
              </a:rPr>
              <a:t>Infrastructure</a:t>
            </a:r>
            <a:r>
              <a:rPr dirty="0" sz="1800" spc="-15" b="1">
                <a:latin typeface="Corbel"/>
                <a:cs typeface="Corbel"/>
              </a:rPr>
              <a:t> </a:t>
            </a:r>
            <a:r>
              <a:rPr dirty="0" sz="1800" b="1">
                <a:latin typeface="Corbel"/>
                <a:cs typeface="Corbel"/>
              </a:rPr>
              <a:t>&amp;</a:t>
            </a:r>
            <a:r>
              <a:rPr dirty="0" sz="1800" spc="-95" b="1">
                <a:latin typeface="Corbel"/>
                <a:cs typeface="Corbel"/>
              </a:rPr>
              <a:t> </a:t>
            </a:r>
            <a:r>
              <a:rPr dirty="0" sz="1800" spc="-10" b="1">
                <a:latin typeface="Corbel"/>
                <a:cs typeface="Corbel"/>
              </a:rPr>
              <a:t>Deployment</a:t>
            </a:r>
            <a:endParaRPr sz="1800">
              <a:latin typeface="Corbel"/>
              <a:cs typeface="Corbel"/>
            </a:endParaRPr>
          </a:p>
          <a:p>
            <a:pPr marL="298450" indent="-285750">
              <a:lnSpc>
                <a:spcPts val="1664"/>
              </a:lnSpc>
              <a:spcBef>
                <a:spcPts val="45"/>
              </a:spcBef>
              <a:buFont typeface="Arial MT"/>
              <a:buChar char="•"/>
              <a:tabLst>
                <a:tab pos="298450" algn="l"/>
              </a:tabLst>
            </a:pPr>
            <a:r>
              <a:rPr dirty="0" sz="1400">
                <a:latin typeface="Corbel"/>
                <a:cs typeface="Corbel"/>
              </a:rPr>
              <a:t>NVIDIA</a:t>
            </a:r>
            <a:r>
              <a:rPr dirty="0" sz="1400" spc="-15">
                <a:latin typeface="Corbel"/>
                <a:cs typeface="Corbel"/>
              </a:rPr>
              <a:t> </a:t>
            </a:r>
            <a:r>
              <a:rPr dirty="0" sz="1400">
                <a:latin typeface="Corbel"/>
                <a:cs typeface="Corbel"/>
              </a:rPr>
              <a:t>RTX</a:t>
            </a:r>
            <a:r>
              <a:rPr dirty="0" sz="1400" spc="-10">
                <a:latin typeface="Corbel"/>
                <a:cs typeface="Corbel"/>
              </a:rPr>
              <a:t> </a:t>
            </a:r>
            <a:r>
              <a:rPr dirty="0" sz="1400">
                <a:latin typeface="Corbel"/>
                <a:cs typeface="Corbel"/>
              </a:rPr>
              <a:t>4090</a:t>
            </a:r>
            <a:r>
              <a:rPr dirty="0" sz="1400" spc="-50">
                <a:latin typeface="Corbel"/>
                <a:cs typeface="Corbel"/>
              </a:rPr>
              <a:t> </a:t>
            </a:r>
            <a:r>
              <a:rPr dirty="0" sz="1400">
                <a:latin typeface="Corbel"/>
                <a:cs typeface="Corbel"/>
              </a:rPr>
              <a:t>(for</a:t>
            </a:r>
            <a:r>
              <a:rPr dirty="0" sz="1400" spc="-30">
                <a:latin typeface="Corbel"/>
                <a:cs typeface="Corbel"/>
              </a:rPr>
              <a:t> </a:t>
            </a:r>
            <a:r>
              <a:rPr dirty="0" sz="1400">
                <a:latin typeface="Corbel"/>
                <a:cs typeface="Corbel"/>
              </a:rPr>
              <a:t>model</a:t>
            </a:r>
            <a:r>
              <a:rPr dirty="0" sz="1400" spc="-35">
                <a:latin typeface="Corbel"/>
                <a:cs typeface="Corbel"/>
              </a:rPr>
              <a:t> </a:t>
            </a:r>
            <a:r>
              <a:rPr dirty="0" sz="1400" spc="-10">
                <a:latin typeface="Corbel"/>
                <a:cs typeface="Corbel"/>
              </a:rPr>
              <a:t>acceleration)</a:t>
            </a:r>
            <a:endParaRPr sz="1400">
              <a:latin typeface="Corbel"/>
              <a:cs typeface="Corbel"/>
            </a:endParaRPr>
          </a:p>
          <a:p>
            <a:pPr marL="298450" indent="-285750">
              <a:lnSpc>
                <a:spcPts val="1664"/>
              </a:lnSpc>
              <a:buFont typeface="Arial MT"/>
              <a:buChar char="•"/>
              <a:tabLst>
                <a:tab pos="298450" algn="l"/>
              </a:tabLst>
            </a:pPr>
            <a:r>
              <a:rPr dirty="0" sz="1400">
                <a:latin typeface="Corbel"/>
                <a:cs typeface="Corbel"/>
              </a:rPr>
              <a:t>Cloud</a:t>
            </a:r>
            <a:r>
              <a:rPr dirty="0" sz="1400" spc="-15">
                <a:latin typeface="Corbel"/>
                <a:cs typeface="Corbel"/>
              </a:rPr>
              <a:t> </a:t>
            </a:r>
            <a:r>
              <a:rPr dirty="0" sz="1400">
                <a:latin typeface="Corbel"/>
                <a:cs typeface="Corbel"/>
              </a:rPr>
              <a:t>Hosting</a:t>
            </a:r>
            <a:r>
              <a:rPr dirty="0" sz="1400" spc="-15">
                <a:latin typeface="Corbel"/>
                <a:cs typeface="Corbel"/>
              </a:rPr>
              <a:t> </a:t>
            </a:r>
            <a:r>
              <a:rPr dirty="0" sz="1400" spc="-10">
                <a:latin typeface="Corbel"/>
                <a:cs typeface="Corbel"/>
              </a:rPr>
              <a:t>(AWS/GCP)</a:t>
            </a:r>
            <a:r>
              <a:rPr dirty="0" sz="1400" spc="-50">
                <a:latin typeface="Corbel"/>
                <a:cs typeface="Corbel"/>
              </a:rPr>
              <a:t> </a:t>
            </a:r>
            <a:r>
              <a:rPr dirty="0" sz="1400">
                <a:latin typeface="Corbel"/>
                <a:cs typeface="Corbel"/>
              </a:rPr>
              <a:t>(for</a:t>
            </a:r>
            <a:r>
              <a:rPr dirty="0" sz="1400" spc="-30">
                <a:latin typeface="Corbel"/>
                <a:cs typeface="Corbel"/>
              </a:rPr>
              <a:t> </a:t>
            </a:r>
            <a:r>
              <a:rPr dirty="0" sz="1400" spc="-10">
                <a:latin typeface="Corbel"/>
                <a:cs typeface="Corbel"/>
              </a:rPr>
              <a:t>scalable</a:t>
            </a:r>
            <a:r>
              <a:rPr dirty="0" sz="1400" spc="-35">
                <a:latin typeface="Corbel"/>
                <a:cs typeface="Corbel"/>
              </a:rPr>
              <a:t> </a:t>
            </a:r>
            <a:r>
              <a:rPr dirty="0" sz="1400" spc="-10">
                <a:latin typeface="Corbel"/>
                <a:cs typeface="Corbel"/>
              </a:rPr>
              <a:t>deployment)</a:t>
            </a:r>
            <a:endParaRPr sz="1400">
              <a:latin typeface="Corbel"/>
              <a:cs typeface="Corbe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4825" y="2524125"/>
            <a:ext cx="4438650" cy="22669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2025-05-31T05:03:15Z</dcterms:created>
  <dcterms:modified xsi:type="dcterms:W3CDTF">2025-05-31T05:03:15Z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2025-03-20T00:00:00Z</vt:filetime>
  </property>
  <property fmtid="{D5CDD505-2E9C-101B-9397-08002B2CF9AE}" pid="3" name="LastSaved">
    <vt:filetime>2025-05-31T00:00:00Z</vt:filetime>
  </property>
</Properties>
</file>