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anva Sans" charset="1" panose="020B0503030501040103"/>
      <p:regular r:id="rId11"/>
    </p:embeddedFont>
    <p:embeddedFont>
      <p:font typeface="Poppins Bold" charset="1" panose="00000800000000000000"/>
      <p:regular r:id="rId12"/>
    </p:embeddedFont>
    <p:embeddedFont>
      <p:font typeface="Poppi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3041" y="2256411"/>
            <a:ext cx="15018641" cy="7402160"/>
            <a:chOff x="0" y="0"/>
            <a:chExt cx="3955527" cy="1949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527" cy="1949540"/>
            </a:xfrm>
            <a:custGeom>
              <a:avLst/>
              <a:gdLst/>
              <a:ahLst/>
              <a:cxnLst/>
              <a:rect r="r" b="b" t="t" l="l"/>
              <a:pathLst>
                <a:path h="1949540" w="3955527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173928" y="7009636"/>
            <a:ext cx="2454431" cy="1739756"/>
            <a:chOff x="0" y="0"/>
            <a:chExt cx="657296" cy="465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7296" cy="465906"/>
            </a:xfrm>
            <a:custGeom>
              <a:avLst/>
              <a:gdLst/>
              <a:ahLst/>
              <a:cxnLst/>
              <a:rect r="r" b="b" t="t" l="l"/>
              <a:pathLst>
                <a:path h="465906" w="657296">
                  <a:moveTo>
                    <a:pt x="160867" y="0"/>
                  </a:moveTo>
                  <a:lnTo>
                    <a:pt x="496428" y="0"/>
                  </a:lnTo>
                  <a:cubicBezTo>
                    <a:pt x="585273" y="0"/>
                    <a:pt x="657296" y="72023"/>
                    <a:pt x="657296" y="160867"/>
                  </a:cubicBezTo>
                  <a:lnTo>
                    <a:pt x="657296" y="305039"/>
                  </a:lnTo>
                  <a:cubicBezTo>
                    <a:pt x="657296" y="393883"/>
                    <a:pt x="585273" y="465906"/>
                    <a:pt x="496428" y="465906"/>
                  </a:cubicBezTo>
                  <a:lnTo>
                    <a:pt x="160867" y="465906"/>
                  </a:lnTo>
                  <a:cubicBezTo>
                    <a:pt x="72023" y="465906"/>
                    <a:pt x="0" y="393883"/>
                    <a:pt x="0" y="305039"/>
                  </a:cubicBezTo>
                  <a:lnTo>
                    <a:pt x="0" y="160867"/>
                  </a:lnTo>
                  <a:cubicBezTo>
                    <a:pt x="0" y="72023"/>
                    <a:pt x="72023" y="0"/>
                    <a:pt x="16086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657296" cy="52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input text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5628359" y="7898564"/>
            <a:ext cx="20746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7704809" y="6361962"/>
            <a:ext cx="3035105" cy="30351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Deep learning and speech sysnthesis models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0739913" y="7898564"/>
            <a:ext cx="20746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4" id="14"/>
          <p:cNvGrpSpPr/>
          <p:nvPr/>
        </p:nvGrpSpPr>
        <p:grpSpPr>
          <a:xfrm rot="0">
            <a:off x="12814610" y="6865154"/>
            <a:ext cx="2454431" cy="1739756"/>
            <a:chOff x="0" y="0"/>
            <a:chExt cx="657296" cy="4659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57296" cy="465906"/>
            </a:xfrm>
            <a:custGeom>
              <a:avLst/>
              <a:gdLst/>
              <a:ahLst/>
              <a:cxnLst/>
              <a:rect r="r" b="b" t="t" l="l"/>
              <a:pathLst>
                <a:path h="465906" w="657296">
                  <a:moveTo>
                    <a:pt x="160867" y="0"/>
                  </a:moveTo>
                  <a:lnTo>
                    <a:pt x="496428" y="0"/>
                  </a:lnTo>
                  <a:cubicBezTo>
                    <a:pt x="585273" y="0"/>
                    <a:pt x="657296" y="72023"/>
                    <a:pt x="657296" y="160867"/>
                  </a:cubicBezTo>
                  <a:lnTo>
                    <a:pt x="657296" y="305039"/>
                  </a:lnTo>
                  <a:cubicBezTo>
                    <a:pt x="657296" y="393883"/>
                    <a:pt x="585273" y="465906"/>
                    <a:pt x="496428" y="465906"/>
                  </a:cubicBezTo>
                  <a:lnTo>
                    <a:pt x="160867" y="465906"/>
                  </a:lnTo>
                  <a:cubicBezTo>
                    <a:pt x="72023" y="465906"/>
                    <a:pt x="0" y="393883"/>
                    <a:pt x="0" y="305039"/>
                  </a:cubicBezTo>
                  <a:lnTo>
                    <a:pt x="0" y="160867"/>
                  </a:lnTo>
                  <a:cubicBezTo>
                    <a:pt x="0" y="72023"/>
                    <a:pt x="72023" y="0"/>
                    <a:pt x="16086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657296" cy="52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talking head generation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55125" y="368283"/>
            <a:ext cx="17607506" cy="1530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1"/>
              </a:lnSpc>
            </a:pPr>
            <a:r>
              <a:rPr lang="en-US" b="true" sz="482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TITLE:- </a:t>
            </a:r>
            <a:r>
              <a:rPr lang="en-US" sz="48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AVATAR AI LAB</a:t>
            </a:r>
          </a:p>
          <a:p>
            <a:pPr algn="ctr">
              <a:lnSpc>
                <a:spcPts val="5081"/>
              </a:lnSpc>
            </a:pPr>
            <a:r>
              <a:rPr lang="en-US" sz="36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BY-LAVANYA - G359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35658" y="2716186"/>
            <a:ext cx="13846440" cy="1279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362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Objective: </a:t>
            </a:r>
            <a:r>
              <a:rPr lang="en-US" sz="362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Generate realistic talking head animations from audio and text inputs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35658" y="4124444"/>
            <a:ext cx="14032046" cy="167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3"/>
              </a:lnSpc>
            </a:pPr>
            <a:r>
              <a:rPr lang="en-US" sz="3516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Models Used:</a:t>
            </a:r>
          </a:p>
          <a:p>
            <a:pPr algn="l">
              <a:lnSpc>
                <a:spcPts val="4107"/>
              </a:lnSpc>
            </a:pPr>
            <a:r>
              <a:rPr lang="en-US" sz="2934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DiffTalk:- </a:t>
            </a:r>
            <a:r>
              <a:rPr lang="en-US" sz="2934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Diffusion based-model for high quality talking head animation.</a:t>
            </a:r>
          </a:p>
          <a:p>
            <a:pPr algn="l">
              <a:lnSpc>
                <a:spcPts val="4107"/>
              </a:lnSpc>
            </a:pPr>
            <a:r>
              <a:rPr lang="en-US" sz="2934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Small-e:-</a:t>
            </a:r>
            <a:r>
              <a:rPr lang="en-US" sz="2934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Lightweight enhancement model for fine details.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19719" y="2226165"/>
            <a:ext cx="4822468" cy="5734385"/>
            <a:chOff x="0" y="0"/>
            <a:chExt cx="1560115" cy="18551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60115" cy="1855128"/>
            </a:xfrm>
            <a:custGeom>
              <a:avLst/>
              <a:gdLst/>
              <a:ahLst/>
              <a:cxnLst/>
              <a:rect r="r" b="b" t="t" l="l"/>
              <a:pathLst>
                <a:path h="1855128" w="1560115">
                  <a:moveTo>
                    <a:pt x="81875" y="0"/>
                  </a:moveTo>
                  <a:lnTo>
                    <a:pt x="1478240" y="0"/>
                  </a:lnTo>
                  <a:cubicBezTo>
                    <a:pt x="1499954" y="0"/>
                    <a:pt x="1520780" y="8626"/>
                    <a:pt x="1536134" y="23981"/>
                  </a:cubicBezTo>
                  <a:cubicBezTo>
                    <a:pt x="1551489" y="39335"/>
                    <a:pt x="1560115" y="60160"/>
                    <a:pt x="1560115" y="81875"/>
                  </a:cubicBezTo>
                  <a:lnTo>
                    <a:pt x="1560115" y="1773254"/>
                  </a:lnTo>
                  <a:cubicBezTo>
                    <a:pt x="1560115" y="1794968"/>
                    <a:pt x="1551489" y="1815793"/>
                    <a:pt x="1536134" y="1831148"/>
                  </a:cubicBezTo>
                  <a:cubicBezTo>
                    <a:pt x="1520780" y="1846502"/>
                    <a:pt x="1499954" y="1855128"/>
                    <a:pt x="1478240" y="1855128"/>
                  </a:cubicBezTo>
                  <a:lnTo>
                    <a:pt x="81875" y="1855128"/>
                  </a:lnTo>
                  <a:cubicBezTo>
                    <a:pt x="60160" y="1855128"/>
                    <a:pt x="39335" y="1846502"/>
                    <a:pt x="23981" y="1831148"/>
                  </a:cubicBezTo>
                  <a:cubicBezTo>
                    <a:pt x="8626" y="1815793"/>
                    <a:pt x="0" y="1794968"/>
                    <a:pt x="0" y="1773254"/>
                  </a:cubicBezTo>
                  <a:lnTo>
                    <a:pt x="0" y="81875"/>
                  </a:lnTo>
                  <a:cubicBezTo>
                    <a:pt x="0" y="60160"/>
                    <a:pt x="8626" y="39335"/>
                    <a:pt x="23981" y="23981"/>
                  </a:cubicBezTo>
                  <a:cubicBezTo>
                    <a:pt x="39335" y="8626"/>
                    <a:pt x="60160" y="0"/>
                    <a:pt x="81875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560115" cy="1912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58356" y="2836782"/>
            <a:ext cx="2745196" cy="2664966"/>
          </a:xfrm>
          <a:custGeom>
            <a:avLst/>
            <a:gdLst/>
            <a:ahLst/>
            <a:cxnLst/>
            <a:rect r="r" b="b" t="t" l="l"/>
            <a:pathLst>
              <a:path h="2664966" w="2745196">
                <a:moveTo>
                  <a:pt x="0" y="0"/>
                </a:moveTo>
                <a:lnTo>
                  <a:pt x="2745195" y="0"/>
                </a:lnTo>
                <a:lnTo>
                  <a:pt x="2745195" y="2664966"/>
                </a:lnTo>
                <a:lnTo>
                  <a:pt x="0" y="2664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131" t="0" r="-4045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732766" y="2226165"/>
            <a:ext cx="4822468" cy="5734385"/>
            <a:chOff x="0" y="0"/>
            <a:chExt cx="1560115" cy="1855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0115" cy="1855128"/>
            </a:xfrm>
            <a:custGeom>
              <a:avLst/>
              <a:gdLst/>
              <a:ahLst/>
              <a:cxnLst/>
              <a:rect r="r" b="b" t="t" l="l"/>
              <a:pathLst>
                <a:path h="1855128" w="1560115">
                  <a:moveTo>
                    <a:pt x="81875" y="0"/>
                  </a:moveTo>
                  <a:lnTo>
                    <a:pt x="1478240" y="0"/>
                  </a:lnTo>
                  <a:cubicBezTo>
                    <a:pt x="1499954" y="0"/>
                    <a:pt x="1520780" y="8626"/>
                    <a:pt x="1536134" y="23981"/>
                  </a:cubicBezTo>
                  <a:cubicBezTo>
                    <a:pt x="1551489" y="39335"/>
                    <a:pt x="1560115" y="60160"/>
                    <a:pt x="1560115" y="81875"/>
                  </a:cubicBezTo>
                  <a:lnTo>
                    <a:pt x="1560115" y="1773254"/>
                  </a:lnTo>
                  <a:cubicBezTo>
                    <a:pt x="1560115" y="1794968"/>
                    <a:pt x="1551489" y="1815793"/>
                    <a:pt x="1536134" y="1831148"/>
                  </a:cubicBezTo>
                  <a:cubicBezTo>
                    <a:pt x="1520780" y="1846502"/>
                    <a:pt x="1499954" y="1855128"/>
                    <a:pt x="1478240" y="1855128"/>
                  </a:cubicBezTo>
                  <a:lnTo>
                    <a:pt x="81875" y="1855128"/>
                  </a:lnTo>
                  <a:cubicBezTo>
                    <a:pt x="60160" y="1855128"/>
                    <a:pt x="39335" y="1846502"/>
                    <a:pt x="23981" y="1831148"/>
                  </a:cubicBezTo>
                  <a:cubicBezTo>
                    <a:pt x="8626" y="1815793"/>
                    <a:pt x="0" y="1794968"/>
                    <a:pt x="0" y="1773254"/>
                  </a:cubicBezTo>
                  <a:lnTo>
                    <a:pt x="0" y="81875"/>
                  </a:lnTo>
                  <a:cubicBezTo>
                    <a:pt x="0" y="60160"/>
                    <a:pt x="8626" y="39335"/>
                    <a:pt x="23981" y="23981"/>
                  </a:cubicBezTo>
                  <a:cubicBezTo>
                    <a:pt x="39335" y="8626"/>
                    <a:pt x="60160" y="0"/>
                    <a:pt x="81875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560115" cy="1912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125493" y="2755261"/>
            <a:ext cx="4037014" cy="3027760"/>
          </a:xfrm>
          <a:custGeom>
            <a:avLst/>
            <a:gdLst/>
            <a:ahLst/>
            <a:cxnLst/>
            <a:rect r="r" b="b" t="t" l="l"/>
            <a:pathLst>
              <a:path h="3027760" w="4037014">
                <a:moveTo>
                  <a:pt x="0" y="0"/>
                </a:moveTo>
                <a:lnTo>
                  <a:pt x="4037014" y="0"/>
                </a:lnTo>
                <a:lnTo>
                  <a:pt x="4037014" y="3027761"/>
                </a:lnTo>
                <a:lnTo>
                  <a:pt x="0" y="3027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503145" y="4656227"/>
            <a:ext cx="3669577" cy="265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304513" y="2226165"/>
            <a:ext cx="4822468" cy="5734385"/>
            <a:chOff x="0" y="0"/>
            <a:chExt cx="1560115" cy="18551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60115" cy="1855128"/>
            </a:xfrm>
            <a:custGeom>
              <a:avLst/>
              <a:gdLst/>
              <a:ahLst/>
              <a:cxnLst/>
              <a:rect r="r" b="b" t="t" l="l"/>
              <a:pathLst>
                <a:path h="1855128" w="1560115">
                  <a:moveTo>
                    <a:pt x="81875" y="0"/>
                  </a:moveTo>
                  <a:lnTo>
                    <a:pt x="1478240" y="0"/>
                  </a:lnTo>
                  <a:cubicBezTo>
                    <a:pt x="1499954" y="0"/>
                    <a:pt x="1520780" y="8626"/>
                    <a:pt x="1536134" y="23981"/>
                  </a:cubicBezTo>
                  <a:cubicBezTo>
                    <a:pt x="1551489" y="39335"/>
                    <a:pt x="1560115" y="60160"/>
                    <a:pt x="1560115" y="81875"/>
                  </a:cubicBezTo>
                  <a:lnTo>
                    <a:pt x="1560115" y="1773254"/>
                  </a:lnTo>
                  <a:cubicBezTo>
                    <a:pt x="1560115" y="1794968"/>
                    <a:pt x="1551489" y="1815793"/>
                    <a:pt x="1536134" y="1831148"/>
                  </a:cubicBezTo>
                  <a:cubicBezTo>
                    <a:pt x="1520780" y="1846502"/>
                    <a:pt x="1499954" y="1855128"/>
                    <a:pt x="1478240" y="1855128"/>
                  </a:cubicBezTo>
                  <a:lnTo>
                    <a:pt x="81875" y="1855128"/>
                  </a:lnTo>
                  <a:cubicBezTo>
                    <a:pt x="60160" y="1855128"/>
                    <a:pt x="39335" y="1846502"/>
                    <a:pt x="23981" y="1831148"/>
                  </a:cubicBezTo>
                  <a:cubicBezTo>
                    <a:pt x="8626" y="1815793"/>
                    <a:pt x="0" y="1794968"/>
                    <a:pt x="0" y="1773254"/>
                  </a:cubicBezTo>
                  <a:lnTo>
                    <a:pt x="0" y="81875"/>
                  </a:lnTo>
                  <a:cubicBezTo>
                    <a:pt x="0" y="60160"/>
                    <a:pt x="8626" y="39335"/>
                    <a:pt x="23981" y="23981"/>
                  </a:cubicBezTo>
                  <a:cubicBezTo>
                    <a:pt x="39335" y="8626"/>
                    <a:pt x="60160" y="0"/>
                    <a:pt x="81875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560115" cy="1912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342738" y="2625615"/>
            <a:ext cx="2978686" cy="2746487"/>
          </a:xfrm>
          <a:custGeom>
            <a:avLst/>
            <a:gdLst/>
            <a:ahLst/>
            <a:cxnLst/>
            <a:rect r="r" b="b" t="t" l="l"/>
            <a:pathLst>
              <a:path h="2746487" w="2978686">
                <a:moveTo>
                  <a:pt x="0" y="0"/>
                </a:moveTo>
                <a:lnTo>
                  <a:pt x="2978687" y="0"/>
                </a:lnTo>
                <a:lnTo>
                  <a:pt x="2978687" y="2746487"/>
                </a:lnTo>
                <a:lnTo>
                  <a:pt x="0" y="27464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933" t="-10222" r="-35669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19719" y="370128"/>
            <a:ext cx="14043728" cy="113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76"/>
              </a:lnSpc>
            </a:pPr>
            <a:r>
              <a:rPr lang="en-US" sz="62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ROLES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29714" y="5697297"/>
            <a:ext cx="3669577" cy="138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2"/>
              </a:lnSpc>
            </a:pPr>
            <a:r>
              <a:rPr lang="en-US" sz="28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 Creators:</a:t>
            </a: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Video Producers and Youtubers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42760" y="5697297"/>
            <a:ext cx="3669577" cy="188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2"/>
              </a:lnSpc>
            </a:pPr>
            <a:r>
              <a:rPr lang="en-US" sz="28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Education &amp; Training:</a:t>
            </a: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Virtual Tutors and e-learning platform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40647" y="5532557"/>
            <a:ext cx="3582868" cy="2214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742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Virtual Assistants:</a:t>
            </a:r>
          </a:p>
          <a:p>
            <a:pPr algn="l">
              <a:lnSpc>
                <a:spcPts val="3429"/>
              </a:lnSpc>
            </a:pPr>
            <a:r>
              <a:rPr lang="en-US" sz="244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AI chatbots, customer service avatars, and metaverse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6545" y="667259"/>
            <a:ext cx="5135017" cy="115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8"/>
              </a:lnSpc>
            </a:pPr>
            <a:r>
              <a:rPr lang="en-US" sz="647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WORKFLOW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116529" y="1028700"/>
            <a:ext cx="9539705" cy="7593898"/>
          </a:xfrm>
          <a:custGeom>
            <a:avLst/>
            <a:gdLst/>
            <a:ahLst/>
            <a:cxnLst/>
            <a:rect r="r" b="b" t="t" l="l"/>
            <a:pathLst>
              <a:path h="7593898" w="9539705">
                <a:moveTo>
                  <a:pt x="0" y="0"/>
                </a:moveTo>
                <a:lnTo>
                  <a:pt x="9539705" y="0"/>
                </a:lnTo>
                <a:lnTo>
                  <a:pt x="9539705" y="7593898"/>
                </a:lnTo>
                <a:lnTo>
                  <a:pt x="0" y="7593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380" t="-13862" r="-40460" b="-1463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5290" y="2345661"/>
            <a:ext cx="6090166" cy="370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0255" indent="-370127" lvl="1">
              <a:lnSpc>
                <a:spcPts val="4800"/>
              </a:lnSpc>
              <a:buFont typeface="Arial"/>
              <a:buChar char="•"/>
            </a:pPr>
            <a:r>
              <a:rPr lang="en-US" sz="34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Dataset Preparation</a:t>
            </a:r>
          </a:p>
          <a:p>
            <a:pPr algn="l">
              <a:lnSpc>
                <a:spcPts val="4800"/>
              </a:lnSpc>
            </a:pPr>
            <a:r>
              <a:rPr lang="en-US" sz="34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dataset.</a:t>
            </a:r>
          </a:p>
          <a:p>
            <a:pPr algn="l">
              <a:lnSpc>
                <a:spcPts val="1714"/>
              </a:lnSpc>
            </a:pPr>
          </a:p>
          <a:p>
            <a:pPr algn="l" marL="740255" indent="-370127" lvl="1">
              <a:lnSpc>
                <a:spcPts val="4800"/>
              </a:lnSpc>
              <a:buFont typeface="Arial"/>
              <a:buChar char="•"/>
            </a:pPr>
            <a:r>
              <a:rPr lang="en-US" sz="34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Preprocessing</a:t>
            </a:r>
          </a:p>
          <a:p>
            <a:pPr algn="l">
              <a:lnSpc>
                <a:spcPts val="1714"/>
              </a:lnSpc>
            </a:pPr>
          </a:p>
          <a:p>
            <a:pPr algn="l" marL="740255" indent="-370127" lvl="1">
              <a:lnSpc>
                <a:spcPts val="4800"/>
              </a:lnSpc>
              <a:buFont typeface="Arial"/>
              <a:buChar char="•"/>
            </a:pPr>
            <a:r>
              <a:rPr lang="en-US" sz="34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 Training</a:t>
            </a:r>
          </a:p>
          <a:p>
            <a:pPr algn="l">
              <a:lnSpc>
                <a:spcPts val="1714"/>
              </a:lnSpc>
            </a:pPr>
          </a:p>
          <a:p>
            <a:pPr algn="l" marL="740255" indent="-370127" lvl="1">
              <a:lnSpc>
                <a:spcPts val="4800"/>
              </a:lnSpc>
              <a:buFont typeface="Arial"/>
              <a:buChar char="•"/>
            </a:pPr>
            <a:r>
              <a:rPr lang="en-US" sz="34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Inference &amp; Deployment: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116529" y="1028700"/>
            <a:ext cx="9539705" cy="7593898"/>
          </a:xfrm>
          <a:custGeom>
            <a:avLst/>
            <a:gdLst/>
            <a:ahLst/>
            <a:cxnLst/>
            <a:rect r="r" b="b" t="t" l="l"/>
            <a:pathLst>
              <a:path h="7593898" w="9539705">
                <a:moveTo>
                  <a:pt x="0" y="0"/>
                </a:moveTo>
                <a:lnTo>
                  <a:pt x="9539705" y="0"/>
                </a:lnTo>
                <a:lnTo>
                  <a:pt x="9539705" y="7593898"/>
                </a:lnTo>
                <a:lnTo>
                  <a:pt x="0" y="7593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380" t="-13862" r="-40460" b="-1463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97476" y="641217"/>
            <a:ext cx="9662228" cy="135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 STACK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121303" y="2986943"/>
            <a:ext cx="3476172" cy="2630541"/>
            <a:chOff x="0" y="0"/>
            <a:chExt cx="1124575" cy="8510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4575" cy="851005"/>
            </a:xfrm>
            <a:custGeom>
              <a:avLst/>
              <a:gdLst/>
              <a:ahLst/>
              <a:cxnLst/>
              <a:rect r="r" b="b" t="t" l="l"/>
              <a:pathLst>
                <a:path h="851005" w="1124575">
                  <a:moveTo>
                    <a:pt x="113584" y="0"/>
                  </a:moveTo>
                  <a:lnTo>
                    <a:pt x="1010991" y="0"/>
                  </a:lnTo>
                  <a:cubicBezTo>
                    <a:pt x="1073722" y="0"/>
                    <a:pt x="1124575" y="50853"/>
                    <a:pt x="1124575" y="113584"/>
                  </a:cubicBezTo>
                  <a:lnTo>
                    <a:pt x="1124575" y="737421"/>
                  </a:lnTo>
                  <a:cubicBezTo>
                    <a:pt x="1124575" y="800152"/>
                    <a:pt x="1073722" y="851005"/>
                    <a:pt x="1010991" y="851005"/>
                  </a:cubicBezTo>
                  <a:lnTo>
                    <a:pt x="113584" y="851005"/>
                  </a:lnTo>
                  <a:cubicBezTo>
                    <a:pt x="50853" y="851005"/>
                    <a:pt x="0" y="800152"/>
                    <a:pt x="0" y="737421"/>
                  </a:cubicBezTo>
                  <a:lnTo>
                    <a:pt x="0" y="113584"/>
                  </a:lnTo>
                  <a:cubicBezTo>
                    <a:pt x="0" y="50853"/>
                    <a:pt x="50853" y="0"/>
                    <a:pt x="11358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24575" cy="908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45852" y="3410622"/>
            <a:ext cx="4568776" cy="174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362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Frontend:</a:t>
            </a:r>
          </a:p>
          <a:p>
            <a:pPr algn="l">
              <a:lnSpc>
                <a:spcPts val="4373"/>
              </a:lnSpc>
            </a:pPr>
            <a:r>
              <a:rPr lang="en-US" sz="312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React</a:t>
            </a:r>
          </a:p>
          <a:p>
            <a:pPr algn="l">
              <a:lnSpc>
                <a:spcPts val="4373"/>
              </a:lnSpc>
            </a:pPr>
            <a:r>
              <a:rPr lang="en-US" sz="312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MERN Stack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058589" y="2986943"/>
            <a:ext cx="3139154" cy="2688998"/>
            <a:chOff x="0" y="0"/>
            <a:chExt cx="631730" cy="541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1730" cy="541139"/>
            </a:xfrm>
            <a:custGeom>
              <a:avLst/>
              <a:gdLst/>
              <a:ahLst/>
              <a:cxnLst/>
              <a:rect r="r" b="b" t="t" l="l"/>
              <a:pathLst>
                <a:path h="541139" w="631730">
                  <a:moveTo>
                    <a:pt x="125778" y="0"/>
                  </a:moveTo>
                  <a:lnTo>
                    <a:pt x="505951" y="0"/>
                  </a:lnTo>
                  <a:cubicBezTo>
                    <a:pt x="539310" y="0"/>
                    <a:pt x="571302" y="13252"/>
                    <a:pt x="594890" y="36840"/>
                  </a:cubicBezTo>
                  <a:cubicBezTo>
                    <a:pt x="618478" y="60428"/>
                    <a:pt x="631730" y="92420"/>
                    <a:pt x="631730" y="125778"/>
                  </a:cubicBezTo>
                  <a:lnTo>
                    <a:pt x="631730" y="415361"/>
                  </a:lnTo>
                  <a:cubicBezTo>
                    <a:pt x="631730" y="448720"/>
                    <a:pt x="618478" y="480712"/>
                    <a:pt x="594890" y="504300"/>
                  </a:cubicBezTo>
                  <a:cubicBezTo>
                    <a:pt x="571302" y="527888"/>
                    <a:pt x="539310" y="541139"/>
                    <a:pt x="505951" y="541139"/>
                  </a:cubicBezTo>
                  <a:lnTo>
                    <a:pt x="125778" y="541139"/>
                  </a:lnTo>
                  <a:cubicBezTo>
                    <a:pt x="92420" y="541139"/>
                    <a:pt x="60428" y="527888"/>
                    <a:pt x="36840" y="504300"/>
                  </a:cubicBezTo>
                  <a:cubicBezTo>
                    <a:pt x="13252" y="480712"/>
                    <a:pt x="0" y="448720"/>
                    <a:pt x="0" y="415361"/>
                  </a:cubicBezTo>
                  <a:lnTo>
                    <a:pt x="0" y="125778"/>
                  </a:lnTo>
                  <a:cubicBezTo>
                    <a:pt x="0" y="92420"/>
                    <a:pt x="13252" y="60428"/>
                    <a:pt x="36840" y="36840"/>
                  </a:cubicBezTo>
                  <a:cubicBezTo>
                    <a:pt x="60428" y="13252"/>
                    <a:pt x="92420" y="0"/>
                    <a:pt x="125778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631730" cy="598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358099" y="3447677"/>
            <a:ext cx="3790942" cy="240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560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AI Models:</a:t>
            </a:r>
          </a:p>
          <a:p>
            <a:pPr algn="l">
              <a:lnSpc>
                <a:spcPts val="4246"/>
              </a:lnSpc>
            </a:pPr>
            <a:r>
              <a:rPr lang="en-US" sz="303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DiffTalk</a:t>
            </a:r>
          </a:p>
          <a:p>
            <a:pPr algn="l">
              <a:lnSpc>
                <a:spcPts val="4246"/>
              </a:lnSpc>
            </a:pPr>
            <a:r>
              <a:rPr lang="en-US" sz="303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Small-E</a:t>
            </a:r>
          </a:p>
          <a:p>
            <a:pPr algn="l">
              <a:lnSpc>
                <a:spcPts val="5646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6202" y="2986943"/>
            <a:ext cx="3304560" cy="2683601"/>
            <a:chOff x="0" y="0"/>
            <a:chExt cx="874493" cy="7101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4493" cy="710167"/>
            </a:xfrm>
            <a:custGeom>
              <a:avLst/>
              <a:gdLst/>
              <a:ahLst/>
              <a:cxnLst/>
              <a:rect r="r" b="b" t="t" l="l"/>
              <a:pathLst>
                <a:path h="710167" w="874493">
                  <a:moveTo>
                    <a:pt x="119483" y="0"/>
                  </a:moveTo>
                  <a:lnTo>
                    <a:pt x="755010" y="0"/>
                  </a:lnTo>
                  <a:cubicBezTo>
                    <a:pt x="820999" y="0"/>
                    <a:pt x="874493" y="53494"/>
                    <a:pt x="874493" y="119483"/>
                  </a:cubicBezTo>
                  <a:lnTo>
                    <a:pt x="874493" y="590685"/>
                  </a:lnTo>
                  <a:cubicBezTo>
                    <a:pt x="874493" y="656673"/>
                    <a:pt x="820999" y="710167"/>
                    <a:pt x="755010" y="710167"/>
                  </a:cubicBezTo>
                  <a:lnTo>
                    <a:pt x="119483" y="710167"/>
                  </a:lnTo>
                  <a:cubicBezTo>
                    <a:pt x="53494" y="710167"/>
                    <a:pt x="0" y="656673"/>
                    <a:pt x="0" y="590685"/>
                  </a:cubicBezTo>
                  <a:lnTo>
                    <a:pt x="0" y="119483"/>
                  </a:lnTo>
                  <a:cubicBezTo>
                    <a:pt x="0" y="53494"/>
                    <a:pt x="53494" y="0"/>
                    <a:pt x="11948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74493" cy="767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265296" y="3407015"/>
            <a:ext cx="3867359" cy="1552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3365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Frameworks:</a:t>
            </a:r>
          </a:p>
          <a:p>
            <a:pPr algn="l">
              <a:lnSpc>
                <a:spcPts val="3702"/>
              </a:lnSpc>
            </a:pPr>
            <a:r>
              <a:rPr lang="en-US" sz="2644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PyTorch Ligtning</a:t>
            </a:r>
          </a:p>
          <a:p>
            <a:pPr algn="l">
              <a:lnSpc>
                <a:spcPts val="3702"/>
              </a:lnSpc>
            </a:pPr>
            <a:r>
              <a:rPr lang="en-US" sz="2644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FFmpeg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131928" y="6360246"/>
            <a:ext cx="3057293" cy="2654772"/>
            <a:chOff x="0" y="0"/>
            <a:chExt cx="809058" cy="7025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09058" cy="702538"/>
            </a:xfrm>
            <a:custGeom>
              <a:avLst/>
              <a:gdLst/>
              <a:ahLst/>
              <a:cxnLst/>
              <a:rect r="r" b="b" t="t" l="l"/>
              <a:pathLst>
                <a:path h="702538" w="809058">
                  <a:moveTo>
                    <a:pt x="129146" y="0"/>
                  </a:moveTo>
                  <a:lnTo>
                    <a:pt x="679912" y="0"/>
                  </a:lnTo>
                  <a:cubicBezTo>
                    <a:pt x="714164" y="0"/>
                    <a:pt x="747013" y="13606"/>
                    <a:pt x="771232" y="37826"/>
                  </a:cubicBezTo>
                  <a:cubicBezTo>
                    <a:pt x="795452" y="62046"/>
                    <a:pt x="809058" y="94895"/>
                    <a:pt x="809058" y="129146"/>
                  </a:cubicBezTo>
                  <a:lnTo>
                    <a:pt x="809058" y="573392"/>
                  </a:lnTo>
                  <a:cubicBezTo>
                    <a:pt x="809058" y="607644"/>
                    <a:pt x="795452" y="640493"/>
                    <a:pt x="771232" y="664712"/>
                  </a:cubicBezTo>
                  <a:cubicBezTo>
                    <a:pt x="747013" y="688932"/>
                    <a:pt x="714164" y="702538"/>
                    <a:pt x="679912" y="702538"/>
                  </a:cubicBezTo>
                  <a:lnTo>
                    <a:pt x="129146" y="702538"/>
                  </a:lnTo>
                  <a:cubicBezTo>
                    <a:pt x="94895" y="702538"/>
                    <a:pt x="62046" y="688932"/>
                    <a:pt x="37826" y="664712"/>
                  </a:cubicBezTo>
                  <a:cubicBezTo>
                    <a:pt x="13606" y="640493"/>
                    <a:pt x="0" y="607644"/>
                    <a:pt x="0" y="573392"/>
                  </a:cubicBezTo>
                  <a:lnTo>
                    <a:pt x="0" y="129146"/>
                  </a:lnTo>
                  <a:cubicBezTo>
                    <a:pt x="0" y="94895"/>
                    <a:pt x="13606" y="62046"/>
                    <a:pt x="37826" y="37826"/>
                  </a:cubicBezTo>
                  <a:cubicBezTo>
                    <a:pt x="62046" y="13606"/>
                    <a:pt x="94895" y="0"/>
                    <a:pt x="12914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09058" cy="759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248321" y="6907897"/>
            <a:ext cx="4150342" cy="1175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8"/>
              </a:lnSpc>
            </a:pPr>
            <a:r>
              <a:rPr lang="en-US" sz="3556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Databases:</a:t>
            </a:r>
          </a:p>
          <a:p>
            <a:pPr algn="l">
              <a:lnSpc>
                <a:spcPts val="4294"/>
              </a:lnSpc>
            </a:pPr>
            <a:r>
              <a:rPr lang="en-US" sz="306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MongoDB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793423" y="6345832"/>
            <a:ext cx="3304560" cy="2683601"/>
            <a:chOff x="0" y="0"/>
            <a:chExt cx="874493" cy="710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4493" cy="710167"/>
            </a:xfrm>
            <a:custGeom>
              <a:avLst/>
              <a:gdLst/>
              <a:ahLst/>
              <a:cxnLst/>
              <a:rect r="r" b="b" t="t" l="l"/>
              <a:pathLst>
                <a:path h="710167" w="874493">
                  <a:moveTo>
                    <a:pt x="119483" y="0"/>
                  </a:moveTo>
                  <a:lnTo>
                    <a:pt x="755010" y="0"/>
                  </a:lnTo>
                  <a:cubicBezTo>
                    <a:pt x="820999" y="0"/>
                    <a:pt x="874493" y="53494"/>
                    <a:pt x="874493" y="119483"/>
                  </a:cubicBezTo>
                  <a:lnTo>
                    <a:pt x="874493" y="590685"/>
                  </a:lnTo>
                  <a:cubicBezTo>
                    <a:pt x="874493" y="656673"/>
                    <a:pt x="820999" y="710167"/>
                    <a:pt x="755010" y="710167"/>
                  </a:cubicBezTo>
                  <a:lnTo>
                    <a:pt x="119483" y="710167"/>
                  </a:lnTo>
                  <a:cubicBezTo>
                    <a:pt x="53494" y="710167"/>
                    <a:pt x="0" y="656673"/>
                    <a:pt x="0" y="590685"/>
                  </a:cubicBezTo>
                  <a:lnTo>
                    <a:pt x="0" y="119483"/>
                  </a:lnTo>
                  <a:cubicBezTo>
                    <a:pt x="0" y="53494"/>
                    <a:pt x="53494" y="0"/>
                    <a:pt x="11948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74493" cy="767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964590" y="6633922"/>
            <a:ext cx="3976624" cy="2075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3"/>
              </a:lnSpc>
            </a:pPr>
            <a:r>
              <a:rPr lang="en-US" sz="3152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Storage &amp;</a:t>
            </a:r>
          </a:p>
          <a:p>
            <a:pPr algn="l">
              <a:lnSpc>
                <a:spcPts val="4413"/>
              </a:lnSpc>
            </a:pPr>
            <a:r>
              <a:rPr lang="en-US" sz="3152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Cloud:</a:t>
            </a:r>
          </a:p>
          <a:p>
            <a:pPr algn="l">
              <a:lnSpc>
                <a:spcPts val="3806"/>
              </a:lnSpc>
            </a:pPr>
            <a:r>
              <a:rPr lang="en-US" sz="27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Google Colab</a:t>
            </a:r>
          </a:p>
          <a:p>
            <a:pPr algn="l">
              <a:lnSpc>
                <a:spcPts val="3806"/>
              </a:lnSpc>
            </a:pPr>
            <a:r>
              <a:rPr lang="en-US" sz="27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AWS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4253570" y="6317003"/>
            <a:ext cx="3304560" cy="2683601"/>
            <a:chOff x="0" y="0"/>
            <a:chExt cx="874493" cy="7101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4493" cy="710167"/>
            </a:xfrm>
            <a:custGeom>
              <a:avLst/>
              <a:gdLst/>
              <a:ahLst/>
              <a:cxnLst/>
              <a:rect r="r" b="b" t="t" l="l"/>
              <a:pathLst>
                <a:path h="710167" w="874493">
                  <a:moveTo>
                    <a:pt x="119483" y="0"/>
                  </a:moveTo>
                  <a:lnTo>
                    <a:pt x="755010" y="0"/>
                  </a:lnTo>
                  <a:cubicBezTo>
                    <a:pt x="820999" y="0"/>
                    <a:pt x="874493" y="53494"/>
                    <a:pt x="874493" y="119483"/>
                  </a:cubicBezTo>
                  <a:lnTo>
                    <a:pt x="874493" y="590685"/>
                  </a:lnTo>
                  <a:cubicBezTo>
                    <a:pt x="874493" y="656673"/>
                    <a:pt x="820999" y="710167"/>
                    <a:pt x="755010" y="710167"/>
                  </a:cubicBezTo>
                  <a:lnTo>
                    <a:pt x="119483" y="710167"/>
                  </a:lnTo>
                  <a:cubicBezTo>
                    <a:pt x="53494" y="710167"/>
                    <a:pt x="0" y="656673"/>
                    <a:pt x="0" y="590685"/>
                  </a:cubicBezTo>
                  <a:lnTo>
                    <a:pt x="0" y="119483"/>
                  </a:lnTo>
                  <a:cubicBezTo>
                    <a:pt x="0" y="53494"/>
                    <a:pt x="53494" y="0"/>
                    <a:pt x="11948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874493" cy="767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4424737" y="6605093"/>
            <a:ext cx="3976624" cy="199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3"/>
              </a:lnSpc>
            </a:pPr>
            <a:r>
              <a:rPr lang="en-US" sz="3152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Datasets:</a:t>
            </a:r>
          </a:p>
          <a:p>
            <a:pPr algn="l">
              <a:lnSpc>
                <a:spcPts val="3806"/>
              </a:lnSpc>
            </a:pPr>
            <a:r>
              <a:rPr lang="en-US" sz="27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HDTF</a:t>
            </a:r>
          </a:p>
          <a:p>
            <a:pPr algn="l">
              <a:lnSpc>
                <a:spcPts val="3806"/>
              </a:lnSpc>
            </a:pPr>
            <a:r>
              <a:rPr lang="en-US" sz="27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LibriSpeech</a:t>
            </a:r>
          </a:p>
          <a:p>
            <a:pPr algn="l">
              <a:lnSpc>
                <a:spcPts val="3806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652696" y="6317003"/>
            <a:ext cx="3127018" cy="2683601"/>
            <a:chOff x="0" y="0"/>
            <a:chExt cx="1011620" cy="8681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11620" cy="868171"/>
            </a:xfrm>
            <a:custGeom>
              <a:avLst/>
              <a:gdLst/>
              <a:ahLst/>
              <a:cxnLst/>
              <a:rect r="r" b="b" t="t" l="l"/>
              <a:pathLst>
                <a:path h="868171" w="1011620">
                  <a:moveTo>
                    <a:pt x="126267" y="0"/>
                  </a:moveTo>
                  <a:lnTo>
                    <a:pt x="885354" y="0"/>
                  </a:lnTo>
                  <a:cubicBezTo>
                    <a:pt x="918842" y="0"/>
                    <a:pt x="950958" y="13303"/>
                    <a:pt x="974638" y="36983"/>
                  </a:cubicBezTo>
                  <a:cubicBezTo>
                    <a:pt x="998317" y="60662"/>
                    <a:pt x="1011620" y="92779"/>
                    <a:pt x="1011620" y="126267"/>
                  </a:cubicBezTo>
                  <a:lnTo>
                    <a:pt x="1011620" y="741904"/>
                  </a:lnTo>
                  <a:cubicBezTo>
                    <a:pt x="1011620" y="775392"/>
                    <a:pt x="998317" y="807508"/>
                    <a:pt x="974638" y="831188"/>
                  </a:cubicBezTo>
                  <a:cubicBezTo>
                    <a:pt x="950958" y="854868"/>
                    <a:pt x="918842" y="868171"/>
                    <a:pt x="885354" y="868171"/>
                  </a:cubicBezTo>
                  <a:lnTo>
                    <a:pt x="126267" y="868171"/>
                  </a:lnTo>
                  <a:cubicBezTo>
                    <a:pt x="92779" y="868171"/>
                    <a:pt x="60662" y="854868"/>
                    <a:pt x="36983" y="831188"/>
                  </a:cubicBezTo>
                  <a:cubicBezTo>
                    <a:pt x="13303" y="807508"/>
                    <a:pt x="0" y="775392"/>
                    <a:pt x="0" y="741904"/>
                  </a:cubicBezTo>
                  <a:lnTo>
                    <a:pt x="0" y="126267"/>
                  </a:lnTo>
                  <a:cubicBezTo>
                    <a:pt x="0" y="92779"/>
                    <a:pt x="13303" y="60662"/>
                    <a:pt x="36983" y="36983"/>
                  </a:cubicBezTo>
                  <a:cubicBezTo>
                    <a:pt x="60662" y="13303"/>
                    <a:pt x="92779" y="0"/>
                    <a:pt x="126267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1011620" cy="925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812337" y="6883725"/>
            <a:ext cx="4568776" cy="187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362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Backend: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</a:p>
          <a:p>
            <a:pPr algn="l">
              <a:lnSpc>
                <a:spcPts val="507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55717" y="404418"/>
            <a:ext cx="19580191" cy="107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6"/>
              </a:lnSpc>
            </a:pPr>
            <a:r>
              <a:rPr lang="en-US" sz="59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 ROLES AND INTERACTION FLOW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38769" y="4169265"/>
            <a:ext cx="4803418" cy="4763634"/>
            <a:chOff x="0" y="0"/>
            <a:chExt cx="1553952" cy="15410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3952" cy="1541081"/>
            </a:xfrm>
            <a:custGeom>
              <a:avLst/>
              <a:gdLst/>
              <a:ahLst/>
              <a:cxnLst/>
              <a:rect r="r" b="b" t="t" l="l"/>
              <a:pathLst>
                <a:path h="1541081" w="1553952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458882"/>
                  </a:lnTo>
                  <a:cubicBezTo>
                    <a:pt x="1553952" y="1504279"/>
                    <a:pt x="1517150" y="1541081"/>
                    <a:pt x="1471752" y="1541081"/>
                  </a:cubicBezTo>
                  <a:lnTo>
                    <a:pt x="82199" y="1541081"/>
                  </a:lnTo>
                  <a:cubicBezTo>
                    <a:pt x="36802" y="1541081"/>
                    <a:pt x="0" y="1504279"/>
                    <a:pt x="0" y="1458882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553952" cy="1598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82089" y="4704860"/>
            <a:ext cx="3669577" cy="2597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5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Input:</a:t>
            </a:r>
          </a:p>
          <a:p>
            <a:pPr algn="l">
              <a:lnSpc>
                <a:spcPts val="2860"/>
              </a:lnSpc>
            </a:pPr>
          </a:p>
          <a:p>
            <a:pPr algn="l">
              <a:lnSpc>
                <a:spcPts val="2860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Static image (portrait)</a:t>
            </a:r>
          </a:p>
          <a:p>
            <a:pPr algn="l">
              <a:lnSpc>
                <a:spcPts val="2860"/>
              </a:lnSpc>
            </a:pPr>
          </a:p>
          <a:p>
            <a:pPr algn="l">
              <a:lnSpc>
                <a:spcPts val="2860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Audio file (speech)</a:t>
            </a:r>
          </a:p>
          <a:p>
            <a:pPr algn="l">
              <a:lnSpc>
                <a:spcPts val="2860"/>
              </a:lnSpc>
            </a:pPr>
          </a:p>
          <a:p>
            <a:pPr algn="l">
              <a:lnSpc>
                <a:spcPts val="3512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6742291" y="4169265"/>
            <a:ext cx="4803418" cy="4763634"/>
            <a:chOff x="0" y="0"/>
            <a:chExt cx="1553952" cy="15410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3952" cy="1541081"/>
            </a:xfrm>
            <a:custGeom>
              <a:avLst/>
              <a:gdLst/>
              <a:ahLst/>
              <a:cxnLst/>
              <a:rect r="r" b="b" t="t" l="l"/>
              <a:pathLst>
                <a:path h="1541081" w="1553952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458882"/>
                  </a:lnTo>
                  <a:cubicBezTo>
                    <a:pt x="1553952" y="1504279"/>
                    <a:pt x="1517150" y="1541081"/>
                    <a:pt x="1471752" y="1541081"/>
                  </a:cubicBezTo>
                  <a:lnTo>
                    <a:pt x="82199" y="1541081"/>
                  </a:lnTo>
                  <a:cubicBezTo>
                    <a:pt x="36802" y="1541081"/>
                    <a:pt x="0" y="1504279"/>
                    <a:pt x="0" y="1458882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553952" cy="1598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309211" y="4787611"/>
            <a:ext cx="3669577" cy="447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25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Processing:</a:t>
            </a:r>
          </a:p>
          <a:p>
            <a:pPr algn="l">
              <a:lnSpc>
                <a:spcPts val="3512"/>
              </a:lnSpc>
            </a:pP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Extract facial landmarks &amp; audio features</a:t>
            </a:r>
          </a:p>
          <a:p>
            <a:pPr algn="l">
              <a:lnSpc>
                <a:spcPts val="3512"/>
              </a:lnSpc>
            </a:pP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Apply diffusion model to animate the portrait</a:t>
            </a:r>
          </a:p>
          <a:p>
            <a:pPr algn="l">
              <a:lnSpc>
                <a:spcPts val="3512"/>
              </a:lnSpc>
            </a:pP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Render output video</a:t>
            </a:r>
          </a:p>
          <a:p>
            <a:pPr algn="l">
              <a:lnSpc>
                <a:spcPts val="3512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2145812" y="4169265"/>
            <a:ext cx="4803418" cy="4763634"/>
            <a:chOff x="0" y="0"/>
            <a:chExt cx="1553952" cy="154108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53952" cy="1541081"/>
            </a:xfrm>
            <a:custGeom>
              <a:avLst/>
              <a:gdLst/>
              <a:ahLst/>
              <a:cxnLst/>
              <a:rect r="r" b="b" t="t" l="l"/>
              <a:pathLst>
                <a:path h="1541081" w="1553952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458882"/>
                  </a:lnTo>
                  <a:cubicBezTo>
                    <a:pt x="1553952" y="1504279"/>
                    <a:pt x="1517150" y="1541081"/>
                    <a:pt x="1471752" y="1541081"/>
                  </a:cubicBezTo>
                  <a:lnTo>
                    <a:pt x="82199" y="1541081"/>
                  </a:lnTo>
                  <a:cubicBezTo>
                    <a:pt x="36802" y="1541081"/>
                    <a:pt x="0" y="1504279"/>
                    <a:pt x="0" y="1458882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553952" cy="1598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736334" y="4093065"/>
            <a:ext cx="3669577" cy="220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2"/>
              </a:lnSpc>
            </a:pPr>
          </a:p>
          <a:p>
            <a:pPr algn="l">
              <a:lnSpc>
                <a:spcPts val="3512"/>
              </a:lnSpc>
            </a:pPr>
            <a:r>
              <a:rPr lang="en-US" sz="25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Out</a:t>
            </a:r>
            <a:r>
              <a:rPr lang="en-US" sz="25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put:</a:t>
            </a:r>
          </a:p>
          <a:p>
            <a:pPr algn="l">
              <a:lnSpc>
                <a:spcPts val="3512"/>
              </a:lnSpc>
            </a:pP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Generated animated video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92316" y="1112082"/>
            <a:ext cx="11333441" cy="2912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</a:p>
          <a:p>
            <a:pPr algn="l">
              <a:lnSpc>
                <a:spcPts val="2583"/>
              </a:lnSpc>
            </a:pPr>
          </a:p>
          <a:p>
            <a:pPr algn="l">
              <a:lnSpc>
                <a:spcPts val="2583"/>
              </a:lnSpc>
            </a:pPr>
            <a:r>
              <a:rPr lang="en-US" b="true" sz="271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Admin</a:t>
            </a:r>
            <a:r>
              <a:rPr lang="en-US" sz="27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– Manages datasets and model training.</a:t>
            </a:r>
          </a:p>
          <a:p>
            <a:pPr algn="l">
              <a:lnSpc>
                <a:spcPts val="2583"/>
              </a:lnSpc>
            </a:pPr>
          </a:p>
          <a:p>
            <a:pPr algn="l">
              <a:lnSpc>
                <a:spcPts val="2583"/>
              </a:lnSpc>
            </a:pPr>
            <a:r>
              <a:rPr lang="en-US" sz="27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71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End-User</a:t>
            </a:r>
            <a:r>
              <a:rPr lang="en-US" sz="27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– Uploads audio/images to generate animation.</a:t>
            </a:r>
          </a:p>
          <a:p>
            <a:pPr algn="l">
              <a:lnSpc>
                <a:spcPts val="2583"/>
              </a:lnSpc>
            </a:pPr>
          </a:p>
          <a:p>
            <a:pPr algn="l">
              <a:lnSpc>
                <a:spcPts val="2583"/>
              </a:lnSpc>
            </a:pPr>
            <a:r>
              <a:rPr lang="en-US" sz="27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71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Developer/Researcher</a:t>
            </a:r>
            <a:r>
              <a:rPr lang="en-US" sz="27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– Fine-tunes the model, optimizes output.</a:t>
            </a:r>
          </a:p>
          <a:p>
            <a:pPr algn="ctr">
              <a:lnSpc>
                <a:spcPts val="380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DAGfiOjx_TA</dc:identifier>
  <dcterms:modified xsi:type="dcterms:W3CDTF">2011-08-01T06:04:30Z</dcterms:modified>
  <cp:revision>1</cp:revision>
  <dc:title>WHAT IS AVATAR AI</dc:title>
</cp:coreProperties>
</file>