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orridor of an open-air stone building under a pink and purple sky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close-up of a curved roof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metal spiral staircase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c, white corridor with shadows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rved, white arches on a grey reflective floor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ow angle view of a tall building with mirrored glass windows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artial view of a ceiling with wood panelling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idx="21"/>
          </p:nvPr>
        </p:nvSpPr>
        <p:spPr>
          <a:xfrm>
            <a:off x="1206500" y="13619667"/>
            <a:ext cx="21971000" cy="6604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ROJECT OVERVIEW…"/>
          <p:cNvSpPr txBox="1"/>
          <p:nvPr>
            <p:ph type="subTitle" idx="1"/>
          </p:nvPr>
        </p:nvSpPr>
        <p:spPr>
          <a:xfrm>
            <a:off x="187539" y="4611739"/>
            <a:ext cx="21971001" cy="8556310"/>
          </a:xfrm>
          <a:prstGeom prst="rect">
            <a:avLst/>
          </a:prstGeom>
        </p:spPr>
        <p:txBody>
          <a:bodyPr/>
          <a:lstStyle/>
          <a:p>
            <a:pPr defTabSz="718184">
              <a:defRPr sz="4785"/>
            </a:pPr>
            <a:r>
              <a:t>PROJECT OVERVIEW</a:t>
            </a:r>
          </a:p>
          <a:p>
            <a:pPr marL="143637" indent="-143637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sz="1653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</a:t>
            </a:r>
            <a:r>
              <a:rPr sz="2784">
                <a:latin typeface="Avenir Next Regular"/>
                <a:ea typeface="Avenir Next Regular"/>
                <a:cs typeface="Avenir Next Regular"/>
                <a:sym typeface="Avenir Next Regular"/>
              </a:rPr>
              <a:t>	</a:t>
            </a:r>
            <a:r>
              <a:rPr b="1" sz="2784">
                <a:latin typeface="Avenir Next Regular"/>
                <a:ea typeface="Avenir Next Regular"/>
                <a:cs typeface="Avenir Next Regular"/>
                <a:sym typeface="Avenir Next Regular"/>
              </a:rPr>
              <a:t>Status:</a:t>
            </a:r>
            <a:r>
              <a:rPr sz="2784">
                <a:latin typeface="Avenir Next Regular"/>
                <a:ea typeface="Avenir Next Regular"/>
                <a:cs typeface="Avenir Next Regular"/>
                <a:sym typeface="Avenir Next Regular"/>
              </a:rPr>
              <a:t> Fully functional prototype ready.</a:t>
            </a:r>
            <a:endParaRPr sz="2784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marL="143637" indent="-143637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b="1"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	•	</a:t>
            </a:r>
            <a:r>
              <a:t>Demo Features:</a:t>
            </a:r>
            <a:endParaRPr b="0"/>
          </a:p>
          <a:p>
            <a:pPr marL="364617" indent="-364617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Input: Text + Reference Audio</a:t>
            </a:r>
          </a:p>
          <a:p>
            <a:pPr marL="364617" indent="-364617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Output: Realistic talking avatar videos</a:t>
            </a:r>
          </a:p>
          <a:p>
            <a:pPr marL="143637" indent="-143637" defTabSz="914400">
              <a:lnSpc>
                <a:spcPct val="135000"/>
              </a:lnSpc>
              <a:spcBef>
                <a:spcPts val="1000"/>
              </a:spcBef>
              <a:tabLst>
                <a:tab pos="50800" algn="r"/>
                <a:tab pos="139700" algn="l"/>
              </a:tabLst>
              <a:defRPr b="1"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b="0"/>
              <a:t>	•	</a:t>
            </a:r>
            <a:r>
              <a:t>Technologies in Action:</a:t>
            </a:r>
            <a:endParaRPr b="0"/>
          </a:p>
          <a:p>
            <a:pPr marL="364617" indent="-364617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Coqui XTTS for TTS and voice cloning</a:t>
            </a:r>
          </a:p>
          <a:p>
            <a:pPr marL="364617" indent="-364617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	•	SadTalker for facial animation from image/audio</a:t>
            </a:r>
          </a:p>
          <a:p>
            <a:pPr marL="364617" indent="-364617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                                                                                                                                                                                                            </a:t>
            </a:r>
            <a:r>
              <a:rPr sz="2871"/>
              <a:t> -P.Anushkaa</a:t>
            </a:r>
          </a:p>
          <a:p>
            <a:pPr marL="364617" indent="-364617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2784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sz="2349"/>
              <a:t>23BD1A059H</a:t>
            </a:r>
            <a:endParaRPr sz="2349"/>
          </a:p>
          <a:p>
            <a:pPr marL="364617" indent="-364617" defTabSz="914400">
              <a:lnSpc>
                <a:spcPct val="135000"/>
              </a:lnSpc>
              <a:spcBef>
                <a:spcPts val="1000"/>
              </a:spcBef>
              <a:tabLst>
                <a:tab pos="266700" algn="r"/>
                <a:tab pos="355600" algn="l"/>
              </a:tabLst>
              <a:defRPr sz="2349">
                <a:solidFill>
                  <a:srgbClr val="11111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                                                                                                                                                                                                                                                        G359 </a:t>
            </a:r>
          </a:p>
        </p:txBody>
      </p:sp>
      <p:sp>
        <p:nvSpPr>
          <p:cNvPr id="173" name="AVATARLAB-AI POWERED TALKING AVATARS"/>
          <p:cNvSpPr txBox="1"/>
          <p:nvPr>
            <p:ph type="ctrTitle"/>
          </p:nvPr>
        </p:nvSpPr>
        <p:spPr>
          <a:xfrm>
            <a:off x="187537" y="-3160172"/>
            <a:ext cx="21971004" cy="7320293"/>
          </a:xfrm>
          <a:prstGeom prst="rect">
            <a:avLst/>
          </a:prstGeom>
        </p:spPr>
        <p:txBody>
          <a:bodyPr/>
          <a:lstStyle/>
          <a:p>
            <a:pPr/>
            <a:r>
              <a:t>AVATARLAB-AI POWERED TALKING AVATARS</a:t>
            </a:r>
          </a:p>
        </p:txBody>
      </p:sp>
      <p:pic>
        <p:nvPicPr>
          <p:cNvPr id="174" name="WhatsApp Video 2025-05-26 at 22.40.02.mp4" descr="WhatsApp Video 2025-05-26 at 22.40.0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16312919" y="2746254"/>
            <a:ext cx="6355388" cy="6355388"/>
          </a:xfrm>
          <a:prstGeom prst="rect">
            <a:avLst/>
          </a:prstGeom>
          <a:ln w="12700">
            <a:miter lim="400000"/>
          </a:ln>
          <a:effectLst>
            <a:reflection blurRad="0" stA="4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00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74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74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7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QUI XTTS…"/>
          <p:cNvSpPr txBox="1"/>
          <p:nvPr>
            <p:ph type="body" idx="21"/>
          </p:nvPr>
        </p:nvSpPr>
        <p:spPr>
          <a:xfrm>
            <a:off x="690909" y="3750923"/>
            <a:ext cx="10608852" cy="991468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726440">
              <a:defRPr sz="484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               COQUI XTTS</a:t>
            </a:r>
          </a:p>
          <a:p>
            <a:pPr defTabSz="726440">
              <a:defRPr sz="4840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defTabSz="726440"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Key features:</a:t>
            </a:r>
          </a:p>
          <a:p>
            <a:pPr defTabSz="726440"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defTabSz="726440"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- Multilingual, zero-shot voice cloning</a:t>
            </a:r>
          </a:p>
          <a:p>
            <a:pPr marL="271576" indent="-271576" defTabSz="726440">
              <a:buSzPct val="100000"/>
              <a:buChar char="•"/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marL="271576" indent="-271576" defTabSz="726440">
              <a:buSzPct val="100000"/>
              <a:buChar char="•"/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High-quality, expressive speech</a:t>
            </a:r>
          </a:p>
          <a:p>
            <a:pPr defTabSz="726440"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marL="271576" indent="-271576" defTabSz="726440">
              <a:buSzPct val="100000"/>
              <a:buChar char="•"/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Fast and efficient	Three-Stage: VQ-VAE encodes audio →GPT-2 transformer predicts audio codes from text → Conditioning encoder for speaker/style</a:t>
            </a:r>
          </a:p>
          <a:p>
            <a:pPr defTabSz="726440"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         </a:t>
            </a:r>
          </a:p>
          <a:p>
            <a:pPr defTabSz="726440"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                                   Input: Text, Reference Audio</a:t>
            </a:r>
          </a:p>
          <a:p>
            <a:pPr defTabSz="726440"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marL="261518" indent="-261518" defTabSz="726440">
              <a:buSzPct val="100000"/>
              <a:buChar char="•"/>
              <a:defRPr sz="2288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Why XTTS over Small-E?</a:t>
            </a:r>
          </a:p>
          <a:p>
            <a:pPr defTabSz="726440">
              <a:defRPr sz="2464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defTabSz="726440">
              <a:defRPr sz="2552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XTTS offered state-of-the-art multilingual and zero-shot TTS, with efficient architecture and superior voice cloning, emotion, and style transfer capabilities whereas Small-E did not support reference </a:t>
            </a:r>
            <a:r>
              <a:rPr sz="2640"/>
              <a:t>audio</a:t>
            </a:r>
            <a:endParaRPr sz="2816"/>
          </a:p>
          <a:p>
            <a:pPr defTabSz="402336">
              <a:spcBef>
                <a:spcPts val="600"/>
              </a:spcBef>
              <a:defRPr sz="2816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Rejected Small-E: no cloning, retraining needed</a:t>
            </a:r>
          </a:p>
        </p:txBody>
      </p:sp>
      <p:sp>
        <p:nvSpPr>
          <p:cNvPr id="177" name="MODE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                                MODELS</a:t>
            </a:r>
          </a:p>
        </p:txBody>
      </p:sp>
      <p:sp>
        <p:nvSpPr>
          <p:cNvPr id="178" name="SADTALKER…"/>
          <p:cNvSpPr txBox="1"/>
          <p:nvPr>
            <p:ph type="body" sz="half" idx="1"/>
          </p:nvPr>
        </p:nvSpPr>
        <p:spPr>
          <a:xfrm>
            <a:off x="11800540" y="1924303"/>
            <a:ext cx="11766292" cy="11132199"/>
          </a:xfrm>
          <a:prstGeom prst="rect">
            <a:avLst/>
          </a:prstGeom>
        </p:spPr>
        <p:txBody>
          <a:bodyPr/>
          <a:lstStyle/>
          <a:p>
            <a:pPr marL="0" indent="0" defTabSz="337820">
              <a:spcBef>
                <a:spcPts val="4400"/>
              </a:spcBef>
              <a:buSzTx/>
              <a:buNone/>
              <a:defRPr sz="5225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marL="0" indent="0" defTabSz="337820">
              <a:spcBef>
                <a:spcPts val="4400"/>
              </a:spcBef>
              <a:buSzTx/>
              <a:buNone/>
              <a:defRPr sz="5225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                 SADTALKER</a:t>
            </a:r>
          </a:p>
          <a:p>
            <a:pPr marL="0" indent="0" defTabSz="337820">
              <a:spcBef>
                <a:spcPts val="4400"/>
              </a:spcBef>
              <a:buSzTx/>
              <a:buNone/>
              <a:defRPr sz="2375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Key features:</a:t>
            </a:r>
          </a:p>
          <a:p>
            <a:pPr marL="0" indent="0" defTabSz="337820">
              <a:spcBef>
                <a:spcPts val="4400"/>
              </a:spcBef>
              <a:buSzTx/>
              <a:buNone/>
              <a:defRPr sz="2375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- High realism and nuanced facial animation</a:t>
            </a:r>
          </a:p>
          <a:p>
            <a:pPr marL="0" indent="0" defTabSz="337820">
              <a:spcBef>
                <a:spcPts val="4400"/>
              </a:spcBef>
              <a:buSzTx/>
              <a:buNone/>
              <a:defRPr sz="228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•  Works from a single image</a:t>
            </a:r>
          </a:p>
          <a:p>
            <a:pPr marL="0" indent="0" defTabSz="337820">
              <a:spcBef>
                <a:spcPts val="4400"/>
              </a:spcBef>
              <a:buSzTx/>
              <a:buNone/>
              <a:defRPr sz="228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•  Robust 3D motion	Audio-to-3D Motion: Extracts audio features → predicts 3D motion coefficients → renders video</a:t>
            </a:r>
          </a:p>
          <a:p>
            <a:pPr marL="0" indent="0" defTabSz="337820">
              <a:spcBef>
                <a:spcPts val="4400"/>
              </a:spcBef>
              <a:buSzTx/>
              <a:buNone/>
              <a:defRPr sz="228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                                                            Input:Image,Audio</a:t>
            </a:r>
          </a:p>
          <a:p>
            <a:pPr marL="0" indent="0" defTabSz="337820">
              <a:spcBef>
                <a:spcPts val="4400"/>
              </a:spcBef>
              <a:buSzTx/>
              <a:buNone/>
              <a:defRPr sz="2280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marL="282320" indent="-282320" defTabSz="784225">
              <a:spcBef>
                <a:spcPts val="0"/>
              </a:spcBef>
              <a:defRPr sz="247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Why SadTalker over Difftalk?</a:t>
            </a:r>
          </a:p>
          <a:p>
            <a:pPr marL="0" indent="0" defTabSz="784225">
              <a:spcBef>
                <a:spcPts val="0"/>
              </a:spcBef>
              <a:buSzTx/>
              <a:buNone/>
              <a:defRPr sz="2470"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marL="0" indent="0" defTabSz="784225">
              <a:spcBef>
                <a:spcPts val="0"/>
              </a:spcBef>
              <a:buSzTx/>
              <a:buNone/>
              <a:defRPr sz="2470"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SadTalker provided the best trade-off between realism, ease of use (single-image input), and robust head/facial motion, outperforming DiffTalk and other options in both quality and compatibility.</a:t>
            </a:r>
          </a:p>
          <a:p>
            <a:pPr marL="0" indent="0" defTabSz="434340">
              <a:spcBef>
                <a:spcPts val="700"/>
              </a:spcBef>
              <a:buSzTx/>
              <a:buNone/>
              <a:defRPr sz="29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Rejected DiffTalk: complex, heavy, less expressive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CH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                              TECH STACK</a:t>
            </a:r>
          </a:p>
        </p:txBody>
      </p:sp>
      <p:sp>
        <p:nvSpPr>
          <p:cNvPr id="181" name="Slide bullet text"/>
          <p:cNvSpPr txBox="1"/>
          <p:nvPr>
            <p:ph type="body" idx="1"/>
          </p:nvPr>
        </p:nvSpPr>
        <p:spPr>
          <a:xfrm>
            <a:off x="1206500" y="2563810"/>
            <a:ext cx="21971000" cy="10598107"/>
          </a:xfrm>
          <a:prstGeom prst="rect">
            <a:avLst/>
          </a:prstGeom>
        </p:spPr>
        <p:txBody>
          <a:bodyPr/>
          <a:lstStyle/>
          <a:p>
            <a:pPr marL="187452" indent="-187452" defTabSz="145795">
              <a:spcBef>
                <a:spcPts val="1900"/>
              </a:spcBef>
              <a:defRPr sz="1927"/>
            </a:pPr>
          </a:p>
        </p:txBody>
      </p:sp>
      <p:sp>
        <p:nvSpPr>
          <p:cNvPr id="182" name="Text Placeholder 3"/>
          <p:cNvSpPr/>
          <p:nvPr/>
        </p:nvSpPr>
        <p:spPr>
          <a:xfrm>
            <a:off x="1206500" y="2563810"/>
            <a:ext cx="21781586" cy="10435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 defTabSz="914400">
              <a:spcBef>
                <a:spcPts val="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Cambria Bold"/>
                <a:ea typeface="Cambria Bold"/>
                <a:cs typeface="Cambria Bold"/>
                <a:sym typeface="Cambria Bold"/>
              </a:defRPr>
            </a:pPr>
            <a:r>
              <a:t>React (Frontend):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Builds our interactive User Interface (UI), managing components, user state, and routing for a smooth user experience.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defTabSz="914400">
              <a:spcBef>
                <a:spcPts val="0"/>
              </a:spcBef>
              <a:defRPr>
                <a:solidFill>
                  <a:srgbClr val="404040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342900" indent="-342900" defTabSz="914400">
              <a:spcBef>
                <a:spcPts val="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Cambria Bold"/>
                <a:ea typeface="Cambria Bold"/>
                <a:cs typeface="Cambria Bold"/>
                <a:sym typeface="Cambria Bold"/>
              </a:defRPr>
            </a:pPr>
            <a:r>
              <a:t>Node.js (Backend/API Gateway):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Handles  frontend requests, handles file uploads, integrates with our AI services (FastAPI), manages user authentication, and interacts with MongoDB.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defTabSz="914400">
              <a:spcBef>
                <a:spcPts val="0"/>
              </a:spcBef>
              <a:defRPr>
                <a:solidFill>
                  <a:srgbClr val="404040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342900" indent="-342900" defTabSz="914400">
              <a:spcBef>
                <a:spcPts val="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Cambria Bold"/>
                <a:ea typeface="Cambria Bold"/>
                <a:cs typeface="Cambria Bold"/>
                <a:sym typeface="Cambria Bold"/>
              </a:defRPr>
            </a:pPr>
            <a:r>
              <a:t>FastAPI (AI Backend/Microservices):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Hosts and orchestrates our AI models (Coqui TTS, SadTalker) . Crucially, it handles direct video uploads to Cloudinary.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defTabSz="914400">
              <a:spcBef>
                <a:spcPts val="0"/>
              </a:spcBef>
              <a:defRPr>
                <a:solidFill>
                  <a:srgbClr val="404040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342900" indent="-342900" defTabSz="914400">
              <a:spcBef>
                <a:spcPts val="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Cambria Bold"/>
                <a:ea typeface="Cambria Bold"/>
                <a:cs typeface="Cambria Bold"/>
                <a:sym typeface="Cambria Bold"/>
              </a:defRPr>
            </a:pPr>
            <a:r>
              <a:t>MongoDB (Database):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Stores user data and metadata for generated videos (Cloudinary URLs, timestamps).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defTabSz="914400">
              <a:spcBef>
                <a:spcPts val="0"/>
              </a:spcBef>
              <a:defRPr>
                <a:solidFill>
                  <a:srgbClr val="404040"/>
                </a:solidFill>
                <a:latin typeface="Cambria"/>
                <a:ea typeface="Cambria"/>
                <a:cs typeface="Cambria"/>
                <a:sym typeface="Cambria"/>
              </a:defRPr>
            </a:pPr>
          </a:p>
          <a:p>
            <a:pPr marL="342900" indent="-342900" defTabSz="914400">
              <a:spcBef>
                <a:spcPts val="0"/>
              </a:spcBef>
              <a:buSzPct val="100000"/>
              <a:buFont typeface="Arial"/>
              <a:buChar char="•"/>
              <a:defRPr>
                <a:solidFill>
                  <a:srgbClr val="404040"/>
                </a:solidFill>
                <a:latin typeface="Cambria Bold"/>
                <a:ea typeface="Cambria Bold"/>
                <a:cs typeface="Cambria Bold"/>
                <a:sym typeface="Cambria Bold"/>
              </a:defRPr>
            </a:pPr>
            <a:r>
              <a:t>Cloudinary (Cloud Media Storage &amp; CDN):</a:t>
            </a:r>
            <a:r>
              <a:rPr>
                <a:latin typeface="Cambria"/>
                <a:ea typeface="Cambria"/>
                <a:cs typeface="Cambria"/>
                <a:sym typeface="Cambria"/>
              </a:rPr>
              <a:t> Stores all generated videos and delivers them quickly via a global Content Delivery Network (CDN), solving large file transfer issues.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eployment Decisions…"/>
          <p:cNvSpPr txBox="1"/>
          <p:nvPr>
            <p:ph type="title"/>
          </p:nvPr>
        </p:nvSpPr>
        <p:spPr>
          <a:xfrm>
            <a:off x="732564" y="-106173"/>
            <a:ext cx="21971001" cy="6802702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defTabSz="457200">
              <a:lnSpc>
                <a:spcPct val="100000"/>
              </a:lnSpc>
              <a:defRPr spc="0" sz="4400">
                <a:solidFill>
                  <a:srgbClr val="000000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Deployment Decisions</a:t>
            </a:r>
          </a:p>
          <a:p>
            <a:pPr defTabSz="457200">
              <a:lnSpc>
                <a:spcPct val="100000"/>
              </a:lnSpc>
              <a:defRPr spc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pc="0" sz="19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</a:t>
            </a:r>
            <a:r>
              <a:rPr sz="3400">
                <a:latin typeface="Produkt Regular"/>
                <a:ea typeface="Produkt Regular"/>
                <a:cs typeface="Produkt Regular"/>
                <a:sym typeface="Produkt Regular"/>
              </a:rPr>
              <a:t>	</a:t>
            </a:r>
            <a:r>
              <a:rPr sz="3400">
                <a:latin typeface="Produkt Regular"/>
                <a:ea typeface="Produkt Regular"/>
                <a:cs typeface="Produkt Regular"/>
                <a:sym typeface="Produkt Regular"/>
              </a:rPr>
              <a:t>Frontend Hosting:</a:t>
            </a:r>
            <a:r>
              <a:rPr sz="3400">
                <a:latin typeface="Produkt Regular"/>
                <a:ea typeface="Produkt Regular"/>
                <a:cs typeface="Produkt Regular"/>
                <a:sym typeface="Produkt Regular"/>
              </a:rPr>
              <a:t> Vercel (React app)</a:t>
            </a:r>
            <a:endParaRPr sz="3400">
              <a:latin typeface="Produkt Regular"/>
              <a:ea typeface="Produkt Regular"/>
              <a:cs typeface="Produkt Regular"/>
              <a:sym typeface="Produkt Regular"/>
            </a:endParaR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pc="0" sz="340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	•	</a:t>
            </a:r>
            <a:r>
              <a:t>Backend Hosting:</a:t>
            </a:r>
            <a:r>
              <a:t> Render for Node.js and FastAPI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pc="0" sz="340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	•	</a:t>
            </a:r>
            <a:r>
              <a:t>Media Storage:</a:t>
            </a:r>
            <a:r>
              <a:t> Cloudinary (CDN enabled)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pc="0" sz="340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	•	</a:t>
            </a:r>
            <a:r>
              <a:t>Database:</a:t>
            </a:r>
            <a:r>
              <a:t> MongoDB Atlas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pc="0" sz="340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	•	</a:t>
            </a:r>
            <a:r>
              <a:t>Rationale:</a:t>
            </a:r>
            <a:r>
              <a:t> Cost-efficient, scalable, fast delivery</a:t>
            </a:r>
          </a:p>
        </p:txBody>
      </p:sp>
      <p:sp>
        <p:nvSpPr>
          <p:cNvPr id="185" name="Challenges &amp; Hurdles…"/>
          <p:cNvSpPr txBox="1"/>
          <p:nvPr>
            <p:ph type="body" idx="1"/>
          </p:nvPr>
        </p:nvSpPr>
        <p:spPr>
          <a:xfrm>
            <a:off x="732564" y="7360589"/>
            <a:ext cx="21971001" cy="6274060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380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Challenges &amp; Hurdles</a:t>
            </a:r>
          </a:p>
          <a:p>
            <a:pPr marL="0" indent="0" defTabSz="914400">
              <a:lnSpc>
                <a:spcPct val="135000"/>
              </a:lnSpc>
              <a:spcBef>
                <a:spcPts val="0"/>
              </a:spcBef>
              <a:buSzTx/>
              <a:buNone/>
              <a:tabLst>
                <a:tab pos="330200" algn="l"/>
                <a:tab pos="673100" algn="l"/>
                <a:tab pos="1003300" algn="l"/>
                <a:tab pos="1346200" algn="l"/>
                <a:tab pos="1676400" algn="l"/>
                <a:tab pos="2019300" algn="l"/>
                <a:tab pos="2362200" algn="l"/>
                <a:tab pos="2692400" algn="l"/>
                <a:tab pos="3035300" algn="l"/>
                <a:tab pos="3365500" algn="l"/>
                <a:tab pos="3708400" algn="l"/>
                <a:tab pos="4051300" algn="l"/>
              </a:tabLst>
              <a:defRPr sz="323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</a:p>
          <a:p>
            <a:pPr marL="156844" indent="-156844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50800" algn="r"/>
                <a:tab pos="152400" algn="l"/>
              </a:tabLst>
              <a:defRPr sz="323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</a:t>
            </a:r>
            <a:r>
              <a:rPr>
                <a:latin typeface="Produkt Regular"/>
                <a:ea typeface="Produkt Regular"/>
                <a:cs typeface="Produkt Regular"/>
                <a:sym typeface="Produkt Regular"/>
              </a:rPr>
              <a:t>•	Syncing lip movements with speech accurately</a:t>
            </a:r>
            <a:endParaRPr>
              <a:latin typeface="Produkt Regular"/>
              <a:ea typeface="Produkt Regular"/>
              <a:cs typeface="Produkt Regular"/>
              <a:sym typeface="Produkt Regular"/>
            </a:endParaRPr>
          </a:p>
          <a:p>
            <a:pPr marL="156844" indent="-156844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50800" algn="r"/>
                <a:tab pos="152400" algn="l"/>
              </a:tabLst>
              <a:defRPr sz="323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	•	Handling large media file uploads/downloads</a:t>
            </a:r>
          </a:p>
          <a:p>
            <a:pPr marL="156844" indent="-156844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50800" algn="r"/>
                <a:tab pos="152400" algn="l"/>
              </a:tabLst>
              <a:defRPr sz="323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	•	Reference audio quality inconsistencies</a:t>
            </a:r>
          </a:p>
          <a:p>
            <a:pPr marL="156844" indent="-156844" defTabSz="914400">
              <a:lnSpc>
                <a:spcPct val="135000"/>
              </a:lnSpc>
              <a:spcBef>
                <a:spcPts val="1100"/>
              </a:spcBef>
              <a:buSzTx/>
              <a:buNone/>
              <a:tabLst>
                <a:tab pos="50800" algn="r"/>
                <a:tab pos="152400" algn="l"/>
              </a:tabLst>
              <a:defRPr sz="3230">
                <a:solidFill>
                  <a:srgbClr val="111111"/>
                </a:solidFill>
                <a:latin typeface="Produkt Regular"/>
                <a:ea typeface="Produkt Regular"/>
                <a:cs typeface="Produkt Regular"/>
                <a:sym typeface="Produkt Regular"/>
              </a:defRPr>
            </a:pPr>
            <a:r>
              <a:t>	•	Model inference latency and resource consumption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architecture.jpeg" descr="architectur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500" y="1587500"/>
            <a:ext cx="23241000" cy="10541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