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</p:sldIdLst>
  <p:sldSz cx="18288000" cy="10287000"/>
  <p:notesSz cx="6858000" cy="9144000"/>
  <p:embeddedFontLst>
    <p:embeddedFont>
      <p:font typeface="CAT Neuzeit" panose="020B0604020202020204" charset="0"/>
      <p:regular r:id="rId11"/>
    </p:embeddedFont>
    <p:embeddedFont>
      <p:font typeface="Mukta Mahee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8366" autoAdjust="0"/>
  </p:normalViewPr>
  <p:slideViewPr>
    <p:cSldViewPr>
      <p:cViewPr varScale="1">
        <p:scale>
          <a:sx n="49" d="100"/>
          <a:sy n="49" d="100"/>
        </p:scale>
        <p:origin x="104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95638-E00B-489C-930B-729F347465F2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67387C7-94E9-4E50-B3DF-F7EFB9CBADAD}">
      <dgm:prSet phldrT="[Text]"/>
      <dgm:spPr/>
      <dgm:t>
        <a:bodyPr/>
        <a:lstStyle/>
        <a:p>
          <a:r>
            <a:rPr lang="en-US" dirty="0">
              <a:latin typeface="Mukta Mahee" panose="020B0604020202020204" charset="0"/>
              <a:cs typeface="Mukta Mahee" panose="020B0604020202020204" charset="0"/>
            </a:rPr>
            <a:t>Technical Skills</a:t>
          </a:r>
          <a:endParaRPr lang="en-IN" dirty="0">
            <a:latin typeface="Mukta Mahee" panose="020B0604020202020204" charset="0"/>
            <a:cs typeface="Mukta Mahee" panose="020B0604020202020204" charset="0"/>
          </a:endParaRPr>
        </a:p>
      </dgm:t>
    </dgm:pt>
    <dgm:pt modelId="{BA1A7C43-6AF4-4894-8C14-40AB90BF33E2}" type="parTrans" cxnId="{6AF4265A-5843-411F-BBD3-8FB44876978D}">
      <dgm:prSet/>
      <dgm:spPr/>
      <dgm:t>
        <a:bodyPr/>
        <a:lstStyle/>
        <a:p>
          <a:endParaRPr lang="en-IN"/>
        </a:p>
      </dgm:t>
    </dgm:pt>
    <dgm:pt modelId="{F65D61BE-AB6B-42FB-BCED-934D9095C434}" type="sibTrans" cxnId="{6AF4265A-5843-411F-BBD3-8FB44876978D}">
      <dgm:prSet/>
      <dgm:spPr/>
      <dgm:t>
        <a:bodyPr/>
        <a:lstStyle/>
        <a:p>
          <a:endParaRPr lang="en-IN"/>
        </a:p>
      </dgm:t>
    </dgm:pt>
    <dgm:pt modelId="{FF6924AC-FEB2-41B0-83AB-31764589013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500" dirty="0"/>
            <a:t> Gained understanding of building </a:t>
          </a:r>
          <a:r>
            <a:rPr lang="en-US" sz="2500" b="1" dirty="0"/>
            <a:t>VS Code extensions</a:t>
          </a:r>
          <a:r>
            <a:rPr lang="en-US" sz="2500" dirty="0"/>
            <a:t> using the </a:t>
          </a:r>
          <a:r>
            <a:rPr lang="en-US" sz="2500" b="1" dirty="0" err="1"/>
            <a:t>vscode</a:t>
          </a:r>
          <a:r>
            <a:rPr lang="en-US" sz="2500" b="1" dirty="0"/>
            <a:t> API</a:t>
          </a:r>
          <a:r>
            <a:rPr lang="en-US" sz="2500" dirty="0"/>
            <a:t>.</a:t>
          </a:r>
          <a:endParaRPr lang="en-IN" sz="2500" dirty="0"/>
        </a:p>
      </dgm:t>
    </dgm:pt>
    <dgm:pt modelId="{E712618E-5A03-4419-9E9E-4D6314FB0F64}" type="parTrans" cxnId="{292C9716-43D1-49ED-9A93-0E8BF0E58CBC}">
      <dgm:prSet/>
      <dgm:spPr/>
      <dgm:t>
        <a:bodyPr/>
        <a:lstStyle/>
        <a:p>
          <a:endParaRPr lang="en-IN"/>
        </a:p>
      </dgm:t>
    </dgm:pt>
    <dgm:pt modelId="{934D15AF-157F-48E3-AFB2-ED4E04C684DA}" type="sibTrans" cxnId="{292C9716-43D1-49ED-9A93-0E8BF0E58CBC}">
      <dgm:prSet/>
      <dgm:spPr/>
      <dgm:t>
        <a:bodyPr/>
        <a:lstStyle/>
        <a:p>
          <a:endParaRPr lang="en-IN"/>
        </a:p>
      </dgm:t>
    </dgm:pt>
    <dgm:pt modelId="{6417379A-266D-4800-A0EF-160B6904C220}">
      <dgm:prSet phldrT="[Text]"/>
      <dgm:spPr/>
      <dgm:t>
        <a:bodyPr/>
        <a:lstStyle/>
        <a:p>
          <a:r>
            <a:rPr lang="en-US" dirty="0">
              <a:latin typeface="Mukta Mahee" panose="020B0604020202020204" charset="0"/>
              <a:cs typeface="Mukta Mahee" panose="020B0604020202020204" charset="0"/>
            </a:rPr>
            <a:t>LLM Integration</a:t>
          </a:r>
          <a:endParaRPr lang="en-IN" dirty="0">
            <a:latin typeface="Mukta Mahee" panose="020B0604020202020204" charset="0"/>
            <a:cs typeface="Mukta Mahee" panose="020B0604020202020204" charset="0"/>
          </a:endParaRPr>
        </a:p>
      </dgm:t>
    </dgm:pt>
    <dgm:pt modelId="{C98E9452-0DF7-460D-A545-CF10870B3CFC}" type="parTrans" cxnId="{D84804BD-EDDB-4400-A496-F4A4E1BE2D5C}">
      <dgm:prSet/>
      <dgm:spPr/>
      <dgm:t>
        <a:bodyPr/>
        <a:lstStyle/>
        <a:p>
          <a:endParaRPr lang="en-IN"/>
        </a:p>
      </dgm:t>
    </dgm:pt>
    <dgm:pt modelId="{6ACB53B3-9247-4A39-B2FB-E49356CF4251}" type="sibTrans" cxnId="{D84804BD-EDDB-4400-A496-F4A4E1BE2D5C}">
      <dgm:prSet/>
      <dgm:spPr/>
      <dgm:t>
        <a:bodyPr/>
        <a:lstStyle/>
        <a:p>
          <a:endParaRPr lang="en-IN"/>
        </a:p>
      </dgm:t>
    </dgm:pt>
    <dgm:pt modelId="{9A0CF2CC-8B67-4B04-9A73-AD9FC631A5E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500" dirty="0"/>
            <a:t>Improved skills in </a:t>
          </a:r>
          <a:r>
            <a:rPr lang="en-US" sz="2500" b="1" dirty="0"/>
            <a:t>TypeScript</a:t>
          </a:r>
          <a:r>
            <a:rPr lang="en-US" sz="2500" dirty="0"/>
            <a:t> and </a:t>
          </a:r>
          <a:r>
            <a:rPr lang="en-US" sz="2500" b="1" dirty="0"/>
            <a:t>REST API</a:t>
          </a:r>
          <a:r>
            <a:rPr lang="en-US" sz="2500" dirty="0"/>
            <a:t> communication with inference servers.</a:t>
          </a:r>
          <a:endParaRPr lang="en-IN" sz="2500" dirty="0"/>
        </a:p>
      </dgm:t>
    </dgm:pt>
    <dgm:pt modelId="{3D42F1B4-DF69-4E8A-9AD3-770F89A1ECE3}" type="parTrans" cxnId="{A613599E-D816-41B6-94D0-F575263998F4}">
      <dgm:prSet/>
      <dgm:spPr/>
      <dgm:t>
        <a:bodyPr/>
        <a:lstStyle/>
        <a:p>
          <a:endParaRPr lang="en-IN"/>
        </a:p>
      </dgm:t>
    </dgm:pt>
    <dgm:pt modelId="{ACB1E9EE-DABB-4FFF-AB7B-9A092BF42241}" type="sibTrans" cxnId="{A613599E-D816-41B6-94D0-F575263998F4}">
      <dgm:prSet/>
      <dgm:spPr/>
      <dgm:t>
        <a:bodyPr/>
        <a:lstStyle/>
        <a:p>
          <a:endParaRPr lang="en-IN"/>
        </a:p>
      </dgm:t>
    </dgm:pt>
    <dgm:pt modelId="{EB7B79C8-FE99-401B-A750-2CF7D783C130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500" dirty="0"/>
            <a:t>Implemented features like:</a:t>
          </a:r>
          <a:endParaRPr lang="en-IN" sz="2500" dirty="0"/>
        </a:p>
      </dgm:t>
    </dgm:pt>
    <dgm:pt modelId="{CD4140BD-A363-4F4D-B0E3-63143874758D}" type="parTrans" cxnId="{B1C87B6E-E87E-4359-908E-BFAE9BDD23CD}">
      <dgm:prSet/>
      <dgm:spPr/>
      <dgm:t>
        <a:bodyPr/>
        <a:lstStyle/>
        <a:p>
          <a:endParaRPr lang="en-IN"/>
        </a:p>
      </dgm:t>
    </dgm:pt>
    <dgm:pt modelId="{AD93C97F-ED2E-4B13-804E-56495707CFE8}" type="sibTrans" cxnId="{B1C87B6E-E87E-4359-908E-BFAE9BDD23CD}">
      <dgm:prSet/>
      <dgm:spPr/>
      <dgm:t>
        <a:bodyPr/>
        <a:lstStyle/>
        <a:p>
          <a:endParaRPr lang="en-IN"/>
        </a:p>
      </dgm:t>
    </dgm:pt>
    <dgm:pt modelId="{A2A11BAD-B397-484A-83BB-A508F18DF709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500" dirty="0"/>
            <a:t>Code Autocompletion</a:t>
          </a:r>
          <a:endParaRPr lang="en-IN" sz="2500" dirty="0"/>
        </a:p>
      </dgm:t>
    </dgm:pt>
    <dgm:pt modelId="{B4ADE049-67A0-41EA-B4E8-56069F85646C}" type="parTrans" cxnId="{D8AA915E-2FFF-4A1D-B73C-9C0922C318B9}">
      <dgm:prSet/>
      <dgm:spPr/>
      <dgm:t>
        <a:bodyPr/>
        <a:lstStyle/>
        <a:p>
          <a:endParaRPr lang="en-IN"/>
        </a:p>
      </dgm:t>
    </dgm:pt>
    <dgm:pt modelId="{2B40C825-8E18-4BD5-99D6-C7B7A2831A89}" type="sibTrans" cxnId="{D8AA915E-2FFF-4A1D-B73C-9C0922C318B9}">
      <dgm:prSet/>
      <dgm:spPr/>
      <dgm:t>
        <a:bodyPr/>
        <a:lstStyle/>
        <a:p>
          <a:endParaRPr lang="en-IN"/>
        </a:p>
      </dgm:t>
    </dgm:pt>
    <dgm:pt modelId="{127EEC82-66D7-4066-8514-1D68083F91A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500" dirty="0"/>
            <a:t>Prompt-based Generation</a:t>
          </a:r>
          <a:endParaRPr lang="en-IN" sz="2500" dirty="0"/>
        </a:p>
      </dgm:t>
    </dgm:pt>
    <dgm:pt modelId="{20FAB75A-22BB-4A19-9AFC-A28EAFEBFA4E}" type="parTrans" cxnId="{398F16B0-2E18-48D7-8192-83D21C49263C}">
      <dgm:prSet/>
      <dgm:spPr/>
      <dgm:t>
        <a:bodyPr/>
        <a:lstStyle/>
        <a:p>
          <a:endParaRPr lang="en-IN"/>
        </a:p>
      </dgm:t>
    </dgm:pt>
    <dgm:pt modelId="{F49E8FDB-12F3-46E0-B59A-2D9212A2CD83}" type="sibTrans" cxnId="{398F16B0-2E18-48D7-8192-83D21C49263C}">
      <dgm:prSet/>
      <dgm:spPr/>
      <dgm:t>
        <a:bodyPr/>
        <a:lstStyle/>
        <a:p>
          <a:endParaRPr lang="en-IN"/>
        </a:p>
      </dgm:t>
    </dgm:pt>
    <dgm:pt modelId="{45330548-9F5E-48C7-8099-B105F40A8D3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500" dirty="0"/>
            <a:t>Fill in the Middle suggestions</a:t>
          </a:r>
          <a:endParaRPr lang="en-IN" sz="2500" dirty="0"/>
        </a:p>
      </dgm:t>
    </dgm:pt>
    <dgm:pt modelId="{21A5ACAD-5244-47EB-887F-403646C5DE20}" type="parTrans" cxnId="{C813280D-25C5-4D51-B708-EACEA15175F5}">
      <dgm:prSet/>
      <dgm:spPr/>
      <dgm:t>
        <a:bodyPr/>
        <a:lstStyle/>
        <a:p>
          <a:endParaRPr lang="en-IN"/>
        </a:p>
      </dgm:t>
    </dgm:pt>
    <dgm:pt modelId="{F5FCB44A-21A6-46A9-AD9B-01B036EFB001}" type="sibTrans" cxnId="{C813280D-25C5-4D51-B708-EACEA15175F5}">
      <dgm:prSet/>
      <dgm:spPr/>
      <dgm:t>
        <a:bodyPr/>
        <a:lstStyle/>
        <a:p>
          <a:endParaRPr lang="en-IN"/>
        </a:p>
      </dgm:t>
    </dgm:pt>
    <dgm:pt modelId="{EB3675A5-6EB9-46F4-AA08-A5A7F457F359}">
      <dgm:prSet custT="1"/>
      <dgm:spPr/>
      <dgm:t>
        <a:bodyPr/>
        <a:lstStyle/>
        <a:p>
          <a:r>
            <a:rPr lang="en-US" sz="2500" dirty="0"/>
            <a:t>Understood the challenges of working with code generation models.</a:t>
          </a:r>
          <a:endParaRPr lang="en-IN" sz="2500" dirty="0"/>
        </a:p>
      </dgm:t>
    </dgm:pt>
    <dgm:pt modelId="{3B6063F8-375D-45DA-881E-17BE6E70218C}" type="parTrans" cxnId="{05B50065-A11A-4CD1-9BE6-14F6A28D3138}">
      <dgm:prSet/>
      <dgm:spPr/>
      <dgm:t>
        <a:bodyPr/>
        <a:lstStyle/>
        <a:p>
          <a:endParaRPr lang="en-IN"/>
        </a:p>
      </dgm:t>
    </dgm:pt>
    <dgm:pt modelId="{7F0ADF04-6FDA-41A1-BE50-763CF8EF9167}" type="sibTrans" cxnId="{05B50065-A11A-4CD1-9BE6-14F6A28D3138}">
      <dgm:prSet/>
      <dgm:spPr/>
      <dgm:t>
        <a:bodyPr/>
        <a:lstStyle/>
        <a:p>
          <a:endParaRPr lang="en-IN"/>
        </a:p>
      </dgm:t>
    </dgm:pt>
    <dgm:pt modelId="{337BF458-5CE0-4F3F-BDF2-600347494823}">
      <dgm:prSet custT="1"/>
      <dgm:spPr/>
      <dgm:t>
        <a:bodyPr/>
        <a:lstStyle/>
        <a:p>
          <a:r>
            <a:rPr lang="en-US" sz="2500" dirty="0"/>
            <a:t>Learned how to structure </a:t>
          </a:r>
          <a:r>
            <a:rPr lang="en-US" sz="2500" b="1" dirty="0"/>
            <a:t>prompt</a:t>
          </a:r>
          <a:r>
            <a:rPr lang="en-US" sz="2500" dirty="0"/>
            <a:t> </a:t>
          </a:r>
          <a:r>
            <a:rPr lang="en-US" sz="2500" b="1" dirty="0"/>
            <a:t>engineering</a:t>
          </a:r>
          <a:r>
            <a:rPr lang="en-US" sz="2500" dirty="0"/>
            <a:t> specifically for developer tools.</a:t>
          </a:r>
          <a:endParaRPr lang="en-IN" sz="2500" dirty="0"/>
        </a:p>
      </dgm:t>
    </dgm:pt>
    <dgm:pt modelId="{FF297944-3FEE-4E63-972E-7694F8DF2AAF}" type="parTrans" cxnId="{CF4CA26D-AD14-402A-83F3-6034D7BE09EF}">
      <dgm:prSet/>
      <dgm:spPr/>
      <dgm:t>
        <a:bodyPr/>
        <a:lstStyle/>
        <a:p>
          <a:endParaRPr lang="en-IN"/>
        </a:p>
      </dgm:t>
    </dgm:pt>
    <dgm:pt modelId="{DC4040E1-90FB-459B-A5D7-811FD342A6F9}" type="sibTrans" cxnId="{CF4CA26D-AD14-402A-83F3-6034D7BE09EF}">
      <dgm:prSet/>
      <dgm:spPr/>
      <dgm:t>
        <a:bodyPr/>
        <a:lstStyle/>
        <a:p>
          <a:endParaRPr lang="en-IN"/>
        </a:p>
      </dgm:t>
    </dgm:pt>
    <dgm:pt modelId="{80593A1E-D745-4129-AE5F-A2080876BA88}">
      <dgm:prSet custT="1"/>
      <dgm:spPr/>
      <dgm:t>
        <a:bodyPr/>
        <a:lstStyle/>
        <a:p>
          <a:endParaRPr lang="en-IN" sz="2500" dirty="0"/>
        </a:p>
      </dgm:t>
    </dgm:pt>
    <dgm:pt modelId="{9E1DF75B-BDFE-40C2-BDC0-FE3634D54F17}" type="parTrans" cxnId="{A63A8941-53DE-41CE-B8F6-0FB0B9F00C4D}">
      <dgm:prSet/>
      <dgm:spPr/>
      <dgm:t>
        <a:bodyPr/>
        <a:lstStyle/>
        <a:p>
          <a:endParaRPr lang="en-IN"/>
        </a:p>
      </dgm:t>
    </dgm:pt>
    <dgm:pt modelId="{1F34168B-7AC2-4FA0-AB5E-AAB18478F580}" type="sibTrans" cxnId="{A63A8941-53DE-41CE-B8F6-0FB0B9F00C4D}">
      <dgm:prSet/>
      <dgm:spPr/>
      <dgm:t>
        <a:bodyPr/>
        <a:lstStyle/>
        <a:p>
          <a:endParaRPr lang="en-IN"/>
        </a:p>
      </dgm:t>
    </dgm:pt>
    <dgm:pt modelId="{7EF0DAFE-23C4-428D-BAA8-79755A45F372}">
      <dgm:prSet custT="1"/>
      <dgm:spPr/>
      <dgm:t>
        <a:bodyPr/>
        <a:lstStyle/>
        <a:p>
          <a:r>
            <a:rPr lang="en-US" sz="2500" dirty="0"/>
            <a:t>Gained experience in handling </a:t>
          </a:r>
          <a:r>
            <a:rPr lang="en-US" sz="2500" b="1" dirty="0"/>
            <a:t>token</a:t>
          </a:r>
          <a:r>
            <a:rPr lang="en-US" sz="2500" dirty="0"/>
            <a:t> </a:t>
          </a:r>
          <a:r>
            <a:rPr lang="en-US" sz="2500" b="1" dirty="0"/>
            <a:t>limits</a:t>
          </a:r>
          <a:r>
            <a:rPr lang="en-US" sz="2500" dirty="0"/>
            <a:t>, </a:t>
          </a:r>
          <a:r>
            <a:rPr lang="en-US" sz="2500" b="1" dirty="0"/>
            <a:t>streaming responses</a:t>
          </a:r>
          <a:r>
            <a:rPr lang="en-US" sz="2500" dirty="0"/>
            <a:t> and </a:t>
          </a:r>
          <a:r>
            <a:rPr lang="en-US" sz="2500" b="1" dirty="0"/>
            <a:t>contextual relevance</a:t>
          </a:r>
          <a:r>
            <a:rPr lang="en-US" sz="2500" dirty="0"/>
            <a:t>.</a:t>
          </a:r>
          <a:endParaRPr lang="en-IN" sz="2500" dirty="0"/>
        </a:p>
      </dgm:t>
    </dgm:pt>
    <dgm:pt modelId="{8328E8C3-8F5B-4F26-9A9D-8A569E719A09}" type="parTrans" cxnId="{5102E3C5-9DD7-4CE2-9FBD-421AF23502B4}">
      <dgm:prSet/>
      <dgm:spPr/>
      <dgm:t>
        <a:bodyPr/>
        <a:lstStyle/>
        <a:p>
          <a:endParaRPr lang="en-IN"/>
        </a:p>
      </dgm:t>
    </dgm:pt>
    <dgm:pt modelId="{5DDFC12E-EF14-4867-9B4D-2E6F8DA1E3B3}" type="sibTrans" cxnId="{5102E3C5-9DD7-4CE2-9FBD-421AF23502B4}">
      <dgm:prSet/>
      <dgm:spPr/>
      <dgm:t>
        <a:bodyPr/>
        <a:lstStyle/>
        <a:p>
          <a:endParaRPr lang="en-IN"/>
        </a:p>
      </dgm:t>
    </dgm:pt>
    <dgm:pt modelId="{CDAF00ED-2438-4DCB-834A-24B566E23EA2}">
      <dgm:prSet custT="1"/>
      <dgm:spPr/>
      <dgm:t>
        <a:bodyPr/>
        <a:lstStyle/>
        <a:p>
          <a:endParaRPr lang="en-IN" sz="2500" dirty="0"/>
        </a:p>
      </dgm:t>
    </dgm:pt>
    <dgm:pt modelId="{C120EB1D-431B-4321-AFAE-3FEEE9E2B79E}" type="parTrans" cxnId="{569C2053-9FC8-47F9-A6C2-0D13264B0BB0}">
      <dgm:prSet/>
      <dgm:spPr/>
      <dgm:t>
        <a:bodyPr/>
        <a:lstStyle/>
        <a:p>
          <a:endParaRPr lang="en-IN"/>
        </a:p>
      </dgm:t>
    </dgm:pt>
    <dgm:pt modelId="{7A21EE73-E9FF-4176-84F5-3D9932EEAC83}" type="sibTrans" cxnId="{569C2053-9FC8-47F9-A6C2-0D13264B0BB0}">
      <dgm:prSet/>
      <dgm:spPr/>
      <dgm:t>
        <a:bodyPr/>
        <a:lstStyle/>
        <a:p>
          <a:endParaRPr lang="en-IN"/>
        </a:p>
      </dgm:t>
    </dgm:pt>
    <dgm:pt modelId="{969D7D01-449A-4759-84CF-496781750E2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sz="2500" dirty="0"/>
        </a:p>
      </dgm:t>
    </dgm:pt>
    <dgm:pt modelId="{AA305069-CE56-42EF-97D6-CCFD4C8487BE}" type="parTrans" cxnId="{DF315AD0-4515-4987-B661-E28C8E7AAA0C}">
      <dgm:prSet/>
      <dgm:spPr/>
      <dgm:t>
        <a:bodyPr/>
        <a:lstStyle/>
        <a:p>
          <a:endParaRPr lang="en-IN"/>
        </a:p>
      </dgm:t>
    </dgm:pt>
    <dgm:pt modelId="{7C1844F1-0DB4-4E43-98B5-BA2EEE38058E}" type="sibTrans" cxnId="{DF315AD0-4515-4987-B661-E28C8E7AAA0C}">
      <dgm:prSet/>
      <dgm:spPr/>
      <dgm:t>
        <a:bodyPr/>
        <a:lstStyle/>
        <a:p>
          <a:endParaRPr lang="en-IN"/>
        </a:p>
      </dgm:t>
    </dgm:pt>
    <dgm:pt modelId="{FAC1DD80-3ABF-475A-9276-C3F69274631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IN" sz="2500" dirty="0"/>
        </a:p>
      </dgm:t>
    </dgm:pt>
    <dgm:pt modelId="{A7267886-8D7F-484E-B4E1-BB6CAE780F0C}" type="parTrans" cxnId="{8F123FB7-433E-42C4-A7E2-D7A34496B383}">
      <dgm:prSet/>
      <dgm:spPr/>
      <dgm:t>
        <a:bodyPr/>
        <a:lstStyle/>
        <a:p>
          <a:endParaRPr lang="en-IN"/>
        </a:p>
      </dgm:t>
    </dgm:pt>
    <dgm:pt modelId="{AEC6186A-5B38-4B5F-9485-57264D6C07D7}" type="sibTrans" cxnId="{8F123FB7-433E-42C4-A7E2-D7A34496B383}">
      <dgm:prSet/>
      <dgm:spPr/>
      <dgm:t>
        <a:bodyPr/>
        <a:lstStyle/>
        <a:p>
          <a:endParaRPr lang="en-IN"/>
        </a:p>
      </dgm:t>
    </dgm:pt>
    <dgm:pt modelId="{11F1610C-68AA-4964-A6C2-20341C1DBB71}" type="pres">
      <dgm:prSet presAssocID="{1A495638-E00B-489C-930B-729F347465F2}" presName="Name0" presStyleCnt="0">
        <dgm:presLayoutVars>
          <dgm:dir/>
          <dgm:animLvl val="lvl"/>
          <dgm:resizeHandles val="exact"/>
        </dgm:presLayoutVars>
      </dgm:prSet>
      <dgm:spPr/>
    </dgm:pt>
    <dgm:pt modelId="{FA091EA7-FA0D-4FA6-8FB3-442A6381FE93}" type="pres">
      <dgm:prSet presAssocID="{267387C7-94E9-4E50-B3DF-F7EFB9CBADAD}" presName="composite" presStyleCnt="0"/>
      <dgm:spPr/>
    </dgm:pt>
    <dgm:pt modelId="{3E3CC70A-E680-4699-BC48-5C033B9F4B41}" type="pres">
      <dgm:prSet presAssocID="{267387C7-94E9-4E50-B3DF-F7EFB9CBADAD}" presName="parTx" presStyleLbl="alignNode1" presStyleIdx="0" presStyleCnt="2" custLinFactNeighborX="-312" custLinFactNeighborY="4280">
        <dgm:presLayoutVars>
          <dgm:chMax val="0"/>
          <dgm:chPref val="0"/>
          <dgm:bulletEnabled val="1"/>
        </dgm:presLayoutVars>
      </dgm:prSet>
      <dgm:spPr/>
    </dgm:pt>
    <dgm:pt modelId="{0CE616C6-027F-4C24-AFED-A565C294BBF0}" type="pres">
      <dgm:prSet presAssocID="{267387C7-94E9-4E50-B3DF-F7EFB9CBADAD}" presName="desTx" presStyleLbl="alignAccFollowNode1" presStyleIdx="0" presStyleCnt="2" custLinFactNeighborX="-312" custLinFactNeighborY="2806">
        <dgm:presLayoutVars>
          <dgm:bulletEnabled val="1"/>
        </dgm:presLayoutVars>
      </dgm:prSet>
      <dgm:spPr/>
    </dgm:pt>
    <dgm:pt modelId="{1874AC8F-7EA0-437F-8CE7-D13383A39692}" type="pres">
      <dgm:prSet presAssocID="{F65D61BE-AB6B-42FB-BCED-934D9095C434}" presName="space" presStyleCnt="0"/>
      <dgm:spPr/>
    </dgm:pt>
    <dgm:pt modelId="{04DF82EF-DFD1-4301-A563-D61B8F000E1E}" type="pres">
      <dgm:prSet presAssocID="{6417379A-266D-4800-A0EF-160B6904C220}" presName="composite" presStyleCnt="0"/>
      <dgm:spPr/>
    </dgm:pt>
    <dgm:pt modelId="{4D418638-E986-496A-AA9D-16D591F69396}" type="pres">
      <dgm:prSet presAssocID="{6417379A-266D-4800-A0EF-160B6904C220}" presName="parTx" presStyleLbl="alignNode1" presStyleIdx="1" presStyleCnt="2" custLinFactNeighborX="-312" custLinFactNeighborY="4280">
        <dgm:presLayoutVars>
          <dgm:chMax val="0"/>
          <dgm:chPref val="0"/>
          <dgm:bulletEnabled val="1"/>
        </dgm:presLayoutVars>
      </dgm:prSet>
      <dgm:spPr/>
    </dgm:pt>
    <dgm:pt modelId="{98694AD2-A03F-4F75-8127-4354B7497B64}" type="pres">
      <dgm:prSet presAssocID="{6417379A-266D-4800-A0EF-160B6904C220}" presName="desTx" presStyleLbl="alignAccFollowNode1" presStyleIdx="1" presStyleCnt="2" custLinFactNeighborX="-312" custLinFactNeighborY="2806">
        <dgm:presLayoutVars>
          <dgm:bulletEnabled val="1"/>
        </dgm:presLayoutVars>
      </dgm:prSet>
      <dgm:spPr/>
    </dgm:pt>
  </dgm:ptLst>
  <dgm:cxnLst>
    <dgm:cxn modelId="{FE65A605-1387-4DB9-9FF8-A81C45A72587}" type="presOf" srcId="{9A0CF2CC-8B67-4B04-9A73-AD9FC631A5EF}" destId="{0CE616C6-027F-4C24-AFED-A565C294BBF0}" srcOrd="0" destOrd="2" presId="urn:microsoft.com/office/officeart/2005/8/layout/hList1"/>
    <dgm:cxn modelId="{C813280D-25C5-4D51-B708-EACEA15175F5}" srcId="{EB7B79C8-FE99-401B-A750-2CF7D783C130}" destId="{45330548-9F5E-48C7-8099-B105F40A8D3F}" srcOrd="2" destOrd="0" parTransId="{21A5ACAD-5244-47EB-887F-403646C5DE20}" sibTransId="{F5FCB44A-21A6-46A9-AD9B-01B036EFB001}"/>
    <dgm:cxn modelId="{3C3A4314-BF39-4DFE-ADA9-C5F29055C443}" type="presOf" srcId="{EB7B79C8-FE99-401B-A750-2CF7D783C130}" destId="{0CE616C6-027F-4C24-AFED-A565C294BBF0}" srcOrd="0" destOrd="4" presId="urn:microsoft.com/office/officeart/2005/8/layout/hList1"/>
    <dgm:cxn modelId="{292C9716-43D1-49ED-9A93-0E8BF0E58CBC}" srcId="{267387C7-94E9-4E50-B3DF-F7EFB9CBADAD}" destId="{FF6924AC-FEB2-41B0-83AB-317645890136}" srcOrd="0" destOrd="0" parTransId="{E712618E-5A03-4419-9E9E-4D6314FB0F64}" sibTransId="{934D15AF-157F-48E3-AFB2-ED4E04C684DA}"/>
    <dgm:cxn modelId="{A4F4471E-15FE-4BBB-9D54-A943846EED12}" type="presOf" srcId="{FAC1DD80-3ABF-475A-9276-C3F692746314}" destId="{0CE616C6-027F-4C24-AFED-A565C294BBF0}" srcOrd="0" destOrd="3" presId="urn:microsoft.com/office/officeart/2005/8/layout/hList1"/>
    <dgm:cxn modelId="{644E4232-7882-46F9-8812-973242D34545}" type="presOf" srcId="{A2A11BAD-B397-484A-83BB-A508F18DF709}" destId="{0CE616C6-027F-4C24-AFED-A565C294BBF0}" srcOrd="0" destOrd="5" presId="urn:microsoft.com/office/officeart/2005/8/layout/hList1"/>
    <dgm:cxn modelId="{BA22415B-9ED0-4657-A9AB-608DD4767B42}" type="presOf" srcId="{80593A1E-D745-4129-AE5F-A2080876BA88}" destId="{98694AD2-A03F-4F75-8127-4354B7497B64}" srcOrd="0" destOrd="1" presId="urn:microsoft.com/office/officeart/2005/8/layout/hList1"/>
    <dgm:cxn modelId="{D8AA915E-2FFF-4A1D-B73C-9C0922C318B9}" srcId="{EB7B79C8-FE99-401B-A750-2CF7D783C130}" destId="{A2A11BAD-B397-484A-83BB-A508F18DF709}" srcOrd="0" destOrd="0" parTransId="{B4ADE049-67A0-41EA-B4E8-56069F85646C}" sibTransId="{2B40C825-8E18-4BD5-99D6-C7B7A2831A89}"/>
    <dgm:cxn modelId="{D6E47541-C7E9-4AC3-9A7C-ACB45BBE2E36}" type="presOf" srcId="{EB3675A5-6EB9-46F4-AA08-A5A7F457F359}" destId="{98694AD2-A03F-4F75-8127-4354B7497B64}" srcOrd="0" destOrd="0" presId="urn:microsoft.com/office/officeart/2005/8/layout/hList1"/>
    <dgm:cxn modelId="{A63A8941-53DE-41CE-B8F6-0FB0B9F00C4D}" srcId="{6417379A-266D-4800-A0EF-160B6904C220}" destId="{80593A1E-D745-4129-AE5F-A2080876BA88}" srcOrd="1" destOrd="0" parTransId="{9E1DF75B-BDFE-40C2-BDC0-FE3634D54F17}" sibTransId="{1F34168B-7AC2-4FA0-AB5E-AAB18478F580}"/>
    <dgm:cxn modelId="{05B50065-A11A-4CD1-9BE6-14F6A28D3138}" srcId="{6417379A-266D-4800-A0EF-160B6904C220}" destId="{EB3675A5-6EB9-46F4-AA08-A5A7F457F359}" srcOrd="0" destOrd="0" parTransId="{3B6063F8-375D-45DA-881E-17BE6E70218C}" sibTransId="{7F0ADF04-6FDA-41A1-BE50-763CF8EF9167}"/>
    <dgm:cxn modelId="{E93EAB66-BCC4-43D5-8AEC-9DA1AD08CD49}" type="presOf" srcId="{969D7D01-449A-4759-84CF-496781750E27}" destId="{0CE616C6-027F-4C24-AFED-A565C294BBF0}" srcOrd="0" destOrd="1" presId="urn:microsoft.com/office/officeart/2005/8/layout/hList1"/>
    <dgm:cxn modelId="{4BE29D48-AE1A-453C-9981-6AB402F59A50}" type="presOf" srcId="{45330548-9F5E-48C7-8099-B105F40A8D3F}" destId="{0CE616C6-027F-4C24-AFED-A565C294BBF0}" srcOrd="0" destOrd="7" presId="urn:microsoft.com/office/officeart/2005/8/layout/hList1"/>
    <dgm:cxn modelId="{CF4CA26D-AD14-402A-83F3-6034D7BE09EF}" srcId="{6417379A-266D-4800-A0EF-160B6904C220}" destId="{337BF458-5CE0-4F3F-BDF2-600347494823}" srcOrd="2" destOrd="0" parTransId="{FF297944-3FEE-4E63-972E-7694F8DF2AAF}" sibTransId="{DC4040E1-90FB-459B-A5D7-811FD342A6F9}"/>
    <dgm:cxn modelId="{B1C87B6E-E87E-4359-908E-BFAE9BDD23CD}" srcId="{267387C7-94E9-4E50-B3DF-F7EFB9CBADAD}" destId="{EB7B79C8-FE99-401B-A750-2CF7D783C130}" srcOrd="4" destOrd="0" parTransId="{CD4140BD-A363-4F4D-B0E3-63143874758D}" sibTransId="{AD93C97F-ED2E-4B13-804E-56495707CFE8}"/>
    <dgm:cxn modelId="{569C2053-9FC8-47F9-A6C2-0D13264B0BB0}" srcId="{6417379A-266D-4800-A0EF-160B6904C220}" destId="{CDAF00ED-2438-4DCB-834A-24B566E23EA2}" srcOrd="3" destOrd="0" parTransId="{C120EB1D-431B-4321-AFAE-3FEEE9E2B79E}" sibTransId="{7A21EE73-E9FF-4176-84F5-3D9932EEAC83}"/>
    <dgm:cxn modelId="{E1DA3579-0CC9-4DED-B78B-EF2B68097347}" type="presOf" srcId="{FF6924AC-FEB2-41B0-83AB-317645890136}" destId="{0CE616C6-027F-4C24-AFED-A565C294BBF0}" srcOrd="0" destOrd="0" presId="urn:microsoft.com/office/officeart/2005/8/layout/hList1"/>
    <dgm:cxn modelId="{6AF4265A-5843-411F-BBD3-8FB44876978D}" srcId="{1A495638-E00B-489C-930B-729F347465F2}" destId="{267387C7-94E9-4E50-B3DF-F7EFB9CBADAD}" srcOrd="0" destOrd="0" parTransId="{BA1A7C43-6AF4-4894-8C14-40AB90BF33E2}" sibTransId="{F65D61BE-AB6B-42FB-BCED-934D9095C434}"/>
    <dgm:cxn modelId="{C266A87A-1F2E-4605-9A40-D4D57828F77D}" type="presOf" srcId="{337BF458-5CE0-4F3F-BDF2-600347494823}" destId="{98694AD2-A03F-4F75-8127-4354B7497B64}" srcOrd="0" destOrd="2" presId="urn:microsoft.com/office/officeart/2005/8/layout/hList1"/>
    <dgm:cxn modelId="{A613599E-D816-41B6-94D0-F575263998F4}" srcId="{267387C7-94E9-4E50-B3DF-F7EFB9CBADAD}" destId="{9A0CF2CC-8B67-4B04-9A73-AD9FC631A5EF}" srcOrd="2" destOrd="0" parTransId="{3D42F1B4-DF69-4E8A-9AD3-770F89A1ECE3}" sibTransId="{ACB1E9EE-DABB-4FFF-AB7B-9A092BF42241}"/>
    <dgm:cxn modelId="{9F086EA9-115A-4CA9-8C04-26A07FD12016}" type="presOf" srcId="{1A495638-E00B-489C-930B-729F347465F2}" destId="{11F1610C-68AA-4964-A6C2-20341C1DBB71}" srcOrd="0" destOrd="0" presId="urn:microsoft.com/office/officeart/2005/8/layout/hList1"/>
    <dgm:cxn modelId="{398F16B0-2E18-48D7-8192-83D21C49263C}" srcId="{EB7B79C8-FE99-401B-A750-2CF7D783C130}" destId="{127EEC82-66D7-4066-8514-1D68083F91A7}" srcOrd="1" destOrd="0" parTransId="{20FAB75A-22BB-4A19-9AFC-A28EAFEBFA4E}" sibTransId="{F49E8FDB-12F3-46E0-B59A-2D9212A2CD83}"/>
    <dgm:cxn modelId="{8F123FB7-433E-42C4-A7E2-D7A34496B383}" srcId="{267387C7-94E9-4E50-B3DF-F7EFB9CBADAD}" destId="{FAC1DD80-3ABF-475A-9276-C3F692746314}" srcOrd="3" destOrd="0" parTransId="{A7267886-8D7F-484E-B4E1-BB6CAE780F0C}" sibTransId="{AEC6186A-5B38-4B5F-9485-57264D6C07D7}"/>
    <dgm:cxn modelId="{D84804BD-EDDB-4400-A496-F4A4E1BE2D5C}" srcId="{1A495638-E00B-489C-930B-729F347465F2}" destId="{6417379A-266D-4800-A0EF-160B6904C220}" srcOrd="1" destOrd="0" parTransId="{C98E9452-0DF7-460D-A545-CF10870B3CFC}" sibTransId="{6ACB53B3-9247-4A39-B2FB-E49356CF4251}"/>
    <dgm:cxn modelId="{B30DB4C2-B8A6-4DE8-BC08-0D075B561009}" type="presOf" srcId="{127EEC82-66D7-4066-8514-1D68083F91A7}" destId="{0CE616C6-027F-4C24-AFED-A565C294BBF0}" srcOrd="0" destOrd="6" presId="urn:microsoft.com/office/officeart/2005/8/layout/hList1"/>
    <dgm:cxn modelId="{5102E3C5-9DD7-4CE2-9FBD-421AF23502B4}" srcId="{6417379A-266D-4800-A0EF-160B6904C220}" destId="{7EF0DAFE-23C4-428D-BAA8-79755A45F372}" srcOrd="4" destOrd="0" parTransId="{8328E8C3-8F5B-4F26-9A9D-8A569E719A09}" sibTransId="{5DDFC12E-EF14-4867-9B4D-2E6F8DA1E3B3}"/>
    <dgm:cxn modelId="{16CBA1C7-252B-442B-8319-B031BB994FB7}" type="presOf" srcId="{6417379A-266D-4800-A0EF-160B6904C220}" destId="{4D418638-E986-496A-AA9D-16D591F69396}" srcOrd="0" destOrd="0" presId="urn:microsoft.com/office/officeart/2005/8/layout/hList1"/>
    <dgm:cxn modelId="{047ECFCA-E251-4DA4-927F-2B929743E476}" type="presOf" srcId="{267387C7-94E9-4E50-B3DF-F7EFB9CBADAD}" destId="{3E3CC70A-E680-4699-BC48-5C033B9F4B41}" srcOrd="0" destOrd="0" presId="urn:microsoft.com/office/officeart/2005/8/layout/hList1"/>
    <dgm:cxn modelId="{F2DFF2CE-5C51-4991-B2E1-C02CE2C6F257}" type="presOf" srcId="{CDAF00ED-2438-4DCB-834A-24B566E23EA2}" destId="{98694AD2-A03F-4F75-8127-4354B7497B64}" srcOrd="0" destOrd="3" presId="urn:microsoft.com/office/officeart/2005/8/layout/hList1"/>
    <dgm:cxn modelId="{DF315AD0-4515-4987-B661-E28C8E7AAA0C}" srcId="{267387C7-94E9-4E50-B3DF-F7EFB9CBADAD}" destId="{969D7D01-449A-4759-84CF-496781750E27}" srcOrd="1" destOrd="0" parTransId="{AA305069-CE56-42EF-97D6-CCFD4C8487BE}" sibTransId="{7C1844F1-0DB4-4E43-98B5-BA2EEE38058E}"/>
    <dgm:cxn modelId="{037418DC-DDA6-4C40-859E-60134BD7BF4B}" type="presOf" srcId="{7EF0DAFE-23C4-428D-BAA8-79755A45F372}" destId="{98694AD2-A03F-4F75-8127-4354B7497B64}" srcOrd="0" destOrd="4" presId="urn:microsoft.com/office/officeart/2005/8/layout/hList1"/>
    <dgm:cxn modelId="{3B8C97D4-48A5-4662-9808-5312BB4D0744}" type="presParOf" srcId="{11F1610C-68AA-4964-A6C2-20341C1DBB71}" destId="{FA091EA7-FA0D-4FA6-8FB3-442A6381FE93}" srcOrd="0" destOrd="0" presId="urn:microsoft.com/office/officeart/2005/8/layout/hList1"/>
    <dgm:cxn modelId="{2003991C-73D8-4D65-A1C5-1415D329ECC2}" type="presParOf" srcId="{FA091EA7-FA0D-4FA6-8FB3-442A6381FE93}" destId="{3E3CC70A-E680-4699-BC48-5C033B9F4B41}" srcOrd="0" destOrd="0" presId="urn:microsoft.com/office/officeart/2005/8/layout/hList1"/>
    <dgm:cxn modelId="{8CDEDFD0-D19B-42F8-B079-AC9EFB2DFD58}" type="presParOf" srcId="{FA091EA7-FA0D-4FA6-8FB3-442A6381FE93}" destId="{0CE616C6-027F-4C24-AFED-A565C294BBF0}" srcOrd="1" destOrd="0" presId="urn:microsoft.com/office/officeart/2005/8/layout/hList1"/>
    <dgm:cxn modelId="{6D96CF29-8DAA-4D1A-A031-2BFF3EA497E8}" type="presParOf" srcId="{11F1610C-68AA-4964-A6C2-20341C1DBB71}" destId="{1874AC8F-7EA0-437F-8CE7-D13383A39692}" srcOrd="1" destOrd="0" presId="urn:microsoft.com/office/officeart/2005/8/layout/hList1"/>
    <dgm:cxn modelId="{F0D39372-741E-4228-88E1-7498AE017706}" type="presParOf" srcId="{11F1610C-68AA-4964-A6C2-20341C1DBB71}" destId="{04DF82EF-DFD1-4301-A563-D61B8F000E1E}" srcOrd="2" destOrd="0" presId="urn:microsoft.com/office/officeart/2005/8/layout/hList1"/>
    <dgm:cxn modelId="{79BE54D7-9960-4D3E-8EA3-FF014D6FA056}" type="presParOf" srcId="{04DF82EF-DFD1-4301-A563-D61B8F000E1E}" destId="{4D418638-E986-496A-AA9D-16D591F69396}" srcOrd="0" destOrd="0" presId="urn:microsoft.com/office/officeart/2005/8/layout/hList1"/>
    <dgm:cxn modelId="{A6392E0D-06D5-4E0F-A5BD-073F0569186F}" type="presParOf" srcId="{04DF82EF-DFD1-4301-A563-D61B8F000E1E}" destId="{98694AD2-A03F-4F75-8127-4354B7497B6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3CC70A-E680-4699-BC48-5C033B9F4B41}">
      <dsp:nvSpPr>
        <dsp:cNvPr id="0" name=""/>
        <dsp:cNvSpPr/>
      </dsp:nvSpPr>
      <dsp:spPr>
        <a:xfrm>
          <a:off x="0" y="345201"/>
          <a:ext cx="5697140" cy="1641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384" tIns="231648" rIns="405384" bIns="231648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>
              <a:latin typeface="Mukta Mahee" panose="020B0604020202020204" charset="0"/>
              <a:cs typeface="Mukta Mahee" panose="020B0604020202020204" charset="0"/>
            </a:rPr>
            <a:t>Technical Skills</a:t>
          </a:r>
          <a:endParaRPr lang="en-IN" sz="5700" kern="1200" dirty="0">
            <a:latin typeface="Mukta Mahee" panose="020B0604020202020204" charset="0"/>
            <a:cs typeface="Mukta Mahee" panose="020B0604020202020204" charset="0"/>
          </a:endParaRPr>
        </a:p>
      </dsp:txBody>
      <dsp:txXfrm>
        <a:off x="0" y="345201"/>
        <a:ext cx="5697140" cy="1641600"/>
      </dsp:txXfrm>
    </dsp:sp>
    <dsp:sp modelId="{0CE616C6-027F-4C24-AFED-A565C294BBF0}">
      <dsp:nvSpPr>
        <dsp:cNvPr id="0" name=""/>
        <dsp:cNvSpPr/>
      </dsp:nvSpPr>
      <dsp:spPr>
        <a:xfrm>
          <a:off x="0" y="2046058"/>
          <a:ext cx="5697140" cy="461571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kern="1200" dirty="0"/>
            <a:t> Gained understanding of building </a:t>
          </a:r>
          <a:r>
            <a:rPr lang="en-US" sz="2500" b="1" kern="1200" dirty="0"/>
            <a:t>VS Code extensions</a:t>
          </a:r>
          <a:r>
            <a:rPr lang="en-US" sz="2500" kern="1200" dirty="0"/>
            <a:t> using the </a:t>
          </a:r>
          <a:r>
            <a:rPr lang="en-US" sz="2500" b="1" kern="1200" dirty="0" err="1"/>
            <a:t>vscode</a:t>
          </a:r>
          <a:r>
            <a:rPr lang="en-US" sz="2500" b="1" kern="1200" dirty="0"/>
            <a:t> API</a:t>
          </a:r>
          <a:r>
            <a:rPr lang="en-US" sz="2500" kern="1200" dirty="0"/>
            <a:t>.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kern="1200" dirty="0"/>
            <a:t>Improved skills in </a:t>
          </a:r>
          <a:r>
            <a:rPr lang="en-US" sz="2500" b="1" kern="1200" dirty="0"/>
            <a:t>TypeScript</a:t>
          </a:r>
          <a:r>
            <a:rPr lang="en-US" sz="2500" kern="1200" dirty="0"/>
            <a:t> and </a:t>
          </a:r>
          <a:r>
            <a:rPr lang="en-US" sz="2500" b="1" kern="1200" dirty="0"/>
            <a:t>REST API</a:t>
          </a:r>
          <a:r>
            <a:rPr lang="en-US" sz="2500" kern="1200" dirty="0"/>
            <a:t> communication with inference servers.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kern="1200" dirty="0"/>
            <a:t>Implemented features like:</a:t>
          </a:r>
          <a:endParaRPr lang="en-IN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kern="1200" dirty="0"/>
            <a:t>Code Autocompletion</a:t>
          </a:r>
          <a:endParaRPr lang="en-IN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kern="1200" dirty="0"/>
            <a:t>Prompt-based Generation</a:t>
          </a:r>
          <a:endParaRPr lang="en-IN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500" kern="1200" dirty="0"/>
            <a:t>Fill in the Middle suggestions</a:t>
          </a:r>
          <a:endParaRPr lang="en-IN" sz="2500" kern="1200" dirty="0"/>
        </a:p>
      </dsp:txBody>
      <dsp:txXfrm>
        <a:off x="0" y="2046058"/>
        <a:ext cx="5697140" cy="4615717"/>
      </dsp:txXfrm>
    </dsp:sp>
    <dsp:sp modelId="{4D418638-E986-496A-AA9D-16D591F69396}">
      <dsp:nvSpPr>
        <dsp:cNvPr id="0" name=""/>
        <dsp:cNvSpPr/>
      </dsp:nvSpPr>
      <dsp:spPr>
        <a:xfrm>
          <a:off x="6477024" y="345201"/>
          <a:ext cx="5697140" cy="1641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5384" tIns="231648" rIns="405384" bIns="231648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>
              <a:latin typeface="Mukta Mahee" panose="020B0604020202020204" charset="0"/>
              <a:cs typeface="Mukta Mahee" panose="020B0604020202020204" charset="0"/>
            </a:rPr>
            <a:t>LLM Integration</a:t>
          </a:r>
          <a:endParaRPr lang="en-IN" sz="5700" kern="1200" dirty="0">
            <a:latin typeface="Mukta Mahee" panose="020B0604020202020204" charset="0"/>
            <a:cs typeface="Mukta Mahee" panose="020B0604020202020204" charset="0"/>
          </a:endParaRPr>
        </a:p>
      </dsp:txBody>
      <dsp:txXfrm>
        <a:off x="6477024" y="345201"/>
        <a:ext cx="5697140" cy="1641600"/>
      </dsp:txXfrm>
    </dsp:sp>
    <dsp:sp modelId="{98694AD2-A03F-4F75-8127-4354B7497B64}">
      <dsp:nvSpPr>
        <dsp:cNvPr id="0" name=""/>
        <dsp:cNvSpPr/>
      </dsp:nvSpPr>
      <dsp:spPr>
        <a:xfrm>
          <a:off x="6477024" y="2046058"/>
          <a:ext cx="5697140" cy="461571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Understood the challenges of working with code generation models.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Learned how to structure </a:t>
          </a:r>
          <a:r>
            <a:rPr lang="en-US" sz="2500" b="1" kern="1200" dirty="0"/>
            <a:t>prompt</a:t>
          </a:r>
          <a:r>
            <a:rPr lang="en-US" sz="2500" kern="1200" dirty="0"/>
            <a:t> </a:t>
          </a:r>
          <a:r>
            <a:rPr lang="en-US" sz="2500" b="1" kern="1200" dirty="0"/>
            <a:t>engineering</a:t>
          </a:r>
          <a:r>
            <a:rPr lang="en-US" sz="2500" kern="1200" dirty="0"/>
            <a:t> specifically for developer tools.</a:t>
          </a: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Gained experience in handling </a:t>
          </a:r>
          <a:r>
            <a:rPr lang="en-US" sz="2500" b="1" kern="1200" dirty="0"/>
            <a:t>token</a:t>
          </a:r>
          <a:r>
            <a:rPr lang="en-US" sz="2500" kern="1200" dirty="0"/>
            <a:t> </a:t>
          </a:r>
          <a:r>
            <a:rPr lang="en-US" sz="2500" b="1" kern="1200" dirty="0"/>
            <a:t>limits</a:t>
          </a:r>
          <a:r>
            <a:rPr lang="en-US" sz="2500" kern="1200" dirty="0"/>
            <a:t>, </a:t>
          </a:r>
          <a:r>
            <a:rPr lang="en-US" sz="2500" b="1" kern="1200" dirty="0"/>
            <a:t>streaming responses</a:t>
          </a:r>
          <a:r>
            <a:rPr lang="en-US" sz="2500" kern="1200" dirty="0"/>
            <a:t> and </a:t>
          </a:r>
          <a:r>
            <a:rPr lang="en-US" sz="2500" b="1" kern="1200" dirty="0"/>
            <a:t>contextual relevance</a:t>
          </a:r>
          <a:r>
            <a:rPr lang="en-US" sz="2500" kern="1200" dirty="0"/>
            <a:t>.</a:t>
          </a:r>
          <a:endParaRPr lang="en-IN" sz="2500" kern="1200" dirty="0"/>
        </a:p>
      </dsp:txBody>
      <dsp:txXfrm>
        <a:off x="6477024" y="2046058"/>
        <a:ext cx="5697140" cy="46157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39C4B1-06C6-4009-92A8-7E77BE68D0D9}" type="datetimeFigureOut">
              <a:rPr lang="en-IN" smtClean="0"/>
              <a:t>30-05-25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37633-3BCF-4B83-B01C-04DF51EDF5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58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37633-3BCF-4B83-B01C-04DF51EDF55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43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37633-3BCF-4B83-B01C-04DF51EDF55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34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37633-3BCF-4B83-B01C-04DF51EDF55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414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37633-3BCF-4B83-B01C-04DF51EDF55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222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37633-3BCF-4B83-B01C-04DF51EDF55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655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37633-3BCF-4B83-B01C-04DF51EDF55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401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37633-3BCF-4B83-B01C-04DF51EDF55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501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D37633-3BCF-4B83-B01C-04DF51EDF55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65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diagramData" Target="../diagrams/data1.xm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microsoft.com/office/2007/relationships/diagramDrawing" Target="../diagrams/drawing1.xml"/><Relationship Id="rId5" Type="http://schemas.openxmlformats.org/officeDocument/2006/relationships/image" Target="../media/image5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.sv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14.svg"/><Relationship Id="rId4" Type="http://schemas.openxmlformats.org/officeDocument/2006/relationships/image" Target="../media/image2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061146" y="1040202"/>
            <a:ext cx="10165707" cy="1744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92"/>
              </a:lnSpc>
            </a:pPr>
            <a:r>
              <a:rPr lang="en-US" sz="9000" dirty="0">
                <a:solidFill>
                  <a:srgbClr val="4D6259"/>
                </a:solidFill>
                <a:latin typeface="CAT Neuzeit"/>
                <a:ea typeface="CAT Neuzeit"/>
                <a:cs typeface="CAT Neuzeit"/>
                <a:sym typeface="CAT Neuzeit"/>
              </a:rPr>
              <a:t>CODE GENIE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90881" y="4053703"/>
            <a:ext cx="7306236" cy="1015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02"/>
              </a:lnSpc>
            </a:pPr>
            <a:r>
              <a:rPr lang="en-US" sz="4225" b="1" dirty="0">
                <a:solidFill>
                  <a:srgbClr val="4D6259"/>
                </a:solidFill>
                <a:latin typeface="Mukta Mahee"/>
                <a:ea typeface="Mukta Mahee"/>
                <a:cs typeface="Mukta Mahee"/>
                <a:sym typeface="Mukta Mahee"/>
              </a:rPr>
              <a:t>MILESTONE – 2</a:t>
            </a:r>
          </a:p>
          <a:p>
            <a:pPr algn="ctr">
              <a:lnSpc>
                <a:spcPts val="3802"/>
              </a:lnSpc>
            </a:pPr>
            <a:endParaRPr lang="en-US" sz="4225" dirty="0">
              <a:solidFill>
                <a:srgbClr val="4D6259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23077D09-9350-A007-1289-B3DD425095E6}"/>
              </a:ext>
            </a:extLst>
          </p:cNvPr>
          <p:cNvSpPr txBox="1"/>
          <p:nvPr/>
        </p:nvSpPr>
        <p:spPr>
          <a:xfrm>
            <a:off x="3886200" y="5829300"/>
            <a:ext cx="10187420" cy="2680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7114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61654D"/>
                </a:solidFill>
                <a:latin typeface="Mukta Mahee" panose="020B0604020202020204" charset="0"/>
                <a:ea typeface="Akzidenz-Grotesk"/>
                <a:cs typeface="Mukta Mahee" panose="020B0604020202020204" charset="0"/>
                <a:sym typeface="Akzidenz-Grotesk"/>
              </a:rPr>
              <a:t>Name:</a:t>
            </a:r>
            <a:r>
              <a:rPr lang="en-US" sz="3600" dirty="0">
                <a:solidFill>
                  <a:srgbClr val="61654D"/>
                </a:solidFill>
                <a:latin typeface="Mukta Mahee" panose="020B0604020202020204" charset="0"/>
                <a:ea typeface="Akzidenz-Grotesk"/>
                <a:cs typeface="Mukta Mahee" panose="020B0604020202020204" charset="0"/>
                <a:sym typeface="Akzidenz-Grotesk"/>
              </a:rPr>
              <a:t> By Pranav K</a:t>
            </a:r>
          </a:p>
          <a:p>
            <a:pPr algn="r">
              <a:lnSpc>
                <a:spcPts val="7114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61654D"/>
                </a:solidFill>
                <a:latin typeface="Mukta Mahee" panose="020B0604020202020204" charset="0"/>
                <a:ea typeface="Akzidenz-Grotesk"/>
                <a:cs typeface="Mukta Mahee" panose="020B0604020202020204" charset="0"/>
                <a:sym typeface="Akzidenz-Grotesk"/>
              </a:rPr>
              <a:t>Roll No. :</a:t>
            </a:r>
            <a:r>
              <a:rPr lang="en-US" sz="3600" dirty="0">
                <a:solidFill>
                  <a:srgbClr val="61654D"/>
                </a:solidFill>
                <a:latin typeface="Mukta Mahee" panose="020B0604020202020204" charset="0"/>
                <a:ea typeface="Akzidenz-Grotesk"/>
                <a:cs typeface="Mukta Mahee" panose="020B0604020202020204" charset="0"/>
                <a:sym typeface="Akzidenz-Grotesk"/>
              </a:rPr>
              <a:t> 23BD1A661K</a:t>
            </a:r>
          </a:p>
          <a:p>
            <a:pPr algn="r">
              <a:lnSpc>
                <a:spcPts val="7114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61654D"/>
                </a:solidFill>
                <a:latin typeface="Mukta Mahee" panose="020B0604020202020204" charset="0"/>
                <a:ea typeface="Akzidenz-Grotesk"/>
                <a:cs typeface="Mukta Mahee" panose="020B0604020202020204" charset="0"/>
                <a:sym typeface="Akzidenz-Grotesk"/>
              </a:rPr>
              <a:t>Group:</a:t>
            </a:r>
            <a:r>
              <a:rPr lang="en-US" sz="3600" dirty="0">
                <a:solidFill>
                  <a:srgbClr val="61654D"/>
                </a:solidFill>
                <a:latin typeface="Mukta Mahee" panose="020B0604020202020204" charset="0"/>
                <a:ea typeface="Akzidenz-Grotesk"/>
                <a:cs typeface="Mukta Mahee" panose="020B0604020202020204" charset="0"/>
                <a:sym typeface="Akzidenz-Grotesk"/>
              </a:rPr>
              <a:t> 335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331052" flipH="1" flipV="1">
            <a:off x="10815265" y="8864167"/>
            <a:ext cx="10018399" cy="3614370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DBDB904-E1E3-177E-9B0A-8BF4911370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2343506"/>
              </p:ext>
            </p:extLst>
          </p:nvPr>
        </p:nvGraphicFramePr>
        <p:xfrm>
          <a:off x="3048000" y="2400300"/>
          <a:ext cx="12192000" cy="680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Freeform 4">
            <a:extLst>
              <a:ext uri="{FF2B5EF4-FFF2-40B4-BE49-F238E27FC236}">
                <a16:creationId xmlns:a16="http://schemas.microsoft.com/office/drawing/2014/main" id="{F6CD68F4-D071-ED4F-0EA2-2F8339A28654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90D5AE-A794-3C5A-ECEA-EFD8D0F96F00}"/>
              </a:ext>
            </a:extLst>
          </p:cNvPr>
          <p:cNvSpPr txBox="1"/>
          <p:nvPr/>
        </p:nvSpPr>
        <p:spPr>
          <a:xfrm>
            <a:off x="5243929" y="800100"/>
            <a:ext cx="944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AT Neuzeit" panose="020B0604020202020204" charset="0"/>
              </a:rPr>
              <a:t>MAJOR LEARNINGS</a:t>
            </a:r>
            <a:endParaRPr lang="en-IN" sz="6000" dirty="0">
              <a:latin typeface="CAT Neuzeit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2133600" y="491475"/>
            <a:ext cx="12885045" cy="9467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8063" dirty="0">
                <a:solidFill>
                  <a:srgbClr val="4D6259"/>
                </a:solidFill>
                <a:latin typeface="CAT Neuzeit"/>
                <a:ea typeface="CAT Neuzeit"/>
                <a:cs typeface="CAT Neuzeit"/>
                <a:sym typeface="CAT Neuzeit"/>
              </a:rPr>
              <a:t>ARCHITECURE CHANGES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AAE25-2B83-3A6B-5D95-E4226542672A}"/>
              </a:ext>
            </a:extLst>
          </p:cNvPr>
          <p:cNvSpPr txBox="1"/>
          <p:nvPr/>
        </p:nvSpPr>
        <p:spPr>
          <a:xfrm>
            <a:off x="2426110" y="8101942"/>
            <a:ext cx="51816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Original Plan: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Use </a:t>
            </a:r>
            <a:r>
              <a:rPr lang="en-US" sz="2500" dirty="0" err="1"/>
              <a:t>Ollama</a:t>
            </a:r>
            <a:r>
              <a:rPr lang="en-US" sz="2500" dirty="0"/>
              <a:t> with DeepSeek Coder.</a:t>
            </a:r>
            <a:endParaRPr lang="en-IN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F749F-5372-B7BA-EB44-2D6B986B9FA0}"/>
              </a:ext>
            </a:extLst>
          </p:cNvPr>
          <p:cNvSpPr txBox="1"/>
          <p:nvPr/>
        </p:nvSpPr>
        <p:spPr>
          <a:xfrm>
            <a:off x="10439400" y="8101942"/>
            <a:ext cx="5181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Revised Plan: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Not using </a:t>
            </a:r>
            <a:r>
              <a:rPr lang="en-US" sz="2500" dirty="0" err="1"/>
              <a:t>Ollama</a:t>
            </a:r>
            <a:r>
              <a:rPr lang="en-US" sz="2500" dirty="0"/>
              <a:t> due to limitations.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Directly downloaded and ran DeepSeek Coder 1.3b model through Flask API.</a:t>
            </a:r>
            <a:endParaRPr lang="en-IN" sz="25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37B1378-5FEA-FDB9-EA67-0ABAFFC11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38273"/>
            <a:ext cx="13182600" cy="62795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deGenieDemo">
            <a:hlinkClick r:id="" action="ppaction://media"/>
            <a:extLst>
              <a:ext uri="{FF2B5EF4-FFF2-40B4-BE49-F238E27FC236}">
                <a16:creationId xmlns:a16="http://schemas.microsoft.com/office/drawing/2014/main" id="{84DA36EE-74E1-A744-BFEB-C85BB1E5035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11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6BD6ADD-0C80-1177-AC98-486EEB532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8686800" cy="5295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1CF091-C2FF-EC4F-1DAD-93A8B727F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1" y="0"/>
            <a:ext cx="9601200" cy="5295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6DA8DD1-95DE-042F-3B4D-6032E691A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291" y="5295900"/>
            <a:ext cx="8699091" cy="512115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6F0C779-089E-2D30-8FF4-4874D47DA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4400" y="5256628"/>
            <a:ext cx="9753600" cy="50303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916567" y="495300"/>
            <a:ext cx="10454865" cy="9467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8063" dirty="0">
                <a:solidFill>
                  <a:srgbClr val="4D6259"/>
                </a:solidFill>
                <a:latin typeface="CAT Neuzeit"/>
                <a:ea typeface="CAT Neuzeit"/>
                <a:cs typeface="CAT Neuzeit"/>
                <a:sym typeface="CAT Neuzeit"/>
              </a:rPr>
              <a:t>Challenges &amp; Hurdles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BD8FD02-92AC-DDA2-6956-B8DFC97A6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012092"/>
              </p:ext>
            </p:extLst>
          </p:nvPr>
        </p:nvGraphicFramePr>
        <p:xfrm>
          <a:off x="3048000" y="2476500"/>
          <a:ext cx="1219200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469561864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541714728"/>
                    </a:ext>
                  </a:extLst>
                </a:gridCol>
              </a:tblGrid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sz="5500" b="1" dirty="0"/>
                        <a:t>Challenges</a:t>
                      </a:r>
                      <a:endParaRPr lang="en-IN" sz="5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500" dirty="0"/>
                        <a:t>Description</a:t>
                      </a:r>
                      <a:endParaRPr lang="en-IN" sz="5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381276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4500" b="1" dirty="0"/>
                        <a:t>VS Code API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/>
                        <a:t>Understanding the full structure and capabilities of the </a:t>
                      </a:r>
                      <a:r>
                        <a:rPr lang="en-US" sz="2500" dirty="0" err="1"/>
                        <a:t>vscode</a:t>
                      </a:r>
                      <a:r>
                        <a:rPr lang="en-US" sz="2500" dirty="0"/>
                        <a:t> extension API took time.</a:t>
                      </a:r>
                      <a:endParaRPr lang="en-IN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602213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IN" sz="4500" b="1" dirty="0"/>
                        <a:t>Performance Limitations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/>
                        <a:t>Due to lack of a dedicated GPU, responses were slower, affecting live user experience during testing.</a:t>
                      </a:r>
                      <a:endParaRPr lang="en-IN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184780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/>
                        <a:t>Inserting Code Seamlessly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/>
                        <a:t>Inserting and replacing code in the editor without breaking user flow was technically tricky.</a:t>
                      </a:r>
                      <a:endParaRPr lang="en-IN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56415"/>
                  </a:ext>
                </a:extLst>
              </a:tr>
              <a:tr h="1280160">
                <a:tc>
                  <a:txBody>
                    <a:bodyPr/>
                    <a:lstStyle/>
                    <a:p>
                      <a:pPr algn="ctr"/>
                      <a:r>
                        <a:rPr lang="en-US" sz="4500" b="1" dirty="0"/>
                        <a:t>Backend</a:t>
                      </a:r>
                      <a:endParaRPr lang="en-IN" sz="4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/>
                        <a:t>Building and connecting the Fast API backend.</a:t>
                      </a:r>
                      <a:endParaRPr lang="en-IN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722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81000" y="190500"/>
            <a:ext cx="7620000" cy="8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57"/>
              </a:lnSpc>
            </a:pPr>
            <a:r>
              <a:rPr lang="en-US" sz="5000" dirty="0">
                <a:solidFill>
                  <a:srgbClr val="4D6259"/>
                </a:solidFill>
                <a:latin typeface="CAT Neuzeit"/>
                <a:ea typeface="CAT Neuzeit"/>
                <a:cs typeface="CAT Neuzeit"/>
                <a:sym typeface="CAT Neuzeit"/>
              </a:rPr>
              <a:t>Why DeepSeek Coder?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0C79ED-B1F4-1B03-BA09-13F42D4CAAC9}"/>
              </a:ext>
            </a:extLst>
          </p:cNvPr>
          <p:cNvSpPr txBox="1"/>
          <p:nvPr/>
        </p:nvSpPr>
        <p:spPr>
          <a:xfrm>
            <a:off x="533400" y="1409700"/>
            <a:ext cx="838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dirty="0"/>
              <a:t>Project Specific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dirty="0"/>
              <a:t>Specialized for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dirty="0"/>
              <a:t>Open source and easily accessible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dirty="0"/>
              <a:t>Has multiple types of models</a:t>
            </a:r>
            <a:endParaRPr lang="en-IN" sz="3500" dirty="0"/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DADEF23E-0149-99C6-43B8-C187CE9B5724}"/>
              </a:ext>
            </a:extLst>
          </p:cNvPr>
          <p:cNvSpPr txBox="1"/>
          <p:nvPr/>
        </p:nvSpPr>
        <p:spPr>
          <a:xfrm>
            <a:off x="381000" y="4533900"/>
            <a:ext cx="7620000" cy="8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57"/>
              </a:lnSpc>
            </a:pPr>
            <a:r>
              <a:rPr lang="en-US" sz="5000" dirty="0">
                <a:solidFill>
                  <a:srgbClr val="4D6259"/>
                </a:solidFill>
                <a:latin typeface="CAT Neuzeit"/>
                <a:ea typeface="CAT Neuzeit"/>
                <a:cs typeface="CAT Neuzeit"/>
                <a:sym typeface="CAT Neuzeit"/>
              </a:rPr>
              <a:t>Other models researched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7EA048-33E6-2820-1FF7-0E3CACBFFFE1}"/>
              </a:ext>
            </a:extLst>
          </p:cNvPr>
          <p:cNvSpPr txBox="1"/>
          <p:nvPr/>
        </p:nvSpPr>
        <p:spPr>
          <a:xfrm>
            <a:off x="533400" y="5514164"/>
            <a:ext cx="838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dirty="0"/>
              <a:t>Code Llama (by Meta)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dirty="0" err="1"/>
              <a:t>StarCoder</a:t>
            </a:r>
            <a:endParaRPr lang="en-US" sz="3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 dirty="0" err="1"/>
              <a:t>WizardCoder</a:t>
            </a:r>
            <a:endParaRPr lang="en-US" sz="3500" dirty="0"/>
          </a:p>
          <a:p>
            <a:endParaRPr lang="en-IN" sz="3500" dirty="0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3E4E12BD-E6A7-0082-904F-507D4CF365F5}"/>
              </a:ext>
            </a:extLst>
          </p:cNvPr>
          <p:cNvSpPr txBox="1"/>
          <p:nvPr/>
        </p:nvSpPr>
        <p:spPr>
          <a:xfrm>
            <a:off x="9144000" y="190500"/>
            <a:ext cx="7620000" cy="853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5000" dirty="0">
                <a:solidFill>
                  <a:srgbClr val="4D6259"/>
                </a:solidFill>
                <a:latin typeface="CAT Neuzeit"/>
                <a:ea typeface="CAT Neuzeit"/>
                <a:cs typeface="CAT Neuzeit"/>
                <a:sym typeface="CAT Neuzeit"/>
              </a:rPr>
              <a:t>Deployment Approach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2FC4508D-33F7-BADD-78A3-1AFB7D64C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7852" y="1528143"/>
            <a:ext cx="8382000" cy="4447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🛠️ 1. Final Deployment Target: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Published to VS Code Marketplace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Allows users to install directly from within VS Code.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Enables version control, updates, and discoverability.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🧰 2. Packaging &amp; Publishing Process: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Used 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vsce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(Visual Studio Code Extension CLI)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to: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Package the extension.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Publish with a personal access token.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061146" y="3317455"/>
            <a:ext cx="10165707" cy="4090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92"/>
              </a:lnSpc>
            </a:pPr>
            <a:r>
              <a:rPr lang="en-US" sz="16991" dirty="0">
                <a:solidFill>
                  <a:srgbClr val="4D6259"/>
                </a:solidFill>
                <a:latin typeface="CAT Neuzeit"/>
                <a:ea typeface="CAT Neuzeit"/>
                <a:cs typeface="CAT Neuzeit"/>
                <a:sym typeface="CAT Neuzeit"/>
              </a:rPr>
              <a:t>THANK</a:t>
            </a:r>
          </a:p>
          <a:p>
            <a:pPr algn="ctr">
              <a:lnSpc>
                <a:spcPts val="15292"/>
              </a:lnSpc>
            </a:pPr>
            <a:r>
              <a:rPr lang="en-US" sz="16991" dirty="0">
                <a:solidFill>
                  <a:srgbClr val="4D6259"/>
                </a:solidFill>
                <a:latin typeface="CAT Neuzeit"/>
                <a:ea typeface="CAT Neuzeit"/>
                <a:cs typeface="CAT Neuzeit"/>
                <a:sym typeface="CAT Neuzeit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304</Words>
  <Application>Microsoft Office PowerPoint</Application>
  <PresentationFormat>Custom</PresentationFormat>
  <Paragraphs>63</Paragraphs>
  <Slides>8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CAT Neuzeit</vt:lpstr>
      <vt:lpstr>Calibri</vt:lpstr>
      <vt:lpstr>Mukta Mahee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Simple Elegant Group Project Presentation</dc:title>
  <cp:lastModifiedBy>Pranav Kasanagottu</cp:lastModifiedBy>
  <cp:revision>34</cp:revision>
  <dcterms:created xsi:type="dcterms:W3CDTF">2006-08-16T00:00:00Z</dcterms:created>
  <dcterms:modified xsi:type="dcterms:W3CDTF">2025-05-30T09:43:48Z</dcterms:modified>
  <dc:identifier>DAGotqLcwK4</dc:identifier>
</cp:coreProperties>
</file>