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347" r:id="rId5"/>
    <p:sldId id="348" r:id="rId6"/>
    <p:sldId id="349" r:id="rId7"/>
    <p:sldId id="350" r:id="rId8"/>
    <p:sldId id="351" r:id="rId9"/>
    <p:sldId id="346" r:id="rId10"/>
    <p:sldId id="275" r:id="rId11"/>
    <p:sldId id="263" r:id="rId12"/>
    <p:sldId id="269" r:id="rId13"/>
    <p:sldId id="273" r:id="rId14"/>
    <p:sldId id="277" r:id="rId15"/>
    <p:sldId id="274" r:id="rId16"/>
    <p:sldId id="345" r:id="rId17"/>
    <p:sldId id="258" r:id="rId18"/>
  </p:sldIdLst>
  <p:sldSz cx="9144000" cy="5143500" type="screen16x9"/>
  <p:notesSz cx="6858000" cy="9144000"/>
  <p:embeddedFontLst>
    <p:embeddedFont>
      <p:font typeface="Exo 2" panose="020B0600000101010101" charset="0"/>
      <p:regular r:id="rId20"/>
      <p:bold r:id="rId21"/>
      <p:italic r:id="rId22"/>
      <p:boldItalic r:id="rId23"/>
    </p:embeddedFont>
    <p:embeddedFont>
      <p:font typeface="Fira Sans Extra Condensed Medium" panose="020B0600000101010101" charset="0"/>
      <p:regular r:id="rId24"/>
      <p:bold r:id="rId25"/>
      <p:italic r:id="rId26"/>
      <p:boldItalic r:id="rId27"/>
    </p:embeddedFont>
    <p:embeddedFont>
      <p:font typeface="Roboto Condensed Light" panose="020B0600000101010101" charset="0"/>
      <p:regular r:id="rId28"/>
      <p:bold r:id="rId29"/>
      <p:italic r:id="rId30"/>
      <p:boldItalic r:id="rId31"/>
    </p:embeddedFont>
    <p:embeddedFont>
      <p:font typeface="Squada One" panose="020B0600000101010101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lQ660wCDr0Vjff/w2pbntGF3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17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2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2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2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05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8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1904e07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1904e07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517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9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0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3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26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8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08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9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5" Type="http://schemas.openxmlformats.org/officeDocument/2006/relationships/image" Target="../media/image19.svg"/><Relationship Id="rId10" Type="http://schemas.openxmlformats.org/officeDocument/2006/relationships/image" Target="../media/image15.png"/><Relationship Id="rId19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7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3670681" y="321577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국민대학교</a:t>
            </a:r>
            <a:br>
              <a:rPr lang="en-US"/>
            </a:br>
            <a:r>
              <a:rPr lang="en-US"/>
              <a:t>컴퓨터공학과</a:t>
            </a:r>
            <a:br>
              <a:rPr lang="en-US"/>
            </a:br>
            <a:r>
              <a:rPr lang="en-US"/>
              <a:t>김명진</a:t>
            </a:r>
            <a:endParaRPr/>
          </a:p>
        </p:txBody>
      </p:sp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788020" y="1393699"/>
            <a:ext cx="723476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 dirty="0"/>
              <a:t>21-01-25 </a:t>
            </a:r>
            <a:r>
              <a:rPr lang="en-US" sz="28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세미나</a:t>
            </a:r>
            <a:endParaRPr sz="1200" b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81" name="Google Shape;81;p1"/>
          <p:cNvCxnSpPr/>
          <p:nvPr/>
        </p:nvCxnSpPr>
        <p:spPr>
          <a:xfrm>
            <a:off x="70694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2998529" y="4229651"/>
            <a:ext cx="1826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HCI Lab.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A9E0EBB-391E-4D6D-8C5E-A727B6909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04273"/>
              </p:ext>
            </p:extLst>
          </p:nvPr>
        </p:nvGraphicFramePr>
        <p:xfrm>
          <a:off x="0" y="714376"/>
          <a:ext cx="9144000" cy="442912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3451650032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71234349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3842824544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976190090"/>
                    </a:ext>
                  </a:extLst>
                </a:gridCol>
              </a:tblGrid>
              <a:tr h="3508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5442"/>
                  </a:ext>
                </a:extLst>
              </a:tr>
              <a:tr h="101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LR(+a)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04677"/>
                  </a:ext>
                </a:extLst>
              </a:tr>
              <a:tr h="101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Bicubic(+a)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904572"/>
                  </a:ext>
                </a:extLst>
              </a:tr>
              <a:tr h="101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Mid(+a)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64938"/>
                  </a:ext>
                </a:extLst>
              </a:tr>
              <a:tr h="101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HR(+a)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136953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0DFA99FA-7958-45CE-994F-DC366DA3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97" y="1107306"/>
            <a:ext cx="958077" cy="9462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250E00E-A10C-4B4D-B20A-C78660B0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40" y="1107306"/>
            <a:ext cx="958077" cy="9462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B42B00B-9B5D-4DDB-9621-1FAE782D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03" y="1107305"/>
            <a:ext cx="997284" cy="9462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9C99376-1B78-44FF-90F7-D4C67602D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297" y="2092711"/>
            <a:ext cx="958077" cy="95807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A11DA0F-AE36-43B4-A195-8AB065A28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40" y="2092712"/>
            <a:ext cx="984972" cy="99728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C7BDFB1-F0A6-494C-8FB1-185E1F23B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5704" y="2092712"/>
            <a:ext cx="997284" cy="99728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0EEE926-8EE6-486A-BFBA-CC1AD3498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297" y="4147322"/>
            <a:ext cx="962054" cy="95807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19E8953-8A5B-428A-A2CB-1DFCA384C5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3611" y="4147322"/>
            <a:ext cx="997284" cy="977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1513050-4E03-41EA-A529-2F57AF0B8A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703" y="4147323"/>
            <a:ext cx="997284" cy="98497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0DAADDF-7CE2-4872-B2D2-790EF3A086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8297" y="3120016"/>
            <a:ext cx="958077" cy="958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97648F-61E0-4F8D-A7CB-1CDFB3BA4C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4640" y="3110491"/>
            <a:ext cx="989043" cy="997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2586F4-7296-49D2-81A5-7E20E6F02D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4156" y="3129541"/>
            <a:ext cx="978832" cy="9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55246"/>
              </p:ext>
            </p:extLst>
          </p:nvPr>
        </p:nvGraphicFramePr>
        <p:xfrm>
          <a:off x="819148" y="1113565"/>
          <a:ext cx="7505706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3073402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2903173563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1724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94.6%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87.4%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CBCB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94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20.79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2107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92.3%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352047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21.41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54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0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VDSR(LR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95912"/>
              </p:ext>
            </p:extLst>
          </p:nvPr>
        </p:nvGraphicFramePr>
        <p:xfrm>
          <a:off x="819148" y="1113565"/>
          <a:ext cx="7505706" cy="2743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208511118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36552891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LR(+a)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5644006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LR(+a)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18.3%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4.8%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27.1%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18.10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18.79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14.76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HR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LR(+a)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3.3%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24.2%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17.49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18.41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14.46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20.57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20.78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20.06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9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VDSR(Bicubic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8688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208511118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36552891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18.6%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14.96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16.91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13.53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18.4%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14.13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13.37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Bicubic(+a)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21.80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22.01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21.14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6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VDSR(MID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70862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208511118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36552891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87.4%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20.79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HR(</a:t>
                      </a:r>
                      <a:r>
                        <a:rPr lang="en-US" altLang="ko-KR" dirty="0" err="1"/>
                        <a:t>Mid+a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39.9%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15.9%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12.2%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15.3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17.7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19.1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14.2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9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VDSR(HR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329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208511118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024468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36552891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87.4%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20.79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Shadow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16.93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13.39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14.98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17.07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13.19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17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ctrTitle"/>
          </p:nvPr>
        </p:nvSpPr>
        <p:spPr>
          <a:xfrm>
            <a:off x="355600" y="352850"/>
            <a:ext cx="8597899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Adversarial</a:t>
            </a:r>
            <a:r>
              <a:rPr lang="ko-KR" altLang="en-US" dirty="0"/>
              <a:t> </a:t>
            </a:r>
            <a:r>
              <a:rPr lang="en-US" altLang="ko-KR" dirty="0"/>
              <a:t>Attack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EF3B8-1B7E-D246-A0BF-1CFE545CCE83}"/>
              </a:ext>
            </a:extLst>
          </p:cNvPr>
          <p:cNvSpPr txBox="1"/>
          <p:nvPr/>
        </p:nvSpPr>
        <p:spPr>
          <a:xfrm>
            <a:off x="595095" y="1117305"/>
            <a:ext cx="795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Adversarial Attack(White Box)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3F7DC-7E3D-40B7-9EBC-81D2C0E1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0525"/>
            <a:ext cx="5832474" cy="27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25" y="0"/>
            <a:ext cx="9144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>
            <a:spLocks noGrp="1"/>
          </p:cNvSpPr>
          <p:nvPr>
            <p:ph type="ctrTitle"/>
          </p:nvPr>
        </p:nvSpPr>
        <p:spPr>
          <a:xfrm flipH="1">
            <a:off x="3909784" y="3241009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Detail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BADBB0-1F5C-462C-A484-9DA48433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87" y="946805"/>
            <a:ext cx="3670300" cy="21487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C52AE6-E18F-4610-A751-87CBAAFC2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32" y="946804"/>
            <a:ext cx="2108877" cy="2148705"/>
          </a:xfrm>
          <a:prstGeom prst="rect">
            <a:avLst/>
          </a:prstGeom>
        </p:spPr>
      </p:pic>
      <p:sp>
        <p:nvSpPr>
          <p:cNvPr id="16" name="Google Shape;88;p3">
            <a:extLst>
              <a:ext uri="{FF2B5EF4-FFF2-40B4-BE49-F238E27FC236}">
                <a16:creationId xmlns:a16="http://schemas.microsoft.com/office/drawing/2014/main" id="{C2943180-6D59-41BC-BAB9-CFE49B58D74A}"/>
              </a:ext>
            </a:extLst>
          </p:cNvPr>
          <p:cNvSpPr txBox="1"/>
          <p:nvPr/>
        </p:nvSpPr>
        <p:spPr>
          <a:xfrm>
            <a:off x="970332" y="3095509"/>
            <a:ext cx="6942000" cy="176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>
                <a:solidFill>
                  <a:schemeClr val="accent6"/>
                </a:solidFill>
                <a:latin typeface="+mn-lt"/>
              </a:rPr>
              <a:t>Model = Resnet  /  Training Dataset = </a:t>
            </a:r>
            <a:r>
              <a:rPr lang="en-US" altLang="ko-KR" dirty="0" err="1">
                <a:solidFill>
                  <a:schemeClr val="accent6"/>
                </a:solidFill>
                <a:latin typeface="+mn-lt"/>
              </a:rPr>
              <a:t>Mnist</a:t>
            </a:r>
            <a:r>
              <a:rPr lang="en-US" altLang="ko-KR" dirty="0">
                <a:solidFill>
                  <a:schemeClr val="accent6"/>
                </a:solidFill>
                <a:latin typeface="+mn-lt"/>
              </a:rPr>
              <a:t> Data converted RGB(28 * 28 * 3)</a:t>
            </a:r>
          </a:p>
          <a:p>
            <a:pPr marL="285750" lvl="1" indent="-285750">
              <a:buFontTx/>
              <a:buChar char="-"/>
            </a:pPr>
            <a:endParaRPr lang="en-US" altLang="ko-KR" dirty="0">
              <a:solidFill>
                <a:schemeClr val="accent6"/>
              </a:solidFill>
              <a:latin typeface="+mn-lt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solidFill>
                  <a:schemeClr val="accent6"/>
                </a:solidFill>
                <a:latin typeface="+mn-lt"/>
              </a:rPr>
              <a:t>PSNR </a:t>
            </a:r>
            <a:r>
              <a:rPr lang="ko-KR" altLang="en-US" dirty="0">
                <a:solidFill>
                  <a:schemeClr val="accent6"/>
                </a:solidFill>
                <a:latin typeface="+mn-lt"/>
              </a:rPr>
              <a:t>측정 </a:t>
            </a:r>
            <a:r>
              <a:rPr lang="en-US" altLang="ko-KR" dirty="0">
                <a:solidFill>
                  <a:schemeClr val="accent6"/>
                </a:solidFill>
                <a:latin typeface="+mn-lt"/>
              </a:rPr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2.0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Gray → RGB</a:t>
            </a:r>
            <a:r>
              <a:rPr lang="ko-KR" altLang="en-US" dirty="0"/>
              <a:t> </a:t>
            </a:r>
            <a:r>
              <a:rPr lang="en-US" altLang="ko-KR" dirty="0"/>
              <a:t>↔ </a:t>
            </a:r>
            <a:r>
              <a:rPr lang="en-US" altLang="ko-KR" dirty="0" err="1"/>
              <a:t>YCbCr</a:t>
            </a:r>
            <a:r>
              <a:rPr lang="en-US" altLang="ko-KR" dirty="0"/>
              <a:t> </a:t>
            </a:r>
            <a:r>
              <a:rPr lang="ko-KR" altLang="en-US" dirty="0"/>
              <a:t>채널 변환 </a:t>
            </a:r>
            <a:r>
              <a:rPr lang="en-US" altLang="ko-KR" dirty="0"/>
              <a:t>= OpenCV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Attack Method(FGSM, I-FGSM, Shadow / Noise</a:t>
            </a:r>
            <a:r>
              <a:rPr lang="ko-KR" altLang="en-US" dirty="0"/>
              <a:t> </a:t>
            </a:r>
            <a:r>
              <a:rPr lang="en-US" altLang="ko-KR" dirty="0"/>
              <a:t>epsilon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0.3)</a:t>
            </a:r>
            <a:endParaRPr lang="en-US" altLang="ko-KR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6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Detail(Gray Channel)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51E397-05A0-4DDF-9EBF-DEA82093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24" y="1956927"/>
            <a:ext cx="942291" cy="946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50D1C-5252-42C7-89E0-7BC9B158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68" y="2099852"/>
            <a:ext cx="674344" cy="668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B9FD39-637D-46D7-97F6-2CE22195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251" y="1956927"/>
            <a:ext cx="954118" cy="946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FEF292B-B11D-4DF9-980A-3C2F5A071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997" y="1956927"/>
            <a:ext cx="954085" cy="946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2A2F26-89EE-450E-B430-1E7E302A0F75}"/>
              </a:ext>
            </a:extLst>
          </p:cNvPr>
          <p:cNvSpPr txBox="1"/>
          <p:nvPr/>
        </p:nvSpPr>
        <p:spPr>
          <a:xfrm>
            <a:off x="1868682" y="290000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(GRAY)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738EC-09B4-47BD-BD0F-E02382BAB6F4}"/>
              </a:ext>
            </a:extLst>
          </p:cNvPr>
          <p:cNvSpPr txBox="1"/>
          <p:nvPr/>
        </p:nvSpPr>
        <p:spPr>
          <a:xfrm>
            <a:off x="2955168" y="2768600"/>
            <a:ext cx="66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14 * 14 * 1</a:t>
            </a:r>
          </a:p>
          <a:p>
            <a:pPr algn="ctr"/>
            <a:r>
              <a:rPr lang="en-US" altLang="ko-KR" sz="800" dirty="0"/>
              <a:t>(GRAY)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E7EE-24D1-4466-8850-7B2F9619F496}"/>
              </a:ext>
            </a:extLst>
          </p:cNvPr>
          <p:cNvSpPr txBox="1"/>
          <p:nvPr/>
        </p:nvSpPr>
        <p:spPr>
          <a:xfrm>
            <a:off x="4074923" y="290312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(GRAY)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7FFAE4-9711-4614-8503-3B2215CAE128}"/>
              </a:ext>
            </a:extLst>
          </p:cNvPr>
          <p:cNvSpPr txBox="1"/>
          <p:nvPr/>
        </p:nvSpPr>
        <p:spPr>
          <a:xfrm>
            <a:off x="6058652" y="290312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(GRAY)</a:t>
            </a:r>
            <a:endParaRPr lang="ko-KR" altLang="en-US" sz="8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C6B1A0E-6BB4-4961-96BE-FE58755A3DCF}"/>
              </a:ext>
            </a:extLst>
          </p:cNvPr>
          <p:cNvSpPr/>
          <p:nvPr/>
        </p:nvSpPr>
        <p:spPr>
          <a:xfrm>
            <a:off x="5029005" y="2239031"/>
            <a:ext cx="726342" cy="352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7F52-FEEC-4C51-909D-F51ED8599AC5}"/>
              </a:ext>
            </a:extLst>
          </p:cNvPr>
          <p:cNvSpPr txBox="1"/>
          <p:nvPr/>
        </p:nvSpPr>
        <p:spPr>
          <a:xfrm>
            <a:off x="5047019" y="195692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VDSR</a:t>
            </a:r>
            <a:endParaRPr lang="ko-KR" altLang="en-US" dirty="0"/>
          </a:p>
        </p:txBody>
      </p:sp>
      <p:pic>
        <p:nvPicPr>
          <p:cNvPr id="50" name="그래픽 49" descr="배지 1 윤곽선">
            <a:extLst>
              <a:ext uri="{FF2B5EF4-FFF2-40B4-BE49-F238E27FC236}">
                <a16:creationId xmlns:a16="http://schemas.microsoft.com/office/drawing/2014/main" id="{87734A8E-137B-4125-9148-5C0DED5A8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706" y="3332804"/>
            <a:ext cx="406569" cy="406569"/>
          </a:xfrm>
          <a:prstGeom prst="rect">
            <a:avLst/>
          </a:prstGeom>
        </p:spPr>
      </p:pic>
      <p:pic>
        <p:nvPicPr>
          <p:cNvPr id="52" name="그래픽 51" descr="배지 윤곽선">
            <a:extLst>
              <a:ext uri="{FF2B5EF4-FFF2-40B4-BE49-F238E27FC236}">
                <a16:creationId xmlns:a16="http://schemas.microsoft.com/office/drawing/2014/main" id="{4A0400D0-6E2A-434F-9AE8-F13F8F98C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6798" y="3332573"/>
            <a:ext cx="406800" cy="406800"/>
          </a:xfrm>
          <a:prstGeom prst="rect">
            <a:avLst/>
          </a:prstGeom>
        </p:spPr>
      </p:pic>
      <p:pic>
        <p:nvPicPr>
          <p:cNvPr id="54" name="그래픽 53" descr="배지 3 윤곽선">
            <a:extLst>
              <a:ext uri="{FF2B5EF4-FFF2-40B4-BE49-F238E27FC236}">
                <a16:creationId xmlns:a16="http://schemas.microsoft.com/office/drawing/2014/main" id="{8D3E5CCB-8D45-4F0D-8829-A2B237D6B1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9779" y="2591529"/>
            <a:ext cx="406800" cy="406800"/>
          </a:xfrm>
          <a:prstGeom prst="rect">
            <a:avLst/>
          </a:prstGeom>
        </p:spPr>
      </p:pic>
      <p:pic>
        <p:nvPicPr>
          <p:cNvPr id="56" name="그래픽 55" descr="배지 4 윤곽선">
            <a:extLst>
              <a:ext uri="{FF2B5EF4-FFF2-40B4-BE49-F238E27FC236}">
                <a16:creationId xmlns:a16="http://schemas.microsoft.com/office/drawing/2014/main" id="{714250C0-1498-49FB-A6E7-988FF864F2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9638" y="3332573"/>
            <a:ext cx="406800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83612"/>
              </p:ext>
            </p:extLst>
          </p:nvPr>
        </p:nvGraphicFramePr>
        <p:xfrm>
          <a:off x="819148" y="1113565"/>
          <a:ext cx="7505706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3073402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2903173563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1724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97.3%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CBCB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94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20.61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2107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98.5%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352047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24.86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22.11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54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3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VDSR(LR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05906"/>
              </p:ext>
            </p:extLst>
          </p:nvPr>
        </p:nvGraphicFramePr>
        <p:xfrm>
          <a:off x="819148" y="1113565"/>
          <a:ext cx="7505706" cy="2743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LR(+a)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45.8%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5.1%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5644006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LR(+a)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46.3%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12.3%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16.92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19.59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HR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LR(+a)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45.9%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11.9%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15.69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18.92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19.83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20.98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6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VDSR(Bicubic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343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26.3%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12.36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16.67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25.6%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11.42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15.95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Bicubic(+a)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21.70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22.76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VDSR(MID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59782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97.3%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20.61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HR(</a:t>
                      </a:r>
                      <a:r>
                        <a:rPr lang="en-US" altLang="ko-KR" dirty="0" err="1"/>
                        <a:t>Mid+a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63.3%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88.5%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18.59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13.73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21.56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VDSR(HR + noise)</a:t>
            </a:r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5D7BF3-EBBE-4974-8541-C6ED6072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72030"/>
              </p:ext>
            </p:extLst>
          </p:nvPr>
        </p:nvGraphicFramePr>
        <p:xfrm>
          <a:off x="819148" y="1113565"/>
          <a:ext cx="7505706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8902">
                  <a:extLst>
                    <a:ext uri="{9D8B030D-6E8A-4147-A177-3AD203B41FA5}">
                      <a16:colId xmlns:a16="http://schemas.microsoft.com/office/drawing/2014/main" val="336398647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067057256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014422060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3867979197"/>
                    </a:ext>
                  </a:extLst>
                </a:gridCol>
                <a:gridCol w="1536701">
                  <a:extLst>
                    <a:ext uri="{9D8B030D-6E8A-4147-A177-3AD203B41FA5}">
                      <a16:colId xmlns:a16="http://schemas.microsoft.com/office/drawing/2014/main" val="1115518587"/>
                    </a:ext>
                  </a:extLst>
                </a:gridCol>
              </a:tblGrid>
              <a:tr h="2931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ACC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PSNR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79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2760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97.3%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0584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20.61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293626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HR(+a)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FGSM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I-FGSM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06216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30.8%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2.7%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12.70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17.07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913665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Bicubic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62176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13.15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17.64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59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0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ctrTitle"/>
          </p:nvPr>
        </p:nvSpPr>
        <p:spPr>
          <a:xfrm>
            <a:off x="240632" y="161105"/>
            <a:ext cx="861461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Detail(RGB Channel)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972C43-D6BF-4409-9EB9-5EF756E48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5" y="634205"/>
            <a:ext cx="942290" cy="946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51E397-05A0-4DDF-9EBF-DEA82093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4" y="2325227"/>
            <a:ext cx="942291" cy="946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50D1C-5252-42C7-89E0-7BC9B158C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118" y="2468152"/>
            <a:ext cx="674344" cy="668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B9FD39-637D-46D7-97F6-2CE221950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201" y="2325227"/>
            <a:ext cx="954118" cy="946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FB80F3D-8736-4A17-B2D4-681B8514B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991" y="2325227"/>
            <a:ext cx="961905" cy="946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2D91D88-DE62-4AB4-8DE0-A07D1BB4D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598" y="1033003"/>
            <a:ext cx="958028" cy="946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12EAE6-563D-4C3D-A8B7-48E3E84B89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989" y="1033003"/>
            <a:ext cx="958127" cy="946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FEF292B-B11D-4DF9-980A-3C2F5A0718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4146" y="2325227"/>
            <a:ext cx="954085" cy="946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08F867-B1B7-49BF-AAB9-C09D9DE1C092}"/>
              </a:ext>
            </a:extLst>
          </p:cNvPr>
          <p:cNvSpPr txBox="1"/>
          <p:nvPr/>
        </p:nvSpPr>
        <p:spPr>
          <a:xfrm>
            <a:off x="452633" y="157728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(GRAY)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A2F26-89EE-450E-B430-1E7E302A0F75}"/>
              </a:ext>
            </a:extLst>
          </p:cNvPr>
          <p:cNvSpPr txBox="1"/>
          <p:nvPr/>
        </p:nvSpPr>
        <p:spPr>
          <a:xfrm>
            <a:off x="452632" y="326830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3</a:t>
            </a:r>
          </a:p>
          <a:p>
            <a:pPr algn="ctr"/>
            <a:r>
              <a:rPr lang="en-US" altLang="ko-KR" sz="800" dirty="0"/>
              <a:t>(RGB)</a:t>
            </a:r>
          </a:p>
          <a:p>
            <a:pPr algn="ctr"/>
            <a:r>
              <a:rPr lang="en-US" altLang="ko-KR" sz="800" dirty="0"/>
              <a:t>94.6%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738EC-09B4-47BD-BD0F-E02382BAB6F4}"/>
              </a:ext>
            </a:extLst>
          </p:cNvPr>
          <p:cNvSpPr txBox="1"/>
          <p:nvPr/>
        </p:nvSpPr>
        <p:spPr>
          <a:xfrm>
            <a:off x="1539118" y="3136900"/>
            <a:ext cx="66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14 * 14 * 3</a:t>
            </a:r>
          </a:p>
          <a:p>
            <a:pPr algn="ctr"/>
            <a:r>
              <a:rPr lang="en-US" altLang="ko-KR" sz="800" dirty="0"/>
              <a:t>(RGB)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E7EE-24D1-4466-8850-7B2F9619F496}"/>
              </a:ext>
            </a:extLst>
          </p:cNvPr>
          <p:cNvSpPr txBox="1"/>
          <p:nvPr/>
        </p:nvSpPr>
        <p:spPr>
          <a:xfrm>
            <a:off x="2658873" y="327142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3</a:t>
            </a:r>
          </a:p>
          <a:p>
            <a:pPr algn="ctr"/>
            <a:r>
              <a:rPr lang="en-US" altLang="ko-KR" sz="800" dirty="0"/>
              <a:t>(RGB)</a:t>
            </a:r>
          </a:p>
          <a:p>
            <a:pPr algn="ctr"/>
            <a:r>
              <a:rPr lang="en-US" altLang="ko-KR" sz="800" dirty="0"/>
              <a:t>87.4%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E26D0-224E-43BB-9206-AC7FFE851BA1}"/>
              </a:ext>
            </a:extLst>
          </p:cNvPr>
          <p:cNvSpPr txBox="1"/>
          <p:nvPr/>
        </p:nvSpPr>
        <p:spPr>
          <a:xfrm>
            <a:off x="3755663" y="327142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3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YCbCr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D9BB73-0401-4FDA-8AC9-841B47A14F01}"/>
              </a:ext>
            </a:extLst>
          </p:cNvPr>
          <p:cNvSpPr txBox="1"/>
          <p:nvPr/>
        </p:nvSpPr>
        <p:spPr>
          <a:xfrm>
            <a:off x="4997364" y="1979203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(Y Channel)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4D5E2-A603-40E0-AB12-0D068B77B2C3}"/>
              </a:ext>
            </a:extLst>
          </p:cNvPr>
          <p:cNvSpPr txBox="1"/>
          <p:nvPr/>
        </p:nvSpPr>
        <p:spPr>
          <a:xfrm>
            <a:off x="6882133" y="1979203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(Y Channel)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7FFAE4-9711-4614-8503-3B2215CAE128}"/>
              </a:ext>
            </a:extLst>
          </p:cNvPr>
          <p:cNvSpPr txBox="1"/>
          <p:nvPr/>
        </p:nvSpPr>
        <p:spPr>
          <a:xfrm>
            <a:off x="8316801" y="327142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3</a:t>
            </a:r>
          </a:p>
          <a:p>
            <a:pPr algn="ctr"/>
            <a:r>
              <a:rPr lang="en-US" altLang="ko-KR" sz="800" dirty="0"/>
              <a:t>(RGB)</a:t>
            </a:r>
          </a:p>
          <a:p>
            <a:pPr algn="ctr"/>
            <a:r>
              <a:rPr lang="en-US" altLang="ko-KR" sz="800" dirty="0"/>
              <a:t>92.3%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B4B0822-F822-471F-8C8B-59A53D3BD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5598" y="2322102"/>
            <a:ext cx="950176" cy="946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8CF000-3E16-473D-9062-3A8250907633}"/>
              </a:ext>
            </a:extLst>
          </p:cNvPr>
          <p:cNvSpPr txBox="1"/>
          <p:nvPr/>
        </p:nvSpPr>
        <p:spPr>
          <a:xfrm>
            <a:off x="4962180" y="3268302"/>
            <a:ext cx="797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Cb</a:t>
            </a:r>
            <a:r>
              <a:rPr lang="en-US" altLang="ko-KR" sz="800" dirty="0"/>
              <a:t> Channel)</a:t>
            </a:r>
            <a:endParaRPr lang="ko-KR" altLang="en-US" sz="8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F121E8C-FB30-4161-9496-DD8ECA152A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5598" y="3606856"/>
            <a:ext cx="950176" cy="946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5503F2-DAC9-43A0-AA47-2A87DB3C708B}"/>
              </a:ext>
            </a:extLst>
          </p:cNvPr>
          <p:cNvSpPr txBox="1"/>
          <p:nvPr/>
        </p:nvSpPr>
        <p:spPr>
          <a:xfrm>
            <a:off x="4974202" y="4553056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(Cr Channel)</a:t>
            </a:r>
            <a:endParaRPr lang="ko-KR" altLang="en-US" sz="8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2B495D6-D1C3-4E26-ABEB-0A3219DA46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3817" y="2322102"/>
            <a:ext cx="950176" cy="946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A683F3-9599-42A9-819A-64ABC9ADF877}"/>
              </a:ext>
            </a:extLst>
          </p:cNvPr>
          <p:cNvSpPr txBox="1"/>
          <p:nvPr/>
        </p:nvSpPr>
        <p:spPr>
          <a:xfrm>
            <a:off x="6860399" y="3268302"/>
            <a:ext cx="797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Cb</a:t>
            </a:r>
            <a:r>
              <a:rPr lang="en-US" altLang="ko-KR" sz="800" dirty="0"/>
              <a:t> Channel)</a:t>
            </a:r>
            <a:endParaRPr lang="ko-KR" altLang="en-US" sz="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9FED30-E230-4728-A535-BE280F9FD9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3817" y="3606856"/>
            <a:ext cx="950176" cy="946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CC2E6FE-4627-4F03-AC6D-8609F5C62848}"/>
              </a:ext>
            </a:extLst>
          </p:cNvPr>
          <p:cNvSpPr txBox="1"/>
          <p:nvPr/>
        </p:nvSpPr>
        <p:spPr>
          <a:xfrm>
            <a:off x="6872421" y="4553056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28 * 28 * 1</a:t>
            </a:r>
          </a:p>
          <a:p>
            <a:pPr algn="ctr"/>
            <a:r>
              <a:rPr lang="en-US" altLang="ko-KR" sz="800" dirty="0"/>
              <a:t>(Cr Channel)</a:t>
            </a:r>
            <a:endParaRPr lang="ko-KR" altLang="en-US" sz="800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AF6964DC-F9D0-4678-B5AE-0918893643E8}"/>
              </a:ext>
            </a:extLst>
          </p:cNvPr>
          <p:cNvSpPr/>
          <p:nvPr/>
        </p:nvSpPr>
        <p:spPr>
          <a:xfrm>
            <a:off x="704850" y="1898444"/>
            <a:ext cx="153605" cy="395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C6B1A0E-6BB4-4961-96BE-FE58755A3DCF}"/>
              </a:ext>
            </a:extLst>
          </p:cNvPr>
          <p:cNvSpPr/>
          <p:nvPr/>
        </p:nvSpPr>
        <p:spPr>
          <a:xfrm>
            <a:off x="5944636" y="1329854"/>
            <a:ext cx="726342" cy="352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7F52-FEEC-4C51-909D-F51ED8599AC5}"/>
              </a:ext>
            </a:extLst>
          </p:cNvPr>
          <p:cNvSpPr txBox="1"/>
          <p:nvPr/>
        </p:nvSpPr>
        <p:spPr>
          <a:xfrm>
            <a:off x="5962650" y="104775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VDSR</a:t>
            </a:r>
            <a:endParaRPr lang="ko-KR" altLang="en-US" dirty="0"/>
          </a:p>
        </p:txBody>
      </p:sp>
      <p:pic>
        <p:nvPicPr>
          <p:cNvPr id="50" name="그래픽 49" descr="배지 1 윤곽선">
            <a:extLst>
              <a:ext uri="{FF2B5EF4-FFF2-40B4-BE49-F238E27FC236}">
                <a16:creationId xmlns:a16="http://schemas.microsoft.com/office/drawing/2014/main" id="{87734A8E-137B-4125-9148-5C0DED5A82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656" y="3701104"/>
            <a:ext cx="406569" cy="406569"/>
          </a:xfrm>
          <a:prstGeom prst="rect">
            <a:avLst/>
          </a:prstGeom>
        </p:spPr>
      </p:pic>
      <p:pic>
        <p:nvPicPr>
          <p:cNvPr id="52" name="그래픽 51" descr="배지 윤곽선">
            <a:extLst>
              <a:ext uri="{FF2B5EF4-FFF2-40B4-BE49-F238E27FC236}">
                <a16:creationId xmlns:a16="http://schemas.microsoft.com/office/drawing/2014/main" id="{4A0400D0-6E2A-434F-9AE8-F13F8F98C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0748" y="3700873"/>
            <a:ext cx="406800" cy="406800"/>
          </a:xfrm>
          <a:prstGeom prst="rect">
            <a:avLst/>
          </a:prstGeom>
        </p:spPr>
      </p:pic>
      <p:pic>
        <p:nvPicPr>
          <p:cNvPr id="54" name="그래픽 53" descr="배지 3 윤곽선">
            <a:extLst>
              <a:ext uri="{FF2B5EF4-FFF2-40B4-BE49-F238E27FC236}">
                <a16:creationId xmlns:a16="http://schemas.microsoft.com/office/drawing/2014/main" id="{8D3E5CCB-8D45-4F0D-8829-A2B237D6B1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45410" y="1682352"/>
            <a:ext cx="406800" cy="406800"/>
          </a:xfrm>
          <a:prstGeom prst="rect">
            <a:avLst/>
          </a:prstGeom>
        </p:spPr>
      </p:pic>
      <p:pic>
        <p:nvPicPr>
          <p:cNvPr id="56" name="그래픽 55" descr="배지 4 윤곽선">
            <a:extLst>
              <a:ext uri="{FF2B5EF4-FFF2-40B4-BE49-F238E27FC236}">
                <a16:creationId xmlns:a16="http://schemas.microsoft.com/office/drawing/2014/main" id="{714250C0-1498-49FB-A6E7-988FF864F2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47787" y="3700873"/>
            <a:ext cx="406800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99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624</Words>
  <Application>Microsoft Office PowerPoint</Application>
  <PresentationFormat>화면 슬라이드 쇼(16:9)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Fira Sans Extra Condensed Medium</vt:lpstr>
      <vt:lpstr>Roboto Condensed Light</vt:lpstr>
      <vt:lpstr>Arial</vt:lpstr>
      <vt:lpstr>Exo 2</vt:lpstr>
      <vt:lpstr>Squada One</vt:lpstr>
      <vt:lpstr>Tech Newsletter by Slidesgo</vt:lpstr>
      <vt:lpstr>21-01-25 세미나</vt:lpstr>
      <vt:lpstr>Experiment Detail</vt:lpstr>
      <vt:lpstr>Experiment Detail(Gray Channel)</vt:lpstr>
      <vt:lpstr>Experiment Result</vt:lpstr>
      <vt:lpstr>VDSR(LR + noise)</vt:lpstr>
      <vt:lpstr>VDSR(Bicubic + noise)</vt:lpstr>
      <vt:lpstr>VDSR(MID + noise)</vt:lpstr>
      <vt:lpstr>VDSR(HR + noise)</vt:lpstr>
      <vt:lpstr>Experiment Detail(RGB Channel)</vt:lpstr>
      <vt:lpstr>Experiment Result</vt:lpstr>
      <vt:lpstr>Experiment Result</vt:lpstr>
      <vt:lpstr>VDSR(LR + noise)</vt:lpstr>
      <vt:lpstr>VDSR(Bicubic + noise)</vt:lpstr>
      <vt:lpstr>VDSR(MID + noise)</vt:lpstr>
      <vt:lpstr>VDSR(HR + noise)</vt:lpstr>
      <vt:lpstr>Adversarial Attack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20-11-09 세미나</dc:title>
  <dc:creator>hci</dc:creator>
  <cp:lastModifiedBy>(컴퓨터공학부)김명진</cp:lastModifiedBy>
  <cp:revision>101</cp:revision>
  <dcterms:modified xsi:type="dcterms:W3CDTF">2021-01-26T13:14:51Z</dcterms:modified>
</cp:coreProperties>
</file>