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배열과 </a:t>
            </a:r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다차원 배열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차원 이상의 배열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등 평면이나 공간을 구현 할 때 많이 사용된다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[][]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배열이름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 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 개수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][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 개수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ex) int[][]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int[2][3];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9AFAA7-F363-2DA8-86D8-F9B6578530B9}"/>
              </a:ext>
            </a:extLst>
          </p:cNvPr>
          <p:cNvGrpSpPr/>
          <p:nvPr/>
        </p:nvGrpSpPr>
        <p:grpSpPr>
          <a:xfrm>
            <a:off x="863640" y="4409458"/>
            <a:ext cx="4169664" cy="1243584"/>
            <a:chOff x="1033272" y="4032504"/>
            <a:chExt cx="4169664" cy="12435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9ABA6C-1E37-FF4A-7596-323525E4EA2A}"/>
                </a:ext>
              </a:extLst>
            </p:cNvPr>
            <p:cNvSpPr/>
            <p:nvPr/>
          </p:nvSpPr>
          <p:spPr>
            <a:xfrm>
              <a:off x="1033272" y="4032504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[0][0]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79DB59-B1BD-7282-7617-A456CF69EA06}"/>
                </a:ext>
              </a:extLst>
            </p:cNvPr>
            <p:cNvSpPr/>
            <p:nvPr/>
          </p:nvSpPr>
          <p:spPr>
            <a:xfrm>
              <a:off x="2423160" y="4032504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[0][1]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88C1A5-8168-40DD-7E39-39B75EF34C9C}"/>
                </a:ext>
              </a:extLst>
            </p:cNvPr>
            <p:cNvSpPr/>
            <p:nvPr/>
          </p:nvSpPr>
          <p:spPr>
            <a:xfrm>
              <a:off x="3813048" y="4032504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[0][2]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665E19-53A0-A8EA-7A3C-095BF23F1978}"/>
                </a:ext>
              </a:extLst>
            </p:cNvPr>
            <p:cNvSpPr/>
            <p:nvPr/>
          </p:nvSpPr>
          <p:spPr>
            <a:xfrm>
              <a:off x="3813048" y="4654296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[1][2]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370CDD-83B4-2730-337D-2E848D2DC987}"/>
                </a:ext>
              </a:extLst>
            </p:cNvPr>
            <p:cNvSpPr/>
            <p:nvPr/>
          </p:nvSpPr>
          <p:spPr>
            <a:xfrm>
              <a:off x="2423160" y="4654296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[1][1]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312921-C01A-BEBB-0486-64DC70F2FF6E}"/>
                </a:ext>
              </a:extLst>
            </p:cNvPr>
            <p:cNvSpPr/>
            <p:nvPr/>
          </p:nvSpPr>
          <p:spPr>
            <a:xfrm>
              <a:off x="1033272" y="4654296"/>
              <a:ext cx="1389888" cy="62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dirty="0">
                  <a:solidFill>
                    <a:schemeClr val="tx1"/>
                  </a:solidFill>
                </a:rPr>
                <a:t>[1][0]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77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다차원 배열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모든 요소를 출력하려면 중첩된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문을 사용해야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TwoDimension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int[][]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{ {1,2,3}, {4,5,6} };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for(int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arr.length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for(int j = 0; j &lt;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].length;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j++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][j]);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 출력이 끝난 후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개행을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입력하여 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653993"/>
            <a:chOff x="5203632" y="2171892"/>
            <a:chExt cx="5277678" cy="3653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10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배열은 길이를 정하여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중 부족한 경우 다른 배열로 복사하는 코드를 직접 구현해야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중간의 요소가 삭제되거나 삽입될 때도 동일하게 코드를 직접 구현해야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클래스를 사용할 경우 길이를 가변적으로 늘리거나 줄일 수 있기 때문에 편리하다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많이 사용하는 객체 배열 클래스이다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&lt;String&gt;();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8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61002"/>
            <a:chOff x="5203632" y="2171892"/>
            <a:chExt cx="5277678" cy="11610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요소를 추가하거나 제거 할 때 내부에서 코드가 모두 구현되어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배열을 직접 선언하여 사용하는 것 보다 편리하다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F49F8C-5109-00EA-26F9-F77F5E81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88557"/>
              </p:ext>
            </p:extLst>
          </p:nvPr>
        </p:nvGraphicFramePr>
        <p:xfrm>
          <a:off x="483756" y="3022088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add(E 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요소 하나에 배열을 추가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자료형을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의미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size()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배열에 추가된 요소 전체 개수를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get(int index)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위치에 있는 요소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remove(int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idex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배열의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index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위치에 있는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요소값을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제거 및 반환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배열이 비어있는지 확인한다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78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배열이란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자료를 순차적으로 관리할 때 사용한다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배열을 사용하지 않고 다량의 변수를 생성할 경우 관리가 용이하지 않다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배열은 동일한 자료형의 변수를 일괄적이고 순차적으로 관리할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논리적으로 연속되어 있는 자료 구조라고도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B51618E-4CE2-49CD-3FE1-56B16AF45470}"/>
              </a:ext>
            </a:extLst>
          </p:cNvPr>
          <p:cNvSpPr/>
          <p:nvPr/>
        </p:nvSpPr>
        <p:spPr>
          <a:xfrm>
            <a:off x="7385574" y="2496126"/>
            <a:ext cx="3361037" cy="210080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studentID1;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studentID2;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studentID3;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studentID4;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studentID5;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…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int studentID10;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2ECDBAF-D54C-5922-76BF-8E559BF97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6471"/>
              </p:ext>
            </p:extLst>
          </p:nvPr>
        </p:nvGraphicFramePr>
        <p:xfrm>
          <a:off x="1245966" y="5268652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student6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student9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student10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1F0103-31F5-AE9A-800C-3C54499410FB}"/>
              </a:ext>
            </a:extLst>
          </p:cNvPr>
          <p:cNvCxnSpPr/>
          <p:nvPr/>
        </p:nvCxnSpPr>
        <p:spPr>
          <a:xfrm>
            <a:off x="1237424" y="5712708"/>
            <a:ext cx="812007" cy="1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DDD9CE-C86C-A1EF-B248-FF5A7FEF8AB2}"/>
              </a:ext>
            </a:extLst>
          </p:cNvPr>
          <p:cNvSpPr txBox="1"/>
          <p:nvPr/>
        </p:nvSpPr>
        <p:spPr>
          <a:xfrm>
            <a:off x="1307670" y="5712708"/>
            <a:ext cx="67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4byte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2B7D9-3112-22A6-F24C-647F7CA4C196}"/>
              </a:ext>
            </a:extLst>
          </p:cNvPr>
          <p:cNvSpPr txBox="1"/>
          <p:nvPr/>
        </p:nvSpPr>
        <p:spPr>
          <a:xfrm>
            <a:off x="3447620" y="4976108"/>
            <a:ext cx="2957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배열을 사용할 경우 메모리 체계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C9398E-0DD3-3A81-5C0D-AFD9D2D6A0B4}"/>
              </a:ext>
            </a:extLst>
          </p:cNvPr>
          <p:cNvSpPr txBox="1"/>
          <p:nvPr/>
        </p:nvSpPr>
        <p:spPr>
          <a:xfrm>
            <a:off x="7622282" y="2188349"/>
            <a:ext cx="288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학생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10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명을 변수로 생성할 경우</a:t>
            </a:r>
          </a:p>
        </p:txBody>
      </p: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653993"/>
            <a:chOff x="5203632" y="2171892"/>
            <a:chExt cx="5277678" cy="3653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선언하기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10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이름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 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];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int[]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int[10]; //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가지는 배열 생성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배열 이름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= 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];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= new int[10]; //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가지는 배열 생성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이름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 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{0, 1, 2};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= new int[] {0, 1, 2};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//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가지고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0, 1, 2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값이 들어있는 배열 생성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5DE9AD-1DE9-3588-FFF3-8A72032CD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86361"/>
              </p:ext>
            </p:extLst>
          </p:nvPr>
        </p:nvGraphicFramePr>
        <p:xfrm>
          <a:off x="1783594" y="5455460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8054FD-8B18-DB22-6E73-03F11C5F413A}"/>
              </a:ext>
            </a:extLst>
          </p:cNvPr>
          <p:cNvCxnSpPr/>
          <p:nvPr/>
        </p:nvCxnSpPr>
        <p:spPr>
          <a:xfrm>
            <a:off x="1783656" y="5358844"/>
            <a:ext cx="8143209" cy="54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020571-EC1A-6FEA-3152-26E23834653A}"/>
              </a:ext>
            </a:extLst>
          </p:cNvPr>
          <p:cNvSpPr txBox="1"/>
          <p:nvPr/>
        </p:nvSpPr>
        <p:spPr>
          <a:xfrm>
            <a:off x="3575288" y="4835624"/>
            <a:ext cx="367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배열</a:t>
            </a:r>
            <a:r>
              <a:rPr lang="en-US" altLang="ko-KR" sz="1400"/>
              <a:t> </a:t>
            </a:r>
            <a:r>
              <a:rPr lang="ko-KR" altLang="en-US" sz="1400"/>
              <a:t>길이</a:t>
            </a:r>
            <a:r>
              <a:rPr lang="en-US" altLang="ko-KR" sz="1400"/>
              <a:t>(length)</a:t>
            </a:r>
          </a:p>
          <a:p>
            <a:pPr algn="ctr"/>
            <a:r>
              <a:rPr lang="en-US" altLang="ko-KR" sz="1400"/>
              <a:t>10</a:t>
            </a:r>
            <a:r>
              <a:rPr lang="ko-KR" altLang="en-US" sz="1400"/>
              <a:t>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B5E2B-C9EC-E646-1A8A-6906F6EC0FAE}"/>
              </a:ext>
            </a:extLst>
          </p:cNvPr>
          <p:cNvCxnSpPr/>
          <p:nvPr/>
        </p:nvCxnSpPr>
        <p:spPr>
          <a:xfrm flipV="1">
            <a:off x="1783654" y="5879673"/>
            <a:ext cx="8143211" cy="779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C70C8-47DC-3B7C-E72E-6D0D2DE279B4}"/>
              </a:ext>
            </a:extLst>
          </p:cNvPr>
          <p:cNvSpPr txBox="1"/>
          <p:nvPr/>
        </p:nvSpPr>
        <p:spPr>
          <a:xfrm>
            <a:off x="4657967" y="5879673"/>
            <a:ext cx="150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40byte</a:t>
            </a:r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배열 전체 </a:t>
            </a:r>
            <a:r>
              <a:rPr lang="en-US" altLang="ko-KR" sz="1400"/>
              <a:t>byte)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552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배열의 초기화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배열은 선언과 동시에 초기화를 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배열을 초기화 할 때는 배열의 개수를 명시하지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아무런 초기화 값이 없이 선언만 할 경우 정수는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배열은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값으로 초기화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10">
            <a:extLst>
              <a:ext uri="{FF2B5EF4-FFF2-40B4-BE49-F238E27FC236}">
                <a16:creationId xmlns:a16="http://schemas.microsoft.com/office/drawing/2014/main" id="{CDA483F6-0442-5FB3-DB65-A6F8DF2026F7}"/>
              </a:ext>
            </a:extLst>
          </p:cNvPr>
          <p:cNvSpPr/>
          <p:nvPr/>
        </p:nvSpPr>
        <p:spPr>
          <a:xfrm>
            <a:off x="647749" y="3127673"/>
            <a:ext cx="3985626" cy="71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int[] </a:t>
            </a:r>
            <a:r>
              <a:rPr lang="en-US" altLang="ko-KR" sz="1400" dirty="0" err="1">
                <a:solidFill>
                  <a:schemeClr val="tx1"/>
                </a:solidFill>
              </a:rPr>
              <a:t>studentIDs</a:t>
            </a:r>
            <a:r>
              <a:rPr lang="en-US" altLang="ko-KR" sz="1400" dirty="0">
                <a:solidFill>
                  <a:schemeClr val="tx1"/>
                </a:solidFill>
              </a:rPr>
              <a:t> = new int[] { 101, 102, 103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// </a:t>
            </a:r>
            <a:r>
              <a:rPr lang="ko-KR" altLang="en-US" sz="1400" dirty="0">
                <a:solidFill>
                  <a:schemeClr val="tx1"/>
                </a:solidFill>
              </a:rPr>
              <a:t>배열의 개수 생략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55A2628A-E6F0-4A5D-CB03-C426AE4337BA}"/>
              </a:ext>
            </a:extLst>
          </p:cNvPr>
          <p:cNvSpPr/>
          <p:nvPr/>
        </p:nvSpPr>
        <p:spPr>
          <a:xfrm>
            <a:off x="647749" y="4169073"/>
            <a:ext cx="3985626" cy="71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int[] </a:t>
            </a:r>
            <a:r>
              <a:rPr lang="en-US" altLang="ko-KR" sz="1400" dirty="0" err="1">
                <a:solidFill>
                  <a:schemeClr val="tx1"/>
                </a:solidFill>
              </a:rPr>
              <a:t>studentIDs</a:t>
            </a:r>
            <a:r>
              <a:rPr lang="en-US" altLang="ko-KR" sz="1400" dirty="0">
                <a:solidFill>
                  <a:schemeClr val="tx1"/>
                </a:solidFill>
              </a:rPr>
              <a:t> = new int[3] { 101, 102, 103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// </a:t>
            </a:r>
            <a:r>
              <a:rPr lang="ko-KR" altLang="en-US" sz="1400" dirty="0">
                <a:solidFill>
                  <a:schemeClr val="tx1"/>
                </a:solidFill>
              </a:rPr>
              <a:t>오류 발생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39F77C24-24F3-6357-EEAA-4528137D7F2E}"/>
              </a:ext>
            </a:extLst>
          </p:cNvPr>
          <p:cNvSpPr/>
          <p:nvPr/>
        </p:nvSpPr>
        <p:spPr>
          <a:xfrm>
            <a:off x="647749" y="5210473"/>
            <a:ext cx="3985626" cy="71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int[] </a:t>
            </a:r>
            <a:r>
              <a:rPr lang="en-US" altLang="ko-KR" sz="1400" dirty="0" err="1">
                <a:solidFill>
                  <a:schemeClr val="tx1"/>
                </a:solidFill>
              </a:rPr>
              <a:t>studentIDs</a:t>
            </a:r>
            <a:r>
              <a:rPr lang="en-US" altLang="ko-KR" sz="1400" dirty="0">
                <a:solidFill>
                  <a:schemeClr val="tx1"/>
                </a:solidFill>
              </a:rPr>
              <a:t> = new int[3];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// </a:t>
            </a:r>
            <a:r>
              <a:rPr lang="ko-KR" altLang="en-US" sz="1400" dirty="0">
                <a:solidFill>
                  <a:schemeClr val="tx1"/>
                </a:solidFill>
              </a:rPr>
              <a:t>배열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개가 생성되고 초기값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이 들어있다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생성 예제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int[] numbers1 = new int[3];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초기화 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 배열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생성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numbers1[0] = 1;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numbers1[1] = 1;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numbers1[2] = 1;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int[] numbers2 = new int[] {0, 1, 2};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// int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 배열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생성 및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번째 배열에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초기값을 지정하여 생성할 시에는 생성자 부분 생략 가능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int[] numbers = {1, 2, 3};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8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349405"/>
            <a:chOff x="5203632" y="2171892"/>
            <a:chExt cx="5277678" cy="23494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사용하기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99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[] 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인덱스 혹은 첨자 연산자라고 부른다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배열의 위치를 지정하여 자료를 가져온다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배열의 순서는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시작한다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배열을 생성할 경우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n-1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위치까지 접근이 가능하다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길이의 속성 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length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A3B594-B9B5-91A2-1FE9-EF6315BC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7" y="4637593"/>
            <a:ext cx="6543675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A069A-9F8C-32E7-1411-AE693F326BB0}"/>
              </a:ext>
            </a:extLst>
          </p:cNvPr>
          <p:cNvSpPr txBox="1"/>
          <p:nvPr/>
        </p:nvSpPr>
        <p:spPr>
          <a:xfrm>
            <a:off x="1156223" y="6033561"/>
            <a:ext cx="541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int[] num = new int[] { 1, 2, 3, 4, 5, 6, 7, 8, 9, 10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5CDF4-B338-7A9C-46DE-2B0CE47F8E71}"/>
              </a:ext>
            </a:extLst>
          </p:cNvPr>
          <p:cNvSpPr/>
          <p:nvPr/>
        </p:nvSpPr>
        <p:spPr>
          <a:xfrm>
            <a:off x="8210939" y="4483388"/>
            <a:ext cx="3389924" cy="1641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 확인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num.length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10</a:t>
            </a:r>
          </a:p>
          <a:p>
            <a:pPr algn="ctr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길이는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169369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484989"/>
            <a:chOff x="5203632" y="2171892"/>
            <a:chExt cx="5277678" cy="44849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배열 만들기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34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 자료형을 선언하는 객체 배열을 생성할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배열만 생성한 경우 요소는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초기화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요소는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생성해 주어야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BookArray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Book[] library = new Book[5];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for(int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 0;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library.length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(library[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E030E2-6EEE-3534-7230-05F7D4CE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79604"/>
              </p:ext>
            </p:extLst>
          </p:nvPr>
        </p:nvGraphicFramePr>
        <p:xfrm>
          <a:off x="3393850" y="5445327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5487D7-DD7E-AA00-CF28-58B21296FBE7}"/>
              </a:ext>
            </a:extLst>
          </p:cNvPr>
          <p:cNvSpPr txBox="1"/>
          <p:nvPr/>
        </p:nvSpPr>
        <p:spPr>
          <a:xfrm>
            <a:off x="3844322" y="5821733"/>
            <a:ext cx="729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library[0]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A9A4B-F874-1F3A-531F-B0CE12B62ABE}"/>
              </a:ext>
            </a:extLst>
          </p:cNvPr>
          <p:cNvSpPr txBox="1"/>
          <p:nvPr/>
        </p:nvSpPr>
        <p:spPr>
          <a:xfrm>
            <a:off x="5455132" y="5821733"/>
            <a:ext cx="729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library[1]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5BBA1-0AC1-178E-7CDC-D13453F75F28}"/>
              </a:ext>
            </a:extLst>
          </p:cNvPr>
          <p:cNvSpPr txBox="1"/>
          <p:nvPr/>
        </p:nvSpPr>
        <p:spPr>
          <a:xfrm>
            <a:off x="7145036" y="5821733"/>
            <a:ext cx="729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library[2]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5C4B9-7282-3B24-5B81-D48597014354}"/>
              </a:ext>
            </a:extLst>
          </p:cNvPr>
          <p:cNvSpPr txBox="1"/>
          <p:nvPr/>
        </p:nvSpPr>
        <p:spPr>
          <a:xfrm>
            <a:off x="8736555" y="5821733"/>
            <a:ext cx="729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library[2]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F418B-E171-3A76-922B-62DC07A37DF5}"/>
              </a:ext>
            </a:extLst>
          </p:cNvPr>
          <p:cNvSpPr txBox="1"/>
          <p:nvPr/>
        </p:nvSpPr>
        <p:spPr>
          <a:xfrm>
            <a:off x="10328074" y="5821733"/>
            <a:ext cx="729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library[3]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6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484989"/>
            <a:chOff x="5203632" y="2171892"/>
            <a:chExt cx="5277678" cy="44849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배열 만들기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34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 자료형을 선언하는 객체 배열을 생성할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배열만 생성한 경우 요소는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초기화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요소는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생성해 주어야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BookArray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Book[] library = new Book[5];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for(int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 0;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library.length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(library[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20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55268"/>
            <a:chOff x="5203632" y="2171892"/>
            <a:chExt cx="5277678" cy="17552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49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복사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204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배열과 같은 배열을 만들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배열이 꽉 찬 경우 더 큰 배열을 만들고 기존 배열 자료를 복사 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System.arraycopy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src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srcPos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dest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destPos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length);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2A7324-EA30-C685-793F-CC9DEA22B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89644"/>
              </p:ext>
            </p:extLst>
          </p:nvPr>
        </p:nvGraphicFramePr>
        <p:xfrm>
          <a:off x="483756" y="352050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매개변수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복사할 배열 이름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srcPos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복사할 배열의 첫 번째 위치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복사해서 붙여 넣을 대상 배열 이름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destPos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복사해서 대상 배열에 붙여 넣기를 시작할 첫 번째 위치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 자료를 복사할 요소 개수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9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1161</Words>
  <Application>Microsoft Office PowerPoint</Application>
  <PresentationFormat>와이드스크린</PresentationFormat>
  <Paragraphs>213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656</cp:revision>
  <dcterms:created xsi:type="dcterms:W3CDTF">2017-11-16T00:50:54Z</dcterms:created>
  <dcterms:modified xsi:type="dcterms:W3CDTF">2024-06-26T15:07:21Z</dcterms:modified>
</cp:coreProperties>
</file>