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객체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(constructor)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 생성 시 호출된다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생성자를 구현하지 않아도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Compiler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자동으로 제공한다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주로 클래스를 생성할 때 초기화하는 작업들을 담당한다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10">
            <a:extLst>
              <a:ext uri="{FF2B5EF4-FFF2-40B4-BE49-F238E27FC236}">
                <a16:creationId xmlns:a16="http://schemas.microsoft.com/office/drawing/2014/main" id="{E6A6BB8F-B96E-EA65-8140-3303F8723B9F}"/>
              </a:ext>
            </a:extLst>
          </p:cNvPr>
          <p:cNvSpPr/>
          <p:nvPr/>
        </p:nvSpPr>
        <p:spPr>
          <a:xfrm>
            <a:off x="249919" y="3681671"/>
            <a:ext cx="5523374" cy="294342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Person() {  } // </a:t>
            </a:r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굳이 작성하지 않아도 자동으로 생성됨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String name;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height;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weight;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</a:rPr>
              <a:t>PersonTest</a:t>
            </a:r>
            <a:r>
              <a:rPr lang="en-US" altLang="ko-KR" sz="12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200" dirty="0" err="1">
                <a:solidFill>
                  <a:schemeClr val="tx1"/>
                </a:solidFill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Persion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personLee</a:t>
            </a:r>
            <a:r>
              <a:rPr lang="en-US" altLang="ko-KR" sz="1200" dirty="0">
                <a:solidFill>
                  <a:schemeClr val="tx1"/>
                </a:solidFill>
              </a:rPr>
              <a:t> = new Person();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E49AE0A1-F4BF-ED92-2271-300BA1271AF0}"/>
              </a:ext>
            </a:extLst>
          </p:cNvPr>
          <p:cNvSpPr/>
          <p:nvPr/>
        </p:nvSpPr>
        <p:spPr>
          <a:xfrm>
            <a:off x="6226471" y="3681671"/>
            <a:ext cx="5523374" cy="294342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Person(String name,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height,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weight);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String name;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height;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weight;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</a:rPr>
              <a:t>PersonTest</a:t>
            </a:r>
            <a:r>
              <a:rPr lang="en-US" altLang="ko-KR" sz="12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200" dirty="0" err="1">
                <a:solidFill>
                  <a:schemeClr val="tx1"/>
                </a:solidFill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Persion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personLee</a:t>
            </a:r>
            <a:r>
              <a:rPr lang="en-US" altLang="ko-KR" sz="1200" dirty="0">
                <a:solidFill>
                  <a:schemeClr val="tx1"/>
                </a:solidFill>
              </a:rPr>
              <a:t> = new Person(‘</a:t>
            </a:r>
            <a:r>
              <a:rPr lang="ko-KR" altLang="en-US" sz="1200" dirty="0">
                <a:solidFill>
                  <a:schemeClr val="tx1"/>
                </a:solidFill>
              </a:rPr>
              <a:t>박재현</a:t>
            </a:r>
            <a:r>
              <a:rPr lang="en-US" altLang="ko-KR" sz="1200" dirty="0">
                <a:solidFill>
                  <a:schemeClr val="tx1"/>
                </a:solidFill>
              </a:rPr>
              <a:t>’, 183, 0);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5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038987"/>
            <a:chOff x="5203632" y="2171892"/>
            <a:chExt cx="5277678" cy="50389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생성자의 규칙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488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초기화 할 때의 명령어 집합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생성자의 이름은 그 클래스의 이름과 같아야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Method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아니므로 상속되지 않으며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리턴 값은 존재하지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키워드를 통해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생성하지 않고 선언만 할 경우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생성자는 호출되지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클래스에는 반드시 하나 이상의 생성자가 존재한다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프로그래머가 생성자를 작성하지 않을 경우 컴파일러에서 자동으로 디폴트 생성자를 생성한다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디폴트 생성자는 매개변수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구현부가 존재하지 않은다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프로그래머가 생성자를 작성할 경우 디폴트 생성자는 작성된 생성자로 대체된다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44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991999"/>
            <a:chOff x="5203632" y="2171892"/>
            <a:chExt cx="5277678" cy="1991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 오버로드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(constructor overload)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필요에 의해 생성자를 추가 하는 경우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개의 생성자가 하나의 클래스에 있을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개의 생성자가 있는 클래스의 경우 각 각의 양식으로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생성할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생성자에 인자를 달리하여 구현하는 경우가 많다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8CFF2B6-8D1D-D278-FA1E-6E17AA1A9C99}"/>
              </a:ext>
            </a:extLst>
          </p:cNvPr>
          <p:cNvSpPr/>
          <p:nvPr/>
        </p:nvSpPr>
        <p:spPr>
          <a:xfrm>
            <a:off x="4265276" y="3118105"/>
            <a:ext cx="5523374" cy="351731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String name;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height;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weight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Person() {  } // </a:t>
            </a:r>
            <a:r>
              <a:rPr lang="ko-KR" altLang="en-US" sz="1200" dirty="0">
                <a:solidFill>
                  <a:schemeClr val="tx1"/>
                </a:solidFill>
              </a:rPr>
              <a:t>디폴트 </a:t>
            </a:r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Person(String _name) { // name </a:t>
            </a:r>
            <a:r>
              <a:rPr lang="ko-KR" altLang="en-US" sz="1200" dirty="0">
                <a:solidFill>
                  <a:schemeClr val="tx1"/>
                </a:solidFill>
              </a:rPr>
              <a:t>을 인자로 받는 </a:t>
            </a:r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this.name = _name;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// </a:t>
            </a:r>
            <a:r>
              <a:rPr lang="ko-KR" altLang="en-US" sz="1200" dirty="0">
                <a:solidFill>
                  <a:schemeClr val="tx1"/>
                </a:solidFill>
              </a:rPr>
              <a:t>모든 멤버변수를 인자로 받는 </a:t>
            </a:r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Person(String _name,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_height,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_weight)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this.name = _name;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this.height</a:t>
            </a:r>
            <a:r>
              <a:rPr lang="en-US" altLang="ko-KR" sz="1200" dirty="0">
                <a:solidFill>
                  <a:schemeClr val="tx1"/>
                </a:solidFill>
              </a:rPr>
              <a:t> = _height;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this.weight</a:t>
            </a:r>
            <a:r>
              <a:rPr lang="en-US" altLang="ko-KR" sz="1200" dirty="0">
                <a:solidFill>
                  <a:schemeClr val="tx1"/>
                </a:solidFill>
              </a:rPr>
              <a:t> = _weight;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584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은닉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외부에서 클래스를 사용할 때 접근 제어자를 통에 접근 여부를 정할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public, protected, private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95D6DF-FE5A-A3E1-2CDE-E65E47406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72338"/>
              </p:ext>
            </p:extLst>
          </p:nvPr>
        </p:nvGraphicFramePr>
        <p:xfrm>
          <a:off x="670767" y="3270196"/>
          <a:ext cx="8128000" cy="239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189">
                  <a:extLst>
                    <a:ext uri="{9D8B030D-6E8A-4147-A177-3AD203B41FA5}">
                      <a16:colId xmlns:a16="http://schemas.microsoft.com/office/drawing/2014/main" val="3395813991"/>
                    </a:ext>
                  </a:extLst>
                </a:gridCol>
                <a:gridCol w="6400811">
                  <a:extLst>
                    <a:ext uri="{9D8B030D-6E8A-4147-A177-3AD203B41FA5}">
                      <a16:colId xmlns:a16="http://schemas.microsoft.com/office/drawing/2014/main" val="3545354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64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클래스 어디서나 접근 할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02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protected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패키지 내부와 상속 관계의 클래스에서만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접근이 가능하고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 클래스는 접근이 불가능 하다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6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클래스 내부에서만 접근이 가능하다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62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명시하지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같은 패키지 내부에서만 접근 할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96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90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private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976368-5587-0C70-96C2-8837E11256D8}"/>
              </a:ext>
            </a:extLst>
          </p:cNvPr>
          <p:cNvSpPr/>
          <p:nvPr/>
        </p:nvSpPr>
        <p:spPr>
          <a:xfrm>
            <a:off x="6096000" y="3785546"/>
            <a:ext cx="5324669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Student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String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studentName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algn="just"/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main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static void main(String[]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Student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studentPark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= new Student();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studentPark.studentName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“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1”;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// error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06758B-E581-DC8F-3ED4-F05C769494A9}"/>
              </a:ext>
            </a:extLst>
          </p:cNvPr>
          <p:cNvSpPr/>
          <p:nvPr/>
        </p:nvSpPr>
        <p:spPr>
          <a:xfrm>
            <a:off x="392457" y="2188349"/>
            <a:ext cx="5056622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Student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String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studentName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algn="just"/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main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static void main(String[]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Student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studentPark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= new Student();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studentPark.studentName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“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1”;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// it’s ok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81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991999"/>
            <a:chOff x="5203632" y="2171892"/>
            <a:chExt cx="5277678" cy="1991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메서드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private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선언한 변수를 외부 코드에서 사용하기 위해 만드는 메서드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 메서드는 다른 곳에서 사용이 가능해야 되기 때문에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선언한다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개발자들이 많이 사용하는 메서드이다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03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161002"/>
            <a:chOff x="5203632" y="2171892"/>
            <a:chExt cx="5277678" cy="11610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자신의 메모리를 가리킨다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자신의 주소를 반환한다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1B2E66-665D-7B94-FD94-A2FE9FD7AB51}"/>
              </a:ext>
            </a:extLst>
          </p:cNvPr>
          <p:cNvSpPr/>
          <p:nvPr/>
        </p:nvSpPr>
        <p:spPr>
          <a:xfrm>
            <a:off x="961624" y="3204030"/>
            <a:ext cx="643363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Birthday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int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day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int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month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int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just"/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void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setYear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(int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this.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algn="just"/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  <a:p>
            <a:pPr algn="just"/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void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printThis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algn="just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DAA2BE11-2858-1B17-FE12-7452F4FCBD9F}"/>
              </a:ext>
            </a:extLst>
          </p:cNvPr>
          <p:cNvSpPr/>
          <p:nvPr/>
        </p:nvSpPr>
        <p:spPr>
          <a:xfrm>
            <a:off x="6412930" y="3053754"/>
            <a:ext cx="4852851" cy="335715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void main(String[]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Birthday b1 = new Birthday();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Birthday b2 = new Birthday();</a:t>
            </a: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(b1); // b1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b1.printThis(); // b1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(b2) // b2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b2.printThis(); // b2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64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22996"/>
            <a:chOff x="5203632" y="2171892"/>
            <a:chExt cx="5277678" cy="2822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272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물리적으로 존재하거나 추상적으로 생각할 수 있는 것 중에서 자신의 속성을 가지며 식별 가능한 것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(field)) +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(method))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학교 가는 과정에 대한 객체지향 프로그래밍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객체를 정의한다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 기능을 구현한다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 사이의 협력 혹은 연계를 구현한다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AAEB61B4-4978-634F-21AC-825F0DC2D544}"/>
              </a:ext>
            </a:extLst>
          </p:cNvPr>
          <p:cNvSpPr/>
          <p:nvPr/>
        </p:nvSpPr>
        <p:spPr>
          <a:xfrm>
            <a:off x="7293177" y="3131387"/>
            <a:ext cx="873530" cy="59522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7" name="모서리가 둥근 직사각형 13">
            <a:extLst>
              <a:ext uri="{FF2B5EF4-FFF2-40B4-BE49-F238E27FC236}">
                <a16:creationId xmlns:a16="http://schemas.microsoft.com/office/drawing/2014/main" id="{E3CFD635-24DB-9235-020C-8C6549E3B9E4}"/>
              </a:ext>
            </a:extLst>
          </p:cNvPr>
          <p:cNvSpPr/>
          <p:nvPr/>
        </p:nvSpPr>
        <p:spPr>
          <a:xfrm>
            <a:off x="9931319" y="3131387"/>
            <a:ext cx="873530" cy="59522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밥</a:t>
            </a:r>
          </a:p>
        </p:txBody>
      </p:sp>
      <p:sp>
        <p:nvSpPr>
          <p:cNvPr id="9" name="모서리가 둥근 직사각형 15">
            <a:extLst>
              <a:ext uri="{FF2B5EF4-FFF2-40B4-BE49-F238E27FC236}">
                <a16:creationId xmlns:a16="http://schemas.microsoft.com/office/drawing/2014/main" id="{DD8E4BFC-C5FE-571E-FD48-50275D20BEC5}"/>
              </a:ext>
            </a:extLst>
          </p:cNvPr>
          <p:cNvSpPr/>
          <p:nvPr/>
        </p:nvSpPr>
        <p:spPr>
          <a:xfrm>
            <a:off x="7293177" y="4601841"/>
            <a:ext cx="873530" cy="59522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37FA0FB9-D591-B566-E62C-CC43CF51B4D5}"/>
              </a:ext>
            </a:extLst>
          </p:cNvPr>
          <p:cNvSpPr/>
          <p:nvPr/>
        </p:nvSpPr>
        <p:spPr>
          <a:xfrm>
            <a:off x="9931319" y="4601840"/>
            <a:ext cx="873530" cy="59522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0116E2-88B7-B649-EF2A-C93109ABF8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8166707" y="3429000"/>
            <a:ext cx="1764612" cy="14704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338481-38EB-F29F-5405-7B338793F48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8166707" y="3429000"/>
            <a:ext cx="17646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AD5553-382F-1D74-7A24-BA6F61FB2D1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7729942" y="3726612"/>
            <a:ext cx="0" cy="8752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BE48F8-CDC7-1606-5D06-07A1306E060B}"/>
              </a:ext>
            </a:extLst>
          </p:cNvPr>
          <p:cNvSpPr txBox="1"/>
          <p:nvPr/>
        </p:nvSpPr>
        <p:spPr>
          <a:xfrm>
            <a:off x="8608832" y="3059667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먹는다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65089-4FF8-0483-FAF5-25C26DFF5609}"/>
              </a:ext>
            </a:extLst>
          </p:cNvPr>
          <p:cNvSpPr txBox="1"/>
          <p:nvPr/>
        </p:nvSpPr>
        <p:spPr>
          <a:xfrm>
            <a:off x="8852327" y="3716295"/>
            <a:ext cx="64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2CE51-ADBE-6FCD-4CF7-140645D018CA}"/>
              </a:ext>
            </a:extLst>
          </p:cNvPr>
          <p:cNvSpPr txBox="1"/>
          <p:nvPr/>
        </p:nvSpPr>
        <p:spPr>
          <a:xfrm>
            <a:off x="7670603" y="4006616"/>
            <a:ext cx="64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탄다</a:t>
            </a:r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00CF5360-C772-66F9-977E-0BBAFAEFB5D8}"/>
              </a:ext>
            </a:extLst>
          </p:cNvPr>
          <p:cNvSpPr/>
          <p:nvPr/>
        </p:nvSpPr>
        <p:spPr>
          <a:xfrm>
            <a:off x="450324" y="4446432"/>
            <a:ext cx="4688829" cy="9015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일어난다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씻는다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밥을 먹는다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버스를 탄다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요금을 지불한다</a:t>
            </a:r>
            <a:r>
              <a:rPr lang="en-US" altLang="ko-KR" sz="1400" dirty="0">
                <a:solidFill>
                  <a:schemeClr val="tx1"/>
                </a:solidFill>
              </a:rPr>
              <a:t> -&gt; </a:t>
            </a:r>
            <a:r>
              <a:rPr lang="ko-KR" altLang="en-US" sz="1400" dirty="0">
                <a:solidFill>
                  <a:schemeClr val="tx1"/>
                </a:solidFill>
              </a:rPr>
              <a:t>학교에 도착한다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AF01D-7C6E-5E2D-BC83-016A6951B958}"/>
              </a:ext>
            </a:extLst>
          </p:cNvPr>
          <p:cNvSpPr txBox="1"/>
          <p:nvPr/>
        </p:nvSpPr>
        <p:spPr>
          <a:xfrm>
            <a:off x="1094243" y="5558785"/>
            <a:ext cx="316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절차지향</a:t>
            </a:r>
            <a:endParaRPr lang="en-US" altLang="ko-KR" dirty="0"/>
          </a:p>
          <a:p>
            <a:pPr algn="ctr"/>
            <a:r>
              <a:rPr lang="ko-KR" altLang="en-US" dirty="0"/>
              <a:t>프로그래밍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766BC-3C2B-400D-0EEC-E0ACCDBC6B37}"/>
              </a:ext>
            </a:extLst>
          </p:cNvPr>
          <p:cNvSpPr txBox="1"/>
          <p:nvPr/>
        </p:nvSpPr>
        <p:spPr>
          <a:xfrm>
            <a:off x="8396230" y="5736712"/>
            <a:ext cx="14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객체지향 </a:t>
            </a:r>
            <a:endParaRPr lang="en-US" altLang="ko-KR" dirty="0"/>
          </a:p>
          <a:p>
            <a:pPr algn="ctr"/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376994"/>
            <a:chOff x="5203632" y="2171892"/>
            <a:chExt cx="5277678" cy="3376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(Class)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82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객체에 대한 속성과 기능을 코드로 구현한 것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클래스를 정의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라고 표현한다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객체에 대한 청사진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(blueprint,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아키텍쳐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또는 공학 설계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정의하기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클래스는 대부분 대문자로 시작한다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파일에 하나의 클래스를 두는 것이 원칙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개의 클래스가 같이 있는 경우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public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클래스는 단 하나이며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자바 파일의 이름은 동일해야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Java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모든 코드는 클래스 내부에 위치해야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000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120565-3F03-B3BA-1A4A-F77586C09C57}"/>
              </a:ext>
            </a:extLst>
          </p:cNvPr>
          <p:cNvSpPr/>
          <p:nvPr/>
        </p:nvSpPr>
        <p:spPr>
          <a:xfrm>
            <a:off x="873530" y="4323835"/>
            <a:ext cx="4528894" cy="2326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(Method)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한 종류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 기능을 제공하기 위해 클래스 내부에 구현되는 함수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기능을 수행하는 일련의 코드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중복되는 기능을 함수로 구현하여 해당 기능이 필요할 때 마다 호출하여 사용한다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71EEE41C-A077-89D8-9D0D-BCD65F099887}"/>
              </a:ext>
            </a:extLst>
          </p:cNvPr>
          <p:cNvSpPr/>
          <p:nvPr/>
        </p:nvSpPr>
        <p:spPr>
          <a:xfrm>
            <a:off x="1415814" y="4576149"/>
            <a:ext cx="3478104" cy="4189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더하기 함수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7" name="모서리가 둥근 직사각형 13">
            <a:extLst>
              <a:ext uri="{FF2B5EF4-FFF2-40B4-BE49-F238E27FC236}">
                <a16:creationId xmlns:a16="http://schemas.microsoft.com/office/drawing/2014/main" id="{2B8782E0-D859-96F5-DCF1-B8FC92995A11}"/>
              </a:ext>
            </a:extLst>
          </p:cNvPr>
          <p:cNvSpPr/>
          <p:nvPr/>
        </p:nvSpPr>
        <p:spPr>
          <a:xfrm>
            <a:off x="1415814" y="5068038"/>
            <a:ext cx="3478104" cy="4189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빼기 함수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모서리가 둥근 직사각형 13">
            <a:extLst>
              <a:ext uri="{FF2B5EF4-FFF2-40B4-BE49-F238E27FC236}">
                <a16:creationId xmlns:a16="http://schemas.microsoft.com/office/drawing/2014/main" id="{8B2F79F4-5D2C-B2F6-25B7-663D9CC24751}"/>
              </a:ext>
            </a:extLst>
          </p:cNvPr>
          <p:cNvSpPr/>
          <p:nvPr/>
        </p:nvSpPr>
        <p:spPr>
          <a:xfrm>
            <a:off x="1415814" y="5559927"/>
            <a:ext cx="3478104" cy="4189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곱하기 함수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0" name="모서리가 둥근 직사각형 13">
            <a:extLst>
              <a:ext uri="{FF2B5EF4-FFF2-40B4-BE49-F238E27FC236}">
                <a16:creationId xmlns:a16="http://schemas.microsoft.com/office/drawing/2014/main" id="{E6B7CC2A-21B6-27A2-6BAA-FF38A210D50B}"/>
              </a:ext>
            </a:extLst>
          </p:cNvPr>
          <p:cNvSpPr/>
          <p:nvPr/>
        </p:nvSpPr>
        <p:spPr>
          <a:xfrm>
            <a:off x="1415813" y="6051815"/>
            <a:ext cx="3478104" cy="4189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나누기 함수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4878D0-5459-838B-241B-F137A10F4693}"/>
              </a:ext>
            </a:extLst>
          </p:cNvPr>
          <p:cNvSpPr/>
          <p:nvPr/>
        </p:nvSpPr>
        <p:spPr>
          <a:xfrm>
            <a:off x="873530" y="3831946"/>
            <a:ext cx="4528894" cy="491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사칙연산 클래스</a:t>
            </a:r>
          </a:p>
        </p:txBody>
      </p:sp>
    </p:spTree>
    <p:extLst>
      <p:ext uri="{BB962C8B-B14F-4D97-AF65-F5344CB8AC3E}">
        <p14:creationId xmlns:p14="http://schemas.microsoft.com/office/powerpoint/2010/main" val="128444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입력과 반환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함수는 필요할 경우 입력 값을 가질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함수는 필요한 경우 결과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값을 가질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4FCFFC7-D9BB-A268-BB23-2B3FA269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41" y="3194036"/>
            <a:ext cx="7458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6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545997"/>
            <a:chOff x="5203632" y="2171892"/>
            <a:chExt cx="5277678" cy="2545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정의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앞에 자료형을 선언하여 준다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필요하다면 함수의 입력 값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추가한다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함수를 종료하기 위한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return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명시한다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앞에 선언한 자료형과 같아야 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반환값이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없는 경우 함수의 앞에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선언한다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모서리가 둥근 직사각형 10">
            <a:extLst>
              <a:ext uri="{FF2B5EF4-FFF2-40B4-BE49-F238E27FC236}">
                <a16:creationId xmlns:a16="http://schemas.microsoft.com/office/drawing/2014/main" id="{A77A9CE3-D691-6055-2B3B-C9F9506175CE}"/>
              </a:ext>
            </a:extLst>
          </p:cNvPr>
          <p:cNvSpPr/>
          <p:nvPr/>
        </p:nvSpPr>
        <p:spPr>
          <a:xfrm>
            <a:off x="1117106" y="4308376"/>
            <a:ext cx="2634276" cy="160275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add (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num1, 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num2)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 = 0;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result = num1 + num2;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result;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23">
            <a:extLst>
              <a:ext uri="{FF2B5EF4-FFF2-40B4-BE49-F238E27FC236}">
                <a16:creationId xmlns:a16="http://schemas.microsoft.com/office/drawing/2014/main" id="{9CBF7234-5FF4-70D9-E7BA-6D929B5444D4}"/>
              </a:ext>
            </a:extLst>
          </p:cNvPr>
          <p:cNvSpPr/>
          <p:nvPr/>
        </p:nvSpPr>
        <p:spPr>
          <a:xfrm>
            <a:off x="4378466" y="4308376"/>
            <a:ext cx="2634276" cy="160275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add (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num1, 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num2)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num1 + num2;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25">
            <a:extLst>
              <a:ext uri="{FF2B5EF4-FFF2-40B4-BE49-F238E27FC236}">
                <a16:creationId xmlns:a16="http://schemas.microsoft.com/office/drawing/2014/main" id="{1EE180DC-94AE-ADB2-892A-F9DB9FAA3952}"/>
              </a:ext>
            </a:extLst>
          </p:cNvPr>
          <p:cNvSpPr/>
          <p:nvPr/>
        </p:nvSpPr>
        <p:spPr>
          <a:xfrm>
            <a:off x="7795274" y="4308376"/>
            <a:ext cx="2634276" cy="160275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add (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num1, 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num2)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 = 0;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result = num1 + num2;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994C9-1FAF-D87E-69E5-C14DADFDCECD}"/>
              </a:ext>
            </a:extLst>
          </p:cNvPr>
          <p:cNvSpPr txBox="1"/>
          <p:nvPr/>
        </p:nvSpPr>
        <p:spPr>
          <a:xfrm>
            <a:off x="1679866" y="5983825"/>
            <a:ext cx="1508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값을 가지는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B0E7B-9FDC-6E56-96DD-65389210712F}"/>
              </a:ext>
            </a:extLst>
          </p:cNvPr>
          <p:cNvSpPr txBox="1"/>
          <p:nvPr/>
        </p:nvSpPr>
        <p:spPr>
          <a:xfrm>
            <a:off x="4935130" y="5983826"/>
            <a:ext cx="1520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값을 가지는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93844-2950-887B-B45A-E38A07D7855E}"/>
              </a:ext>
            </a:extLst>
          </p:cNvPr>
          <p:cNvSpPr txBox="1"/>
          <p:nvPr/>
        </p:nvSpPr>
        <p:spPr>
          <a:xfrm>
            <a:off x="8395752" y="5983827"/>
            <a:ext cx="1433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없는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30718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구현과 호출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852973-EB82-94E8-91BB-0588B2976A01}"/>
              </a:ext>
            </a:extLst>
          </p:cNvPr>
          <p:cNvSpPr/>
          <p:nvPr/>
        </p:nvSpPr>
        <p:spPr>
          <a:xfrm>
            <a:off x="476432" y="1963059"/>
            <a:ext cx="52365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FunctionEx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static void main(String[]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num1 = 10;</a:t>
            </a: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num2 = 20;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sum = add(num1, num2);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(sum);</a:t>
            </a: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add(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n1,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n2) {</a:t>
            </a: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result = n1 + n2;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 result;</a:t>
            </a: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445004-6E37-2007-F92B-E2463E9ADCA5}"/>
              </a:ext>
            </a:extLst>
          </p:cNvPr>
          <p:cNvSpPr/>
          <p:nvPr/>
        </p:nvSpPr>
        <p:spPr>
          <a:xfrm>
            <a:off x="748500" y="3813048"/>
            <a:ext cx="2139696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212BB0-9BF9-E4E8-14B3-91D4A6EF1A72}"/>
              </a:ext>
            </a:extLst>
          </p:cNvPr>
          <p:cNvSpPr/>
          <p:nvPr/>
        </p:nvSpPr>
        <p:spPr>
          <a:xfrm>
            <a:off x="1678140" y="2887096"/>
            <a:ext cx="1310640" cy="231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3">
            <a:extLst>
              <a:ext uri="{FF2B5EF4-FFF2-40B4-BE49-F238E27FC236}">
                <a16:creationId xmlns:a16="http://schemas.microsoft.com/office/drawing/2014/main" id="{5161284C-E36D-8507-F97B-F6CEAA224A79}"/>
              </a:ext>
            </a:extLst>
          </p:cNvPr>
          <p:cNvCxnSpPr>
            <a:stCxn id="15" idx="3"/>
            <a:endCxn id="16" idx="3"/>
          </p:cNvCxnSpPr>
          <p:nvPr/>
        </p:nvCxnSpPr>
        <p:spPr>
          <a:xfrm flipV="1">
            <a:off x="2888196" y="3002600"/>
            <a:ext cx="100584" cy="1313368"/>
          </a:xfrm>
          <a:prstGeom prst="bentConnector3">
            <a:avLst>
              <a:gd name="adj1" fmla="val 3272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4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클래스에서 메서드 구현하기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클래스의 메서드는 멤버 변수를 사용하도록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메서드의 역할을 학생 이름을 반환하도록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모서리가 둥근 직사각형 19">
            <a:extLst>
              <a:ext uri="{FF2B5EF4-FFF2-40B4-BE49-F238E27FC236}">
                <a16:creationId xmlns:a16="http://schemas.microsoft.com/office/drawing/2014/main" id="{852D5647-85E7-93FD-A0C9-BD9417B24CE1}"/>
              </a:ext>
            </a:extLst>
          </p:cNvPr>
          <p:cNvSpPr/>
          <p:nvPr/>
        </p:nvSpPr>
        <p:spPr>
          <a:xfrm>
            <a:off x="781764" y="3203120"/>
            <a:ext cx="5523374" cy="294342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public class Student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studentID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String </a:t>
            </a:r>
            <a:r>
              <a:rPr lang="en-US" altLang="ko-KR" sz="1200" dirty="0" err="1">
                <a:solidFill>
                  <a:schemeClr val="tx1"/>
                </a:solidFill>
              </a:rPr>
              <a:t>studentName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grade;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String address;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String </a:t>
            </a:r>
            <a:r>
              <a:rPr lang="en-US" altLang="ko-KR" sz="1200" dirty="0" err="1">
                <a:solidFill>
                  <a:schemeClr val="tx1"/>
                </a:solidFill>
              </a:rPr>
              <a:t>getStudentName</a:t>
            </a:r>
            <a:r>
              <a:rPr lang="en-US" altLang="ko-KR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return </a:t>
            </a:r>
            <a:r>
              <a:rPr lang="en-US" altLang="ko-KR" sz="1200" dirty="0" err="1">
                <a:solidFill>
                  <a:schemeClr val="tx1"/>
                </a:solidFill>
              </a:rPr>
              <a:t>this.studentName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void </a:t>
            </a:r>
            <a:r>
              <a:rPr lang="en-US" altLang="ko-KR" sz="1200" dirty="0" err="1">
                <a:solidFill>
                  <a:schemeClr val="tx1"/>
                </a:solidFill>
              </a:rPr>
              <a:t>setStudentName</a:t>
            </a:r>
            <a:r>
              <a:rPr lang="en-US" altLang="ko-KR" sz="1200" dirty="0">
                <a:solidFill>
                  <a:schemeClr val="tx1"/>
                </a:solidFill>
              </a:rPr>
              <a:t>(String name)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this.studentName</a:t>
            </a:r>
            <a:r>
              <a:rPr lang="en-US" altLang="ko-KR" sz="1200" dirty="0">
                <a:solidFill>
                  <a:schemeClr val="tx1"/>
                </a:solidFill>
              </a:rPr>
              <a:t> = name;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6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객체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315986"/>
            <a:chOff x="5203632" y="2171892"/>
            <a:chExt cx="5277678" cy="53159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04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클래스와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765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일종의 설계도로서 특성과 기능들을 정의 해 놓은 틀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선언 만으로는 실제 동작 및 메모리에 로드 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(class)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통해서 구현 해야 할 대상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실제로 구현된 구체적인 실체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instance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생성함으로서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실제 동작이 가능하며 메모리에 로드가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Student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studentA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studentB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// class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객체를 사용하기 위해 선언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껍데기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studentA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Student();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 생성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메모리에 할당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studentB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Student();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 생성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메모리에 할당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11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1397</Words>
  <Application>Microsoft Office PowerPoint</Application>
  <PresentationFormat>와이드스크린</PresentationFormat>
  <Paragraphs>297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609</cp:revision>
  <dcterms:created xsi:type="dcterms:W3CDTF">2017-11-16T00:50:54Z</dcterms:created>
  <dcterms:modified xsi:type="dcterms:W3CDTF">2024-06-24T16:23:36Z</dcterms:modified>
</cp:coreProperties>
</file>