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327" r:id="rId4"/>
    <p:sldId id="328" r:id="rId5"/>
    <p:sldId id="329" r:id="rId6"/>
    <p:sldId id="330" r:id="rId7"/>
    <p:sldId id="331" r:id="rId8"/>
    <p:sldId id="336" r:id="rId9"/>
    <p:sldId id="332" r:id="rId10"/>
    <p:sldId id="337" r:id="rId11"/>
    <p:sldId id="333" r:id="rId12"/>
    <p:sldId id="334" r:id="rId13"/>
    <p:sldId id="340" r:id="rId14"/>
    <p:sldId id="335" r:id="rId15"/>
    <p:sldId id="341" r:id="rId16"/>
    <p:sldId id="262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337108" y="2249659"/>
            <a:ext cx="327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38292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ES ]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권민정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884003"/>
            <a:chOff x="5203632" y="2171892"/>
            <a:chExt cx="5277678" cy="884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78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대입 연산자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이항 연산자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오른쪽 피연산자의 값을 왼쪽 피연산자인 변수에 저장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2AF846B-496D-831E-C333-6148F0B40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84" y="2446951"/>
            <a:ext cx="802637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0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5038987"/>
            <a:chOff x="5203632" y="2171892"/>
            <a:chExt cx="5277678" cy="50389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78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증감 연산자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단항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연산자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44886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boolean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 외 모든 기본 타입 피연산자에 사용 가능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증가 연산자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(++)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피연산자 값에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더하여 그 결과를 다시 피연산자에 저장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감소 연산자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(--)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피연산자 값에서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빼고 그 결과를 다시 피연산자에 저장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2F22E745-06D3-8DAC-E3BC-566EDF7B3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" y="2296886"/>
            <a:ext cx="61912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B2A9305-8670-5D2D-6CF6-25E2F9A9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262" y="4111862"/>
            <a:ext cx="2632322" cy="89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241426C1-726C-FAEC-CA4E-85E02FFF8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54" y="5389739"/>
            <a:ext cx="2745228" cy="92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5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822996"/>
            <a:chOff x="5203632" y="2171892"/>
            <a:chExt cx="5277678" cy="2822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78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증감 연산자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단항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연산자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272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변수의 앞뒤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어디에든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올 수 있음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연산자와 함께 사용될 경우 증감 연산자 위치에 따라 결과 달라질 수 있음에 주의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37DDDB-887A-82DE-0AA1-C21FB15B1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47" y="2357320"/>
            <a:ext cx="5805171" cy="105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1549E17E-E931-25E4-4635-6D502DEC0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47" y="4320630"/>
            <a:ext cx="58388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57BEA42-3FA9-8D5B-6E0E-B22D9A9E6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1388" y="3787799"/>
            <a:ext cx="4839313" cy="227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23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715000"/>
            <a:chOff x="5203632" y="2171892"/>
            <a:chExt cx="5277678" cy="1715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78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관계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연산자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이항 연산자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164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피연산자의 대소를 비교하여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true / false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산출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조건문이나 반복문에서 실행 흐름 제어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동등 비교 연산자는 모든 타입에 사용 가능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크기 비교 연산자는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boolean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 모든 기본 타입에 사용 가능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B757757D-7699-65DB-F301-1C74FED5A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2" y="3277948"/>
            <a:ext cx="7710346" cy="243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03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884003"/>
            <a:chOff x="5203632" y="2171892"/>
            <a:chExt cx="5277678" cy="884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78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논리 연산자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이항 연산자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boolean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타입에만 사용 가능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F95F1085-171B-70AE-8A5A-B77711B2E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6" y="2336800"/>
            <a:ext cx="6383693" cy="425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76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268998"/>
            <a:chOff x="5203632" y="2171892"/>
            <a:chExt cx="5277678" cy="2268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78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연산자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삼항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연산자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피연산자를 필요로 하는 연산자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앞의 조건식에 따라 콜론 앞뒤의 피연산자 선택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식의 결과가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true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경우와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false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경우에 따라 다른 식이나 결과가 수행된다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제어문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중 조건문을 간단히 표현할 때 사용할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EADFAE8-38F7-6F34-6597-D50D8C871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61" y="4059282"/>
            <a:ext cx="4343400" cy="148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3B708C5-4BA5-11B8-9957-88F74FBCF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45" y="4059282"/>
            <a:ext cx="6270194" cy="213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3B3772-D59B-D32F-5356-FFEDBD829513}"/>
              </a:ext>
            </a:extLst>
          </p:cNvPr>
          <p:cNvSpPr/>
          <p:nvPr/>
        </p:nvSpPr>
        <p:spPr>
          <a:xfrm>
            <a:off x="6681306" y="2957804"/>
            <a:ext cx="5145833" cy="1018778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  <a:latin typeface="+mj-lt"/>
              </a:rPr>
              <a:t>점수</a:t>
            </a:r>
            <a:r>
              <a:rPr lang="en-US" altLang="ko-KR" b="1" dirty="0">
                <a:solidFill>
                  <a:srgbClr val="C00000"/>
                </a:solidFill>
                <a:latin typeface="+mj-lt"/>
              </a:rPr>
              <a:t>(score)</a:t>
            </a:r>
            <a:r>
              <a:rPr lang="ko-KR" altLang="en-US" b="1" dirty="0">
                <a:solidFill>
                  <a:srgbClr val="C00000"/>
                </a:solidFill>
                <a:latin typeface="+mj-lt"/>
              </a:rPr>
              <a:t>가 </a:t>
            </a:r>
            <a:r>
              <a:rPr lang="en-US" altLang="ko-KR" b="1" dirty="0">
                <a:solidFill>
                  <a:srgbClr val="C00000"/>
                </a:solidFill>
                <a:latin typeface="+mj-lt"/>
              </a:rPr>
              <a:t>90</a:t>
            </a:r>
            <a:r>
              <a:rPr lang="ko-KR" altLang="en-US" b="1" dirty="0">
                <a:solidFill>
                  <a:srgbClr val="C00000"/>
                </a:solidFill>
                <a:latin typeface="+mj-lt"/>
              </a:rPr>
              <a:t>점 보다 높으면</a:t>
            </a:r>
            <a:r>
              <a:rPr lang="en-US" altLang="ko-KR" b="1" dirty="0">
                <a:solidFill>
                  <a:srgbClr val="C00000"/>
                </a:solidFill>
                <a:latin typeface="+mj-lt"/>
              </a:rPr>
              <a:t>( &gt; )</a:t>
            </a:r>
            <a:r>
              <a:rPr lang="ko-KR" altLang="en-US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+mj-lt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  <a:latin typeface="+mj-lt"/>
              </a:rPr>
              <a:t>점수</a:t>
            </a:r>
            <a:r>
              <a:rPr lang="en-US" altLang="ko-KR" b="1" dirty="0">
                <a:solidFill>
                  <a:srgbClr val="C00000"/>
                </a:solidFill>
                <a:latin typeface="+mj-lt"/>
              </a:rPr>
              <a:t> (score)</a:t>
            </a:r>
            <a:r>
              <a:rPr lang="ko-KR" altLang="en-US" b="1" dirty="0">
                <a:solidFill>
                  <a:srgbClr val="C00000"/>
                </a:solidFill>
                <a:latin typeface="+mj-lt"/>
              </a:rPr>
              <a:t>가 </a:t>
            </a:r>
            <a:r>
              <a:rPr lang="en-US" altLang="ko-KR" b="1" dirty="0">
                <a:solidFill>
                  <a:srgbClr val="C00000"/>
                </a:solidFill>
                <a:latin typeface="+mj-lt"/>
              </a:rPr>
              <a:t>90</a:t>
            </a:r>
            <a:r>
              <a:rPr lang="ko-KR" altLang="en-US" b="1" dirty="0">
                <a:solidFill>
                  <a:srgbClr val="C00000"/>
                </a:solidFill>
                <a:latin typeface="+mj-lt"/>
              </a:rPr>
              <a:t>점 이하</a:t>
            </a:r>
            <a:r>
              <a:rPr lang="en-US" altLang="ko-KR" b="1" dirty="0">
                <a:solidFill>
                  <a:srgbClr val="C00000"/>
                </a:solidFill>
                <a:latin typeface="+mj-lt"/>
              </a:rPr>
              <a:t>( &lt;= ) </a:t>
            </a:r>
            <a:r>
              <a:rPr lang="ko-KR" altLang="en-US" b="1" dirty="0">
                <a:solidFill>
                  <a:srgbClr val="C00000"/>
                </a:solidFill>
                <a:latin typeface="+mj-lt"/>
              </a:rPr>
              <a:t>이면 </a:t>
            </a:r>
            <a:r>
              <a:rPr lang="en-US" altLang="ko-KR" b="1" dirty="0">
                <a:solidFill>
                  <a:srgbClr val="C00000"/>
                </a:solidFill>
                <a:latin typeface="+mj-lt"/>
              </a:rPr>
              <a:t>B</a:t>
            </a:r>
            <a:endParaRPr lang="ko-KR" altLang="en-US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48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930991"/>
            <a:chOff x="5203632" y="2171892"/>
            <a:chExt cx="5277678" cy="39309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연산자란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80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프로그램에서 데이터를 처리하여 결과를 산출하는 것을 연산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(operation)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이라고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(operator)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연산에 사용되는 표시나 기호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피연산자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(operand)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연산자와 함께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연산되는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연산식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(expression)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연산자와 피연산자 사용하여 연산 과정 기술한 것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17EB63-7EA5-7F76-F384-F0E09E6DFEEB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Picture 9">
            <a:extLst>
              <a:ext uri="{FF2B5EF4-FFF2-40B4-BE49-F238E27FC236}">
                <a16:creationId xmlns:a16="http://schemas.microsoft.com/office/drawing/2014/main" id="{FF415F94-3C0C-4751-187D-BE3CDCBD4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979" y="2943176"/>
            <a:ext cx="6378181" cy="202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56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884003"/>
            <a:chOff x="5203632" y="2171892"/>
            <a:chExt cx="5277678" cy="884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78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자바에서 제공하는 연산자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산출되는 값의 타입이 연산자별로 다름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ECEBF141-7621-E1E1-53E8-99DC67D3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54" y="2296676"/>
            <a:ext cx="6388831" cy="37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038F82-4D24-1CB9-D088-63A9BF3F06EE}"/>
              </a:ext>
            </a:extLst>
          </p:cNvPr>
          <p:cNvSpPr/>
          <p:nvPr/>
        </p:nvSpPr>
        <p:spPr>
          <a:xfrm>
            <a:off x="6820684" y="2296676"/>
            <a:ext cx="5249057" cy="254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연산식은 반드시 하나의 값 산출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하나의 값이 오는 모든 자리에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연산식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사용 가능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변수에 연산식의 값을 저장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다른 연산식의 피연산자 위치에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연산식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대입 가능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46E0B-F1B1-E806-42A8-287800354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905" y="3470676"/>
            <a:ext cx="3775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3C773B1B-67BF-33E2-8A97-44B6B24F0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905" y="4838624"/>
            <a:ext cx="41560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22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838658"/>
            <a:chOff x="5203632" y="2171892"/>
            <a:chExt cx="5277678" cy="38386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78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복합적으로 구성된 연산식의 연산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288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우선순위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따라 수행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	</a:t>
              </a:r>
              <a:r>
                <a:rPr lang="ko-KR" altLang="en-US" sz="1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단항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→  이항 →  </a:t>
              </a:r>
              <a:r>
                <a:rPr lang="ko-KR" altLang="en-US" sz="1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삼항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	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산술 →   비교 →  논리 →  대입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우선순위 같은 연산자는 왼쪽에서 오른쪽 방향으로 수행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대입 연산자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E9256402-C0CB-AF2B-C1C6-CFC7E83B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55" y="2370105"/>
            <a:ext cx="36957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D20A21C6-8D60-CB12-0C64-BAF3EC5E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41" y="3941439"/>
            <a:ext cx="3894138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2EB5583-C03C-35CA-06FF-D8FC3E6C2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41" y="5300910"/>
            <a:ext cx="40528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BF9C37EA-2969-BEE1-2EB1-83F4D25F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87" y="3941439"/>
            <a:ext cx="2932112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43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884003"/>
            <a:chOff x="5203632" y="2171892"/>
            <a:chExt cx="5277678" cy="884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78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연산의 방향과 우선순위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74A6BA9-A19E-0F0C-79C0-934229FB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11" y="1963059"/>
            <a:ext cx="7246583" cy="468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5B265D-1EF4-D208-9433-3D2E30F84B69}"/>
              </a:ext>
            </a:extLst>
          </p:cNvPr>
          <p:cNvSpPr/>
          <p:nvPr/>
        </p:nvSpPr>
        <p:spPr>
          <a:xfrm>
            <a:off x="432511" y="2379306"/>
            <a:ext cx="5791007" cy="3336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5D6B0F-A733-00FF-CAF1-0197AAE80FC8}"/>
              </a:ext>
            </a:extLst>
          </p:cNvPr>
          <p:cNvSpPr/>
          <p:nvPr/>
        </p:nvSpPr>
        <p:spPr>
          <a:xfrm>
            <a:off x="432511" y="6198760"/>
            <a:ext cx="5791007" cy="3336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884003"/>
            <a:chOff x="5203632" y="2171892"/>
            <a:chExt cx="5277678" cy="884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78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연산의 방향과 우선순위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괄호를 사용해 먼저 처리할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연산식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묶기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54DF2832-F3B7-9CDA-DB41-0FB07FB0C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41" y="2446951"/>
            <a:ext cx="546735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EAA5EA27-5775-847F-C72F-1646AAB6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743" y="3674088"/>
            <a:ext cx="546735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90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700159"/>
            <a:chOff x="5203632" y="2171892"/>
            <a:chExt cx="5277678" cy="37001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78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항과 연산자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149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(operand) 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연산에 사용되는 값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(operator) 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항을 이용하여 연산하는 기호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 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피연산자 수에 따라 </a:t>
              </a:r>
              <a:r>
                <a:rPr lang="ko-KR" altLang="en-US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단항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이항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삼항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연산자로 구분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단항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연산자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부호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증감 연산자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이항 연산자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산술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논리 연산자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삼항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연산자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연산자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10">
            <a:extLst>
              <a:ext uri="{FF2B5EF4-FFF2-40B4-BE49-F238E27FC236}">
                <a16:creationId xmlns:a16="http://schemas.microsoft.com/office/drawing/2014/main" id="{BC517E54-F358-C386-4033-CF94602A0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780" y="4395599"/>
            <a:ext cx="7150459" cy="173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87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991999"/>
            <a:chOff x="5203632" y="2171892"/>
            <a:chExt cx="5277678" cy="1991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78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산술 연산자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이항 연산자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441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피연산자 타입이 동일하지 않을 경우 아래 규칙에 따라 일치시켜 연산 수행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피연산자가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byte, short, char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타입일 경우 모두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타입으로 변환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피연산자가 모두 정수 타입이고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long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 포함될 경우 모두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long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타입으로 변환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피연산자 중 실수 타입이 있을 경우 허용 범위 큰 실수 타입으로 변환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993D047-079D-E35B-EF77-18712774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9" y="3489630"/>
            <a:ext cx="795055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20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484989"/>
            <a:chOff x="5203632" y="2171892"/>
            <a:chExt cx="5277678" cy="44849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978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부호 연산자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단항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연산자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934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boolean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타입과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char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타입을 제외한 기본 타입에 사용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정수 및 실수 타입 변수 앞에 붙는 경우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변수값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부호 유지하거나 바꾸는 기능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부호연산의 결과는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DC41AD17-10DE-238D-06DA-0441FEC4F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1" y="2251958"/>
            <a:ext cx="5949359" cy="1026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A91BFC5-EABD-F340-7BC5-4410919FE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1" y="3934019"/>
            <a:ext cx="6071046" cy="113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943434F1-A895-9EA8-70B1-A038389A6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1" y="5576981"/>
            <a:ext cx="5272469" cy="97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1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491</Words>
  <Application>Microsoft Office PowerPoint</Application>
  <PresentationFormat>와이드스크린</PresentationFormat>
  <Paragraphs>133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Min Jung Kwon</cp:lastModifiedBy>
  <cp:revision>432</cp:revision>
  <dcterms:created xsi:type="dcterms:W3CDTF">2017-11-16T00:50:54Z</dcterms:created>
  <dcterms:modified xsi:type="dcterms:W3CDTF">2024-06-20T17:53:56Z</dcterms:modified>
</cp:coreProperties>
</file>