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2" r:id="rId3"/>
    <p:sldId id="323" r:id="rId4"/>
    <p:sldId id="324" r:id="rId5"/>
    <p:sldId id="344" r:id="rId6"/>
    <p:sldId id="345" r:id="rId7"/>
    <p:sldId id="330" r:id="rId8"/>
    <p:sldId id="349" r:id="rId9"/>
    <p:sldId id="350" r:id="rId10"/>
    <p:sldId id="351" r:id="rId11"/>
    <p:sldId id="352" r:id="rId12"/>
    <p:sldId id="353" r:id="rId13"/>
    <p:sldId id="354" r:id="rId14"/>
    <p:sldId id="355" r:id="rId15"/>
    <p:sldId id="356" r:id="rId16"/>
    <p:sldId id="357" r:id="rId17"/>
    <p:sldId id="358" r:id="rId18"/>
    <p:sldId id="359" r:id="rId19"/>
    <p:sldId id="360" r:id="rId20"/>
    <p:sldId id="361" r:id="rId21"/>
    <p:sldId id="362" r:id="rId22"/>
    <p:sldId id="363" r:id="rId23"/>
    <p:sldId id="325" r:id="rId24"/>
    <p:sldId id="326" r:id="rId25"/>
    <p:sldId id="331" r:id="rId26"/>
    <p:sldId id="327" r:id="rId27"/>
    <p:sldId id="365" r:id="rId28"/>
    <p:sldId id="364" r:id="rId29"/>
    <p:sldId id="366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26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C3CBA8-8B83-44DD-6966-FD4E53041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99570F-D39F-A882-4C15-9E0251DDE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EAB5C3-F7C6-F676-798D-2307A064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A90-5CA4-4990-8E77-5EFBB41B836E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EFD0AF-3934-BD28-8D2E-30EDC05C5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1B845C-DF7F-35AE-FA6D-F34BE7A91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587A-E079-4722-807F-551A36881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388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4074A-DF61-1C11-6AB2-19FF9CAE2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90E3A5-D4A8-5CBC-4C22-5545CB9E6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F32B42-7473-41B1-9641-78A1B49E6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A90-5CA4-4990-8E77-5EFBB41B836E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2C1967-D98A-99FB-F0A8-7E7DE27CC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3017C9-64FB-CDA7-7C38-074FD8F56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587A-E079-4722-807F-551A36881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33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A64C58-4AF1-8E81-82FF-1636656D12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18B198-536C-4758-FDBB-461F71D19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438C0C-8FFD-E58C-AFBC-7973746E7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A90-5CA4-4990-8E77-5EFBB41B836E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964B4C-C176-BDBE-941E-86FE5DFDA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6CAAA4-34DE-387C-C368-B050BB35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587A-E079-4722-807F-551A36881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95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B6BEDC-4A4A-2100-B632-82FC09144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D4AF0F-52FF-7F41-DC2B-4E91E111D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677017-A3C2-6E7C-4828-DE0B778F0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A90-5CA4-4990-8E77-5EFBB41B836E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BB31E9-4791-8285-1063-EF949CF13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848DBE-6F51-7B43-C4DB-FA2DE83BB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587A-E079-4722-807F-551A36881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434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85E42-2E78-352E-B785-15FE0A00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D46693-1EE5-0231-A43F-78FC59010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409CA9-5601-64C2-7386-AC4A732A5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A90-5CA4-4990-8E77-5EFBB41B836E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1F6A75-8FAF-643C-F6C1-2D25F2D6E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CB4750-755A-F1B8-2AC1-40CCC24A5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587A-E079-4722-807F-551A36881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99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6307C-25BA-8389-8005-21A125510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D0C207-5D85-B429-C055-53F4893F5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A0C76C-D4DA-400A-C115-41FB7033B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5DE0C1-B77E-EF6D-FB61-5CCFB4250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A90-5CA4-4990-8E77-5EFBB41B836E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6DB922-D9A2-5165-4A6D-960AA3296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25C4ED-0B4E-E4E7-7B99-6DA1B2962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587A-E079-4722-807F-551A36881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812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D620-AA33-0C54-A837-BFE2079B5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6F4138-6754-22AF-58BF-0D7F992BD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D42835-E980-8C5A-4716-798C06047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BCC617-2F4E-7C2C-B24C-156F4A44E4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379988-8B16-FD78-A630-BCE6BB181E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745872-225A-6E30-539A-FA2F64A1E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A90-5CA4-4990-8E77-5EFBB41B836E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E26486-9964-3E14-625F-A9456F81E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A540EC-340A-8B1D-CB61-42D6C73E6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587A-E079-4722-807F-551A36881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60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648E2F-6429-177B-66F4-89FCF4149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8188D7-1E9B-2DC0-FA0F-EC0B560FB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A90-5CA4-4990-8E77-5EFBB41B836E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7D2AB2-7EB9-D057-6215-2D3D14123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FFFEAF-3812-3E8D-2F4C-80CEB1B8F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587A-E079-4722-807F-551A36881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266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0D9D27-96C6-ADFB-3046-87506D15F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A90-5CA4-4990-8E77-5EFBB41B836E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7395DC-9292-A7AE-FF02-7F70F863E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A8F4BF-DA4D-6241-319D-3B2B6A98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587A-E079-4722-807F-551A36881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353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FAFE3-CD12-DC41-D2E9-9E3824C70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90D747-2D09-BF38-B335-C4579DA80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8EED74-0E73-48BC-4595-411C44856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6F0275-C47C-D86F-FA9A-4E9ED2444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A90-5CA4-4990-8E77-5EFBB41B836E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35872A-43AF-3EEE-9B6D-256C3541C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A9A8A9-6C81-D7D9-D225-9FE6AC8B1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587A-E079-4722-807F-551A36881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85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DDB13-F2ED-3DE4-F3BC-268332D58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6A45B6C-BECA-52D5-FE9F-6E59BD5C39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BD26ED-0127-7F04-A5F0-087B8C7A1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EE3350-2166-3192-45A2-4E16B3CD1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A90-5CA4-4990-8E77-5EFBB41B836E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DC5056-DB98-F692-6E67-45E770F58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4FFE98-B619-8195-F837-46363FC17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587A-E079-4722-807F-551A36881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736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4EE087-CB01-BD10-1F0E-7FB8CD774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20DF29-7A1B-819C-8BC7-9D8DE09AE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FBD909-6E4E-DCAB-356D-48535677F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BAA90-5CA4-4990-8E77-5EFBB41B836E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DA3A8C-0888-CC39-F8C8-2CC0C497EC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A85657-22C6-4D45-75D4-BB5CAFB36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4587A-E079-4722-807F-551A36881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52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1C3F92A-3D09-8C7A-1002-DBC1C279247E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 dirty="0">
                <a:solidFill>
                  <a:schemeClr val="tx1"/>
                </a:solidFill>
              </a:rPr>
              <a:t>리눅스 기본 개념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8E11EB8-64FE-1DD1-B021-9AF8DE171F5B}"/>
              </a:ext>
            </a:extLst>
          </p:cNvPr>
          <p:cNvSpPr/>
          <p:nvPr/>
        </p:nvSpPr>
        <p:spPr>
          <a:xfrm>
            <a:off x="83977" y="839752"/>
            <a:ext cx="11924522" cy="489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b="1" dirty="0">
                <a:solidFill>
                  <a:schemeClr val="tx1"/>
                </a:solidFill>
              </a:rPr>
              <a:t>시작과 종료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C8F6016-447F-87D6-A5C1-D715548D9D19}"/>
              </a:ext>
            </a:extLst>
          </p:cNvPr>
          <p:cNvCxnSpPr/>
          <p:nvPr/>
        </p:nvCxnSpPr>
        <p:spPr>
          <a:xfrm>
            <a:off x="83977" y="701837"/>
            <a:ext cx="119245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8787AD6B-1EFE-EFA0-6754-5BC56E6104D0}"/>
              </a:ext>
            </a:extLst>
          </p:cNvPr>
          <p:cNvSpPr/>
          <p:nvPr/>
        </p:nvSpPr>
        <p:spPr>
          <a:xfrm>
            <a:off x="83977" y="1403673"/>
            <a:ext cx="11924522" cy="2543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리눅스를 시작하려면 당연히 컴퓨터의 전원을 켜야 한다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앞서 설치한 </a:t>
            </a:r>
            <a:r>
              <a:rPr lang="en-US" altLang="ko-KR" sz="1400" dirty="0">
                <a:solidFill>
                  <a:schemeClr val="tx1"/>
                </a:solidFill>
              </a:rPr>
              <a:t>Server</a:t>
            </a:r>
            <a:r>
              <a:rPr lang="ko-KR" altLang="en-US" sz="1400" dirty="0">
                <a:solidFill>
                  <a:schemeClr val="tx1"/>
                </a:solidFill>
              </a:rPr>
              <a:t>를 부팅하면 </a:t>
            </a:r>
            <a:r>
              <a:rPr lang="en-US" altLang="ko-KR" sz="1400" dirty="0">
                <a:solidFill>
                  <a:schemeClr val="tx1"/>
                </a:solidFill>
              </a:rPr>
              <a:t>X</a:t>
            </a:r>
            <a:r>
              <a:rPr lang="ko-KR" altLang="en-US" sz="1400" dirty="0">
                <a:solidFill>
                  <a:schemeClr val="tx1"/>
                </a:solidFill>
              </a:rPr>
              <a:t>윈도우가 자동으로 실행된다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X</a:t>
            </a:r>
            <a:r>
              <a:rPr lang="ko-KR" altLang="en-US" sz="1400" dirty="0">
                <a:solidFill>
                  <a:schemeClr val="tx1"/>
                </a:solidFill>
              </a:rPr>
              <a:t>윈도우</a:t>
            </a:r>
            <a:r>
              <a:rPr lang="en-US" altLang="ko-KR" sz="1400" dirty="0">
                <a:solidFill>
                  <a:schemeClr val="tx1"/>
                </a:solidFill>
              </a:rPr>
              <a:t>(X-Window)</a:t>
            </a:r>
            <a:r>
              <a:rPr lang="ko-KR" altLang="en-US" sz="1400" dirty="0">
                <a:solidFill>
                  <a:schemeClr val="tx1"/>
                </a:solidFill>
              </a:rPr>
              <a:t>는 </a:t>
            </a:r>
            <a:r>
              <a:rPr lang="en-US" altLang="ko-KR" sz="1400" dirty="0">
                <a:solidFill>
                  <a:schemeClr val="tx1"/>
                </a:solidFill>
              </a:rPr>
              <a:t>Microsoft</a:t>
            </a:r>
            <a:r>
              <a:rPr lang="ko-KR" altLang="en-US" sz="1400" dirty="0">
                <a:solidFill>
                  <a:schemeClr val="tx1"/>
                </a:solidFill>
              </a:rPr>
              <a:t>사의 </a:t>
            </a:r>
            <a:r>
              <a:rPr lang="en-US" altLang="ko-KR" sz="1400" dirty="0">
                <a:solidFill>
                  <a:schemeClr val="tx1"/>
                </a:solidFill>
              </a:rPr>
              <a:t>Windows</a:t>
            </a:r>
            <a:r>
              <a:rPr lang="ko-KR" altLang="en-US" sz="1400" dirty="0">
                <a:solidFill>
                  <a:schemeClr val="tx1"/>
                </a:solidFill>
              </a:rPr>
              <a:t>와 같은 </a:t>
            </a:r>
            <a:r>
              <a:rPr lang="en-US" altLang="ko-KR" sz="1400" dirty="0">
                <a:solidFill>
                  <a:schemeClr val="tx1"/>
                </a:solidFill>
              </a:rPr>
              <a:t>GUI</a:t>
            </a:r>
            <a:r>
              <a:rPr lang="ko-KR" altLang="en-US" sz="1400" dirty="0">
                <a:solidFill>
                  <a:schemeClr val="tx1"/>
                </a:solidFill>
              </a:rPr>
              <a:t>를 리눅스에 제공한다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그런데 </a:t>
            </a:r>
            <a:r>
              <a:rPr lang="en-US" altLang="ko-KR" sz="1400" dirty="0">
                <a:solidFill>
                  <a:schemeClr val="tx1"/>
                </a:solidFill>
              </a:rPr>
              <a:t>Windows</a:t>
            </a:r>
            <a:r>
              <a:rPr lang="ko-KR" altLang="en-US" sz="1400" dirty="0">
                <a:solidFill>
                  <a:schemeClr val="tx1"/>
                </a:solidFill>
              </a:rPr>
              <a:t>의 경우 그래픽 모드가 없으면 운영이 거의 불가능 하지만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리눅스의 경우 </a:t>
            </a:r>
            <a:r>
              <a:rPr lang="en-US" altLang="ko-KR" sz="1400" dirty="0">
                <a:solidFill>
                  <a:schemeClr val="tx1"/>
                </a:solidFill>
              </a:rPr>
              <a:t>X</a:t>
            </a:r>
            <a:r>
              <a:rPr lang="ko-KR" altLang="en-US" sz="1400" dirty="0">
                <a:solidFill>
                  <a:schemeClr val="tx1"/>
                </a:solidFill>
              </a:rPr>
              <a:t>윈도우는 하나의 편리한 유틸리티일 뿐이지 반드시 필요한 것은 아니다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리눅스는 </a:t>
            </a:r>
            <a:r>
              <a:rPr lang="en-US" altLang="ko-KR" sz="1400" dirty="0">
                <a:solidFill>
                  <a:schemeClr val="tx1"/>
                </a:solidFill>
              </a:rPr>
              <a:t>GUI </a:t>
            </a:r>
            <a:r>
              <a:rPr lang="ko-KR" altLang="en-US" sz="1400" dirty="0">
                <a:solidFill>
                  <a:schemeClr val="tx1"/>
                </a:solidFill>
              </a:rPr>
              <a:t>즉</a:t>
            </a:r>
            <a:r>
              <a:rPr lang="en-US" altLang="ko-KR" sz="1400" dirty="0">
                <a:solidFill>
                  <a:schemeClr val="tx1"/>
                </a:solidFill>
              </a:rPr>
              <a:t>, X</a:t>
            </a:r>
            <a:r>
              <a:rPr lang="ko-KR" altLang="en-US" sz="1400" dirty="0">
                <a:solidFill>
                  <a:schemeClr val="tx1"/>
                </a:solidFill>
              </a:rPr>
              <a:t>윈도우를 설치하지 않아도 잘 운영된다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CentOS</a:t>
            </a:r>
            <a:r>
              <a:rPr lang="ko-KR" altLang="en-US" sz="1400" dirty="0">
                <a:solidFill>
                  <a:schemeClr val="tx1"/>
                </a:solidFill>
              </a:rPr>
              <a:t>는 이 </a:t>
            </a:r>
            <a:r>
              <a:rPr lang="en-US" altLang="ko-KR" sz="1400" dirty="0">
                <a:solidFill>
                  <a:schemeClr val="tx1"/>
                </a:solidFill>
              </a:rPr>
              <a:t>X</a:t>
            </a:r>
            <a:r>
              <a:rPr lang="ko-KR" altLang="en-US" sz="1400" dirty="0">
                <a:solidFill>
                  <a:schemeClr val="tx1"/>
                </a:solidFill>
              </a:rPr>
              <a:t>윈도우를 사용하기 위해 기본적으로 </a:t>
            </a:r>
            <a:r>
              <a:rPr lang="en-US" altLang="ko-KR" sz="1400" dirty="0">
                <a:solidFill>
                  <a:schemeClr val="tx1"/>
                </a:solidFill>
              </a:rPr>
              <a:t>GNOME(</a:t>
            </a:r>
            <a:r>
              <a:rPr lang="ko-KR" altLang="en-US" sz="1400" dirty="0" err="1">
                <a:solidFill>
                  <a:schemeClr val="tx1"/>
                </a:solidFill>
              </a:rPr>
              <a:t>그놈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이라는 데스크톱 환경을 제공한다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21DFEFC-7FE4-1DC4-747D-F482E232C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446" y="3187958"/>
            <a:ext cx="5215813" cy="350512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ADD9968-D707-1485-28BB-3CEAD6D60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7" y="3697598"/>
            <a:ext cx="5106113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66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97F913C-607B-A072-11F4-07AA3A868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02" y="776485"/>
            <a:ext cx="8750690" cy="566551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173D472-A9A1-3B14-C516-C21B42265956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>
                <a:solidFill>
                  <a:schemeClr val="tx1"/>
                </a:solidFill>
              </a:rPr>
              <a:t>에디터 사용하기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473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3F86CF8-1584-9857-83E8-361C292B9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57" y="866286"/>
            <a:ext cx="11626626" cy="519861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9F521C2-864B-4B5F-BF33-D590206A5C24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>
                <a:solidFill>
                  <a:schemeClr val="tx1"/>
                </a:solidFill>
              </a:rPr>
              <a:t>에디터 사용하기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231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01D037A-8246-38C3-99B9-AAD23FE85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92" y="1024578"/>
            <a:ext cx="11615868" cy="412591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FBD5D16-5A19-3E83-6AC9-4422E0482DE3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>
                <a:solidFill>
                  <a:schemeClr val="tx1"/>
                </a:solidFill>
              </a:rPr>
              <a:t>에디터 사용하기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706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0E446C4-A0E2-D105-74FE-BCB173F9C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74" y="1098310"/>
            <a:ext cx="9840438" cy="477997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13DFB65-1A5E-C95B-E5D1-CECB57756574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>
                <a:solidFill>
                  <a:schemeClr val="tx1"/>
                </a:solidFill>
              </a:rPr>
              <a:t>에디터 사용하기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828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2BC6CE5-D007-7E95-F71D-A857936FA743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>
                <a:solidFill>
                  <a:schemeClr val="tx1"/>
                </a:solidFill>
              </a:rPr>
              <a:t>에디터 사용하기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F50477-0D13-6FEC-D14A-7D1C7E8C5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16" y="937208"/>
            <a:ext cx="11351482" cy="382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087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2BC6CE5-D007-7E95-F71D-A857936FA743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>
                <a:solidFill>
                  <a:schemeClr val="tx1"/>
                </a:solidFill>
              </a:rPr>
              <a:t>에디터 사용하기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2F9802-5C24-8118-1A0B-CDF67F0E5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90" y="1032277"/>
            <a:ext cx="11590102" cy="398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186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2BC6CE5-D007-7E95-F71D-A857936FA743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>
                <a:solidFill>
                  <a:schemeClr val="tx1"/>
                </a:solidFill>
              </a:rPr>
              <a:t>에디터 사용하기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1A2FD2-FB65-E323-6B9B-F1598F031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55" y="984450"/>
            <a:ext cx="11329961" cy="368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008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2BC6CE5-D007-7E95-F71D-A857936FA743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>
                <a:solidFill>
                  <a:schemeClr val="tx1"/>
                </a:solidFill>
              </a:rPr>
              <a:t>에디터 사용하기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AFCE43-CBC7-CA4A-D386-6EB7CD2C8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08" y="989147"/>
            <a:ext cx="11120349" cy="311632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705814E-8DD3-3F23-5643-3CE484236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805" y="4173166"/>
            <a:ext cx="5299995" cy="251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971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2BC6CE5-D007-7E95-F71D-A857936FA743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>
                <a:solidFill>
                  <a:schemeClr val="tx1"/>
                </a:solidFill>
              </a:rPr>
              <a:t>에디터 사용하기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A9D99D-5262-BCF0-DB85-BF2F77457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161" y="38851"/>
            <a:ext cx="7986361" cy="67802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B87EE03-CC7F-4006-A657-A74211359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15" y="2254846"/>
            <a:ext cx="4071534" cy="221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084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2BC6CE5-D007-7E95-F71D-A857936FA743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>
                <a:solidFill>
                  <a:schemeClr val="tx1"/>
                </a:solidFill>
              </a:rPr>
              <a:t>에디터 사용하기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E0C886-C7D7-00F6-7478-C9D41475E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59" y="907979"/>
            <a:ext cx="11710234" cy="52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88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10963F9-4E54-D8F4-722A-2346EF789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07" y="242503"/>
            <a:ext cx="10119461" cy="428284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8974B94-28BE-FA85-7760-A1A55BC89C6D}"/>
              </a:ext>
            </a:extLst>
          </p:cNvPr>
          <p:cNvSpPr/>
          <p:nvPr/>
        </p:nvSpPr>
        <p:spPr>
          <a:xfrm>
            <a:off x="541176" y="4730620"/>
            <a:ext cx="10926147" cy="147423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/>
              <a:t># </a:t>
            </a:r>
            <a:r>
              <a:rPr lang="en-US" altLang="ko-KR" sz="1600" dirty="0" err="1"/>
              <a:t>shutdow</a:t>
            </a:r>
            <a:r>
              <a:rPr lang="en-US" altLang="ko-KR" sz="1600" dirty="0"/>
              <a:t> -P +10      -&gt; 10</a:t>
            </a:r>
            <a:r>
              <a:rPr lang="ko-KR" altLang="en-US" sz="1600" dirty="0"/>
              <a:t>분 후 종료</a:t>
            </a:r>
            <a:r>
              <a:rPr lang="en-US" altLang="ko-KR" sz="1600" dirty="0"/>
              <a:t>(P: </a:t>
            </a:r>
            <a:r>
              <a:rPr lang="en-US" altLang="ko-KR" sz="1600" dirty="0" err="1"/>
              <a:t>poweroff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# shutdown -r 22:00   -&gt; </a:t>
            </a:r>
            <a:r>
              <a:rPr lang="ko-KR" altLang="en-US" sz="1600" dirty="0"/>
              <a:t>오후 </a:t>
            </a:r>
            <a:r>
              <a:rPr lang="en-US" altLang="ko-KR" sz="1600" dirty="0"/>
              <a:t>10</a:t>
            </a:r>
            <a:r>
              <a:rPr lang="ko-KR" altLang="en-US" sz="1600" dirty="0"/>
              <a:t>시에 재부팅</a:t>
            </a:r>
            <a:r>
              <a:rPr lang="en-US" altLang="ko-KR" sz="1600" dirty="0"/>
              <a:t>(r: reboot)</a:t>
            </a:r>
          </a:p>
          <a:p>
            <a:r>
              <a:rPr lang="en-US" altLang="ko-KR" sz="1600" dirty="0"/>
              <a:t># shutdown -c           -&gt; </a:t>
            </a:r>
            <a:r>
              <a:rPr lang="ko-KR" altLang="en-US" sz="1600" dirty="0"/>
              <a:t>예약된 </a:t>
            </a:r>
            <a:r>
              <a:rPr lang="en-US" altLang="ko-KR" sz="1600" dirty="0"/>
              <a:t>shutdown </a:t>
            </a:r>
            <a:r>
              <a:rPr lang="ko-KR" altLang="en-US" sz="1600" dirty="0"/>
              <a:t>취소</a:t>
            </a:r>
            <a:r>
              <a:rPr lang="en-US" altLang="ko-KR" sz="1600" dirty="0"/>
              <a:t>(c: cancel)</a:t>
            </a:r>
          </a:p>
          <a:p>
            <a:r>
              <a:rPr lang="en-US" altLang="ko-KR" sz="1600" dirty="0"/>
              <a:t># shutdown -k +15     -&gt; </a:t>
            </a:r>
            <a:r>
              <a:rPr lang="ko-KR" altLang="en-US" sz="1600" dirty="0"/>
              <a:t>현재 접속한 사용자에게 </a:t>
            </a:r>
            <a:r>
              <a:rPr lang="en-US" altLang="ko-KR" sz="1600" dirty="0"/>
              <a:t>15</a:t>
            </a:r>
            <a:r>
              <a:rPr lang="ko-KR" altLang="en-US" sz="1600" dirty="0"/>
              <a:t>분 후 종료된다는 메시지를 보내지만 실제로는 종료되지 않음</a:t>
            </a:r>
          </a:p>
        </p:txBody>
      </p:sp>
    </p:spTree>
    <p:extLst>
      <p:ext uri="{BB962C8B-B14F-4D97-AF65-F5344CB8AC3E}">
        <p14:creationId xmlns:p14="http://schemas.microsoft.com/office/powerpoint/2010/main" val="1268094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2BC6CE5-D007-7E95-F71D-A857936FA743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2400" b="1" dirty="0">
                <a:solidFill>
                  <a:schemeClr val="tx1"/>
                </a:solidFill>
              </a:rPr>
              <a:t>VI </a:t>
            </a:r>
            <a:r>
              <a:rPr lang="ko-KR" altLang="en-US" sz="2400" b="1" dirty="0">
                <a:solidFill>
                  <a:schemeClr val="tx1"/>
                </a:solidFill>
              </a:rPr>
              <a:t>에디터 명령어 요약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A7977A-25B9-B675-4A50-C8A456125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63" y="1105811"/>
            <a:ext cx="10427020" cy="325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59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2BC6CE5-D007-7E95-F71D-A857936FA743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2400" b="1" dirty="0">
                <a:solidFill>
                  <a:schemeClr val="tx1"/>
                </a:solidFill>
              </a:rPr>
              <a:t>VI </a:t>
            </a:r>
            <a:r>
              <a:rPr lang="ko-KR" altLang="en-US" sz="2400" b="1" dirty="0">
                <a:solidFill>
                  <a:schemeClr val="tx1"/>
                </a:solidFill>
              </a:rPr>
              <a:t>에디터 명령어 요약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29CE86-9289-F6BD-42D4-ACB14DE98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44" y="1127410"/>
            <a:ext cx="11592886" cy="398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083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2BC6CE5-D007-7E95-F71D-A857936FA743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2400" b="1" dirty="0">
                <a:solidFill>
                  <a:schemeClr val="tx1"/>
                </a:solidFill>
              </a:rPr>
              <a:t>VI </a:t>
            </a:r>
            <a:r>
              <a:rPr lang="ko-KR" altLang="en-US" sz="2400" b="1" dirty="0">
                <a:solidFill>
                  <a:schemeClr val="tx1"/>
                </a:solidFill>
              </a:rPr>
              <a:t>에디터 명령어 요약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397036-64C9-4CE8-18BB-CB2DD6C03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66" y="827803"/>
            <a:ext cx="11678974" cy="534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906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DE6C1-2B47-4366-256A-6FADF5FC285F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 dirty="0">
                <a:solidFill>
                  <a:schemeClr val="tx1"/>
                </a:solidFill>
              </a:rPr>
              <a:t>리눅스 기본 명령어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40328B8-86DB-E2E1-33A3-0E1B29EA7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86" y="875545"/>
            <a:ext cx="10965965" cy="141045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4D41F7E-80F5-E4A0-8C90-19C121D08C83}"/>
              </a:ext>
            </a:extLst>
          </p:cNvPr>
          <p:cNvSpPr/>
          <p:nvPr/>
        </p:nvSpPr>
        <p:spPr>
          <a:xfrm>
            <a:off x="289249" y="2385060"/>
            <a:ext cx="10926147" cy="179505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/>
              <a:t># ls  -&gt; </a:t>
            </a:r>
            <a:r>
              <a:rPr lang="ko-KR" altLang="en-US" sz="1600" dirty="0"/>
              <a:t>현재 디렉토리와 파일 목록</a:t>
            </a:r>
          </a:p>
          <a:p>
            <a:r>
              <a:rPr lang="en-US" altLang="ko-KR" sz="1600" dirty="0"/>
              <a:t># ls /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/</a:t>
            </a:r>
            <a:r>
              <a:rPr lang="en-US" altLang="ko-KR" sz="1600" dirty="0" err="1"/>
              <a:t>sysconfig</a:t>
            </a:r>
            <a:r>
              <a:rPr lang="en-US" altLang="ko-KR" sz="1600" dirty="0"/>
              <a:t>    -&gt; /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/</a:t>
            </a:r>
            <a:r>
              <a:rPr lang="en-US" altLang="ko-KR" sz="1600" dirty="0" err="1"/>
              <a:t>sysconfig</a:t>
            </a:r>
            <a:r>
              <a:rPr lang="en-US" altLang="ko-KR" sz="1600" dirty="0"/>
              <a:t> </a:t>
            </a:r>
            <a:r>
              <a:rPr lang="ko-KR" altLang="en-US" sz="1600" dirty="0"/>
              <a:t>디렉토리의 목록</a:t>
            </a:r>
          </a:p>
          <a:p>
            <a:r>
              <a:rPr lang="en-US" altLang="ko-KR" sz="1600" dirty="0"/>
              <a:t># ls -a      -&gt; </a:t>
            </a:r>
            <a:r>
              <a:rPr lang="ko-KR" altLang="en-US" sz="1600" dirty="0"/>
              <a:t>현재 디렉토리의 목록</a:t>
            </a:r>
            <a:r>
              <a:rPr lang="en-US" altLang="ko-KR" sz="1600" dirty="0"/>
              <a:t>(</a:t>
            </a:r>
            <a:r>
              <a:rPr lang="ko-KR" altLang="en-US" sz="1600" dirty="0"/>
              <a:t>숨김 파일 포함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# ls -l       -&gt; </a:t>
            </a:r>
            <a:r>
              <a:rPr lang="ko-KR" altLang="en-US" sz="1600" dirty="0"/>
              <a:t>현재 디렉토리의 목록을 자세히 보여줌</a:t>
            </a:r>
          </a:p>
          <a:p>
            <a:r>
              <a:rPr lang="en-US" altLang="ko-KR" sz="1600" dirty="0"/>
              <a:t># ls *.</a:t>
            </a:r>
            <a:r>
              <a:rPr lang="en-US" altLang="ko-KR" sz="1600" dirty="0" err="1"/>
              <a:t>cfg</a:t>
            </a:r>
            <a:r>
              <a:rPr lang="en-US" altLang="ko-KR" sz="1600" dirty="0"/>
              <a:t>   -&gt; </a:t>
            </a:r>
            <a:r>
              <a:rPr lang="ko-KR" altLang="en-US" sz="1600" dirty="0" err="1"/>
              <a:t>확장가가</a:t>
            </a:r>
            <a:r>
              <a:rPr lang="ko-KR" altLang="en-US" sz="1600" dirty="0"/>
              <a:t> </a:t>
            </a:r>
            <a:r>
              <a:rPr lang="en-US" altLang="ko-KR" sz="1600" dirty="0" err="1"/>
              <a:t>cfg</a:t>
            </a:r>
            <a:r>
              <a:rPr lang="ko-KR" altLang="en-US" sz="1600" dirty="0"/>
              <a:t>인 목록을 보여줌</a:t>
            </a:r>
          </a:p>
          <a:p>
            <a:r>
              <a:rPr lang="en-US" altLang="ko-KR" sz="1600" dirty="0"/>
              <a:t># ls -l /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/</a:t>
            </a:r>
            <a:r>
              <a:rPr lang="en-US" altLang="ko-KR" sz="1600" dirty="0" err="1"/>
              <a:t>sysconfig</a:t>
            </a:r>
            <a:r>
              <a:rPr lang="en-US" altLang="ko-KR" sz="1600" dirty="0"/>
              <a:t>/a*   -&gt; /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/</a:t>
            </a:r>
            <a:r>
              <a:rPr lang="en-US" altLang="ko-KR" sz="1600" dirty="0" err="1"/>
              <a:t>sysconfig</a:t>
            </a:r>
            <a:r>
              <a:rPr lang="en-US" altLang="ko-KR" sz="1600" dirty="0"/>
              <a:t> </a:t>
            </a:r>
            <a:r>
              <a:rPr lang="ko-KR" altLang="en-US" sz="1600" dirty="0"/>
              <a:t>디렉토리에 있는 목록 중 앞 글자가 </a:t>
            </a:r>
            <a:r>
              <a:rPr lang="en-US" altLang="ko-KR" sz="1600" dirty="0"/>
              <a:t>'a'</a:t>
            </a:r>
            <a:r>
              <a:rPr lang="ko-KR" altLang="en-US" sz="1600" dirty="0"/>
              <a:t>인 것의 목록을 자세히 보여줌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0994FB2-613A-ECFD-C493-F444B7F29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86" y="4388748"/>
            <a:ext cx="11422702" cy="228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609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5947E28-623A-B017-EF4C-4EAD7B426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26" y="292675"/>
            <a:ext cx="11560803" cy="143348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B8C1DB7-BD12-4298-4FCA-5D0F4E784B54}"/>
              </a:ext>
            </a:extLst>
          </p:cNvPr>
          <p:cNvSpPr/>
          <p:nvPr/>
        </p:nvSpPr>
        <p:spPr>
          <a:xfrm>
            <a:off x="289249" y="1806562"/>
            <a:ext cx="10926147" cy="179505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/>
              <a:t># cd        -&gt; </a:t>
            </a:r>
            <a:r>
              <a:rPr lang="ko-KR" altLang="en-US" sz="1600" dirty="0"/>
              <a:t>현재 사용자의 홈 디렉토리로 이동</a:t>
            </a:r>
            <a:r>
              <a:rPr lang="en-US" altLang="ko-KR" sz="1600" dirty="0"/>
              <a:t>. </a:t>
            </a:r>
            <a:r>
              <a:rPr lang="ko-KR" altLang="en-US" sz="1600" dirty="0"/>
              <a:t>만약 현재 사용자가 </a:t>
            </a:r>
            <a:r>
              <a:rPr lang="en-US" altLang="ko-KR" sz="1600" dirty="0"/>
              <a:t>root</a:t>
            </a:r>
            <a:r>
              <a:rPr lang="ko-KR" altLang="en-US" sz="1600" dirty="0"/>
              <a:t>면  </a:t>
            </a:r>
            <a:r>
              <a:rPr lang="en-US" altLang="ko-KR" sz="1600" dirty="0"/>
              <a:t>'root' </a:t>
            </a:r>
            <a:r>
              <a:rPr lang="ko-KR" altLang="en-US" sz="1600" dirty="0"/>
              <a:t>디렉토리로 이동</a:t>
            </a:r>
          </a:p>
          <a:p>
            <a:r>
              <a:rPr lang="en-US" altLang="ko-KR" sz="1600" dirty="0"/>
              <a:t># cd ..    -&gt; </a:t>
            </a:r>
            <a:r>
              <a:rPr lang="ko-KR" altLang="en-US" sz="1600" dirty="0"/>
              <a:t>바로 상위의 디렉토리로 이동 </a:t>
            </a:r>
            <a:r>
              <a:rPr lang="en-US" altLang="ko-KR" sz="1600" dirty="0"/>
              <a:t>'..'</a:t>
            </a:r>
            <a:r>
              <a:rPr lang="ko-KR" altLang="en-US" sz="1600" dirty="0"/>
              <a:t>은 한 디렉토리의 부모 디렉토리를 의미</a:t>
            </a:r>
            <a:r>
              <a:rPr lang="en-US" altLang="ko-KR" sz="1600" dirty="0"/>
              <a:t>(</a:t>
            </a:r>
            <a:r>
              <a:rPr lang="ko-KR" altLang="en-US" sz="1600" dirty="0"/>
              <a:t>예를 들어</a:t>
            </a:r>
            <a:r>
              <a:rPr lang="en-US" altLang="ko-KR" sz="1600" dirty="0"/>
              <a:t>, </a:t>
            </a:r>
            <a:r>
              <a:rPr lang="ko-KR" altLang="en-US" sz="1600" dirty="0"/>
              <a:t>현재 디렉토리가 </a:t>
            </a:r>
            <a:r>
              <a:rPr lang="en-US" altLang="ko-KR" sz="1600" dirty="0"/>
              <a:t>/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/</a:t>
            </a:r>
            <a:r>
              <a:rPr lang="en-US" altLang="ko-KR" sz="1600" dirty="0" err="1"/>
              <a:t>sysconfig</a:t>
            </a:r>
            <a:r>
              <a:rPr lang="ko-KR" altLang="en-US" sz="1600" dirty="0"/>
              <a:t>면 바로 상위인 </a:t>
            </a:r>
            <a:r>
              <a:rPr lang="en-US" altLang="ko-KR" sz="1600" dirty="0"/>
              <a:t>'/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' </a:t>
            </a:r>
            <a:r>
              <a:rPr lang="ko-KR" altLang="en-US" sz="1600" dirty="0"/>
              <a:t>디렉토리로 이동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# cd /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/</a:t>
            </a:r>
            <a:r>
              <a:rPr lang="en-US" altLang="ko-KR" sz="1600" dirty="0" err="1"/>
              <a:t>sysconfig</a:t>
            </a:r>
            <a:r>
              <a:rPr lang="en-US" altLang="ko-KR" sz="1600" dirty="0"/>
              <a:t>    -&gt; /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/</a:t>
            </a:r>
            <a:r>
              <a:rPr lang="en-US" altLang="ko-KR" sz="1600" dirty="0" err="1"/>
              <a:t>sysconfig</a:t>
            </a:r>
            <a:r>
              <a:rPr lang="en-US" altLang="ko-KR" sz="1600" dirty="0"/>
              <a:t> </a:t>
            </a:r>
            <a:r>
              <a:rPr lang="ko-KR" altLang="en-US" sz="1600" dirty="0"/>
              <a:t>디렉토리로 이동</a:t>
            </a:r>
            <a:r>
              <a:rPr lang="en-US" altLang="ko-KR" sz="1600" dirty="0"/>
              <a:t>(</a:t>
            </a:r>
            <a:r>
              <a:rPr lang="ko-KR" altLang="en-US" sz="1600" dirty="0"/>
              <a:t>절대 경로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# cd ../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/</a:t>
            </a:r>
            <a:r>
              <a:rPr lang="en-US" altLang="ko-KR" sz="1600" dirty="0" err="1"/>
              <a:t>sysconfig</a:t>
            </a:r>
            <a:r>
              <a:rPr lang="en-US" altLang="ko-KR" sz="1600" dirty="0"/>
              <a:t>   -&gt; </a:t>
            </a:r>
            <a:r>
              <a:rPr lang="ko-KR" altLang="en-US" sz="1600" dirty="0"/>
              <a:t>상대 경로로 이동</a:t>
            </a:r>
            <a:r>
              <a:rPr lang="en-US" altLang="ko-KR" sz="1600" dirty="0"/>
              <a:t>, </a:t>
            </a:r>
            <a:r>
              <a:rPr lang="ko-KR" altLang="en-US" sz="1600" dirty="0"/>
              <a:t>현재 디렉토리의 상위</a:t>
            </a:r>
            <a:r>
              <a:rPr lang="en-US" altLang="ko-KR" sz="1600" dirty="0"/>
              <a:t>('..')</a:t>
            </a:r>
            <a:r>
              <a:rPr lang="ko-KR" altLang="en-US" sz="1600" dirty="0"/>
              <a:t>로 이동한 후 다시 </a:t>
            </a:r>
            <a:r>
              <a:rPr lang="en-US" altLang="ko-KR" sz="1600" dirty="0"/>
              <a:t>/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/</a:t>
            </a:r>
            <a:r>
              <a:rPr lang="en-US" altLang="ko-KR" sz="1600" dirty="0" err="1"/>
              <a:t>sysconfig</a:t>
            </a:r>
            <a:r>
              <a:rPr lang="ko-KR" altLang="en-US" sz="1600" dirty="0"/>
              <a:t>로 이동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38B821-E799-0997-EAFB-2E196C900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26" y="3940945"/>
            <a:ext cx="10852427" cy="153612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6B0359A-787D-53AE-48C8-AF6A2199C98C}"/>
              </a:ext>
            </a:extLst>
          </p:cNvPr>
          <p:cNvSpPr/>
          <p:nvPr/>
        </p:nvSpPr>
        <p:spPr>
          <a:xfrm>
            <a:off x="289249" y="5667798"/>
            <a:ext cx="10926147" cy="57438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/>
              <a:t># </a:t>
            </a:r>
            <a:r>
              <a:rPr lang="en-US" altLang="ko-KR" sz="1600" dirty="0" err="1"/>
              <a:t>pwd</a:t>
            </a:r>
            <a:r>
              <a:rPr lang="en-US" altLang="ko-KR" sz="1600" dirty="0"/>
              <a:t>     -&gt; </a:t>
            </a:r>
            <a:r>
              <a:rPr lang="ko-KR" altLang="en-US" sz="1600" dirty="0"/>
              <a:t>현재 작업 중인 디렉토리의 경로 출력</a:t>
            </a:r>
          </a:p>
        </p:txBody>
      </p:sp>
    </p:spTree>
    <p:extLst>
      <p:ext uri="{BB962C8B-B14F-4D97-AF65-F5344CB8AC3E}">
        <p14:creationId xmlns:p14="http://schemas.microsoft.com/office/powerpoint/2010/main" val="2117592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275BF40-84B6-AA7F-63BD-99780CD61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35" y="267099"/>
            <a:ext cx="11449550" cy="147772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67A39DD-93D5-995E-9058-56123AF0F693}"/>
              </a:ext>
            </a:extLst>
          </p:cNvPr>
          <p:cNvSpPr/>
          <p:nvPr/>
        </p:nvSpPr>
        <p:spPr>
          <a:xfrm>
            <a:off x="289249" y="1806562"/>
            <a:ext cx="10926147" cy="179505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/>
              <a:t># rm abc.txt    -&gt; </a:t>
            </a:r>
            <a:r>
              <a:rPr lang="ko-KR" altLang="en-US" sz="1600" dirty="0"/>
              <a:t>해당 파일 삭제</a:t>
            </a:r>
            <a:r>
              <a:rPr lang="en-US" altLang="ko-KR" sz="1600" dirty="0"/>
              <a:t>(</a:t>
            </a:r>
            <a:r>
              <a:rPr lang="ko-KR" altLang="en-US" sz="1600" dirty="0"/>
              <a:t>내부적으로 </a:t>
            </a:r>
            <a:r>
              <a:rPr lang="en-US" altLang="ko-KR" sz="1600" dirty="0"/>
              <a:t>'rm -</a:t>
            </a:r>
            <a:r>
              <a:rPr lang="en-US" altLang="ko-KR" sz="1600" dirty="0" err="1"/>
              <a:t>i</a:t>
            </a:r>
            <a:r>
              <a:rPr lang="en-US" altLang="ko-KR" sz="1600" dirty="0"/>
              <a:t>'</a:t>
            </a:r>
            <a:r>
              <a:rPr lang="ko-KR" altLang="en-US" sz="1600" dirty="0"/>
              <a:t>로 연결됨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# rm -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abc.txt   -&gt; </a:t>
            </a:r>
            <a:r>
              <a:rPr lang="ko-KR" altLang="en-US" sz="1600" dirty="0"/>
              <a:t>삭제 시 정말 삭제할지 확인하는 메세지가 나옴</a:t>
            </a:r>
          </a:p>
          <a:p>
            <a:r>
              <a:rPr lang="en-US" altLang="ko-KR" sz="1600" dirty="0"/>
              <a:t># rm -f abc.txt   -&gt; </a:t>
            </a:r>
            <a:r>
              <a:rPr lang="ko-KR" altLang="en-US" sz="1600" dirty="0"/>
              <a:t>삭제 시 확인하지 않고 바로 삭제함</a:t>
            </a:r>
            <a:r>
              <a:rPr lang="en-US" altLang="ko-KR" sz="1600" dirty="0"/>
              <a:t>(f</a:t>
            </a:r>
            <a:r>
              <a:rPr lang="ko-KR" altLang="en-US" sz="1600" dirty="0"/>
              <a:t>는 </a:t>
            </a:r>
            <a:r>
              <a:rPr lang="en-US" altLang="ko-KR" sz="1600" dirty="0"/>
              <a:t>Force</a:t>
            </a:r>
            <a:r>
              <a:rPr lang="ko-KR" altLang="en-US" sz="1600" dirty="0"/>
              <a:t>의 약자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# rm -r </a:t>
            </a:r>
            <a:r>
              <a:rPr lang="en-US" altLang="ko-KR" sz="1600" dirty="0" err="1"/>
              <a:t>abc</a:t>
            </a:r>
            <a:r>
              <a:rPr lang="en-US" altLang="ko-KR" sz="1600" dirty="0"/>
              <a:t>       -&gt; </a:t>
            </a:r>
            <a:r>
              <a:rPr lang="ko-KR" altLang="en-US" sz="1600" dirty="0"/>
              <a:t>해당 디렉토리 삭제</a:t>
            </a:r>
            <a:r>
              <a:rPr lang="en-US" altLang="ko-KR" sz="1600" dirty="0"/>
              <a:t>(r</a:t>
            </a:r>
            <a:r>
              <a:rPr lang="ko-KR" altLang="en-US" sz="1600" dirty="0"/>
              <a:t>은 </a:t>
            </a:r>
            <a:r>
              <a:rPr lang="en-US" altLang="ko-KR" sz="1600" dirty="0"/>
              <a:t>Recursive</a:t>
            </a:r>
            <a:r>
              <a:rPr lang="ko-KR" altLang="en-US" sz="1600" dirty="0"/>
              <a:t>의 약자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# rm -rf </a:t>
            </a:r>
            <a:r>
              <a:rPr lang="en-US" altLang="ko-KR" sz="1600" dirty="0" err="1"/>
              <a:t>abc</a:t>
            </a:r>
            <a:r>
              <a:rPr lang="en-US" altLang="ko-KR" sz="1600" dirty="0"/>
              <a:t>      -&gt; r</a:t>
            </a:r>
            <a:r>
              <a:rPr lang="ko-KR" altLang="en-US" sz="1600" dirty="0"/>
              <a:t>옵션과 </a:t>
            </a:r>
            <a:r>
              <a:rPr lang="en-US" altLang="ko-KR" sz="1600" dirty="0"/>
              <a:t>f </a:t>
            </a:r>
            <a:r>
              <a:rPr lang="ko-KR" altLang="en-US" sz="1600" dirty="0"/>
              <a:t>옵션을 합친 것으로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abc</a:t>
            </a:r>
            <a:r>
              <a:rPr lang="en-US" altLang="ko-KR" sz="1600" dirty="0"/>
              <a:t> </a:t>
            </a:r>
            <a:r>
              <a:rPr lang="ko-KR" altLang="en-US" sz="1600" dirty="0"/>
              <a:t>디렉토리와 그 아래에 있는 하위 디렉토리를 강제로 전부 삭제</a:t>
            </a:r>
            <a:r>
              <a:rPr lang="en-US" altLang="ko-KR" sz="1600" dirty="0"/>
              <a:t>(</a:t>
            </a:r>
            <a:r>
              <a:rPr lang="ko-KR" altLang="en-US" sz="1600" dirty="0"/>
              <a:t>편리하지만 상당히 주의해서 사용해야 함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B4AD65B-9E2E-694C-3F30-849CE9E138D4}"/>
              </a:ext>
            </a:extLst>
          </p:cNvPr>
          <p:cNvSpPr/>
          <p:nvPr/>
        </p:nvSpPr>
        <p:spPr>
          <a:xfrm>
            <a:off x="300335" y="4077478"/>
            <a:ext cx="10915061" cy="22393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lnSpc>
                <a:spcPct val="150000"/>
              </a:lnSpc>
            </a:pPr>
            <a:r>
              <a:rPr lang="en-US" altLang="ko-KR" sz="1400" b="1" dirty="0">
                <a:solidFill>
                  <a:schemeClr val="tx1"/>
                </a:solidFill>
              </a:rPr>
              <a:t>* </a:t>
            </a:r>
            <a:r>
              <a:rPr lang="ko-KR" altLang="en-US" sz="1400" b="1" dirty="0">
                <a:solidFill>
                  <a:schemeClr val="tx1"/>
                </a:solidFill>
              </a:rPr>
              <a:t>주의사항 </a:t>
            </a:r>
            <a:r>
              <a:rPr lang="en-US" altLang="ko-KR" sz="1400" b="1" dirty="0">
                <a:solidFill>
                  <a:schemeClr val="tx1"/>
                </a:solidFill>
              </a:rPr>
              <a:t>*</a:t>
            </a:r>
          </a:p>
          <a:p>
            <a:pPr algn="just">
              <a:lnSpc>
                <a:spcPct val="150000"/>
              </a:lnSpc>
            </a:pPr>
            <a:endParaRPr lang="en-US" altLang="ko-KR" sz="1400" b="1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b="1" dirty="0">
                <a:solidFill>
                  <a:schemeClr val="tx1"/>
                </a:solidFill>
              </a:rPr>
              <a:t>root </a:t>
            </a:r>
            <a:r>
              <a:rPr lang="ko-KR" altLang="en-US" sz="1400" b="1" dirty="0">
                <a:solidFill>
                  <a:schemeClr val="tx1"/>
                </a:solidFill>
              </a:rPr>
              <a:t>사용자는 모든 명령을 실행할 수 있는 권한이 있으므로 </a:t>
            </a:r>
            <a:r>
              <a:rPr lang="en-US" altLang="ko-KR" sz="1400" b="1" dirty="0">
                <a:solidFill>
                  <a:schemeClr val="tx1"/>
                </a:solidFill>
              </a:rPr>
              <a:t>rm</a:t>
            </a:r>
            <a:r>
              <a:rPr lang="ko-KR" altLang="en-US" sz="1400" b="1" dirty="0">
                <a:solidFill>
                  <a:schemeClr val="tx1"/>
                </a:solidFill>
              </a:rPr>
              <a:t>과 같은 명령어를 사용할 때는 항상 주의해야 한다</a:t>
            </a:r>
            <a:r>
              <a:rPr lang="en-US" altLang="ko-KR" sz="1400" b="1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</a:rPr>
              <a:t>리눅스에서는 </a:t>
            </a:r>
            <a:r>
              <a:rPr lang="en-US" altLang="ko-KR" sz="1400" b="1" dirty="0">
                <a:solidFill>
                  <a:schemeClr val="tx1"/>
                </a:solidFill>
              </a:rPr>
              <a:t>Windows</a:t>
            </a:r>
            <a:r>
              <a:rPr lang="ko-KR" altLang="en-US" sz="1400" b="1" dirty="0">
                <a:solidFill>
                  <a:schemeClr val="tx1"/>
                </a:solidFill>
              </a:rPr>
              <a:t>의 휴지통 개념이 없다고 볼 수 있어 삭제한 파일을 복구하기가 상당히 어렵다는 점을 기억해야 한다</a:t>
            </a:r>
            <a:r>
              <a:rPr lang="en-US" altLang="ko-KR" sz="1400" b="1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1400" b="1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</a:rPr>
              <a:t>특히 </a:t>
            </a:r>
            <a:r>
              <a:rPr lang="en-US" altLang="ko-KR" sz="1400" b="1" dirty="0">
                <a:solidFill>
                  <a:schemeClr val="tx1"/>
                </a:solidFill>
              </a:rPr>
              <a:t>rm –rf </a:t>
            </a:r>
            <a:r>
              <a:rPr lang="ko-KR" altLang="en-US" sz="1400" b="1" dirty="0">
                <a:solidFill>
                  <a:schemeClr val="tx1"/>
                </a:solidFill>
              </a:rPr>
              <a:t>같은 무조건적으로 실행되는 삭제 명령어는 편한만큼 더욱더 주의가 필요하다</a:t>
            </a:r>
            <a:r>
              <a:rPr lang="en-US" altLang="ko-KR" sz="1400" b="1" dirty="0">
                <a:solidFill>
                  <a:schemeClr val="tx1"/>
                </a:solidFill>
              </a:rPr>
              <a:t>.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360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77839BFD-2EA6-07EB-FA40-06C48ED75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73" y="365364"/>
            <a:ext cx="11382623" cy="143544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7CA140C-D5CE-50D1-DF7F-62B42D2C4A37}"/>
              </a:ext>
            </a:extLst>
          </p:cNvPr>
          <p:cNvSpPr/>
          <p:nvPr/>
        </p:nvSpPr>
        <p:spPr>
          <a:xfrm>
            <a:off x="289249" y="1800808"/>
            <a:ext cx="10926147" cy="95172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/>
              <a:t># cp abc.txt cba.txt    -&gt; abc.txt</a:t>
            </a:r>
            <a:r>
              <a:rPr lang="ko-KR" altLang="en-US" sz="1600" dirty="0"/>
              <a:t>를 </a:t>
            </a:r>
            <a:r>
              <a:rPr lang="en-US" altLang="ko-KR" sz="1600" dirty="0"/>
              <a:t>cba.txt</a:t>
            </a:r>
            <a:r>
              <a:rPr lang="ko-KR" altLang="en-US" sz="1600" dirty="0"/>
              <a:t>라는 이름으로 바꿔서 복사</a:t>
            </a:r>
          </a:p>
          <a:p>
            <a:r>
              <a:rPr lang="en-US" altLang="ko-KR" sz="1600" dirty="0"/>
              <a:t># cp -r </a:t>
            </a:r>
            <a:r>
              <a:rPr lang="en-US" altLang="ko-KR" sz="1600" dirty="0" err="1"/>
              <a:t>abc</a:t>
            </a:r>
            <a:r>
              <a:rPr lang="en-US" altLang="ko-KR" sz="1600" dirty="0"/>
              <a:t> cba      -&gt; </a:t>
            </a:r>
            <a:r>
              <a:rPr lang="ko-KR" altLang="en-US" sz="1600" dirty="0"/>
              <a:t>디렉토리 복사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D4ED0AD-D172-6363-2177-5991E5DEE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48" y="3389985"/>
            <a:ext cx="10447817" cy="116335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5E094A2-2C4A-F789-C786-6FD6F064CD84}"/>
              </a:ext>
            </a:extLst>
          </p:cNvPr>
          <p:cNvSpPr/>
          <p:nvPr/>
        </p:nvSpPr>
        <p:spPr>
          <a:xfrm>
            <a:off x="289249" y="4714931"/>
            <a:ext cx="10926147" cy="95172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/>
              <a:t># touch abc.txt     -&gt; </a:t>
            </a:r>
            <a:r>
              <a:rPr lang="ko-KR" altLang="en-US" sz="1600" dirty="0"/>
              <a:t>파일이 없을 경우 </a:t>
            </a:r>
            <a:r>
              <a:rPr lang="en-US" altLang="ko-KR" sz="1600" dirty="0"/>
              <a:t>abc.txt</a:t>
            </a:r>
            <a:r>
              <a:rPr lang="ko-KR" altLang="en-US" sz="1600" dirty="0"/>
              <a:t>라는 빈 파일을 생성하고</a:t>
            </a:r>
            <a:r>
              <a:rPr lang="en-US" altLang="ko-KR" sz="1600" dirty="0"/>
              <a:t>, abc.txt</a:t>
            </a:r>
            <a:r>
              <a:rPr lang="ko-KR" altLang="en-US" sz="1600" dirty="0"/>
              <a:t>가 있을 경우 파일의 최종 수정 시간을 현재 시각으로 변경</a:t>
            </a:r>
          </a:p>
        </p:txBody>
      </p:sp>
    </p:spTree>
    <p:extLst>
      <p:ext uri="{BB962C8B-B14F-4D97-AF65-F5344CB8AC3E}">
        <p14:creationId xmlns:p14="http://schemas.microsoft.com/office/powerpoint/2010/main" val="15728049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01A44AC-07EC-C80E-4F12-BFFFB1FDD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92" y="414365"/>
            <a:ext cx="9245648" cy="131179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A3D0E59-B80D-EA4A-BEA1-3FD8E7B55457}"/>
              </a:ext>
            </a:extLst>
          </p:cNvPr>
          <p:cNvSpPr/>
          <p:nvPr/>
        </p:nvSpPr>
        <p:spPr>
          <a:xfrm>
            <a:off x="289249" y="1876542"/>
            <a:ext cx="10926147" cy="108126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/>
              <a:t># mv abc.txt  /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/</a:t>
            </a:r>
            <a:r>
              <a:rPr lang="en-US" altLang="ko-KR" sz="1600" dirty="0" err="1"/>
              <a:t>sysconfig</a:t>
            </a:r>
            <a:r>
              <a:rPr lang="en-US" altLang="ko-KR" sz="1600" dirty="0"/>
              <a:t>/      -&gt; abc.txt</a:t>
            </a:r>
            <a:r>
              <a:rPr lang="ko-KR" altLang="en-US" sz="1600" dirty="0"/>
              <a:t>를 </a:t>
            </a:r>
            <a:r>
              <a:rPr lang="en-US" altLang="ko-KR" sz="1600" dirty="0"/>
              <a:t>/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/</a:t>
            </a:r>
            <a:r>
              <a:rPr lang="en-US" altLang="ko-KR" sz="1600" dirty="0" err="1"/>
              <a:t>sysconfig</a:t>
            </a:r>
            <a:r>
              <a:rPr lang="en-US" altLang="ko-KR" sz="1600" dirty="0"/>
              <a:t>/ </a:t>
            </a:r>
            <a:r>
              <a:rPr lang="ko-KR" altLang="en-US" sz="1600" dirty="0"/>
              <a:t>디렉토리로 이동</a:t>
            </a:r>
          </a:p>
          <a:p>
            <a:r>
              <a:rPr lang="en-US" altLang="ko-KR" sz="1600" dirty="0"/>
              <a:t># mv </a:t>
            </a:r>
            <a:r>
              <a:rPr lang="en-US" altLang="ko-KR" sz="1600" dirty="0" err="1"/>
              <a:t>aaa</a:t>
            </a:r>
            <a:r>
              <a:rPr lang="en-US" altLang="ko-KR" sz="1600" dirty="0"/>
              <a:t> </a:t>
            </a:r>
            <a:r>
              <a:rPr lang="en-US" altLang="ko-KR" sz="1600" dirty="0" err="1"/>
              <a:t>bbb</a:t>
            </a:r>
            <a:r>
              <a:rPr lang="en-US" altLang="ko-KR" sz="1600" dirty="0"/>
              <a:t> ccc </a:t>
            </a:r>
            <a:r>
              <a:rPr lang="en-US" altLang="ko-KR" sz="1600" dirty="0" err="1"/>
              <a:t>ddd</a:t>
            </a:r>
            <a:r>
              <a:rPr lang="en-US" altLang="ko-KR" sz="1600" dirty="0"/>
              <a:t>     -&gt; </a:t>
            </a:r>
            <a:r>
              <a:rPr lang="en-US" altLang="ko-KR" sz="1600" dirty="0" err="1"/>
              <a:t>aaa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bbb</a:t>
            </a:r>
            <a:r>
              <a:rPr lang="en-US" altLang="ko-KR" sz="1600" dirty="0"/>
              <a:t>, ccc </a:t>
            </a:r>
            <a:r>
              <a:rPr lang="ko-KR" altLang="en-US" sz="1600" dirty="0"/>
              <a:t>파일을 </a:t>
            </a:r>
            <a:r>
              <a:rPr lang="en-US" altLang="ko-KR" sz="1600" dirty="0"/>
              <a:t>/</a:t>
            </a:r>
            <a:r>
              <a:rPr lang="en-US" altLang="ko-KR" sz="1600" dirty="0" err="1"/>
              <a:t>ddd</a:t>
            </a:r>
            <a:r>
              <a:rPr lang="en-US" altLang="ko-KR" sz="1600" dirty="0"/>
              <a:t> </a:t>
            </a:r>
            <a:r>
              <a:rPr lang="ko-KR" altLang="en-US" sz="1600" dirty="0"/>
              <a:t>디렉토리로 이동</a:t>
            </a:r>
          </a:p>
          <a:p>
            <a:r>
              <a:rPr lang="en-US" altLang="ko-KR" sz="1600" dirty="0"/>
              <a:t># mv abc.txt www.txt       -&gt; abc.txt</a:t>
            </a:r>
            <a:r>
              <a:rPr lang="ko-KR" altLang="en-US" sz="1600" dirty="0"/>
              <a:t>의 이름을 </a:t>
            </a:r>
            <a:r>
              <a:rPr lang="en-US" altLang="ko-KR" sz="1600" dirty="0"/>
              <a:t>www.txt</a:t>
            </a:r>
            <a:r>
              <a:rPr lang="ko-KR" altLang="en-US" sz="1600" dirty="0"/>
              <a:t>로 변경해서 이동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C091E71-C7B0-BFB2-CB0E-FE65C1226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34" y="3563348"/>
            <a:ext cx="10192670" cy="126057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F48DB3A-AA00-79F2-BE5E-60FCF0499CEB}"/>
              </a:ext>
            </a:extLst>
          </p:cNvPr>
          <p:cNvSpPr/>
          <p:nvPr/>
        </p:nvSpPr>
        <p:spPr>
          <a:xfrm>
            <a:off x="289249" y="4927652"/>
            <a:ext cx="10926147" cy="108126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/>
              <a:t>#mkdir </a:t>
            </a:r>
            <a:r>
              <a:rPr lang="en-US" altLang="ko-KR" sz="1600" dirty="0" err="1"/>
              <a:t>abc</a:t>
            </a:r>
            <a:r>
              <a:rPr lang="en-US" altLang="ko-KR" sz="1600" dirty="0"/>
              <a:t>           -&gt; </a:t>
            </a:r>
            <a:r>
              <a:rPr lang="ko-KR" altLang="en-US" sz="1600" dirty="0"/>
              <a:t>현재 디렉토리 아래에 </a:t>
            </a:r>
            <a:r>
              <a:rPr lang="en-US" altLang="ko-KR" sz="1600" dirty="0"/>
              <a:t>/</a:t>
            </a:r>
            <a:r>
              <a:rPr lang="en-US" altLang="ko-KR" sz="1600" dirty="0" err="1"/>
              <a:t>abc</a:t>
            </a:r>
            <a:r>
              <a:rPr lang="en-US" altLang="ko-KR" sz="1600" dirty="0"/>
              <a:t> </a:t>
            </a:r>
            <a:r>
              <a:rPr lang="ko-KR" altLang="en-US" sz="1600" dirty="0"/>
              <a:t>이름의 디렉토리 생성</a:t>
            </a:r>
          </a:p>
          <a:p>
            <a:r>
              <a:rPr lang="en-US" altLang="ko-KR" sz="1600" dirty="0"/>
              <a:t>#mkdir -p def/</a:t>
            </a:r>
            <a:r>
              <a:rPr lang="en-US" altLang="ko-KR" sz="1600" dirty="0" err="1"/>
              <a:t>fgh</a:t>
            </a:r>
            <a:r>
              <a:rPr lang="en-US" altLang="ko-KR" sz="1600" dirty="0"/>
              <a:t>   -&gt; def/</a:t>
            </a:r>
            <a:r>
              <a:rPr lang="en-US" altLang="ko-KR" sz="1600" dirty="0" err="1"/>
              <a:t>fgh</a:t>
            </a:r>
            <a:r>
              <a:rPr lang="en-US" altLang="ko-KR" sz="1600" dirty="0"/>
              <a:t> </a:t>
            </a:r>
            <a:r>
              <a:rPr lang="ko-KR" altLang="en-US" sz="1600" dirty="0"/>
              <a:t>디렉토리를 생성한다</a:t>
            </a:r>
            <a:r>
              <a:rPr lang="en-US" altLang="ko-KR" sz="1600" dirty="0"/>
              <a:t>. </a:t>
            </a:r>
            <a:r>
              <a:rPr lang="ko-KR" altLang="en-US" sz="1600" dirty="0"/>
              <a:t>만약 </a:t>
            </a:r>
            <a:r>
              <a:rPr lang="en-US" altLang="ko-KR" sz="1600" dirty="0"/>
              <a:t>/</a:t>
            </a:r>
            <a:r>
              <a:rPr lang="en-US" altLang="ko-KR" sz="1600" dirty="0" err="1"/>
              <a:t>fgh</a:t>
            </a:r>
            <a:r>
              <a:rPr lang="en-US" altLang="ko-KR" sz="1600" dirty="0"/>
              <a:t> </a:t>
            </a:r>
            <a:r>
              <a:rPr lang="ko-KR" altLang="en-US" sz="1600" dirty="0"/>
              <a:t>디렉토리의 부모 디렉토리인 </a:t>
            </a:r>
            <a:r>
              <a:rPr lang="en-US" altLang="ko-KR" sz="1600" dirty="0"/>
              <a:t>'/def' </a:t>
            </a:r>
            <a:r>
              <a:rPr lang="ko-KR" altLang="en-US" sz="1600" dirty="0"/>
              <a:t>디렉토리가 없다면 자동 생성해줌</a:t>
            </a:r>
            <a:r>
              <a:rPr lang="en-US" altLang="ko-KR" sz="1600" dirty="0"/>
              <a:t>(p</a:t>
            </a:r>
            <a:r>
              <a:rPr lang="ko-KR" altLang="en-US" sz="1600" dirty="0"/>
              <a:t>는 </a:t>
            </a:r>
            <a:r>
              <a:rPr lang="en-US" altLang="ko-KR" sz="1600" dirty="0"/>
              <a:t>Parents</a:t>
            </a:r>
            <a:r>
              <a:rPr lang="ko-KR" altLang="en-US" sz="1600" dirty="0"/>
              <a:t>의 약자</a:t>
            </a:r>
            <a:r>
              <a:rPr lang="en-US" altLang="ko-KR" sz="1600" dirty="0"/>
              <a:t>).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550903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E029882-5479-427C-262F-09382564D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26" y="346897"/>
            <a:ext cx="11425032" cy="143524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5EEC6AE-4BD5-9AE3-5064-1A30AD678EE9}"/>
              </a:ext>
            </a:extLst>
          </p:cNvPr>
          <p:cNvSpPr/>
          <p:nvPr/>
        </p:nvSpPr>
        <p:spPr>
          <a:xfrm>
            <a:off x="289249" y="1913864"/>
            <a:ext cx="10926147" cy="108126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/>
              <a:t>#rmdir </a:t>
            </a:r>
            <a:r>
              <a:rPr lang="en-US" altLang="ko-KR" sz="1600" dirty="0" err="1"/>
              <a:t>abc</a:t>
            </a:r>
            <a:r>
              <a:rPr lang="en-US" altLang="ko-KR" sz="1600" dirty="0"/>
              <a:t>     -&gt; /</a:t>
            </a:r>
            <a:r>
              <a:rPr lang="en-US" altLang="ko-KR" sz="1600" dirty="0" err="1"/>
              <a:t>abc</a:t>
            </a:r>
            <a:r>
              <a:rPr lang="en-US" altLang="ko-KR" sz="1600" dirty="0"/>
              <a:t> </a:t>
            </a:r>
            <a:r>
              <a:rPr lang="ko-KR" altLang="en-US" sz="1600" dirty="0"/>
              <a:t>디렉토리 삭제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0095932-DF51-0552-77D9-F7F8F4DAB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55" y="3428999"/>
            <a:ext cx="9813622" cy="108126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744DB8C-D97E-712D-FA63-F4770E4D5879}"/>
              </a:ext>
            </a:extLst>
          </p:cNvPr>
          <p:cNvSpPr/>
          <p:nvPr/>
        </p:nvSpPr>
        <p:spPr>
          <a:xfrm>
            <a:off x="289249" y="4647733"/>
            <a:ext cx="10926147" cy="108126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/>
              <a:t># cat a.txt      -&gt; a.txt </a:t>
            </a:r>
            <a:r>
              <a:rPr lang="ko-KR" altLang="en-US" sz="1600" dirty="0"/>
              <a:t>파일의 내용을 화면에 보여줌</a:t>
            </a:r>
          </a:p>
        </p:txBody>
      </p:sp>
    </p:spTree>
    <p:extLst>
      <p:ext uri="{BB962C8B-B14F-4D97-AF65-F5344CB8AC3E}">
        <p14:creationId xmlns:p14="http://schemas.microsoft.com/office/powerpoint/2010/main" val="32852703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F7FA02C-D3F7-FE0C-8A75-F4D94DAB2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46" y="395508"/>
            <a:ext cx="7672082" cy="127467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FDCA03A-BC9C-4877-FBC2-E461713A4F20}"/>
              </a:ext>
            </a:extLst>
          </p:cNvPr>
          <p:cNvSpPr/>
          <p:nvPr/>
        </p:nvSpPr>
        <p:spPr>
          <a:xfrm>
            <a:off x="289249" y="1913864"/>
            <a:ext cx="10926147" cy="108126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/>
              <a:t># file anaconda-</a:t>
            </a:r>
            <a:r>
              <a:rPr lang="en-US" altLang="ko-KR" sz="1600" dirty="0" err="1"/>
              <a:t>ks.cfg</a:t>
            </a:r>
            <a:r>
              <a:rPr lang="en-US" altLang="ko-KR" sz="1600" dirty="0"/>
              <a:t>   --&gt; anaconda-</a:t>
            </a:r>
            <a:r>
              <a:rPr lang="en-US" altLang="ko-KR" sz="1600" dirty="0" err="1"/>
              <a:t>ks.cfg</a:t>
            </a:r>
            <a:r>
              <a:rPr lang="ko-KR" altLang="en-US" sz="1600" dirty="0"/>
              <a:t>는 텍스트 파일이므로 아스키 파일</a:t>
            </a:r>
            <a:r>
              <a:rPr lang="en-US" altLang="ko-KR" sz="1600" dirty="0"/>
              <a:t>(ASCII)</a:t>
            </a:r>
            <a:r>
              <a:rPr lang="ko-KR" altLang="en-US" sz="1600" dirty="0"/>
              <a:t>로 표시됨</a:t>
            </a:r>
          </a:p>
          <a:p>
            <a:r>
              <a:rPr lang="en-US" altLang="ko-KR" sz="1600" dirty="0"/>
              <a:t># file /dev/sr0   --&gt; sr0</a:t>
            </a:r>
            <a:r>
              <a:rPr lang="ko-KR" altLang="en-US" sz="1600" dirty="0"/>
              <a:t>은 </a:t>
            </a:r>
            <a:r>
              <a:rPr lang="en-US" altLang="ko-KR" sz="1600" dirty="0"/>
              <a:t>DVD </a:t>
            </a:r>
            <a:r>
              <a:rPr lang="ko-KR" altLang="en-US" sz="1600" dirty="0"/>
              <a:t>장치이므로 </a:t>
            </a:r>
            <a:r>
              <a:rPr lang="en-US" altLang="ko-KR" sz="1600" dirty="0"/>
              <a:t>block special</a:t>
            </a:r>
            <a:r>
              <a:rPr lang="ko-KR" altLang="en-US" sz="1600" dirty="0"/>
              <a:t>로 표시됨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45614B-2694-122D-51BC-16C397A82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546" y="3433664"/>
            <a:ext cx="6855022" cy="122231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00BC494-8A1F-62C5-8E57-E7EA33D7C7AF}"/>
              </a:ext>
            </a:extLst>
          </p:cNvPr>
          <p:cNvSpPr/>
          <p:nvPr/>
        </p:nvSpPr>
        <p:spPr>
          <a:xfrm>
            <a:off x="289249" y="4815685"/>
            <a:ext cx="10926147" cy="108126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/>
              <a:t># clear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85316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8137881-4E6D-E952-D457-4DF9EC5C9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48" y="1656768"/>
            <a:ext cx="8882743" cy="494064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0EC7900-CC15-EDA4-61F7-E31203B4EABA}"/>
              </a:ext>
            </a:extLst>
          </p:cNvPr>
          <p:cNvSpPr/>
          <p:nvPr/>
        </p:nvSpPr>
        <p:spPr>
          <a:xfrm>
            <a:off x="83977" y="149287"/>
            <a:ext cx="11924522" cy="489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b="1" dirty="0">
                <a:solidFill>
                  <a:schemeClr val="tx1"/>
                </a:solidFill>
              </a:rPr>
              <a:t>글꼴 조정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8A3128F-3269-5FC4-AA69-A18CC6B8BB39}"/>
              </a:ext>
            </a:extLst>
          </p:cNvPr>
          <p:cNvSpPr/>
          <p:nvPr/>
        </p:nvSpPr>
        <p:spPr>
          <a:xfrm>
            <a:off x="289249" y="830425"/>
            <a:ext cx="10926147" cy="63448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gnome-</a:t>
            </a:r>
            <a:r>
              <a:rPr lang="en-US" altLang="ko-KR" dirty="0" err="1"/>
              <a:t>tewaks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4073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C0BD27-FDB7-D799-DCC2-8DC63A6350BB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 dirty="0">
                <a:solidFill>
                  <a:schemeClr val="tx1"/>
                </a:solidFill>
              </a:rPr>
              <a:t>자동완성과 히스토리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2052F01-0423-1FED-63FE-578C13FBDE5D}"/>
              </a:ext>
            </a:extLst>
          </p:cNvPr>
          <p:cNvSpPr/>
          <p:nvPr/>
        </p:nvSpPr>
        <p:spPr>
          <a:xfrm>
            <a:off x="83977" y="776485"/>
            <a:ext cx="11924522" cy="2543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자동 완성이란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파일 이름의 일부만 입력하고 </a:t>
            </a:r>
            <a:r>
              <a:rPr lang="en-US" altLang="ko-KR" sz="1400" dirty="0">
                <a:solidFill>
                  <a:schemeClr val="tx1"/>
                </a:solidFill>
              </a:rPr>
              <a:t>Tab</a:t>
            </a:r>
            <a:r>
              <a:rPr lang="ko-KR" altLang="en-US" sz="1400" dirty="0">
                <a:solidFill>
                  <a:schemeClr val="tx1"/>
                </a:solidFill>
              </a:rPr>
              <a:t>을 눌러 나머지 파일 이름 또는 폴더 이름을 자동으로 완성하는 기능을 말한다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예를 들어 터미널에서 </a:t>
            </a:r>
            <a:r>
              <a:rPr lang="en-US" altLang="ko-KR" sz="1400" dirty="0">
                <a:solidFill>
                  <a:schemeClr val="tx1"/>
                </a:solidFill>
              </a:rPr>
              <a:t>"/</a:t>
            </a:r>
            <a:r>
              <a:rPr lang="en-US" altLang="ko-KR" sz="1400" dirty="0" err="1">
                <a:solidFill>
                  <a:schemeClr val="tx1"/>
                </a:solidFill>
              </a:rPr>
              <a:t>etc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en-US" altLang="ko-KR" sz="1400" dirty="0" err="1">
                <a:solidFill>
                  <a:schemeClr val="tx1"/>
                </a:solidFill>
              </a:rPr>
              <a:t>sysconfig</a:t>
            </a:r>
            <a:r>
              <a:rPr lang="en-US" altLang="ko-KR" sz="1400" dirty="0">
                <a:solidFill>
                  <a:schemeClr val="tx1"/>
                </a:solidFill>
              </a:rPr>
              <a:t>/network-scripts/" </a:t>
            </a:r>
            <a:r>
              <a:rPr lang="ko-KR" altLang="en-US" sz="1400" dirty="0">
                <a:solidFill>
                  <a:schemeClr val="tx1"/>
                </a:solidFill>
              </a:rPr>
              <a:t>디렉터리로 이동할 때 </a:t>
            </a:r>
            <a:r>
              <a:rPr lang="en-US" altLang="ko-KR" sz="1400" dirty="0">
                <a:solidFill>
                  <a:schemeClr val="tx1"/>
                </a:solidFill>
              </a:rPr>
              <a:t>"cd /</a:t>
            </a:r>
            <a:r>
              <a:rPr lang="en-US" altLang="ko-KR" sz="1400" dirty="0" err="1">
                <a:solidFill>
                  <a:schemeClr val="tx1"/>
                </a:solidFill>
              </a:rPr>
              <a:t>etc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en-US" altLang="ko-KR" sz="1400" dirty="0" err="1">
                <a:solidFill>
                  <a:schemeClr val="tx1"/>
                </a:solidFill>
              </a:rPr>
              <a:t>sysconfig</a:t>
            </a:r>
            <a:r>
              <a:rPr lang="en-US" altLang="ko-KR" sz="1400" dirty="0">
                <a:solidFill>
                  <a:schemeClr val="tx1"/>
                </a:solidFill>
              </a:rPr>
              <a:t>/network-scripts" </a:t>
            </a:r>
            <a:r>
              <a:rPr lang="ko-KR" altLang="en-US" sz="1400" dirty="0">
                <a:solidFill>
                  <a:schemeClr val="tx1"/>
                </a:solidFill>
              </a:rPr>
              <a:t>명령을 모두 입력해도 되지만</a:t>
            </a:r>
            <a:r>
              <a:rPr lang="en-US" altLang="ko-KR" sz="1400" dirty="0">
                <a:solidFill>
                  <a:schemeClr val="tx1"/>
                </a:solidFill>
              </a:rPr>
              <a:t>, cd /et[Tab] </a:t>
            </a:r>
            <a:r>
              <a:rPr lang="en-US" altLang="ko-KR" sz="1400" dirty="0" err="1">
                <a:solidFill>
                  <a:schemeClr val="tx1"/>
                </a:solidFill>
              </a:rPr>
              <a:t>sysco</a:t>
            </a:r>
            <a:r>
              <a:rPr lang="en-US" altLang="ko-KR" sz="1400" dirty="0">
                <a:solidFill>
                  <a:schemeClr val="tx1"/>
                </a:solidFill>
              </a:rPr>
              <a:t>[Tab] network[Tab] </a:t>
            </a:r>
            <a:r>
              <a:rPr lang="ko-KR" altLang="en-US" sz="1400" dirty="0">
                <a:solidFill>
                  <a:schemeClr val="tx1"/>
                </a:solidFill>
              </a:rPr>
              <a:t>형태로 입력하면 파일이나 디렉터리 이름이 자동으로 완성된다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도스 키</a:t>
            </a:r>
            <a:r>
              <a:rPr lang="en-US" altLang="ko-KR" sz="1400" dirty="0">
                <a:solidFill>
                  <a:schemeClr val="tx1"/>
                </a:solidFill>
              </a:rPr>
              <a:t>(Dos Key)</a:t>
            </a:r>
            <a:r>
              <a:rPr lang="ko-KR" altLang="en-US" sz="1400" dirty="0">
                <a:solidFill>
                  <a:schemeClr val="tx1"/>
                </a:solidFill>
              </a:rPr>
              <a:t>란 이전에 입력한 명령을 </a:t>
            </a:r>
            <a:r>
              <a:rPr lang="en-US" altLang="ko-KR" sz="1400" dirty="0">
                <a:solidFill>
                  <a:schemeClr val="tx1"/>
                </a:solidFill>
              </a:rPr>
              <a:t>"</a:t>
            </a:r>
            <a:r>
              <a:rPr lang="ko-KR" altLang="en-US" sz="1400" dirty="0">
                <a:solidFill>
                  <a:schemeClr val="tx1"/>
                </a:solidFill>
              </a:rPr>
              <a:t>위아래 방향키</a:t>
            </a:r>
            <a:r>
              <a:rPr lang="en-US" altLang="ko-KR" sz="1400" dirty="0">
                <a:solidFill>
                  <a:schemeClr val="tx1"/>
                </a:solidFill>
              </a:rPr>
              <a:t>"</a:t>
            </a:r>
            <a:r>
              <a:rPr lang="ko-KR" altLang="en-US" sz="1400" dirty="0">
                <a:solidFill>
                  <a:schemeClr val="tx1"/>
                </a:solidFill>
              </a:rPr>
              <a:t>를 눌러 다시 나타나게 하는 것을 말한다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A076D1C-0457-DCF3-8CA4-3F528F830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58" y="2749909"/>
            <a:ext cx="11212083" cy="254317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A0AFA34-46AF-2660-C98E-EA31E73A1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190" y="5311390"/>
            <a:ext cx="5769432" cy="41450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03712B7-E799-CBB9-1070-A7044BFB5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190" y="5744199"/>
            <a:ext cx="5567604" cy="34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559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C0BD27-FDB7-D799-DCC2-8DC63A6350BB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 dirty="0">
                <a:solidFill>
                  <a:schemeClr val="tx1"/>
                </a:solidFill>
              </a:rPr>
              <a:t>자동완성과 히스토리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820DE95-B0D1-45CC-6756-B0C3A5E94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33" y="1007485"/>
            <a:ext cx="11217944" cy="534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018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C0BD27-FDB7-D799-DCC2-8DC63A6350BB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 dirty="0">
                <a:solidFill>
                  <a:schemeClr val="tx1"/>
                </a:solidFill>
              </a:rPr>
              <a:t>자동완성과 히스토리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512B7E-6551-965F-8C12-032B30FBA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48" y="1007810"/>
            <a:ext cx="10884532" cy="475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912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4E66EB1-95DF-A861-D66F-490959B167F0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>
                <a:solidFill>
                  <a:schemeClr val="tx1"/>
                </a:solidFill>
              </a:rPr>
              <a:t>에디터 사용하기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811CA2-B296-77D7-2B3B-687D251DE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21" y="858515"/>
            <a:ext cx="11707116" cy="166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32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AC49036-0809-5E50-B634-83EE00BAC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02" y="910033"/>
            <a:ext cx="7201286" cy="280325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1962DA1-B11F-6CBF-373E-126EA9FAE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51" y="4027183"/>
            <a:ext cx="7849695" cy="177189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661654D-AF6D-DBE0-2BE5-23FBDFBEF1F6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>
                <a:solidFill>
                  <a:schemeClr val="tx1"/>
                </a:solidFill>
              </a:rPr>
              <a:t>에디터 사용하기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891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CD6BAC4-98E1-3BAA-F641-DDEF83D14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33" y="1141440"/>
            <a:ext cx="10870279" cy="488613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F079AC5-A0FC-BDBA-AEDC-98FC672B81E2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>
                <a:solidFill>
                  <a:schemeClr val="tx1"/>
                </a:solidFill>
              </a:rPr>
              <a:t>에디터 사용하기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159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857</Words>
  <Application>Microsoft Office PowerPoint</Application>
  <PresentationFormat>와이드스크린</PresentationFormat>
  <Paragraphs>69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 Jung Kwon</dc:creator>
  <cp:lastModifiedBy>Min Jung Kwon</cp:lastModifiedBy>
  <cp:revision>177</cp:revision>
  <dcterms:created xsi:type="dcterms:W3CDTF">2024-09-22T12:25:40Z</dcterms:created>
  <dcterms:modified xsi:type="dcterms:W3CDTF">2024-09-23T16:15:44Z</dcterms:modified>
</cp:coreProperties>
</file>