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67" r:id="rId4"/>
    <p:sldId id="374" r:id="rId5"/>
    <p:sldId id="371" r:id="rId6"/>
    <p:sldId id="372" r:id="rId7"/>
    <p:sldId id="373" r:id="rId8"/>
    <p:sldId id="369" r:id="rId9"/>
    <p:sldId id="370" r:id="rId10"/>
    <p:sldId id="381" r:id="rId11"/>
    <p:sldId id="382" r:id="rId12"/>
    <p:sldId id="383" r:id="rId13"/>
    <p:sldId id="3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CBA8-8B83-44DD-6966-FD4E5304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9570F-D39F-A882-4C15-9E0251DD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5C3-F7C6-F676-798D-2307A06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FD0AF-3934-BD28-8D2E-30EDC05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845C-DF7F-35AE-FA6D-F34BE7A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074A-DF61-1C11-6AB2-19FF9CA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0E3A5-D4A8-5CBC-4C22-5545CB9E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32B42-7473-41B1-9641-78A1B49E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1967-D98A-99FB-F0A8-7E7DE27C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017C9-64FB-CDA7-7C38-074FD8F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64C58-4AF1-8E81-82FF-1636656D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8B198-536C-4758-FDBB-461F71D1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38C0C-8FFD-E58C-AFBC-7973746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64B4C-C176-BDBE-941E-86FE5DF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CAAA4-34DE-387C-C368-B050BB3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BEDC-4A4A-2100-B632-82FC0914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4AF0F-52FF-7F41-DC2B-4E91E111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77017-A3C2-6E7C-4828-DE0B778F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31E9-4791-8285-1063-EF949CF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48DBE-6F51-7B43-C4DB-FA2DE83B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85E42-2E78-352E-B785-15FE0A0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46693-1EE5-0231-A43F-78FC5901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9CA9-5601-64C2-7386-AC4A732A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6A75-8FAF-643C-F6C1-2D25F2D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B4750-755A-F1B8-2AC1-40CCC24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307C-25BA-8389-8005-21A1255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0C207-5D85-B429-C055-53F4893F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0C76C-D4DA-400A-C115-41FB7033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DE0C1-B77E-EF6D-FB61-5CCFB42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B922-D9A2-5165-4A6D-960AA329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5C4ED-0B4E-E4E7-7B99-6DA1B29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D620-AA33-0C54-A837-BFE2079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F4138-6754-22AF-58BF-0D7F992B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42835-E980-8C5A-4716-798C0604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CC617-2F4E-7C2C-B24C-156F4A44E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79988-8B16-FD78-A630-BCE6BB181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5872-225A-6E30-539A-FA2F64A1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26486-9964-3E14-625F-A9456F8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540EC-340A-8B1D-CB61-42D6C73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48E2F-6429-177B-66F4-89FCF41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188D7-1E9B-2DC0-FA0F-EC0B560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D2AB2-7EB9-D057-6215-2D3D141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FFEAF-3812-3E8D-2F4C-80CEB1B8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9D27-96C6-ADFB-3046-87506D1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395DC-9292-A7AE-FF02-7F70F863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F4BF-DA4D-6241-319D-3B2B6A9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FAFE3-CD12-DC41-D2E9-9E3824C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0D747-2D09-BF38-B335-C4579DA8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EED74-0E73-48BC-4595-411C4485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F0275-C47C-D86F-FA9A-4E9ED24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5872A-43AF-3EEE-9B6D-256C354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9A8A9-6C81-D7D9-D225-9FE6AC8B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DB13-F2ED-3DE4-F3BC-268332D5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45B6C-BECA-52D5-FE9F-6E59BD5C3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D26ED-0127-7F04-A5F0-087B8C7A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E3350-2166-3192-45A2-4E16B3C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C5056-DB98-F692-6E67-45E770F5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FFE98-B619-8195-F837-46363FC1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EE087-CB01-BD10-1F0E-7FB8CD77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DF29-7A1B-819C-8BC7-9D8DE09A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D909-6E4E-DCAB-356D-48535677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A3A8C-0888-CC39-F8C8-2CC0C497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657-22C6-4D45-75D4-BB5CAFB3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리눅스 사용자와 그룹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87AD6B-1EFE-EFA0-6754-5BC56E6104D0}"/>
              </a:ext>
            </a:extLst>
          </p:cNvPr>
          <p:cNvSpPr/>
          <p:nvPr/>
        </p:nvSpPr>
        <p:spPr>
          <a:xfrm>
            <a:off x="83977" y="885825"/>
            <a:ext cx="11924522" cy="3163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리눅스는 다중 사용자 시스템</a:t>
            </a:r>
            <a:r>
              <a:rPr lang="en-US" altLang="ko-KR" sz="1400" dirty="0">
                <a:solidFill>
                  <a:schemeClr val="tx1"/>
                </a:solidFill>
              </a:rPr>
              <a:t>(multi-user system)</a:t>
            </a:r>
            <a:r>
              <a:rPr lang="ko-KR" altLang="en-US" sz="1400" dirty="0">
                <a:solidFill>
                  <a:schemeClr val="tx1"/>
                </a:solidFill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즉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대의 리눅스에 사용자 여러 명이 동시에 접속해서 사용할 수 있는 시스템이다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리눅스를 설치하면 기본적으로 </a:t>
            </a:r>
            <a:r>
              <a:rPr lang="en-US" altLang="ko-KR" sz="1400" dirty="0">
                <a:solidFill>
                  <a:schemeClr val="tx1"/>
                </a:solidFill>
              </a:rPr>
              <a:t>root</a:t>
            </a:r>
            <a:r>
              <a:rPr lang="ko-KR" altLang="en-US" sz="1400" dirty="0">
                <a:solidFill>
                  <a:schemeClr val="tx1"/>
                </a:solidFill>
              </a:rPr>
              <a:t>라는 이름을 가진 수퍼 유저</a:t>
            </a:r>
            <a:r>
              <a:rPr lang="en-US" altLang="ko-KR" sz="1400" dirty="0">
                <a:solidFill>
                  <a:schemeClr val="tx1"/>
                </a:solidFill>
              </a:rPr>
              <a:t>(superuser)</a:t>
            </a:r>
            <a:r>
              <a:rPr lang="ko-KR" altLang="en-US" sz="1400" dirty="0">
                <a:solidFill>
                  <a:schemeClr val="tx1"/>
                </a:solidFill>
              </a:rPr>
              <a:t>가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사용자는 시스템의 모든 작업을 실행할 수 있는 권한이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또한 시스템에 접속할 수 있는 사용자를 생성할 수 있는 권한도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그런데 모든 사용자는 혼자서 존재하는 것이 아니라 하나 이상의 그룹에 소속되어 있어야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예를 들면 회사에서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홍길동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이라는 직원이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전산실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과 같은 어느 부서에 소속된 것과 같다고 생각할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 사용자의 기본 정보는 </a:t>
            </a:r>
            <a:r>
              <a:rPr lang="en-US" altLang="ko-KR" sz="1400" dirty="0">
                <a:solidFill>
                  <a:schemeClr val="tx1"/>
                </a:solidFill>
              </a:rPr>
              <a:t>"/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/passwd" </a:t>
            </a:r>
            <a:r>
              <a:rPr lang="ko-KR" altLang="en-US" sz="1400" dirty="0">
                <a:solidFill>
                  <a:schemeClr val="tx1"/>
                </a:solidFill>
              </a:rPr>
              <a:t>파일에서 확인할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949DE3-B3DE-CF7C-1233-10A56C0773B3}"/>
              </a:ext>
            </a:extLst>
          </p:cNvPr>
          <p:cNvGrpSpPr/>
          <p:nvPr/>
        </p:nvGrpSpPr>
        <p:grpSpPr>
          <a:xfrm>
            <a:off x="427238" y="1104634"/>
            <a:ext cx="7354494" cy="1249321"/>
            <a:chOff x="427238" y="1104634"/>
            <a:chExt cx="7354494" cy="12493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15AF89-9994-C1F3-FBC8-50212FD8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238" y="1104634"/>
              <a:ext cx="7354494" cy="12493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2FCEB4-FC7A-9156-D5BE-76F8C7EAD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707" y="2017729"/>
              <a:ext cx="457264" cy="228632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BEB9DA0-3BD1-0929-CDDA-E690B4919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90" y="2449485"/>
            <a:ext cx="10085044" cy="38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B4B2331-1C33-B378-7332-7F6FCBDD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8" y="986598"/>
            <a:ext cx="8276851" cy="316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872CD4-9ED6-E522-6883-D6970756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8" y="1403674"/>
            <a:ext cx="8556770" cy="34886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56E17C-FEB8-A4F7-AFAA-49ACB7CB2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31" y="5155687"/>
            <a:ext cx="11238676" cy="10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5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C61675F-6A4A-C6E4-4145-093D5ECD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77" y="1103264"/>
            <a:ext cx="9494142" cy="13693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4561A0-6C03-CFFB-BC44-9C2FE94D8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9" y="2470893"/>
            <a:ext cx="8355867" cy="41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7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1E4AE79-E9B9-4592-07B7-AA2EBAC1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5" y="1084542"/>
            <a:ext cx="8000612" cy="837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FAF087-C2B7-213D-0B8D-86A0CB13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09" y="2050747"/>
            <a:ext cx="10296280" cy="28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5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60164B-8D25-A9F8-FCD0-1AC4CCC04418}"/>
              </a:ext>
            </a:extLst>
          </p:cNvPr>
          <p:cNvSpPr/>
          <p:nvPr/>
        </p:nvSpPr>
        <p:spPr>
          <a:xfrm>
            <a:off x="274997" y="5057192"/>
            <a:ext cx="11733502" cy="1623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제일 위의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사용자부터 제일 아래의 바로 위인 </a:t>
            </a:r>
            <a:r>
              <a:rPr lang="en-US" altLang="ko-KR" sz="1400" dirty="0" err="1">
                <a:solidFill>
                  <a:schemeClr val="tx1"/>
                </a:solidFill>
              </a:rPr>
              <a:t>tcpdump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사용자까지는 리눅스에서 기본적으로 존재하는 표준 사용자이다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제일 아래의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사용자를 살펴보면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사용자 이름은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암호가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x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로 표시되는데 이는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"/</a:t>
            </a:r>
            <a:r>
              <a:rPr lang="en-US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etc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/shadow"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파일에 비밀번호가 지정되어 있다는 의미다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그리고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의 사용자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id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는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1000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번이고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centos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가 속한 그룹의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id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는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1000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번이다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전체 이름도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로 사용하며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사용자의 홈 디렉터리는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"/home/centos"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이고 로그인 시 제공되는 셸은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/bin/bash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다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ko-KR" altLang="en-U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E8DD8F-A38B-1548-CAA2-330BD309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6" y="516223"/>
            <a:ext cx="9727419" cy="4339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974B94-28BE-FA85-7760-A1A55BC89C6D}"/>
              </a:ext>
            </a:extLst>
          </p:cNvPr>
          <p:cNvSpPr/>
          <p:nvPr/>
        </p:nvSpPr>
        <p:spPr>
          <a:xfrm>
            <a:off x="274995" y="373225"/>
            <a:ext cx="10296589" cy="5038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각 행의 의미 </a:t>
            </a:r>
            <a:r>
              <a:rPr lang="en-US" altLang="ko-KR" sz="1600" dirty="0"/>
              <a:t>] </a:t>
            </a:r>
            <a:r>
              <a:rPr lang="ko-KR" altLang="en-US" sz="1600" dirty="0"/>
              <a:t>사용자 이름 </a:t>
            </a:r>
            <a:r>
              <a:rPr lang="en-US" altLang="ko-KR" sz="1600" dirty="0"/>
              <a:t>: </a:t>
            </a:r>
            <a:r>
              <a:rPr lang="ko-KR" altLang="en-US" sz="1600" dirty="0"/>
              <a:t>암호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ID : </a:t>
            </a:r>
            <a:r>
              <a:rPr lang="ko-KR" altLang="en-US" sz="1600" dirty="0"/>
              <a:t>사용자가 소속된 그룹 </a:t>
            </a:r>
            <a:r>
              <a:rPr lang="en-US" altLang="ko-KR" sz="1600" dirty="0"/>
              <a:t>ID : </a:t>
            </a:r>
            <a:r>
              <a:rPr lang="ko-KR" altLang="en-US" sz="1600" dirty="0"/>
              <a:t>전체 이름 </a:t>
            </a:r>
            <a:r>
              <a:rPr lang="en-US" altLang="ko-KR" sz="1600" dirty="0"/>
              <a:t>: </a:t>
            </a:r>
            <a:r>
              <a:rPr lang="ko-KR" altLang="en-US" sz="1600" dirty="0"/>
              <a:t>홈 디렉터리 </a:t>
            </a:r>
            <a:r>
              <a:rPr lang="en-US" altLang="ko-KR" sz="1600" dirty="0"/>
              <a:t>: </a:t>
            </a:r>
            <a:r>
              <a:rPr lang="ko-KR" altLang="en-US" sz="1600" dirty="0"/>
              <a:t>기본 셸</a:t>
            </a:r>
          </a:p>
        </p:txBody>
      </p:sp>
    </p:spTree>
    <p:extLst>
      <p:ext uri="{BB962C8B-B14F-4D97-AF65-F5344CB8AC3E}">
        <p14:creationId xmlns:p14="http://schemas.microsoft.com/office/powerpoint/2010/main" val="126809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57812B-DA8F-81D6-346B-CFAC4C593CE0}"/>
              </a:ext>
            </a:extLst>
          </p:cNvPr>
          <p:cNvSpPr/>
          <p:nvPr/>
        </p:nvSpPr>
        <p:spPr>
          <a:xfrm>
            <a:off x="274997" y="167951"/>
            <a:ext cx="11733502" cy="1623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사용자의 행을 살펴보면 사용자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와 그룹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번으로 설정되어 있음을 확인할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사용자의 그룹 정보는 </a:t>
            </a:r>
            <a:r>
              <a:rPr lang="en-US" altLang="ko-KR" sz="1400" dirty="0">
                <a:solidFill>
                  <a:schemeClr val="tx1"/>
                </a:solidFill>
              </a:rPr>
              <a:t>“/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/group” </a:t>
            </a:r>
            <a:r>
              <a:rPr lang="ko-KR" altLang="en-US" sz="1400" dirty="0">
                <a:solidFill>
                  <a:schemeClr val="tx1"/>
                </a:solidFill>
              </a:rPr>
              <a:t>파일에서 확인할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64A74E-3A14-6E3E-C990-089E0151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7" y="1536978"/>
            <a:ext cx="8164064" cy="34294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9FAEC8-9F35-F747-EC7F-EEE752D90318}"/>
              </a:ext>
            </a:extLst>
          </p:cNvPr>
          <p:cNvSpPr/>
          <p:nvPr/>
        </p:nvSpPr>
        <p:spPr>
          <a:xfrm>
            <a:off x="274997" y="1033125"/>
            <a:ext cx="10296589" cy="5038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각 행의 의미 </a:t>
            </a:r>
            <a:r>
              <a:rPr lang="en-US" altLang="ko-KR" sz="1600" dirty="0"/>
              <a:t>] </a:t>
            </a:r>
            <a:r>
              <a:rPr lang="ko-KR" altLang="en-US" sz="1600" dirty="0"/>
              <a:t>그룹이름 </a:t>
            </a:r>
            <a:r>
              <a:rPr lang="en-US" altLang="ko-KR" sz="1600" dirty="0"/>
              <a:t>: </a:t>
            </a:r>
            <a:r>
              <a:rPr lang="ko-KR" altLang="en-US" sz="1600" dirty="0"/>
              <a:t>비밀번호 </a:t>
            </a:r>
            <a:r>
              <a:rPr lang="en-US" altLang="ko-KR" sz="1600" dirty="0"/>
              <a:t>: </a:t>
            </a:r>
            <a:r>
              <a:rPr lang="ko-KR" altLang="en-US" sz="1600" dirty="0"/>
              <a:t>그룹 </a:t>
            </a:r>
            <a:r>
              <a:rPr lang="en-US" altLang="ko-KR" sz="1600" dirty="0"/>
              <a:t>id : </a:t>
            </a:r>
            <a:r>
              <a:rPr lang="ko-KR" altLang="en-US" sz="1600" dirty="0"/>
              <a:t>그룹에 속한 사용자 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B2DA5B-1069-56FD-6B01-F28AF8406CF5}"/>
              </a:ext>
            </a:extLst>
          </p:cNvPr>
          <p:cNvSpPr/>
          <p:nvPr/>
        </p:nvSpPr>
        <p:spPr>
          <a:xfrm>
            <a:off x="274997" y="5159829"/>
            <a:ext cx="11733502" cy="1530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마지막 그룹에 속한 사용자 이름은 참조로 사용된다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즉 해당 부분에 아무것도 써 있지 않다고 해서 그룹에 소속된 사용자가 반드시 없다는 뜻은 아니다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제일 첫 행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그룹에는 실제로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사용자가 속해 있으나 여기에는 표현되어 있지 않다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앞서 살펴본 </a:t>
            </a:r>
            <a:r>
              <a:rPr lang="en-US" altLang="ko-KR" sz="1400" dirty="0">
                <a:solidFill>
                  <a:schemeClr val="tx1"/>
                </a:solidFill>
              </a:rPr>
              <a:t>"/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/passwd" </a:t>
            </a:r>
            <a:r>
              <a:rPr lang="ko-KR" altLang="en-US" sz="1400" dirty="0">
                <a:solidFill>
                  <a:schemeClr val="tx1"/>
                </a:solidFill>
              </a:rPr>
              <a:t>파일에서는 </a:t>
            </a:r>
            <a:r>
              <a:rPr lang="en-US" altLang="ko-KR" sz="1400" dirty="0">
                <a:solidFill>
                  <a:schemeClr val="tx1"/>
                </a:solidFill>
              </a:rPr>
              <a:t>centos </a:t>
            </a:r>
            <a:r>
              <a:rPr lang="ko-KR" altLang="en-US" sz="1400" dirty="0">
                <a:solidFill>
                  <a:schemeClr val="tx1"/>
                </a:solidFill>
              </a:rPr>
              <a:t>사용자가 속한 그룹이 </a:t>
            </a:r>
            <a:r>
              <a:rPr lang="en-US" altLang="ko-KR" sz="1400" dirty="0">
                <a:solidFill>
                  <a:schemeClr val="tx1"/>
                </a:solidFill>
              </a:rPr>
              <a:t>1000</a:t>
            </a:r>
            <a:r>
              <a:rPr lang="ko-KR" altLang="en-US" sz="1400" dirty="0">
                <a:solidFill>
                  <a:schemeClr val="tx1"/>
                </a:solidFill>
              </a:rPr>
              <a:t>번으로 표현되어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즉 </a:t>
            </a:r>
            <a:r>
              <a:rPr lang="en-US" altLang="ko-KR" sz="1400" dirty="0">
                <a:solidFill>
                  <a:schemeClr val="tx1"/>
                </a:solidFill>
              </a:rPr>
              <a:t>"/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/group" </a:t>
            </a:r>
            <a:r>
              <a:rPr lang="ko-KR" altLang="en-US" sz="1400" dirty="0">
                <a:solidFill>
                  <a:schemeClr val="tx1"/>
                </a:solidFill>
              </a:rPr>
              <a:t>파일에서도 </a:t>
            </a:r>
            <a:r>
              <a:rPr lang="en-US" altLang="ko-KR" sz="1400" dirty="0">
                <a:solidFill>
                  <a:schemeClr val="tx1"/>
                </a:solidFill>
              </a:rPr>
              <a:t>centos </a:t>
            </a:r>
            <a:r>
              <a:rPr lang="ko-KR" altLang="en-US" sz="1400" dirty="0">
                <a:solidFill>
                  <a:schemeClr val="tx1"/>
                </a:solidFill>
              </a:rPr>
              <a:t>그룹의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1000</a:t>
            </a:r>
            <a:r>
              <a:rPr lang="ko-KR" altLang="en-US" sz="1400" dirty="0">
                <a:solidFill>
                  <a:schemeClr val="tx1"/>
                </a:solidFill>
              </a:rPr>
              <a:t>번이므로 </a:t>
            </a:r>
            <a:r>
              <a:rPr lang="en-US" altLang="ko-KR" sz="1400" dirty="0">
                <a:solidFill>
                  <a:schemeClr val="tx1"/>
                </a:solidFill>
              </a:rPr>
              <a:t>centos </a:t>
            </a:r>
            <a:r>
              <a:rPr lang="ko-KR" altLang="en-US" sz="1400" dirty="0">
                <a:solidFill>
                  <a:schemeClr val="tx1"/>
                </a:solidFill>
              </a:rPr>
              <a:t>그룹에는 </a:t>
            </a:r>
            <a:r>
              <a:rPr lang="en-US" altLang="ko-KR" sz="1400" dirty="0">
                <a:solidFill>
                  <a:schemeClr val="tx1"/>
                </a:solidFill>
              </a:rPr>
              <a:t>centos </a:t>
            </a:r>
            <a:r>
              <a:rPr lang="ko-KR" altLang="en-US" sz="1400" dirty="0">
                <a:solidFill>
                  <a:schemeClr val="tx1"/>
                </a:solidFill>
              </a:rPr>
              <a:t>사용자가 속해 있는 것이다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6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DC9238-EBBB-9331-B0B2-41B69EF67F7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F5BD5B-1DDC-9479-141B-246294A70F1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58D82DD-D3DB-6929-F8E7-A2E0DA69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4" y="1000824"/>
            <a:ext cx="9690562" cy="14437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47724D-1EC2-C18D-A323-EECF0A3F75B2}"/>
              </a:ext>
            </a:extLst>
          </p:cNvPr>
          <p:cNvSpPr/>
          <p:nvPr/>
        </p:nvSpPr>
        <p:spPr>
          <a:xfrm>
            <a:off x="583164" y="2539015"/>
            <a:ext cx="10926147" cy="18090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 -&gt; </a:t>
            </a:r>
            <a:r>
              <a:rPr lang="en-US" altLang="ko-KR" sz="1600" dirty="0" err="1"/>
              <a:t>newuser</a:t>
            </a:r>
            <a:r>
              <a:rPr lang="ko-KR" altLang="en-US" sz="1600" dirty="0"/>
              <a:t>라는 이름의 사용자 생성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-u 1111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생성하면서 사용자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en-US" altLang="ko-KR" sz="1600" dirty="0"/>
              <a:t>1111</a:t>
            </a:r>
            <a:r>
              <a:rPr lang="ko-KR" altLang="en-US" sz="1600" dirty="0"/>
              <a:t>로 지정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-g </a:t>
            </a:r>
            <a:r>
              <a:rPr lang="en-US" altLang="ko-KR" sz="1600" dirty="0" err="1"/>
              <a:t>mygroup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생성하면서 </a:t>
            </a:r>
            <a:r>
              <a:rPr lang="en-US" altLang="ko-KR" sz="1600" dirty="0" err="1"/>
              <a:t>mygroup</a:t>
            </a:r>
            <a:r>
              <a:rPr lang="en-US" altLang="ko-KR" sz="1600" dirty="0"/>
              <a:t> </a:t>
            </a:r>
            <a:r>
              <a:rPr lang="ko-KR" altLang="en-US" sz="1600" dirty="0"/>
              <a:t>그룹에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포함시킴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mygroup</a:t>
            </a:r>
            <a:r>
              <a:rPr lang="en-US" altLang="ko-KR" sz="1600" dirty="0"/>
              <a:t> </a:t>
            </a:r>
            <a:r>
              <a:rPr lang="ko-KR" altLang="en-US" sz="1600" dirty="0"/>
              <a:t>그룹을 먼저 만들어 놓아야 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-d /</a:t>
            </a:r>
            <a:r>
              <a:rPr lang="en-US" altLang="ko-KR" sz="1600" dirty="0" err="1"/>
              <a:t>newhome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생성하면서 홈 디렉토리를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newhome</a:t>
            </a:r>
            <a:r>
              <a:rPr lang="ko-KR" altLang="en-US" sz="1600" dirty="0"/>
              <a:t>으로 지정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-s /bin/</a:t>
            </a:r>
            <a:r>
              <a:rPr lang="en-US" altLang="ko-KR" sz="1600" dirty="0" err="1"/>
              <a:t>csh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생성하면서 기본 셀을 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csh</a:t>
            </a:r>
            <a:r>
              <a:rPr lang="ko-KR" altLang="en-US" sz="1600" dirty="0"/>
              <a:t>로 지정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1E004C-182E-DED7-2DA4-CC250EC4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4" y="4595654"/>
            <a:ext cx="8415961" cy="11060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E98228-9FA6-FEEC-4A8A-E92BF6414E04}"/>
              </a:ext>
            </a:extLst>
          </p:cNvPr>
          <p:cNvSpPr/>
          <p:nvPr/>
        </p:nvSpPr>
        <p:spPr>
          <a:xfrm>
            <a:off x="583164" y="5792950"/>
            <a:ext cx="10926147" cy="6171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passwd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사용자의 비밀번호 지정</a:t>
            </a:r>
            <a:r>
              <a:rPr lang="en-US" altLang="ko-KR" sz="1600" dirty="0"/>
              <a:t>(</a:t>
            </a:r>
            <a:r>
              <a:rPr lang="ko-KR" altLang="en-US" sz="1600" dirty="0"/>
              <a:t>또는 변경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546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DC9238-EBBB-9331-B0B2-41B69EF67F7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F5BD5B-1DDC-9479-141B-246294A70F1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3612C13-F4C7-996D-8989-D2387726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7" y="965463"/>
            <a:ext cx="7063573" cy="11108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8816FD-474C-1F4E-679B-3B66F7C18021}"/>
              </a:ext>
            </a:extLst>
          </p:cNvPr>
          <p:cNvSpPr/>
          <p:nvPr/>
        </p:nvSpPr>
        <p:spPr>
          <a:xfrm>
            <a:off x="583164" y="2150962"/>
            <a:ext cx="10926147" cy="6171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usermod</a:t>
            </a:r>
            <a:r>
              <a:rPr lang="en-US" altLang="ko-KR" sz="1600" dirty="0"/>
              <a:t> -g root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사용자의 그룹을 </a:t>
            </a:r>
            <a:r>
              <a:rPr lang="en-US" altLang="ko-KR" sz="1600" dirty="0"/>
              <a:t>root </a:t>
            </a:r>
            <a:r>
              <a:rPr lang="ko-KR" altLang="en-US" sz="1600" dirty="0"/>
              <a:t>그룹으로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2DD86-338D-47BB-3BA7-C801A90C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17" y="3165804"/>
            <a:ext cx="8771099" cy="11915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2E79B5-6C76-5480-4E72-60A12A23E372}"/>
              </a:ext>
            </a:extLst>
          </p:cNvPr>
          <p:cNvSpPr/>
          <p:nvPr/>
        </p:nvSpPr>
        <p:spPr>
          <a:xfrm>
            <a:off x="583164" y="4357396"/>
            <a:ext cx="10926147" cy="10077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userdel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삭제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userdel</a:t>
            </a:r>
            <a:r>
              <a:rPr lang="en-US" altLang="ko-KR" sz="1600" dirty="0"/>
              <a:t> -r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삭제하면서 홈 디렉토리까지 삭제</a:t>
            </a:r>
          </a:p>
        </p:txBody>
      </p:sp>
    </p:spTree>
    <p:extLst>
      <p:ext uri="{BB962C8B-B14F-4D97-AF65-F5344CB8AC3E}">
        <p14:creationId xmlns:p14="http://schemas.microsoft.com/office/powerpoint/2010/main" val="322224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DC9238-EBBB-9331-B0B2-41B69EF67F7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F5BD5B-1DDC-9479-141B-246294A70F1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02E03FF-9128-576C-F8B6-E336B7A3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4" y="1040691"/>
            <a:ext cx="5064525" cy="10400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CE8E48-7C73-7EA0-80B4-91AAB1B34A6D}"/>
              </a:ext>
            </a:extLst>
          </p:cNvPr>
          <p:cNvSpPr/>
          <p:nvPr/>
        </p:nvSpPr>
        <p:spPr>
          <a:xfrm>
            <a:off x="583164" y="2184452"/>
            <a:ext cx="10926147" cy="18090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-l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    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설정된 사항 확인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-m 2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설정한 암호를 사용해야 하는 최소 일자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변경 후 최소 </a:t>
            </a:r>
            <a:r>
              <a:rPr lang="en-US" altLang="ko-KR" sz="1400" dirty="0"/>
              <a:t>2</a:t>
            </a:r>
            <a:r>
              <a:rPr lang="ko-KR" altLang="en-US" sz="1400" dirty="0"/>
              <a:t>일은 사용해야 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-M 30           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설정한 암호를 사용할 수 있는 최대 일자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변경 후 최대 </a:t>
            </a:r>
            <a:r>
              <a:rPr lang="en-US" altLang="ko-KR" sz="1400" dirty="0"/>
              <a:t>30</a:t>
            </a:r>
            <a:r>
              <a:rPr lang="ko-KR" altLang="en-US" sz="1400" dirty="0"/>
              <a:t>일까지 사용할 수 있음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-E 2026/12/12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설정한 암호가 만료되는 날짜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2026/12/12</a:t>
            </a:r>
            <a:r>
              <a:rPr lang="ko-KR" altLang="en-US" sz="1400" dirty="0"/>
              <a:t>까지만 사용할 수 있음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-W 19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   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설정한 암호가 만료되기 전에 경고하는 기간</a:t>
            </a:r>
            <a:r>
              <a:rPr lang="en-US" altLang="ko-KR" sz="1400" dirty="0"/>
              <a:t>. </a:t>
            </a:r>
            <a:r>
              <a:rPr lang="ko-KR" altLang="en-US" sz="1400" dirty="0"/>
              <a:t>지정하지 않을 경우 기본값은 </a:t>
            </a:r>
            <a:r>
              <a:rPr lang="en-US" altLang="ko-KR" sz="1400" dirty="0"/>
              <a:t>7</a:t>
            </a:r>
            <a:r>
              <a:rPr lang="ko-KR" altLang="en-US" sz="1400" dirty="0"/>
              <a:t>일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이와 같이 설정하면 암호가 만료되기 </a:t>
            </a:r>
            <a:r>
              <a:rPr lang="en-US" altLang="ko-KR" sz="1400" dirty="0"/>
              <a:t>10</a:t>
            </a:r>
            <a:r>
              <a:rPr lang="ko-KR" altLang="en-US" sz="1400" dirty="0"/>
              <a:t>일 전부터 경고 메시지가 나감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B42954-4163-19DE-6AF8-7317B3CB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5" y="4264711"/>
            <a:ext cx="4837922" cy="10400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A63E65F-FEAF-A5F3-F869-EADBA6C04F31}"/>
              </a:ext>
            </a:extLst>
          </p:cNvPr>
          <p:cNvSpPr/>
          <p:nvPr/>
        </p:nvSpPr>
        <p:spPr>
          <a:xfrm>
            <a:off x="583164" y="5401469"/>
            <a:ext cx="10926147" cy="10077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groups     -&gt; </a:t>
            </a:r>
            <a:r>
              <a:rPr lang="ko-KR" altLang="en-US" sz="1600" dirty="0"/>
              <a:t>현재 사용자가 소속된 그룹을 보여줌</a:t>
            </a:r>
          </a:p>
          <a:p>
            <a:r>
              <a:rPr lang="en-US" altLang="ko-KR" sz="1600" dirty="0"/>
              <a:t># group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ko-KR" altLang="en-US" sz="1600" dirty="0"/>
              <a:t>가 소속된 그룹을 보여줌</a:t>
            </a:r>
          </a:p>
        </p:txBody>
      </p:sp>
    </p:spTree>
    <p:extLst>
      <p:ext uri="{BB962C8B-B14F-4D97-AF65-F5344CB8AC3E}">
        <p14:creationId xmlns:p14="http://schemas.microsoft.com/office/powerpoint/2010/main" val="364986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DC9238-EBBB-9331-B0B2-41B69EF67F7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F5BD5B-1DDC-9479-141B-246294A70F1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3425F-F6F0-7DC9-9378-FCEE6B7D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6" y="1078208"/>
            <a:ext cx="6036076" cy="10864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85237C-A601-1593-0D94-BE3408C0CCA3}"/>
              </a:ext>
            </a:extLst>
          </p:cNvPr>
          <p:cNvSpPr/>
          <p:nvPr/>
        </p:nvSpPr>
        <p:spPr>
          <a:xfrm>
            <a:off x="583164" y="2238392"/>
            <a:ext cx="10926147" cy="10077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#groupadd newgroup     -&gt; newgroup</a:t>
            </a:r>
            <a:r>
              <a:rPr lang="ko-KR" altLang="en-US" sz="1600" dirty="0"/>
              <a:t>이라는 그룹을 생성</a:t>
            </a:r>
          </a:p>
          <a:p>
            <a:r>
              <a:rPr lang="en-US" altLang="ko-KR" sz="1600" dirty="0"/>
              <a:t>#groupadd -g 2222 newgroup    -&gt; newgroup</a:t>
            </a:r>
            <a:r>
              <a:rPr lang="ko-KR" altLang="en-US" sz="1600" dirty="0"/>
              <a:t>이라는 그룹을 생성하면서 그룹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en-US" altLang="ko-KR" sz="1600" dirty="0"/>
              <a:t>2222</a:t>
            </a:r>
            <a:r>
              <a:rPr lang="ko-KR" altLang="en-US" sz="1600" dirty="0"/>
              <a:t>로 지정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FCE307-FAEF-8D43-2B65-31DEB6CA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6" y="3592287"/>
            <a:ext cx="5507883" cy="10841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7E43A3-62AF-6B6C-B3FD-29A06E69A0BB}"/>
              </a:ext>
            </a:extLst>
          </p:cNvPr>
          <p:cNvSpPr/>
          <p:nvPr/>
        </p:nvSpPr>
        <p:spPr>
          <a:xfrm>
            <a:off x="583164" y="4772086"/>
            <a:ext cx="10926147" cy="4157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groupmod</a:t>
            </a:r>
            <a:r>
              <a:rPr lang="en-US" altLang="ko-KR" sz="1600" dirty="0"/>
              <a:t> -n </a:t>
            </a:r>
            <a:r>
              <a:rPr lang="en-US" altLang="ko-KR" sz="1600" dirty="0" err="1"/>
              <a:t>mygroup</a:t>
            </a:r>
            <a:r>
              <a:rPr lang="en-US" altLang="ko-KR" sz="1600" dirty="0"/>
              <a:t> newgroup   -&gt; newgroup </a:t>
            </a:r>
            <a:r>
              <a:rPr lang="ko-KR" altLang="en-US" sz="1600" dirty="0"/>
              <a:t>그룹의 이름을  </a:t>
            </a:r>
            <a:r>
              <a:rPr lang="en-US" altLang="ko-KR" sz="1600" dirty="0" err="1"/>
              <a:t>mygroup</a:t>
            </a:r>
            <a:r>
              <a:rPr lang="ko-KR" altLang="en-US" sz="1600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86249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DE0905-28DC-1292-08B3-1A416F8693C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64EF33-3C23-B65F-895D-0BC3272A03B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83746F-EE69-0912-5812-0EE57F6E86EC}"/>
              </a:ext>
            </a:extLst>
          </p:cNvPr>
          <p:cNvSpPr/>
          <p:nvPr/>
        </p:nvSpPr>
        <p:spPr>
          <a:xfrm>
            <a:off x="583164" y="2238392"/>
            <a:ext cx="10926147" cy="7018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groupdel</a:t>
            </a:r>
            <a:r>
              <a:rPr lang="en-US" altLang="ko-KR" sz="1600" dirty="0"/>
              <a:t> newgroup    -&gt; newgroup </a:t>
            </a:r>
            <a:r>
              <a:rPr lang="ko-KR" altLang="en-US" sz="1600" dirty="0"/>
              <a:t>그룹 삭제</a:t>
            </a:r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해당 그룹을 주요 그룹으로 지정한 사용자가 없어야 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BFDDDD-8719-72AF-5A4B-E0DCB7E1E67B}"/>
              </a:ext>
            </a:extLst>
          </p:cNvPr>
          <p:cNvSpPr/>
          <p:nvPr/>
        </p:nvSpPr>
        <p:spPr>
          <a:xfrm>
            <a:off x="583164" y="4834099"/>
            <a:ext cx="10926147" cy="15480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gpasswd</a:t>
            </a:r>
            <a:r>
              <a:rPr lang="en-US" altLang="ko-KR" sz="1600" dirty="0"/>
              <a:t> newgroup    -&gt; newgroup </a:t>
            </a:r>
            <a:r>
              <a:rPr lang="ko-KR" altLang="en-US" sz="1600" dirty="0"/>
              <a:t>그룹의 암호 저장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gpasswd</a:t>
            </a:r>
            <a:r>
              <a:rPr lang="en-US" altLang="ko-KR" sz="1600" dirty="0"/>
              <a:t> -A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newgroup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</a:t>
            </a:r>
            <a:r>
              <a:rPr lang="en-US" altLang="ko-KR" sz="1600" dirty="0"/>
              <a:t>newgroup </a:t>
            </a:r>
            <a:r>
              <a:rPr lang="ko-KR" altLang="en-US" sz="1600" dirty="0"/>
              <a:t>그룹의 관리자로 지정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gpasswd</a:t>
            </a:r>
            <a:r>
              <a:rPr lang="en-US" altLang="ko-KR" sz="1600" dirty="0"/>
              <a:t> -a user1 newgroup        -&gt; user1</a:t>
            </a:r>
            <a:r>
              <a:rPr lang="ko-KR" altLang="en-US" sz="1600" dirty="0"/>
              <a:t>을 </a:t>
            </a:r>
            <a:r>
              <a:rPr lang="en-US" altLang="ko-KR" sz="1600" dirty="0"/>
              <a:t>newgroup </a:t>
            </a:r>
            <a:r>
              <a:rPr lang="ko-KR" altLang="en-US" sz="1600" dirty="0"/>
              <a:t>그룹의 사용자로 추가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gpasswd</a:t>
            </a:r>
            <a:r>
              <a:rPr lang="en-US" altLang="ko-KR" sz="1600" dirty="0"/>
              <a:t> -d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newgroup    -&gt; user1</a:t>
            </a:r>
            <a:r>
              <a:rPr lang="ko-KR" altLang="en-US" sz="1600" dirty="0"/>
              <a:t>을 </a:t>
            </a:r>
            <a:r>
              <a:rPr lang="en-US" altLang="ko-KR" sz="1600" dirty="0"/>
              <a:t>newgroup </a:t>
            </a:r>
            <a:r>
              <a:rPr lang="ko-KR" altLang="en-US" sz="1600" dirty="0"/>
              <a:t>그룹의 사용자에서 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947C2D-82C4-CF56-FEA7-3C96707A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4" y="960699"/>
            <a:ext cx="4633948" cy="1125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D8A76E-2387-EA3E-97C3-2F45C988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3" y="3570880"/>
            <a:ext cx="6237607" cy="11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9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AE7C7F7-FCD7-7123-32FC-440D3025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9" y="1038537"/>
            <a:ext cx="7480344" cy="1322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C4488-8E69-45C3-6068-245B6BFA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563"/>
          <a:stretch/>
        </p:blipFill>
        <p:spPr>
          <a:xfrm>
            <a:off x="612133" y="2472612"/>
            <a:ext cx="9016483" cy="15709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0DFBA-F61D-7004-AD2A-8584E615860A}"/>
              </a:ext>
            </a:extLst>
          </p:cNvPr>
          <p:cNvSpPr/>
          <p:nvPr/>
        </p:nvSpPr>
        <p:spPr>
          <a:xfrm>
            <a:off x="612133" y="4237632"/>
            <a:ext cx="11396366" cy="2088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사용자의 그룹을 별도로 지정하지 않았으므로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사용자 이름과 동일한 그룹으로 생성됨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여러 명의 사용자를 관리할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사용자 이름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ko-KR" altLang="en-US" sz="1400" dirty="0">
                <a:solidFill>
                  <a:schemeClr val="tx1"/>
                </a:solidFill>
              </a:rPr>
              <a:t>그룹 이름이 되어 관리가 불편함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권장사항 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여러 명의 사용자를 관리해야 할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그룹을 먼저 생성한다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업무 혹은 업체 별로 그룹에 속한 사용자를 생성한다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4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830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Jung Kwon</dc:creator>
  <cp:lastModifiedBy>Min Jung Kwon</cp:lastModifiedBy>
  <cp:revision>232</cp:revision>
  <dcterms:created xsi:type="dcterms:W3CDTF">2024-09-22T12:25:40Z</dcterms:created>
  <dcterms:modified xsi:type="dcterms:W3CDTF">2024-09-24T15:57:07Z</dcterms:modified>
</cp:coreProperties>
</file>