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2" r:id="rId3"/>
    <p:sldId id="367" r:id="rId4"/>
    <p:sldId id="374" r:id="rId5"/>
    <p:sldId id="371" r:id="rId6"/>
    <p:sldId id="372" r:id="rId7"/>
    <p:sldId id="373" r:id="rId8"/>
    <p:sldId id="369" r:id="rId9"/>
    <p:sldId id="370" r:id="rId10"/>
    <p:sldId id="381" r:id="rId11"/>
    <p:sldId id="382" r:id="rId12"/>
    <p:sldId id="383" r:id="rId13"/>
    <p:sldId id="38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2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3CBA8-8B83-44DD-6966-FD4E53041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99570F-D39F-A882-4C15-9E0251DDE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AB5C3-F7C6-F676-798D-2307A064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EFD0AF-3934-BD28-8D2E-30EDC05C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B845C-DF7F-35AE-FA6D-F34BE7A9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38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4074A-DF61-1C11-6AB2-19FF9CAE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90E3A5-D4A8-5CBC-4C22-5545CB9E6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32B42-7473-41B1-9641-78A1B49E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C1967-D98A-99FB-F0A8-7E7DE27C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017C9-64FB-CDA7-7C38-074FD8F5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33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A64C58-4AF1-8E81-82FF-1636656D1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18B198-536C-4758-FDBB-461F71D19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38C0C-8FFD-E58C-AFBC-7973746E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64B4C-C176-BDBE-941E-86FE5DFD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6CAAA4-34DE-387C-C368-B050BB35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95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6BEDC-4A4A-2100-B632-82FC0914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4AF0F-52FF-7F41-DC2B-4E91E111D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77017-A3C2-6E7C-4828-DE0B778F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B31E9-4791-8285-1063-EF949CF1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48DBE-6F51-7B43-C4DB-FA2DE83B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3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85E42-2E78-352E-B785-15FE0A00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46693-1EE5-0231-A43F-78FC5901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09CA9-5601-64C2-7386-AC4A732A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F6A75-8FAF-643C-F6C1-2D25F2D6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B4750-755A-F1B8-2AC1-40CCC24A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99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6307C-25BA-8389-8005-21A125510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D0C207-5D85-B429-C055-53F4893F5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0C76C-D4DA-400A-C115-41FB7033B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5DE0C1-B77E-EF6D-FB61-5CCFB425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6DB922-D9A2-5165-4A6D-960AA329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25C4ED-0B4E-E4E7-7B99-6DA1B296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81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D620-AA33-0C54-A837-BFE2079B5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6F4138-6754-22AF-58BF-0D7F992BD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D42835-E980-8C5A-4716-798C06047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BCC617-2F4E-7C2C-B24C-156F4A44E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379988-8B16-FD78-A630-BCE6BB181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745872-225A-6E30-539A-FA2F64A1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E26486-9964-3E14-625F-A9456F81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A540EC-340A-8B1D-CB61-42D6C73E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60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48E2F-6429-177B-66F4-89FCF414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8188D7-1E9B-2DC0-FA0F-EC0B560F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7D2AB2-7EB9-D057-6215-2D3D1412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FFFEAF-3812-3E8D-2F4C-80CEB1B8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26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0D9D27-96C6-ADFB-3046-87506D15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7395DC-9292-A7AE-FF02-7F70F863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A8F4BF-DA4D-6241-319D-3B2B6A98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35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FAFE3-CD12-DC41-D2E9-9E3824C70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0D747-2D09-BF38-B335-C4579DA80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8EED74-0E73-48BC-4595-411C44856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6F0275-C47C-D86F-FA9A-4E9ED244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35872A-43AF-3EEE-9B6D-256C3541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A9A8A9-6C81-D7D9-D225-9FE6AC8B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85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DDB13-F2ED-3DE4-F3BC-268332D58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A45B6C-BECA-52D5-FE9F-6E59BD5C3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BD26ED-0127-7F04-A5F0-087B8C7A1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EE3350-2166-3192-45A2-4E16B3CD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DC5056-DB98-F692-6E67-45E770F5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4FFE98-B619-8195-F837-46363FC1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73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4EE087-CB01-BD10-1F0E-7FB8CD77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0DF29-7A1B-819C-8BC7-9D8DE09AE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BD909-6E4E-DCAB-356D-48535677F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A3A8C-0888-CC39-F8C8-2CC0C497E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85657-22C6-4D45-75D4-BB5CAFB36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2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C3F92A-3D09-8C7A-1002-DBC1C279247E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리눅스 사용자와 그룹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8F6016-447F-87D6-A5C1-D715548D9D19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87AD6B-1EFE-EFA0-6754-5BC56E6104D0}"/>
              </a:ext>
            </a:extLst>
          </p:cNvPr>
          <p:cNvSpPr/>
          <p:nvPr/>
        </p:nvSpPr>
        <p:spPr>
          <a:xfrm>
            <a:off x="83977" y="885825"/>
            <a:ext cx="11924522" cy="3163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리눅스는 다중 사용자 시스템</a:t>
            </a:r>
            <a:r>
              <a:rPr lang="en-US" altLang="ko-KR" sz="1400" dirty="0">
                <a:solidFill>
                  <a:schemeClr val="tx1"/>
                </a:solidFill>
              </a:rPr>
              <a:t>(multi-user system)</a:t>
            </a:r>
            <a:r>
              <a:rPr lang="ko-KR" altLang="en-US" sz="1400" dirty="0">
                <a:solidFill>
                  <a:schemeClr val="tx1"/>
                </a:solidFill>
              </a:rPr>
              <a:t>이다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즉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대의 리눅스에 사용자 여러 명이 동시에 접속해서 사용할 수 있는 시스템이다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리눅스를 설치하면 기본적으로 </a:t>
            </a:r>
            <a:r>
              <a:rPr lang="en-US" altLang="ko-KR" sz="1400" dirty="0">
                <a:solidFill>
                  <a:schemeClr val="tx1"/>
                </a:solidFill>
              </a:rPr>
              <a:t>root</a:t>
            </a:r>
            <a:r>
              <a:rPr lang="ko-KR" altLang="en-US" sz="1400" dirty="0">
                <a:solidFill>
                  <a:schemeClr val="tx1"/>
                </a:solidFill>
              </a:rPr>
              <a:t>라는 이름을 가진 수퍼 유저</a:t>
            </a:r>
            <a:r>
              <a:rPr lang="en-US" altLang="ko-KR" sz="1400" dirty="0">
                <a:solidFill>
                  <a:schemeClr val="tx1"/>
                </a:solidFill>
              </a:rPr>
              <a:t>(superuser)</a:t>
            </a:r>
            <a:r>
              <a:rPr lang="ko-KR" altLang="en-US" sz="1400" dirty="0">
                <a:solidFill>
                  <a:schemeClr val="tx1"/>
                </a:solidFill>
              </a:rPr>
              <a:t>가 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이 </a:t>
            </a:r>
            <a:r>
              <a:rPr lang="en-US" altLang="ko-KR" sz="1400" dirty="0">
                <a:solidFill>
                  <a:schemeClr val="tx1"/>
                </a:solidFill>
              </a:rPr>
              <a:t>root </a:t>
            </a:r>
            <a:r>
              <a:rPr lang="ko-KR" altLang="en-US" sz="1400" dirty="0">
                <a:solidFill>
                  <a:schemeClr val="tx1"/>
                </a:solidFill>
              </a:rPr>
              <a:t>사용자는 시스템의 모든 작업을 실행할 수 있는 권한이 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또한 시스템에 접속할 수 있는 사용자를 생성할 수 있는 권한도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그런데 모든 사용자는 혼자서 존재하는 것이 아니라 하나 이상의 그룹에 소속되어 있어야 한다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예를 들면 회사에서 </a:t>
            </a:r>
            <a:r>
              <a:rPr lang="en-US" altLang="ko-KR" sz="1400" dirty="0">
                <a:solidFill>
                  <a:schemeClr val="tx1"/>
                </a:solidFill>
              </a:rPr>
              <a:t>'</a:t>
            </a:r>
            <a:r>
              <a:rPr lang="ko-KR" altLang="en-US" sz="1400" dirty="0">
                <a:solidFill>
                  <a:schemeClr val="tx1"/>
                </a:solidFill>
              </a:rPr>
              <a:t>홍길동</a:t>
            </a:r>
            <a:r>
              <a:rPr lang="en-US" altLang="ko-KR" sz="1400" dirty="0">
                <a:solidFill>
                  <a:schemeClr val="tx1"/>
                </a:solidFill>
              </a:rPr>
              <a:t>'</a:t>
            </a:r>
            <a:r>
              <a:rPr lang="ko-KR" altLang="en-US" sz="1400" dirty="0">
                <a:solidFill>
                  <a:schemeClr val="tx1"/>
                </a:solidFill>
              </a:rPr>
              <a:t>이라는 직원이 </a:t>
            </a:r>
            <a:r>
              <a:rPr lang="en-US" altLang="ko-KR" sz="1400" dirty="0">
                <a:solidFill>
                  <a:schemeClr val="tx1"/>
                </a:solidFill>
              </a:rPr>
              <a:t>'</a:t>
            </a:r>
            <a:r>
              <a:rPr lang="ko-KR" altLang="en-US" sz="1400" dirty="0">
                <a:solidFill>
                  <a:schemeClr val="tx1"/>
                </a:solidFill>
              </a:rPr>
              <a:t>전산실</a:t>
            </a:r>
            <a:r>
              <a:rPr lang="en-US" altLang="ko-KR" sz="1400" dirty="0">
                <a:solidFill>
                  <a:schemeClr val="tx1"/>
                </a:solidFill>
              </a:rPr>
              <a:t>'</a:t>
            </a:r>
            <a:r>
              <a:rPr lang="ko-KR" altLang="en-US" sz="1400" dirty="0">
                <a:solidFill>
                  <a:schemeClr val="tx1"/>
                </a:solidFill>
              </a:rPr>
              <a:t>과 같은 어느 부서에 소속된 것과 같다고 생각할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리눅스 사용자의 기본 정보는 </a:t>
            </a:r>
            <a:r>
              <a:rPr lang="en-US" altLang="ko-KR" sz="1400" dirty="0">
                <a:solidFill>
                  <a:schemeClr val="tx1"/>
                </a:solidFill>
              </a:rPr>
              <a:t>"/</a:t>
            </a:r>
            <a:r>
              <a:rPr lang="en-US" altLang="ko-KR" sz="1400" dirty="0" err="1">
                <a:solidFill>
                  <a:schemeClr val="tx1"/>
                </a:solidFill>
              </a:rPr>
              <a:t>etc</a:t>
            </a:r>
            <a:r>
              <a:rPr lang="en-US" altLang="ko-KR" sz="1400" dirty="0">
                <a:solidFill>
                  <a:schemeClr val="tx1"/>
                </a:solidFill>
              </a:rPr>
              <a:t>/passwd" </a:t>
            </a:r>
            <a:r>
              <a:rPr lang="ko-KR" altLang="en-US" sz="1400" dirty="0">
                <a:solidFill>
                  <a:schemeClr val="tx1"/>
                </a:solidFill>
              </a:rPr>
              <a:t>파일에서 확인할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666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82E773-BDCF-07C6-2014-A815B1A78A9D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사용자 생성 및 그룹 명령어 </a:t>
            </a:r>
            <a:r>
              <a:rPr lang="en-US" altLang="ko-KR" sz="2400" b="1" dirty="0">
                <a:solidFill>
                  <a:schemeClr val="tx1"/>
                </a:solidFill>
              </a:rPr>
              <a:t>- </a:t>
            </a:r>
            <a:r>
              <a:rPr lang="ko-KR" altLang="en-US" sz="2400" b="1" dirty="0">
                <a:solidFill>
                  <a:schemeClr val="tx1"/>
                </a:solidFill>
              </a:rPr>
              <a:t>실습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0664D6-EE81-762D-405F-E166718DFCC2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3949DE3-B3DE-CF7C-1233-10A56C0773B3}"/>
              </a:ext>
            </a:extLst>
          </p:cNvPr>
          <p:cNvGrpSpPr/>
          <p:nvPr/>
        </p:nvGrpSpPr>
        <p:grpSpPr>
          <a:xfrm>
            <a:off x="427238" y="1104634"/>
            <a:ext cx="7354494" cy="1249321"/>
            <a:chOff x="427238" y="1104634"/>
            <a:chExt cx="7354494" cy="124932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215AF89-9994-C1F3-FBC8-50212FD87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238" y="1104634"/>
              <a:ext cx="7354494" cy="124932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32FCEB4-FC7A-9156-D5BE-76F8C7EAD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6707" y="2017729"/>
              <a:ext cx="457264" cy="228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9761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82E773-BDCF-07C6-2014-A815B1A78A9D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사용자 생성 및 그룹 명령어 </a:t>
            </a:r>
            <a:r>
              <a:rPr lang="en-US" altLang="ko-KR" sz="2400" b="1" dirty="0">
                <a:solidFill>
                  <a:schemeClr val="tx1"/>
                </a:solidFill>
              </a:rPr>
              <a:t>- </a:t>
            </a:r>
            <a:r>
              <a:rPr lang="ko-KR" altLang="en-US" sz="2400" b="1" dirty="0">
                <a:solidFill>
                  <a:schemeClr val="tx1"/>
                </a:solidFill>
              </a:rPr>
              <a:t>실습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0664D6-EE81-762D-405F-E166718DFCC2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97C7EF5-2A9C-8526-A69B-063251DA6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15" y="986598"/>
            <a:ext cx="8490999" cy="32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52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82E773-BDCF-07C6-2014-A815B1A78A9D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사용자 생성 및 그룹 명령어 </a:t>
            </a:r>
            <a:r>
              <a:rPr lang="en-US" altLang="ko-KR" sz="2400" b="1" dirty="0">
                <a:solidFill>
                  <a:schemeClr val="tx1"/>
                </a:solidFill>
              </a:rPr>
              <a:t>- </a:t>
            </a:r>
            <a:r>
              <a:rPr lang="ko-KR" altLang="en-US" sz="2400" b="1" dirty="0">
                <a:solidFill>
                  <a:schemeClr val="tx1"/>
                </a:solidFill>
              </a:rPr>
              <a:t>실습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0664D6-EE81-762D-405F-E166718DFCC2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FC7FAB4-5CE7-0187-BA3C-C33C71A1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77" y="1103264"/>
            <a:ext cx="9494142" cy="136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77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82E773-BDCF-07C6-2014-A815B1A78A9D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사용자 생성 및 그룹 명령어 </a:t>
            </a:r>
            <a:r>
              <a:rPr lang="en-US" altLang="ko-KR" sz="2400" b="1" dirty="0">
                <a:solidFill>
                  <a:schemeClr val="tx1"/>
                </a:solidFill>
              </a:rPr>
              <a:t>- </a:t>
            </a:r>
            <a:r>
              <a:rPr lang="ko-KR" altLang="en-US" sz="2400" b="1" dirty="0">
                <a:solidFill>
                  <a:schemeClr val="tx1"/>
                </a:solidFill>
              </a:rPr>
              <a:t>실습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0664D6-EE81-762D-405F-E166718DFCC2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B586E2F-1FA1-DCFC-BA72-6938802ED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35" y="1084542"/>
            <a:ext cx="8000612" cy="83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5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60164B-8D25-A9F8-FCD0-1AC4CCC04418}"/>
              </a:ext>
            </a:extLst>
          </p:cNvPr>
          <p:cNvSpPr/>
          <p:nvPr/>
        </p:nvSpPr>
        <p:spPr>
          <a:xfrm>
            <a:off x="274997" y="5057192"/>
            <a:ext cx="11733502" cy="1623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제일 위의 </a:t>
            </a:r>
            <a:r>
              <a:rPr lang="en-US" altLang="ko-KR" sz="1400" dirty="0">
                <a:solidFill>
                  <a:schemeClr val="tx1"/>
                </a:solidFill>
              </a:rPr>
              <a:t>root </a:t>
            </a:r>
            <a:r>
              <a:rPr lang="ko-KR" altLang="en-US" sz="1400" dirty="0">
                <a:solidFill>
                  <a:schemeClr val="tx1"/>
                </a:solidFill>
              </a:rPr>
              <a:t>사용자부터 제일 아래의 바로 위인 </a:t>
            </a:r>
            <a:r>
              <a:rPr lang="en-US" altLang="ko-KR" sz="1400" dirty="0" err="1">
                <a:solidFill>
                  <a:schemeClr val="tx1"/>
                </a:solidFill>
              </a:rPr>
              <a:t>tcpdump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사용자까지는 리눅스에서 기본적으로 존재하는 표준 사용자이다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제일 아래의 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centos 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사용자를 살펴보면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사용자 이름은 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centos 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암호가 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x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로 표시되는데 이는 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"/</a:t>
            </a:r>
            <a:r>
              <a:rPr lang="en-US" altLang="ko-KR" sz="1400" b="0" i="0" dirty="0" err="1">
                <a:solidFill>
                  <a:srgbClr val="1F2328"/>
                </a:solidFill>
                <a:effectLst/>
                <a:latin typeface="-apple-system"/>
              </a:rPr>
              <a:t>etc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/shadow" 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파일에 비밀번호가 지정되어 있다는 의미다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그리고 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centos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의 사용자 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id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는 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1000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번이고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, centos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가 속한 그룹의 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id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는 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1000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번이다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전체 이름도 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centos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로 사용하며 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centos 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사용자의 홈 디렉터리는 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"/home/centos"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이고 로그인 시 제공되는 셸은 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/bin/bash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다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endParaRPr lang="ko-KR" altLang="en-US" sz="1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E8DD8F-A38B-1548-CAA2-330BD309E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96" y="516223"/>
            <a:ext cx="9727419" cy="433933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8974B94-28BE-FA85-7760-A1A55BC89C6D}"/>
              </a:ext>
            </a:extLst>
          </p:cNvPr>
          <p:cNvSpPr/>
          <p:nvPr/>
        </p:nvSpPr>
        <p:spPr>
          <a:xfrm>
            <a:off x="274995" y="373225"/>
            <a:ext cx="10296589" cy="50385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각 행의 의미 </a:t>
            </a:r>
            <a:r>
              <a:rPr lang="en-US" altLang="ko-KR" sz="1600" dirty="0"/>
              <a:t>] </a:t>
            </a:r>
            <a:r>
              <a:rPr lang="ko-KR" altLang="en-US" sz="1600" dirty="0"/>
              <a:t>사용자 이름 </a:t>
            </a:r>
            <a:r>
              <a:rPr lang="en-US" altLang="ko-KR" sz="1600" dirty="0"/>
              <a:t>: </a:t>
            </a:r>
            <a:r>
              <a:rPr lang="ko-KR" altLang="en-US" sz="1600" dirty="0"/>
              <a:t>암호 </a:t>
            </a:r>
            <a:r>
              <a:rPr lang="en-US" altLang="ko-KR" sz="1600" dirty="0"/>
              <a:t>: </a:t>
            </a:r>
            <a:r>
              <a:rPr lang="ko-KR" altLang="en-US" sz="1600" dirty="0"/>
              <a:t>사용자 </a:t>
            </a:r>
            <a:r>
              <a:rPr lang="en-US" altLang="ko-KR" sz="1600" dirty="0"/>
              <a:t>ID : </a:t>
            </a:r>
            <a:r>
              <a:rPr lang="ko-KR" altLang="en-US" sz="1600" dirty="0"/>
              <a:t>사용자가 소속된 그룹 </a:t>
            </a:r>
            <a:r>
              <a:rPr lang="en-US" altLang="ko-KR" sz="1600" dirty="0"/>
              <a:t>ID : </a:t>
            </a:r>
            <a:r>
              <a:rPr lang="ko-KR" altLang="en-US" sz="1600" dirty="0"/>
              <a:t>전체 이름 </a:t>
            </a:r>
            <a:r>
              <a:rPr lang="en-US" altLang="ko-KR" sz="1600" dirty="0"/>
              <a:t>: </a:t>
            </a:r>
            <a:r>
              <a:rPr lang="ko-KR" altLang="en-US" sz="1600" dirty="0"/>
              <a:t>홈 디렉터리 </a:t>
            </a:r>
            <a:r>
              <a:rPr lang="en-US" altLang="ko-KR" sz="1600" dirty="0"/>
              <a:t>: </a:t>
            </a:r>
            <a:r>
              <a:rPr lang="ko-KR" altLang="en-US" sz="1600" dirty="0"/>
              <a:t>기본 셸</a:t>
            </a:r>
          </a:p>
        </p:txBody>
      </p:sp>
    </p:spTree>
    <p:extLst>
      <p:ext uri="{BB962C8B-B14F-4D97-AF65-F5344CB8AC3E}">
        <p14:creationId xmlns:p14="http://schemas.microsoft.com/office/powerpoint/2010/main" val="126809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57812B-DA8F-81D6-346B-CFAC4C593CE0}"/>
              </a:ext>
            </a:extLst>
          </p:cNvPr>
          <p:cNvSpPr/>
          <p:nvPr/>
        </p:nvSpPr>
        <p:spPr>
          <a:xfrm>
            <a:off x="274997" y="167951"/>
            <a:ext cx="11733502" cy="1623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root </a:t>
            </a:r>
            <a:r>
              <a:rPr lang="ko-KR" altLang="en-US" sz="1400" dirty="0">
                <a:solidFill>
                  <a:schemeClr val="tx1"/>
                </a:solidFill>
              </a:rPr>
              <a:t>사용자의 행을 살펴보면 사용자 </a:t>
            </a:r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r>
              <a:rPr lang="ko-KR" altLang="en-US" sz="1400" dirty="0">
                <a:solidFill>
                  <a:schemeClr val="tx1"/>
                </a:solidFill>
              </a:rPr>
              <a:t>와 그룹 </a:t>
            </a:r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r>
              <a:rPr lang="ko-KR" altLang="en-US" sz="1400" dirty="0">
                <a:solidFill>
                  <a:schemeClr val="tx1"/>
                </a:solidFill>
              </a:rPr>
              <a:t>가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번으로 설정되어 있음을 확인할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사용자의 그룹 정보는 </a:t>
            </a:r>
            <a:r>
              <a:rPr lang="en-US" altLang="ko-KR" sz="1400" dirty="0">
                <a:solidFill>
                  <a:schemeClr val="tx1"/>
                </a:solidFill>
              </a:rPr>
              <a:t>“/</a:t>
            </a:r>
            <a:r>
              <a:rPr lang="en-US" altLang="ko-KR" sz="1400" dirty="0" err="1">
                <a:solidFill>
                  <a:schemeClr val="tx1"/>
                </a:solidFill>
              </a:rPr>
              <a:t>etc</a:t>
            </a:r>
            <a:r>
              <a:rPr lang="en-US" altLang="ko-KR" sz="1400" dirty="0">
                <a:solidFill>
                  <a:schemeClr val="tx1"/>
                </a:solidFill>
              </a:rPr>
              <a:t>/group” </a:t>
            </a:r>
            <a:r>
              <a:rPr lang="ko-KR" altLang="en-US" sz="1400" dirty="0">
                <a:solidFill>
                  <a:schemeClr val="tx1"/>
                </a:solidFill>
              </a:rPr>
              <a:t>파일에서 확인할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64A74E-3A14-6E3E-C990-089E0151A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97" y="1536978"/>
            <a:ext cx="8164064" cy="342947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19FAEC8-9F35-F747-EC7F-EEE752D90318}"/>
              </a:ext>
            </a:extLst>
          </p:cNvPr>
          <p:cNvSpPr/>
          <p:nvPr/>
        </p:nvSpPr>
        <p:spPr>
          <a:xfrm>
            <a:off x="274997" y="1033125"/>
            <a:ext cx="10296589" cy="50385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각 행의 의미 </a:t>
            </a:r>
            <a:r>
              <a:rPr lang="en-US" altLang="ko-KR" sz="1600" dirty="0"/>
              <a:t>] </a:t>
            </a:r>
            <a:r>
              <a:rPr lang="ko-KR" altLang="en-US" sz="1600" dirty="0"/>
              <a:t>그룹이름 </a:t>
            </a:r>
            <a:r>
              <a:rPr lang="en-US" altLang="ko-KR" sz="1600" dirty="0"/>
              <a:t>: </a:t>
            </a:r>
            <a:r>
              <a:rPr lang="ko-KR" altLang="en-US" sz="1600" dirty="0"/>
              <a:t>비밀번호 </a:t>
            </a:r>
            <a:r>
              <a:rPr lang="en-US" altLang="ko-KR" sz="1600" dirty="0"/>
              <a:t>: </a:t>
            </a:r>
            <a:r>
              <a:rPr lang="ko-KR" altLang="en-US" sz="1600" dirty="0"/>
              <a:t>그룹 </a:t>
            </a:r>
            <a:r>
              <a:rPr lang="en-US" altLang="ko-KR" sz="1600" dirty="0"/>
              <a:t>id : </a:t>
            </a:r>
            <a:r>
              <a:rPr lang="ko-KR" altLang="en-US" sz="1600" dirty="0"/>
              <a:t>그룹에 속한 사용자 이름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B2DA5B-1069-56FD-6B01-F28AF8406CF5}"/>
              </a:ext>
            </a:extLst>
          </p:cNvPr>
          <p:cNvSpPr/>
          <p:nvPr/>
        </p:nvSpPr>
        <p:spPr>
          <a:xfrm>
            <a:off x="274997" y="5159829"/>
            <a:ext cx="11733502" cy="1530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마지막 그룹에 속한 사용자 이름은 참조로 사용된다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즉 해당 부분에 아무것도 써 있지 않다고 해서 그룹에 소속된 사용자가 반드시 없다는 뜻은 아니다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제일 첫 행 </a:t>
            </a:r>
            <a:r>
              <a:rPr lang="en-US" altLang="ko-KR" sz="1400" dirty="0">
                <a:solidFill>
                  <a:schemeClr val="tx1"/>
                </a:solidFill>
              </a:rPr>
              <a:t>root </a:t>
            </a:r>
            <a:r>
              <a:rPr lang="ko-KR" altLang="en-US" sz="1400" dirty="0">
                <a:solidFill>
                  <a:schemeClr val="tx1"/>
                </a:solidFill>
              </a:rPr>
              <a:t>그룹에는 실제로 </a:t>
            </a:r>
            <a:r>
              <a:rPr lang="en-US" altLang="ko-KR" sz="1400" dirty="0">
                <a:solidFill>
                  <a:schemeClr val="tx1"/>
                </a:solidFill>
              </a:rPr>
              <a:t>root </a:t>
            </a:r>
            <a:r>
              <a:rPr lang="ko-KR" altLang="en-US" sz="1400" dirty="0">
                <a:solidFill>
                  <a:schemeClr val="tx1"/>
                </a:solidFill>
              </a:rPr>
              <a:t>사용자가 속해 있으나 여기에는 표현되어 있지 않다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앞서 살펴본 </a:t>
            </a:r>
            <a:r>
              <a:rPr lang="en-US" altLang="ko-KR" sz="1400" dirty="0">
                <a:solidFill>
                  <a:schemeClr val="tx1"/>
                </a:solidFill>
              </a:rPr>
              <a:t>"/</a:t>
            </a:r>
            <a:r>
              <a:rPr lang="en-US" altLang="ko-KR" sz="1400" dirty="0" err="1">
                <a:solidFill>
                  <a:schemeClr val="tx1"/>
                </a:solidFill>
              </a:rPr>
              <a:t>etc</a:t>
            </a:r>
            <a:r>
              <a:rPr lang="en-US" altLang="ko-KR" sz="1400" dirty="0">
                <a:solidFill>
                  <a:schemeClr val="tx1"/>
                </a:solidFill>
              </a:rPr>
              <a:t>/passwd" </a:t>
            </a:r>
            <a:r>
              <a:rPr lang="ko-KR" altLang="en-US" sz="1400" dirty="0">
                <a:solidFill>
                  <a:schemeClr val="tx1"/>
                </a:solidFill>
              </a:rPr>
              <a:t>파일에서는 </a:t>
            </a:r>
            <a:r>
              <a:rPr lang="en-US" altLang="ko-KR" sz="1400" dirty="0">
                <a:solidFill>
                  <a:schemeClr val="tx1"/>
                </a:solidFill>
              </a:rPr>
              <a:t>centos </a:t>
            </a:r>
            <a:r>
              <a:rPr lang="ko-KR" altLang="en-US" sz="1400" dirty="0">
                <a:solidFill>
                  <a:schemeClr val="tx1"/>
                </a:solidFill>
              </a:rPr>
              <a:t>사용자가 속한 그룹이 </a:t>
            </a:r>
            <a:r>
              <a:rPr lang="en-US" altLang="ko-KR" sz="1400" dirty="0">
                <a:solidFill>
                  <a:schemeClr val="tx1"/>
                </a:solidFill>
              </a:rPr>
              <a:t>1000</a:t>
            </a:r>
            <a:r>
              <a:rPr lang="ko-KR" altLang="en-US" sz="1400" dirty="0">
                <a:solidFill>
                  <a:schemeClr val="tx1"/>
                </a:solidFill>
              </a:rPr>
              <a:t>번으로 표현되어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즉 </a:t>
            </a:r>
            <a:r>
              <a:rPr lang="en-US" altLang="ko-KR" sz="1400" dirty="0">
                <a:solidFill>
                  <a:schemeClr val="tx1"/>
                </a:solidFill>
              </a:rPr>
              <a:t>"/</a:t>
            </a:r>
            <a:r>
              <a:rPr lang="en-US" altLang="ko-KR" sz="1400" dirty="0" err="1">
                <a:solidFill>
                  <a:schemeClr val="tx1"/>
                </a:solidFill>
              </a:rPr>
              <a:t>etc</a:t>
            </a:r>
            <a:r>
              <a:rPr lang="en-US" altLang="ko-KR" sz="1400" dirty="0">
                <a:solidFill>
                  <a:schemeClr val="tx1"/>
                </a:solidFill>
              </a:rPr>
              <a:t>/group" </a:t>
            </a:r>
            <a:r>
              <a:rPr lang="ko-KR" altLang="en-US" sz="1400" dirty="0">
                <a:solidFill>
                  <a:schemeClr val="tx1"/>
                </a:solidFill>
              </a:rPr>
              <a:t>파일에서도 </a:t>
            </a:r>
            <a:r>
              <a:rPr lang="en-US" altLang="ko-KR" sz="1400" dirty="0">
                <a:solidFill>
                  <a:schemeClr val="tx1"/>
                </a:solidFill>
              </a:rPr>
              <a:t>centos </a:t>
            </a:r>
            <a:r>
              <a:rPr lang="ko-KR" altLang="en-US" sz="1400" dirty="0">
                <a:solidFill>
                  <a:schemeClr val="tx1"/>
                </a:solidFill>
              </a:rPr>
              <a:t>그룹의 </a:t>
            </a:r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r>
              <a:rPr lang="ko-KR" altLang="en-US" sz="1400" dirty="0">
                <a:solidFill>
                  <a:schemeClr val="tx1"/>
                </a:solidFill>
              </a:rPr>
              <a:t>가 </a:t>
            </a:r>
            <a:r>
              <a:rPr lang="en-US" altLang="ko-KR" sz="1400" dirty="0">
                <a:solidFill>
                  <a:schemeClr val="tx1"/>
                </a:solidFill>
              </a:rPr>
              <a:t>1000</a:t>
            </a:r>
            <a:r>
              <a:rPr lang="ko-KR" altLang="en-US" sz="1400" dirty="0">
                <a:solidFill>
                  <a:schemeClr val="tx1"/>
                </a:solidFill>
              </a:rPr>
              <a:t>번이므로 </a:t>
            </a:r>
            <a:r>
              <a:rPr lang="en-US" altLang="ko-KR" sz="1400" dirty="0">
                <a:solidFill>
                  <a:schemeClr val="tx1"/>
                </a:solidFill>
              </a:rPr>
              <a:t>centos </a:t>
            </a:r>
            <a:r>
              <a:rPr lang="ko-KR" altLang="en-US" sz="1400" dirty="0">
                <a:solidFill>
                  <a:schemeClr val="tx1"/>
                </a:solidFill>
              </a:rPr>
              <a:t>그룹에는 </a:t>
            </a:r>
            <a:r>
              <a:rPr lang="en-US" altLang="ko-KR" sz="1400" dirty="0">
                <a:solidFill>
                  <a:schemeClr val="tx1"/>
                </a:solidFill>
              </a:rPr>
              <a:t>centos </a:t>
            </a:r>
            <a:r>
              <a:rPr lang="ko-KR" altLang="en-US" sz="1400" dirty="0">
                <a:solidFill>
                  <a:schemeClr val="tx1"/>
                </a:solidFill>
              </a:rPr>
              <a:t>사용자가 속해 있는 것이다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864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3DC9238-EBBB-9331-B0B2-41B69EF67F7F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사용자 생성 및 그룹 명령어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EF5BD5B-1DDC-9479-141B-246294A70F18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58D82DD-D3DB-6929-F8E7-A2E0DA69F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84" y="1000824"/>
            <a:ext cx="9690562" cy="144379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547724D-1EC2-C18D-A323-EECF0A3F75B2}"/>
              </a:ext>
            </a:extLst>
          </p:cNvPr>
          <p:cNvSpPr/>
          <p:nvPr/>
        </p:nvSpPr>
        <p:spPr>
          <a:xfrm>
            <a:off x="583164" y="2539015"/>
            <a:ext cx="10926147" cy="18090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 </a:t>
            </a:r>
            <a:r>
              <a:rPr lang="en-US" altLang="ko-KR" sz="1600" dirty="0" err="1"/>
              <a:t>useradd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newuser</a:t>
            </a:r>
            <a:r>
              <a:rPr lang="en-US" altLang="ko-KR" sz="1600" dirty="0"/>
              <a:t>      -&gt; </a:t>
            </a:r>
            <a:r>
              <a:rPr lang="en-US" altLang="ko-KR" sz="1600" dirty="0" err="1"/>
              <a:t>newuser</a:t>
            </a:r>
            <a:r>
              <a:rPr lang="ko-KR" altLang="en-US" sz="1600" dirty="0"/>
              <a:t>라는 이름의 사용자 생성</a:t>
            </a:r>
          </a:p>
          <a:p>
            <a:r>
              <a:rPr lang="en-US" altLang="ko-KR" sz="1600" dirty="0"/>
              <a:t># </a:t>
            </a:r>
            <a:r>
              <a:rPr lang="en-US" altLang="ko-KR" sz="1600" dirty="0" err="1"/>
              <a:t>useradd</a:t>
            </a:r>
            <a:r>
              <a:rPr lang="en-US" altLang="ko-KR" sz="1600" dirty="0"/>
              <a:t> -u 1111 </a:t>
            </a:r>
            <a:r>
              <a:rPr lang="en-US" altLang="ko-KR" sz="1600" dirty="0" err="1"/>
              <a:t>newuser</a:t>
            </a:r>
            <a:r>
              <a:rPr lang="en-US" altLang="ko-KR" sz="1600" dirty="0"/>
              <a:t>     -&gt; </a:t>
            </a:r>
            <a:r>
              <a:rPr lang="en-US" altLang="ko-KR" sz="1600" dirty="0" err="1"/>
              <a:t>newuser</a:t>
            </a:r>
            <a:r>
              <a:rPr lang="en-US" altLang="ko-KR" sz="1600" dirty="0"/>
              <a:t> </a:t>
            </a:r>
            <a:r>
              <a:rPr lang="ko-KR" altLang="en-US" sz="1600" dirty="0"/>
              <a:t>사용자를 생성하면서 사용자 </a:t>
            </a:r>
            <a:r>
              <a:rPr lang="en-US" altLang="ko-KR" sz="1600" dirty="0"/>
              <a:t>ID</a:t>
            </a:r>
            <a:r>
              <a:rPr lang="ko-KR" altLang="en-US" sz="1600" dirty="0"/>
              <a:t>를 </a:t>
            </a:r>
            <a:r>
              <a:rPr lang="en-US" altLang="ko-KR" sz="1600" dirty="0"/>
              <a:t>1111</a:t>
            </a:r>
            <a:r>
              <a:rPr lang="ko-KR" altLang="en-US" sz="1600" dirty="0"/>
              <a:t>로 지정</a:t>
            </a:r>
          </a:p>
          <a:p>
            <a:r>
              <a:rPr lang="en-US" altLang="ko-KR" sz="1600" dirty="0"/>
              <a:t># </a:t>
            </a:r>
            <a:r>
              <a:rPr lang="en-US" altLang="ko-KR" sz="1600" dirty="0" err="1"/>
              <a:t>useradd</a:t>
            </a:r>
            <a:r>
              <a:rPr lang="en-US" altLang="ko-KR" sz="1600" dirty="0"/>
              <a:t> -g </a:t>
            </a:r>
            <a:r>
              <a:rPr lang="en-US" altLang="ko-KR" sz="1600" dirty="0" err="1"/>
              <a:t>mygroup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newuser</a:t>
            </a:r>
            <a:r>
              <a:rPr lang="en-US" altLang="ko-KR" sz="1600" dirty="0"/>
              <a:t>     -&gt; </a:t>
            </a:r>
            <a:r>
              <a:rPr lang="en-US" altLang="ko-KR" sz="1600" dirty="0" err="1"/>
              <a:t>newuser</a:t>
            </a:r>
            <a:r>
              <a:rPr lang="en-US" altLang="ko-KR" sz="1600" dirty="0"/>
              <a:t> </a:t>
            </a:r>
            <a:r>
              <a:rPr lang="ko-KR" altLang="en-US" sz="1600" dirty="0"/>
              <a:t>사용자를 생성하면서 </a:t>
            </a:r>
            <a:r>
              <a:rPr lang="en-US" altLang="ko-KR" sz="1600" dirty="0" err="1"/>
              <a:t>mygroup</a:t>
            </a:r>
            <a:r>
              <a:rPr lang="en-US" altLang="ko-KR" sz="1600" dirty="0"/>
              <a:t> </a:t>
            </a:r>
            <a:r>
              <a:rPr lang="ko-KR" altLang="en-US" sz="1600" dirty="0"/>
              <a:t>그룹에 </a:t>
            </a:r>
            <a:r>
              <a:rPr lang="en-US" altLang="ko-KR" sz="1600" dirty="0" err="1"/>
              <a:t>newuser</a:t>
            </a:r>
            <a:r>
              <a:rPr lang="en-US" altLang="ko-KR" sz="1600" dirty="0"/>
              <a:t> </a:t>
            </a:r>
            <a:r>
              <a:rPr lang="ko-KR" altLang="en-US" sz="1600" dirty="0"/>
              <a:t>사용자를 포함시킴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mygroup</a:t>
            </a:r>
            <a:r>
              <a:rPr lang="en-US" altLang="ko-KR" sz="1600" dirty="0"/>
              <a:t> </a:t>
            </a:r>
            <a:r>
              <a:rPr lang="ko-KR" altLang="en-US" sz="1600" dirty="0"/>
              <a:t>그룹을 먼저 만들어 놓아야 함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# </a:t>
            </a:r>
            <a:r>
              <a:rPr lang="en-US" altLang="ko-KR" sz="1600" dirty="0" err="1"/>
              <a:t>useradd</a:t>
            </a:r>
            <a:r>
              <a:rPr lang="en-US" altLang="ko-KR" sz="1600" dirty="0"/>
              <a:t> -d /</a:t>
            </a:r>
            <a:r>
              <a:rPr lang="en-US" altLang="ko-KR" sz="1600" dirty="0" err="1"/>
              <a:t>newhome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newuser</a:t>
            </a:r>
            <a:r>
              <a:rPr lang="en-US" altLang="ko-KR" sz="1600" dirty="0"/>
              <a:t>     -&gt; </a:t>
            </a:r>
            <a:r>
              <a:rPr lang="en-US" altLang="ko-KR" sz="1600" dirty="0" err="1"/>
              <a:t>newuser</a:t>
            </a:r>
            <a:r>
              <a:rPr lang="en-US" altLang="ko-KR" sz="1600" dirty="0"/>
              <a:t> </a:t>
            </a:r>
            <a:r>
              <a:rPr lang="ko-KR" altLang="en-US" sz="1600" dirty="0"/>
              <a:t>사용자를 생성하면서 홈 디렉토리를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newhome</a:t>
            </a:r>
            <a:r>
              <a:rPr lang="ko-KR" altLang="en-US" sz="1600" dirty="0"/>
              <a:t>으로 지정</a:t>
            </a:r>
          </a:p>
          <a:p>
            <a:r>
              <a:rPr lang="en-US" altLang="ko-KR" sz="1600" dirty="0"/>
              <a:t># </a:t>
            </a:r>
            <a:r>
              <a:rPr lang="en-US" altLang="ko-KR" sz="1600" dirty="0" err="1"/>
              <a:t>useradd</a:t>
            </a:r>
            <a:r>
              <a:rPr lang="en-US" altLang="ko-KR" sz="1600" dirty="0"/>
              <a:t> -s /bin/</a:t>
            </a:r>
            <a:r>
              <a:rPr lang="en-US" altLang="ko-KR" sz="1600" dirty="0" err="1"/>
              <a:t>csh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newuser</a:t>
            </a:r>
            <a:r>
              <a:rPr lang="en-US" altLang="ko-KR" sz="1600" dirty="0"/>
              <a:t> </a:t>
            </a:r>
            <a:r>
              <a:rPr lang="ko-KR" altLang="en-US" sz="1600" dirty="0"/>
              <a:t>사용자를 생성하면서 기본 셀을 </a:t>
            </a:r>
            <a:r>
              <a:rPr lang="en-US" altLang="ko-KR" sz="1600" dirty="0"/>
              <a:t>/bin/</a:t>
            </a:r>
            <a:r>
              <a:rPr lang="en-US" altLang="ko-KR" sz="1600" dirty="0" err="1"/>
              <a:t>csh</a:t>
            </a:r>
            <a:r>
              <a:rPr lang="ko-KR" altLang="en-US" sz="1600" dirty="0"/>
              <a:t>로 지정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1E004C-182E-DED7-2DA4-CC250EC43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84" y="4595654"/>
            <a:ext cx="8415961" cy="110609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EE98228-9FA6-FEEC-4A8A-E92BF6414E04}"/>
              </a:ext>
            </a:extLst>
          </p:cNvPr>
          <p:cNvSpPr/>
          <p:nvPr/>
        </p:nvSpPr>
        <p:spPr>
          <a:xfrm>
            <a:off x="583164" y="5792950"/>
            <a:ext cx="10926147" cy="61718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 passwd </a:t>
            </a:r>
            <a:r>
              <a:rPr lang="en-US" altLang="ko-KR" sz="1600" dirty="0" err="1"/>
              <a:t>newuser</a:t>
            </a:r>
            <a:r>
              <a:rPr lang="en-US" altLang="ko-KR" sz="1600" dirty="0"/>
              <a:t>      -&gt; </a:t>
            </a:r>
            <a:r>
              <a:rPr lang="en-US" altLang="ko-KR" sz="1600" dirty="0" err="1"/>
              <a:t>newuser</a:t>
            </a:r>
            <a:r>
              <a:rPr lang="en-US" altLang="ko-KR" sz="1600" dirty="0"/>
              <a:t> </a:t>
            </a:r>
            <a:r>
              <a:rPr lang="ko-KR" altLang="en-US" sz="1600" dirty="0"/>
              <a:t>사용자의 비밀번호 지정</a:t>
            </a:r>
            <a:r>
              <a:rPr lang="en-US" altLang="ko-KR" sz="1600" dirty="0"/>
              <a:t>(</a:t>
            </a:r>
            <a:r>
              <a:rPr lang="ko-KR" altLang="en-US" sz="1600" dirty="0"/>
              <a:t>또는 변경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1546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3DC9238-EBBB-9331-B0B2-41B69EF67F7F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사용자 생성 및 그룹 명령어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EF5BD5B-1DDC-9479-141B-246294A70F18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3612C13-F4C7-996D-8989-D2387726F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17" y="965463"/>
            <a:ext cx="7063573" cy="11108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68816FD-474C-1F4E-679B-3B66F7C18021}"/>
              </a:ext>
            </a:extLst>
          </p:cNvPr>
          <p:cNvSpPr/>
          <p:nvPr/>
        </p:nvSpPr>
        <p:spPr>
          <a:xfrm>
            <a:off x="583164" y="2150962"/>
            <a:ext cx="10926147" cy="61718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 </a:t>
            </a:r>
            <a:r>
              <a:rPr lang="en-US" altLang="ko-KR" sz="1600" dirty="0" err="1"/>
              <a:t>usermod</a:t>
            </a:r>
            <a:r>
              <a:rPr lang="en-US" altLang="ko-KR" sz="1600" dirty="0"/>
              <a:t> -g root </a:t>
            </a:r>
            <a:r>
              <a:rPr lang="en-US" altLang="ko-KR" sz="1600" dirty="0" err="1"/>
              <a:t>newuser</a:t>
            </a:r>
            <a:r>
              <a:rPr lang="en-US" altLang="ko-KR" sz="1600" dirty="0"/>
              <a:t>    -&gt; </a:t>
            </a:r>
            <a:r>
              <a:rPr lang="en-US" altLang="ko-KR" sz="1600" dirty="0" err="1"/>
              <a:t>newuser</a:t>
            </a:r>
            <a:r>
              <a:rPr lang="en-US" altLang="ko-KR" sz="1600" dirty="0"/>
              <a:t> </a:t>
            </a:r>
            <a:r>
              <a:rPr lang="ko-KR" altLang="en-US" sz="1600" dirty="0"/>
              <a:t>사용자의 그룹을 </a:t>
            </a:r>
            <a:r>
              <a:rPr lang="en-US" altLang="ko-KR" sz="1600" dirty="0"/>
              <a:t>root </a:t>
            </a:r>
            <a:r>
              <a:rPr lang="ko-KR" altLang="en-US" sz="1600" dirty="0"/>
              <a:t>그룹으로 변경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82DD86-338D-47BB-3BA7-C801A90C8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17" y="3165804"/>
            <a:ext cx="8771099" cy="119159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02E79B5-6C76-5480-4E72-60A12A23E372}"/>
              </a:ext>
            </a:extLst>
          </p:cNvPr>
          <p:cNvSpPr/>
          <p:nvPr/>
        </p:nvSpPr>
        <p:spPr>
          <a:xfrm>
            <a:off x="583164" y="4357396"/>
            <a:ext cx="10926147" cy="10077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 </a:t>
            </a:r>
            <a:r>
              <a:rPr lang="en-US" altLang="ko-KR" sz="1600" dirty="0" err="1"/>
              <a:t>userdel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newuser</a:t>
            </a:r>
            <a:r>
              <a:rPr lang="en-US" altLang="ko-KR" sz="1600" dirty="0"/>
              <a:t>     -&gt; </a:t>
            </a:r>
            <a:r>
              <a:rPr lang="en-US" altLang="ko-KR" sz="1600" dirty="0" err="1"/>
              <a:t>newuser</a:t>
            </a:r>
            <a:r>
              <a:rPr lang="en-US" altLang="ko-KR" sz="1600" dirty="0"/>
              <a:t> </a:t>
            </a:r>
            <a:r>
              <a:rPr lang="ko-KR" altLang="en-US" sz="1600" dirty="0"/>
              <a:t>사용자 삭제</a:t>
            </a:r>
          </a:p>
          <a:p>
            <a:r>
              <a:rPr lang="en-US" altLang="ko-KR" sz="1600" dirty="0"/>
              <a:t># </a:t>
            </a:r>
            <a:r>
              <a:rPr lang="en-US" altLang="ko-KR" sz="1600" dirty="0" err="1"/>
              <a:t>userdel</a:t>
            </a:r>
            <a:r>
              <a:rPr lang="en-US" altLang="ko-KR" sz="1600" dirty="0"/>
              <a:t> -r </a:t>
            </a:r>
            <a:r>
              <a:rPr lang="en-US" altLang="ko-KR" sz="1600" dirty="0" err="1"/>
              <a:t>newuser</a:t>
            </a:r>
            <a:r>
              <a:rPr lang="en-US" altLang="ko-KR" sz="1600" dirty="0"/>
              <a:t>   -&gt; </a:t>
            </a:r>
            <a:r>
              <a:rPr lang="en-US" altLang="ko-KR" sz="1600" dirty="0" err="1"/>
              <a:t>newuser</a:t>
            </a:r>
            <a:r>
              <a:rPr lang="en-US" altLang="ko-KR" sz="1600" dirty="0"/>
              <a:t> </a:t>
            </a:r>
            <a:r>
              <a:rPr lang="ko-KR" altLang="en-US" sz="1600" dirty="0"/>
              <a:t>사용자를 삭제하면서 홈 디렉토리까지 삭제</a:t>
            </a:r>
          </a:p>
        </p:txBody>
      </p:sp>
    </p:spTree>
    <p:extLst>
      <p:ext uri="{BB962C8B-B14F-4D97-AF65-F5344CB8AC3E}">
        <p14:creationId xmlns:p14="http://schemas.microsoft.com/office/powerpoint/2010/main" val="322224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3DC9238-EBBB-9331-B0B2-41B69EF67F7F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사용자 생성 및 그룹 명령어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EF5BD5B-1DDC-9479-141B-246294A70F18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02E03FF-9128-576C-F8B6-E336B7A3F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4" y="1040691"/>
            <a:ext cx="5064525" cy="10400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4CE8E48-7C73-7EA0-80B4-91AAB1B34A6D}"/>
              </a:ext>
            </a:extLst>
          </p:cNvPr>
          <p:cNvSpPr/>
          <p:nvPr/>
        </p:nvSpPr>
        <p:spPr>
          <a:xfrm>
            <a:off x="583164" y="2184452"/>
            <a:ext cx="10926147" cy="18090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# </a:t>
            </a:r>
            <a:r>
              <a:rPr lang="en-US" altLang="ko-KR" sz="1400" dirty="0" err="1"/>
              <a:t>chage</a:t>
            </a:r>
            <a:r>
              <a:rPr lang="en-US" altLang="ko-KR" sz="1400" dirty="0"/>
              <a:t> -l </a:t>
            </a:r>
            <a:r>
              <a:rPr lang="en-US" altLang="ko-KR" sz="1400" dirty="0" err="1"/>
              <a:t>newuser</a:t>
            </a:r>
            <a:r>
              <a:rPr lang="en-US" altLang="ko-KR" sz="1400" dirty="0"/>
              <a:t>           -&gt; </a:t>
            </a:r>
            <a:r>
              <a:rPr lang="en-US" altLang="ko-KR" sz="1400" dirty="0" err="1"/>
              <a:t>newuser</a:t>
            </a:r>
            <a:r>
              <a:rPr lang="en-US" altLang="ko-KR" sz="1400" dirty="0"/>
              <a:t> </a:t>
            </a:r>
            <a:r>
              <a:rPr lang="ko-KR" altLang="en-US" sz="1400" dirty="0"/>
              <a:t>사용자에 설정된 사항 확인</a:t>
            </a:r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chage</a:t>
            </a:r>
            <a:r>
              <a:rPr lang="en-US" altLang="ko-KR" sz="1400" dirty="0"/>
              <a:t> -m 2 </a:t>
            </a:r>
            <a:r>
              <a:rPr lang="en-US" altLang="ko-KR" sz="1400" dirty="0" err="1"/>
              <a:t>newuser</a:t>
            </a:r>
            <a:r>
              <a:rPr lang="en-US" altLang="ko-KR" sz="1400" dirty="0"/>
              <a:t>       -&gt; </a:t>
            </a:r>
            <a:r>
              <a:rPr lang="en-US" altLang="ko-KR" sz="1400" dirty="0" err="1"/>
              <a:t>newuser</a:t>
            </a:r>
            <a:r>
              <a:rPr lang="en-US" altLang="ko-KR" sz="1400" dirty="0"/>
              <a:t> </a:t>
            </a:r>
            <a:r>
              <a:rPr lang="ko-KR" altLang="en-US" sz="1400" dirty="0"/>
              <a:t>사용자에 설정한 암호를 사용해야 하는 최소 일자</a:t>
            </a:r>
            <a:r>
              <a:rPr lang="en-US" altLang="ko-KR" sz="1400" dirty="0"/>
              <a:t>(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변경 후 최소 </a:t>
            </a:r>
            <a:r>
              <a:rPr lang="en-US" altLang="ko-KR" sz="1400" dirty="0"/>
              <a:t>2</a:t>
            </a:r>
            <a:r>
              <a:rPr lang="ko-KR" altLang="en-US" sz="1400" dirty="0"/>
              <a:t>일은 사용해야 함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chage</a:t>
            </a:r>
            <a:r>
              <a:rPr lang="en-US" altLang="ko-KR" sz="1400" dirty="0"/>
              <a:t> -M 30                 -&gt; </a:t>
            </a:r>
            <a:r>
              <a:rPr lang="en-US" altLang="ko-KR" sz="1400" dirty="0" err="1"/>
              <a:t>newuser</a:t>
            </a:r>
            <a:r>
              <a:rPr lang="en-US" altLang="ko-KR" sz="1400" dirty="0"/>
              <a:t> </a:t>
            </a:r>
            <a:r>
              <a:rPr lang="ko-KR" altLang="en-US" sz="1400" dirty="0"/>
              <a:t>사용자에 설정한 암호를 사용할 수 있는 최대 일자</a:t>
            </a:r>
            <a:r>
              <a:rPr lang="en-US" altLang="ko-KR" sz="1400" dirty="0"/>
              <a:t>(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변경 후 최대 </a:t>
            </a:r>
            <a:r>
              <a:rPr lang="en-US" altLang="ko-KR" sz="1400" dirty="0"/>
              <a:t>30</a:t>
            </a:r>
            <a:r>
              <a:rPr lang="ko-KR" altLang="en-US" sz="1400" dirty="0"/>
              <a:t>일까지 사용할 수 있음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chage</a:t>
            </a:r>
            <a:r>
              <a:rPr lang="en-US" altLang="ko-KR" sz="1400" dirty="0"/>
              <a:t> -E 2026/12/12 </a:t>
            </a:r>
            <a:r>
              <a:rPr lang="en-US" altLang="ko-KR" sz="1400" dirty="0" err="1"/>
              <a:t>newuser</a:t>
            </a:r>
            <a:r>
              <a:rPr lang="en-US" altLang="ko-KR" sz="1400" dirty="0"/>
              <a:t>      -&gt; </a:t>
            </a:r>
            <a:r>
              <a:rPr lang="en-US" altLang="ko-KR" sz="1400" dirty="0" err="1"/>
              <a:t>newuser</a:t>
            </a:r>
            <a:r>
              <a:rPr lang="en-US" altLang="ko-KR" sz="1400" dirty="0"/>
              <a:t> </a:t>
            </a:r>
            <a:r>
              <a:rPr lang="ko-KR" altLang="en-US" sz="1400" dirty="0"/>
              <a:t>사용자에 설정한 암호가 만료되는 날짜</a:t>
            </a:r>
            <a:r>
              <a:rPr lang="en-US" altLang="ko-KR" sz="1400" dirty="0"/>
              <a:t>(</a:t>
            </a:r>
            <a:r>
              <a:rPr lang="ko-KR" altLang="en-US" sz="1400" dirty="0"/>
              <a:t>즉</a:t>
            </a:r>
            <a:r>
              <a:rPr lang="en-US" altLang="ko-KR" sz="1400" dirty="0"/>
              <a:t>, 2026/12/12</a:t>
            </a:r>
            <a:r>
              <a:rPr lang="ko-KR" altLang="en-US" sz="1400" dirty="0"/>
              <a:t>까지만 사용할 수 있음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chage</a:t>
            </a:r>
            <a:r>
              <a:rPr lang="en-US" altLang="ko-KR" sz="1400" dirty="0"/>
              <a:t> -W 19 </a:t>
            </a:r>
            <a:r>
              <a:rPr lang="en-US" altLang="ko-KR" sz="1400" dirty="0" err="1"/>
              <a:t>newuser</a:t>
            </a:r>
            <a:r>
              <a:rPr lang="en-US" altLang="ko-KR" sz="1400" dirty="0"/>
              <a:t>          -&gt; </a:t>
            </a:r>
            <a:r>
              <a:rPr lang="en-US" altLang="ko-KR" sz="1400" dirty="0" err="1"/>
              <a:t>newuser</a:t>
            </a:r>
            <a:r>
              <a:rPr lang="en-US" altLang="ko-KR" sz="1400" dirty="0"/>
              <a:t> </a:t>
            </a:r>
            <a:r>
              <a:rPr lang="ko-KR" altLang="en-US" sz="1400" dirty="0"/>
              <a:t>사용자에 설정한 암호가 만료되기 전에 경고하는 기간</a:t>
            </a:r>
            <a:r>
              <a:rPr lang="en-US" altLang="ko-KR" sz="1400" dirty="0"/>
              <a:t>. </a:t>
            </a:r>
            <a:r>
              <a:rPr lang="ko-KR" altLang="en-US" sz="1400" dirty="0"/>
              <a:t>지정하지 않을 경우 기본값은 </a:t>
            </a:r>
            <a:r>
              <a:rPr lang="en-US" altLang="ko-KR" sz="1400" dirty="0"/>
              <a:t>7</a:t>
            </a:r>
            <a:r>
              <a:rPr lang="ko-KR" altLang="en-US" sz="1400" dirty="0"/>
              <a:t>일</a:t>
            </a:r>
            <a:r>
              <a:rPr lang="en-US" altLang="ko-KR" sz="1400" dirty="0"/>
              <a:t>(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이와 같이 설정하면 암호가 만료되기 </a:t>
            </a:r>
            <a:r>
              <a:rPr lang="en-US" altLang="ko-KR" sz="1400" dirty="0"/>
              <a:t>10</a:t>
            </a:r>
            <a:r>
              <a:rPr lang="ko-KR" altLang="en-US" sz="1400" dirty="0"/>
              <a:t>일 전부터 경고 메시지가 나감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B42954-4163-19DE-6AF8-7317B3CB5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15" y="4264711"/>
            <a:ext cx="4837922" cy="104003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A63E65F-FEAF-A5F3-F869-EADBA6C04F31}"/>
              </a:ext>
            </a:extLst>
          </p:cNvPr>
          <p:cNvSpPr/>
          <p:nvPr/>
        </p:nvSpPr>
        <p:spPr>
          <a:xfrm>
            <a:off x="583164" y="5401469"/>
            <a:ext cx="10926147" cy="10077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 groups     -&gt; </a:t>
            </a:r>
            <a:r>
              <a:rPr lang="ko-KR" altLang="en-US" sz="1600" dirty="0"/>
              <a:t>현재 사용자가 소속된 그룹을 보여줌</a:t>
            </a:r>
          </a:p>
          <a:p>
            <a:r>
              <a:rPr lang="en-US" altLang="ko-KR" sz="1600" dirty="0"/>
              <a:t># group </a:t>
            </a:r>
            <a:r>
              <a:rPr lang="en-US" altLang="ko-KR" sz="1600" dirty="0" err="1"/>
              <a:t>newuser</a:t>
            </a:r>
            <a:r>
              <a:rPr lang="en-US" altLang="ko-KR" sz="1600" dirty="0"/>
              <a:t>     -&gt; </a:t>
            </a:r>
            <a:r>
              <a:rPr lang="en-US" altLang="ko-KR" sz="1600" dirty="0" err="1"/>
              <a:t>newuser</a:t>
            </a:r>
            <a:r>
              <a:rPr lang="ko-KR" altLang="en-US" sz="1600" dirty="0"/>
              <a:t>가 소속된 그룹을 보여줌</a:t>
            </a:r>
          </a:p>
        </p:txBody>
      </p:sp>
    </p:spTree>
    <p:extLst>
      <p:ext uri="{BB962C8B-B14F-4D97-AF65-F5344CB8AC3E}">
        <p14:creationId xmlns:p14="http://schemas.microsoft.com/office/powerpoint/2010/main" val="364986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3DC9238-EBBB-9331-B0B2-41B69EF67F7F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사용자 생성 및 그룹 명령어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EF5BD5B-1DDC-9479-141B-246294A70F18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FA3425F-F6F0-7DC9-9378-FCEE6B7D4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66" y="1078208"/>
            <a:ext cx="6036076" cy="10864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985237C-A601-1593-0D94-BE3408C0CCA3}"/>
              </a:ext>
            </a:extLst>
          </p:cNvPr>
          <p:cNvSpPr/>
          <p:nvPr/>
        </p:nvSpPr>
        <p:spPr>
          <a:xfrm>
            <a:off x="583164" y="2238392"/>
            <a:ext cx="10926147" cy="10077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#groupadd newgroup     -&gt; newgroup</a:t>
            </a:r>
            <a:r>
              <a:rPr lang="ko-KR" altLang="en-US" sz="1600" dirty="0"/>
              <a:t>이라는 그룹을 생성</a:t>
            </a:r>
          </a:p>
          <a:p>
            <a:r>
              <a:rPr lang="en-US" altLang="ko-KR" sz="1600" dirty="0"/>
              <a:t>#groupadd -g 2222 newgroup    -&gt; newgroup</a:t>
            </a:r>
            <a:r>
              <a:rPr lang="ko-KR" altLang="en-US" sz="1600" dirty="0"/>
              <a:t>이라는 그룹을 생성하면서 그룹 </a:t>
            </a:r>
            <a:r>
              <a:rPr lang="en-US" altLang="ko-KR" sz="1600" dirty="0"/>
              <a:t>ID</a:t>
            </a:r>
            <a:r>
              <a:rPr lang="ko-KR" altLang="en-US" sz="1600" dirty="0"/>
              <a:t>를 </a:t>
            </a:r>
            <a:r>
              <a:rPr lang="en-US" altLang="ko-KR" sz="1600" dirty="0"/>
              <a:t>2222</a:t>
            </a:r>
            <a:r>
              <a:rPr lang="ko-KR" altLang="en-US" sz="1600" dirty="0"/>
              <a:t>로 지정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FCE307-FAEF-8D43-2B65-31DEB6CA2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56" y="3592287"/>
            <a:ext cx="5507883" cy="108413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27E43A3-62AF-6B6C-B3FD-29A06E69A0BB}"/>
              </a:ext>
            </a:extLst>
          </p:cNvPr>
          <p:cNvSpPr/>
          <p:nvPr/>
        </p:nvSpPr>
        <p:spPr>
          <a:xfrm>
            <a:off x="583164" y="4772086"/>
            <a:ext cx="10926147" cy="41573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 </a:t>
            </a:r>
            <a:r>
              <a:rPr lang="en-US" altLang="ko-KR" sz="1600" dirty="0" err="1"/>
              <a:t>groupmod</a:t>
            </a:r>
            <a:r>
              <a:rPr lang="en-US" altLang="ko-KR" sz="1600" dirty="0"/>
              <a:t> -n </a:t>
            </a:r>
            <a:r>
              <a:rPr lang="en-US" altLang="ko-KR" sz="1600" dirty="0" err="1"/>
              <a:t>mygroup</a:t>
            </a:r>
            <a:r>
              <a:rPr lang="en-US" altLang="ko-KR" sz="1600" dirty="0"/>
              <a:t> newgroup   -&gt; newgroup </a:t>
            </a:r>
            <a:r>
              <a:rPr lang="ko-KR" altLang="en-US" sz="1600" dirty="0"/>
              <a:t>그룹의 이름을  </a:t>
            </a:r>
            <a:r>
              <a:rPr lang="en-US" altLang="ko-KR" sz="1600" dirty="0" err="1"/>
              <a:t>mygroup</a:t>
            </a:r>
            <a:r>
              <a:rPr lang="ko-KR" altLang="en-US" sz="1600" dirty="0"/>
              <a:t>으로 변경</a:t>
            </a:r>
          </a:p>
        </p:txBody>
      </p:sp>
    </p:spTree>
    <p:extLst>
      <p:ext uri="{BB962C8B-B14F-4D97-AF65-F5344CB8AC3E}">
        <p14:creationId xmlns:p14="http://schemas.microsoft.com/office/powerpoint/2010/main" val="386249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DE0905-28DC-1292-08B3-1A416F8693CE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사용자 생성 및 그룹 명령어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464EF33-3C23-B65F-895D-0BC3272A03B8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83746F-EE69-0912-5812-0EE57F6E86EC}"/>
              </a:ext>
            </a:extLst>
          </p:cNvPr>
          <p:cNvSpPr/>
          <p:nvPr/>
        </p:nvSpPr>
        <p:spPr>
          <a:xfrm>
            <a:off x="583164" y="2238392"/>
            <a:ext cx="10926147" cy="7018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 </a:t>
            </a:r>
            <a:r>
              <a:rPr lang="en-US" altLang="ko-KR" sz="1600" dirty="0" err="1"/>
              <a:t>groupdel</a:t>
            </a:r>
            <a:r>
              <a:rPr lang="en-US" altLang="ko-KR" sz="1600" dirty="0"/>
              <a:t> newgroup    -&gt; newgroup </a:t>
            </a:r>
            <a:r>
              <a:rPr lang="ko-KR" altLang="en-US" sz="1600" dirty="0"/>
              <a:t>그룹 삭제</a:t>
            </a:r>
            <a:r>
              <a:rPr lang="en-US" altLang="ko-KR" sz="1600" dirty="0"/>
              <a:t>(</a:t>
            </a: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해당 그룹을 주요 그룹으로 지정한 사용자가 없어야 함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BFDDDD-8719-72AF-5A4B-E0DCB7E1E67B}"/>
              </a:ext>
            </a:extLst>
          </p:cNvPr>
          <p:cNvSpPr/>
          <p:nvPr/>
        </p:nvSpPr>
        <p:spPr>
          <a:xfrm>
            <a:off x="583164" y="4834099"/>
            <a:ext cx="10926147" cy="154803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 </a:t>
            </a:r>
            <a:r>
              <a:rPr lang="en-US" altLang="ko-KR" sz="1600" dirty="0" err="1"/>
              <a:t>gpasswd</a:t>
            </a:r>
            <a:r>
              <a:rPr lang="en-US" altLang="ko-KR" sz="1600" dirty="0"/>
              <a:t> newgroup    -&gt; newgroup </a:t>
            </a:r>
            <a:r>
              <a:rPr lang="ko-KR" altLang="en-US" sz="1600" dirty="0"/>
              <a:t>그룹의 암호 저장</a:t>
            </a:r>
          </a:p>
          <a:p>
            <a:r>
              <a:rPr lang="en-US" altLang="ko-KR" sz="1600" dirty="0"/>
              <a:t># </a:t>
            </a:r>
            <a:r>
              <a:rPr lang="en-US" altLang="ko-KR" sz="1600" dirty="0" err="1"/>
              <a:t>gpasswd</a:t>
            </a:r>
            <a:r>
              <a:rPr lang="en-US" altLang="ko-KR" sz="1600" dirty="0"/>
              <a:t> -A </a:t>
            </a:r>
            <a:r>
              <a:rPr lang="en-US" altLang="ko-KR" sz="1600" dirty="0" err="1"/>
              <a:t>newuser</a:t>
            </a:r>
            <a:r>
              <a:rPr lang="en-US" altLang="ko-KR" sz="1600" dirty="0"/>
              <a:t> newgroup    -&gt; </a:t>
            </a:r>
            <a:r>
              <a:rPr lang="en-US" altLang="ko-KR" sz="1600" dirty="0" err="1"/>
              <a:t>newuser</a:t>
            </a:r>
            <a:r>
              <a:rPr lang="en-US" altLang="ko-KR" sz="1600" dirty="0"/>
              <a:t> </a:t>
            </a:r>
            <a:r>
              <a:rPr lang="ko-KR" altLang="en-US" sz="1600" dirty="0"/>
              <a:t>사용자를 </a:t>
            </a:r>
            <a:r>
              <a:rPr lang="en-US" altLang="ko-KR" sz="1600" dirty="0"/>
              <a:t>newgroup </a:t>
            </a:r>
            <a:r>
              <a:rPr lang="ko-KR" altLang="en-US" sz="1600" dirty="0"/>
              <a:t>그룹의 관리자로 지정</a:t>
            </a:r>
          </a:p>
          <a:p>
            <a:r>
              <a:rPr lang="en-US" altLang="ko-KR" sz="1600" dirty="0"/>
              <a:t># </a:t>
            </a:r>
            <a:r>
              <a:rPr lang="en-US" altLang="ko-KR" sz="1600" dirty="0" err="1"/>
              <a:t>gpasswd</a:t>
            </a:r>
            <a:r>
              <a:rPr lang="en-US" altLang="ko-KR" sz="1600" dirty="0"/>
              <a:t> -a user1 newgroup        -&gt; user1</a:t>
            </a:r>
            <a:r>
              <a:rPr lang="ko-KR" altLang="en-US" sz="1600" dirty="0"/>
              <a:t>을 </a:t>
            </a:r>
            <a:r>
              <a:rPr lang="en-US" altLang="ko-KR" sz="1600" dirty="0"/>
              <a:t>newgroup </a:t>
            </a:r>
            <a:r>
              <a:rPr lang="ko-KR" altLang="en-US" sz="1600" dirty="0"/>
              <a:t>그룹의 사용자로 추가</a:t>
            </a:r>
          </a:p>
          <a:p>
            <a:r>
              <a:rPr lang="en-US" altLang="ko-KR" sz="1600" dirty="0"/>
              <a:t># </a:t>
            </a:r>
            <a:r>
              <a:rPr lang="en-US" altLang="ko-KR" sz="1600" dirty="0" err="1"/>
              <a:t>gpasswd</a:t>
            </a:r>
            <a:r>
              <a:rPr lang="en-US" altLang="ko-KR" sz="1600" dirty="0"/>
              <a:t> -d </a:t>
            </a:r>
            <a:r>
              <a:rPr lang="en-US" altLang="ko-KR" sz="1600" dirty="0" err="1"/>
              <a:t>newuser</a:t>
            </a:r>
            <a:r>
              <a:rPr lang="en-US" altLang="ko-KR" sz="1600" dirty="0"/>
              <a:t> newgroup    -&gt; user1</a:t>
            </a:r>
            <a:r>
              <a:rPr lang="ko-KR" altLang="en-US" sz="1600" dirty="0"/>
              <a:t>을 </a:t>
            </a:r>
            <a:r>
              <a:rPr lang="en-US" altLang="ko-KR" sz="1600" dirty="0"/>
              <a:t>newgroup </a:t>
            </a:r>
            <a:r>
              <a:rPr lang="ko-KR" altLang="en-US" sz="1600" dirty="0"/>
              <a:t>그룹의 사용자에서 제거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947C2D-82C4-CF56-FEA7-3C96707A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04" y="960699"/>
            <a:ext cx="4633948" cy="11252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D8A76E-2387-EA3E-97C3-2F45C9886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03" y="3570880"/>
            <a:ext cx="6237607" cy="11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9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82E773-BDCF-07C6-2014-A815B1A78A9D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사용자 생성 및 그룹 명령어 </a:t>
            </a:r>
            <a:r>
              <a:rPr lang="en-US" altLang="ko-KR" sz="2400" b="1" dirty="0">
                <a:solidFill>
                  <a:schemeClr val="tx1"/>
                </a:solidFill>
              </a:rPr>
              <a:t>- </a:t>
            </a:r>
            <a:r>
              <a:rPr lang="ko-KR" altLang="en-US" sz="2400" b="1" dirty="0">
                <a:solidFill>
                  <a:schemeClr val="tx1"/>
                </a:solidFill>
              </a:rPr>
              <a:t>실습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0664D6-EE81-762D-405F-E166718DFCC2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AE7C7F7-FCD7-7123-32FC-440D3025F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19" y="1038537"/>
            <a:ext cx="7480344" cy="13221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0C4488-8E69-45C3-6068-245B6BFA91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9563"/>
          <a:stretch/>
        </p:blipFill>
        <p:spPr>
          <a:xfrm>
            <a:off x="612133" y="2472612"/>
            <a:ext cx="9016483" cy="157096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AF0DFBA-F61D-7004-AD2A-8584E615860A}"/>
              </a:ext>
            </a:extLst>
          </p:cNvPr>
          <p:cNvSpPr/>
          <p:nvPr/>
        </p:nvSpPr>
        <p:spPr>
          <a:xfrm>
            <a:off x="612133" y="4237632"/>
            <a:ext cx="11396366" cy="2088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사용자의 그룹을 별도로 지정하지 않았으므로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사용자 이름과 동일한 그룹으로 생성됨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여러 명의 사용자를 관리할 경우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사용자 이름 </a:t>
            </a:r>
            <a:r>
              <a:rPr lang="en-US" altLang="ko-KR" sz="1400" dirty="0">
                <a:solidFill>
                  <a:schemeClr val="tx1"/>
                </a:solidFill>
              </a:rPr>
              <a:t>= </a:t>
            </a:r>
            <a:r>
              <a:rPr lang="ko-KR" altLang="en-US" sz="1400" dirty="0">
                <a:solidFill>
                  <a:schemeClr val="tx1"/>
                </a:solidFill>
              </a:rPr>
              <a:t>그룹 이름이 되어 관리가 불편함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[ </a:t>
            </a:r>
            <a:r>
              <a:rPr lang="ko-KR" altLang="en-US" sz="1400" dirty="0">
                <a:solidFill>
                  <a:schemeClr val="tx1"/>
                </a:solidFill>
              </a:rPr>
              <a:t>권장사항 </a:t>
            </a:r>
            <a:r>
              <a:rPr lang="en-US" altLang="ko-KR" sz="1400" dirty="0">
                <a:solidFill>
                  <a:schemeClr val="tx1"/>
                </a:solidFill>
              </a:rPr>
              <a:t>]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여러 명의 사용자를 관리해야 할 경우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그룹을 먼저 생성한다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업무 혹은 업체 별로 그룹에 속한 사용자를 생성한다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94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830</Words>
  <Application>Microsoft Office PowerPoint</Application>
  <PresentationFormat>와이드스크린</PresentationFormat>
  <Paragraphs>57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 Jung Kwon</dc:creator>
  <cp:lastModifiedBy>Min Jung Kwon</cp:lastModifiedBy>
  <cp:revision>226</cp:revision>
  <dcterms:created xsi:type="dcterms:W3CDTF">2024-09-22T12:25:40Z</dcterms:created>
  <dcterms:modified xsi:type="dcterms:W3CDTF">2024-09-24T15:56:56Z</dcterms:modified>
</cp:coreProperties>
</file>