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635" r:id="rId2"/>
    <p:sldId id="1622" r:id="rId3"/>
    <p:sldId id="1604" r:id="rId4"/>
    <p:sldId id="1605" r:id="rId5"/>
    <p:sldId id="1606" r:id="rId6"/>
    <p:sldId id="1607" r:id="rId7"/>
    <p:sldId id="1608" r:id="rId8"/>
    <p:sldId id="1609" r:id="rId9"/>
    <p:sldId id="1623" r:id="rId10"/>
    <p:sldId id="1624" r:id="rId11"/>
    <p:sldId id="1625" r:id="rId12"/>
    <p:sldId id="1610" r:id="rId13"/>
    <p:sldId id="1611" r:id="rId14"/>
    <p:sldId id="1612" r:id="rId15"/>
    <p:sldId id="1571" r:id="rId16"/>
    <p:sldId id="1572" r:id="rId17"/>
    <p:sldId id="1573" r:id="rId18"/>
    <p:sldId id="1576" r:id="rId19"/>
    <p:sldId id="1629" r:id="rId20"/>
    <p:sldId id="1631" r:id="rId21"/>
    <p:sldId id="1628" r:id="rId22"/>
    <p:sldId id="1579" r:id="rId23"/>
    <p:sldId id="1591" r:id="rId24"/>
    <p:sldId id="1592" r:id="rId25"/>
    <p:sldId id="1616" r:id="rId26"/>
    <p:sldId id="1617" r:id="rId27"/>
    <p:sldId id="1618" r:id="rId28"/>
    <p:sldId id="1632" r:id="rId29"/>
    <p:sldId id="1633" r:id="rId30"/>
    <p:sldId id="1634" r:id="rId31"/>
    <p:sldId id="1549" r:id="rId32"/>
    <p:sldId id="1550" r:id="rId33"/>
  </p:sldIdLst>
  <p:sldSz cx="9906000" cy="6858000" type="A4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1071">
          <p15:clr>
            <a:srgbClr val="A4A3A4"/>
          </p15:clr>
        </p15:guide>
        <p15:guide id="3" orient="horz" pos="4020">
          <p15:clr>
            <a:srgbClr val="A4A3A4"/>
          </p15:clr>
        </p15:guide>
        <p15:guide id="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99CCFF"/>
    <a:srgbClr val="0000FF"/>
    <a:srgbClr val="C2D7F0"/>
    <a:srgbClr val="FFFF99"/>
    <a:srgbClr val="CCFF99"/>
    <a:srgbClr val="FFFFCC"/>
    <a:srgbClr val="3333FF"/>
    <a:srgbClr val="FF00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71" autoAdjust="0"/>
    <p:restoredTop sz="96513" autoAdjust="0"/>
  </p:normalViewPr>
  <p:slideViewPr>
    <p:cSldViewPr>
      <p:cViewPr varScale="1">
        <p:scale>
          <a:sx n="120" d="100"/>
          <a:sy n="120" d="100"/>
        </p:scale>
        <p:origin x="258" y="114"/>
      </p:cViewPr>
      <p:guideLst>
        <p:guide orient="horz"/>
        <p:guide orient="horz" pos="1071"/>
        <p:guide orient="horz" pos="4020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3006" y="-102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0AB2793C-16ED-4993-A16F-AAFA1980A102}" type="datetimeFigureOut">
              <a:rPr lang="ko-KR" altLang="en-US"/>
              <a:pPr>
                <a:defRPr/>
              </a:pPr>
              <a:t>2021-10-12</a:t>
            </a:fld>
            <a:endParaRPr lang="en-US" altLang="ko-KR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888511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96" y="6"/>
            <a:ext cx="2946400" cy="496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A21FBA05-51D2-4CA2-B0FD-BCA547E355EF}" type="datetimeFigureOut">
              <a:rPr lang="ko-KR" altLang="en-US"/>
              <a:pPr>
                <a:defRPr/>
              </a:pPr>
              <a:t>2021-10-12</a:t>
            </a:fld>
            <a:endParaRPr lang="en-US" altLang="ko-KR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845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66" y="4714885"/>
            <a:ext cx="5438775" cy="446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3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96" y="9428171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3" tIns="45706" rIns="91413" bIns="4570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49D98566-A392-4BFB-AF10-358F76F35A1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019912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맑은 고딕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709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5ed8039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ga95ed80395_0_241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968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95ed8039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ga95ed80395_0_24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66488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91608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54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47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3973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3525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728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1ccc42c0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b1ccc42c01_0_241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16936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460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9854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0089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1ccc42c0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b1ccc42c01_0_241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214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7282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46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1ccc42c0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b1ccc42c01_0_241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3840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63165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7632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b1ccc42c01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7" name="Google Shape;307;gb1ccc42c01_0_241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523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1" name="Google Shape;291;p12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75" cy="446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865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8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2636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00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5ed8039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ga95ed80395_0_241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6951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95ed8039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ga95ed80395_0_24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219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8992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95ed80395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2" name="Google Shape;122;ga95ed80395_0_241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3885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a95ed80395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ga95ed80395_0_247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902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5ed80395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9613" y="744538"/>
            <a:ext cx="537845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ga95ed80395_0_276:notes"/>
          <p:cNvSpPr txBox="1">
            <a:spLocks noGrp="1"/>
          </p:cNvSpPr>
          <p:nvPr>
            <p:ph type="body" idx="1"/>
          </p:nvPr>
        </p:nvSpPr>
        <p:spPr>
          <a:xfrm>
            <a:off x="679466" y="471488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97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357935" y="116632"/>
            <a:ext cx="2745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To-Be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Process 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rPr>
              <a:t>설계서</a:t>
            </a:r>
            <a:endParaRPr lang="ko-KR" altLang="en-US" sz="2000" b="1" dirty="0">
              <a:latin typeface="+mj-ea"/>
              <a:ea typeface="+mj-ea"/>
            </a:endParaRPr>
          </a:p>
        </p:txBody>
      </p:sp>
      <p:sp>
        <p:nvSpPr>
          <p:cNvPr id="13" name="Rectangle 24"/>
          <p:cNvSpPr>
            <a:spLocks noChangeArrowheads="1"/>
          </p:cNvSpPr>
          <p:nvPr userDrawn="1"/>
        </p:nvSpPr>
        <p:spPr bwMode="auto">
          <a:xfrm>
            <a:off x="4800600" y="6553200"/>
            <a:ext cx="304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lnSpc>
                <a:spcPct val="80000"/>
              </a:lnSpc>
              <a:defRPr/>
            </a:pPr>
            <a:fld id="{45DA4437-814A-48AB-BE27-67E0F471A035}" type="slidenum">
              <a:rPr lang="en-US" altLang="ko-KR" sz="1000" b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pPr algn="ctr">
                <a:lnSpc>
                  <a:spcPct val="80000"/>
                </a:lnSpc>
                <a:defRPr/>
              </a:pPr>
              <a:t>‹#›</a:t>
            </a:fld>
            <a:endParaRPr lang="en-US" altLang="ko-KR" sz="1000" b="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296816" y="1628800"/>
            <a:ext cx="4320480" cy="4104456"/>
          </a:xfrm>
          <a:prstGeom prst="rect">
            <a:avLst/>
          </a:prstGeom>
        </p:spPr>
        <p:txBody>
          <a:bodyPr lIns="0" tIns="0" rIns="0" bIns="0" anchor="t"/>
          <a:lstStyle>
            <a:lvl1pPr marL="355600" indent="-35560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  <a:defRPr sz="1800" b="1"/>
            </a:lvl1pPr>
            <a:lvl2pPr marL="523875" indent="-2555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lt"/>
              <a:buAutoNum type="arabicParenR"/>
              <a:defRPr sz="1800" b="1"/>
            </a:lvl2pPr>
            <a:lvl3pPr marL="806450" indent="-26828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Font typeface="+mj-ea"/>
              <a:buAutoNum type="circleNumDbPlain"/>
              <a:defRPr sz="1800" b="1"/>
            </a:lvl3pPr>
            <a:lvl4pPr marL="989013" indent="-182563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4pPr>
            <a:lvl5pPr marL="1162050" indent="-173038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defRPr sz="1800" b="1"/>
            </a:lvl5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목차 </a:t>
            </a:r>
            <a:r>
              <a:rPr lang="en-US" altLang="ko-KR" dirty="0"/>
              <a:t>2</a:t>
            </a:r>
          </a:p>
          <a:p>
            <a:pPr lvl="2"/>
            <a:r>
              <a:rPr lang="ko-KR" altLang="en-US" dirty="0"/>
              <a:t>목차</a:t>
            </a:r>
            <a:r>
              <a:rPr lang="en-US" altLang="ko-KR" dirty="0"/>
              <a:t>3</a:t>
            </a:r>
          </a:p>
          <a:p>
            <a:pPr lvl="3"/>
            <a:r>
              <a:rPr lang="ko-KR" altLang="en-US" dirty="0"/>
              <a:t>목차</a:t>
            </a:r>
            <a:r>
              <a:rPr lang="en-US" altLang="ko-KR" dirty="0"/>
              <a:t>4</a:t>
            </a:r>
          </a:p>
          <a:p>
            <a:pPr lvl="4"/>
            <a:r>
              <a:rPr lang="ko-KR" altLang="en-US" dirty="0"/>
              <a:t>목차</a:t>
            </a:r>
            <a:r>
              <a:rPr lang="en-US" altLang="ko-KR" dirty="0"/>
              <a:t>5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351284" y="0"/>
            <a:ext cx="1656184" cy="620688"/>
          </a:xfrm>
          <a:prstGeom prst="rect">
            <a:avLst/>
          </a:prstGeom>
          <a:noFill/>
        </p:spPr>
        <p:txBody>
          <a:bodyPr wrap="square" lIns="0" rIns="0" rtlCol="0" anchor="ctr">
            <a:noAutofit/>
          </a:bodyPr>
          <a:lstStyle/>
          <a:p>
            <a:r>
              <a:rPr lang="ko-KR" altLang="en-US" sz="1800" dirty="0">
                <a:latin typeface="+mj-ea"/>
                <a:ea typeface="+mj-ea"/>
              </a:rPr>
              <a:t>목차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16082710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46" name="TextBox 45"/>
          <p:cNvSpPr txBox="1"/>
          <p:nvPr userDrawn="1"/>
        </p:nvSpPr>
        <p:spPr>
          <a:xfrm>
            <a:off x="4330174" y="6453188"/>
            <a:ext cx="1224136" cy="40481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D97469A4-58CB-47BB-8506-6F1F29209535}" type="slidenum">
              <a:rPr lang="ko-KR" altLang="ko-KR" sz="1000" smtClean="0">
                <a:latin typeface="+mj-ea"/>
                <a:ea typeface="+mj-ea"/>
              </a:rPr>
              <a:pPr algn="ctr"/>
              <a:t>‹#›</a:t>
            </a:fld>
            <a:endParaRPr lang="ko-KR" altLang="en-US" sz="1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621905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/>
          <p:cNvSpPr>
            <a:spLocks noGrp="1"/>
          </p:cNvSpPr>
          <p:nvPr>
            <p:ph idx="1" hasCustomPrompt="1"/>
          </p:nvPr>
        </p:nvSpPr>
        <p:spPr>
          <a:xfrm>
            <a:off x="351284" y="1618042"/>
            <a:ext cx="9180000" cy="46192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 sz="1200" b="1"/>
            </a:lvl1pPr>
            <a:lvl2pPr>
              <a:buFontTx/>
              <a:buNone/>
              <a:defRPr sz="1200" b="1"/>
            </a:lvl2pPr>
            <a:lvl3pPr>
              <a:buFontTx/>
              <a:buNone/>
              <a:defRPr sz="1600"/>
            </a:lvl3pPr>
            <a:lvl4pPr>
              <a:buFontTx/>
              <a:buNone/>
              <a:defRPr sz="1400"/>
            </a:lvl4pPr>
            <a:lvl5pPr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세부 내역을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12)</a:t>
            </a:r>
            <a:endParaRPr lang="ko-KR" altLang="en-US" dirty="0"/>
          </a:p>
        </p:txBody>
      </p:sp>
      <p:sp>
        <p:nvSpPr>
          <p:cNvPr id="10" name="Line 107"/>
          <p:cNvSpPr>
            <a:spLocks noChangeShapeType="1"/>
          </p:cNvSpPr>
          <p:nvPr userDrawn="1"/>
        </p:nvSpPr>
        <p:spPr bwMode="auto">
          <a:xfrm>
            <a:off x="0" y="612775"/>
            <a:ext cx="990600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b="0" dirty="0">
              <a:latin typeface="+mn-lt"/>
              <a:ea typeface="맑은 고딕" pitchFamily="50" charset="-127"/>
            </a:endParaRPr>
          </a:p>
        </p:txBody>
      </p:sp>
      <p:sp>
        <p:nvSpPr>
          <p:cNvPr id="7" name="제목 6"/>
          <p:cNvSpPr>
            <a:spLocks noGrp="1"/>
          </p:cNvSpPr>
          <p:nvPr>
            <p:ph type="title" hasCustomPrompt="1"/>
          </p:nvPr>
        </p:nvSpPr>
        <p:spPr>
          <a:xfrm>
            <a:off x="351284" y="0"/>
            <a:ext cx="6473924" cy="62068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1800" b="1" baseline="0"/>
            </a:lvl1pPr>
          </a:lstStyle>
          <a:p>
            <a:r>
              <a:rPr lang="ko-KR" altLang="en-US" dirty="0"/>
              <a:t>슬라이드 제목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18)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51284" y="714212"/>
            <a:ext cx="9180000" cy="72072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 marL="355600" indent="-173038">
              <a:buFont typeface="Wingdings" pitchFamily="2" charset="2"/>
              <a:buChar char="§"/>
              <a:defRPr sz="1600" b="1"/>
            </a:lvl2pPr>
            <a:lvl3pPr marL="538163" indent="-182563">
              <a:buFont typeface="Arial" pitchFamily="34" charset="0"/>
              <a:buChar char="•"/>
              <a:defRPr sz="1600" b="1"/>
            </a:lvl3pPr>
            <a:lvl4pPr marL="720725" indent="-182563">
              <a:defRPr sz="1600" b="1"/>
            </a:lvl4pPr>
            <a:lvl5pPr marL="892175" indent="-171450">
              <a:defRPr sz="1600" b="1"/>
            </a:lvl5pPr>
          </a:lstStyle>
          <a:p>
            <a:pPr lvl="0"/>
            <a:r>
              <a:rPr lang="ko-KR" altLang="en-US" dirty="0"/>
              <a:t>헤드라인 메시지를 입력합니다</a:t>
            </a:r>
            <a:r>
              <a:rPr lang="en-US" altLang="ko-KR" dirty="0"/>
              <a:t>. (</a:t>
            </a:r>
            <a:r>
              <a:rPr lang="ko-KR" altLang="en-US" dirty="0"/>
              <a:t>글자크기</a:t>
            </a:r>
            <a:r>
              <a:rPr lang="en-US" altLang="ko-KR" dirty="0"/>
              <a:t>: 16)</a:t>
            </a:r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ko-KR" altLang="en-US" dirty="0"/>
              <a:t>목차를 입력합니다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751200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s">
  <p:cSld name="4_Content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b1ccc42c01_0_116"/>
          <p:cNvSpPr txBox="1">
            <a:spLocks noGrp="1"/>
          </p:cNvSpPr>
          <p:nvPr>
            <p:ph type="body" idx="1"/>
          </p:nvPr>
        </p:nvSpPr>
        <p:spPr>
          <a:xfrm>
            <a:off x="351284" y="1618042"/>
            <a:ext cx="9180000" cy="46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gb1ccc42c01_0_116"/>
          <p:cNvCxnSpPr/>
          <p:nvPr/>
        </p:nvCxnSpPr>
        <p:spPr>
          <a:xfrm>
            <a:off x="0" y="612775"/>
            <a:ext cx="9906000" cy="0"/>
          </a:xfrm>
          <a:prstGeom prst="straightConnector1">
            <a:avLst/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gb1ccc42c01_0_116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7" name="Google Shape;17;gb1ccc42c01_0_116"/>
          <p:cNvSpPr txBox="1">
            <a:spLocks noGrp="1"/>
          </p:cNvSpPr>
          <p:nvPr>
            <p:ph type="body" idx="2"/>
          </p:nvPr>
        </p:nvSpPr>
        <p:spPr>
          <a:xfrm>
            <a:off x="351284" y="714212"/>
            <a:ext cx="9180000" cy="7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15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900"/>
              </a:spcBef>
              <a:spcAft>
                <a:spcPts val="19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gb1ccc42c01_0_116"/>
          <p:cNvSpPr txBox="1"/>
          <p:nvPr/>
        </p:nvSpPr>
        <p:spPr>
          <a:xfrm>
            <a:off x="4330174" y="6453188"/>
            <a:ext cx="1224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ko-KR"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619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0"/>
          <p:cNvSpPr>
            <a:spLocks noChangeShapeType="1"/>
          </p:cNvSpPr>
          <p:nvPr userDrawn="1"/>
        </p:nvSpPr>
        <p:spPr bwMode="auto">
          <a:xfrm>
            <a:off x="742951" y="2133600"/>
            <a:ext cx="8423275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5" name="Line 41"/>
          <p:cNvSpPr>
            <a:spLocks noChangeShapeType="1"/>
          </p:cNvSpPr>
          <p:nvPr userDrawn="1"/>
        </p:nvSpPr>
        <p:spPr bwMode="auto">
          <a:xfrm>
            <a:off x="742951" y="3886200"/>
            <a:ext cx="8423275" cy="0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b="0">
              <a:latin typeface="+mn-lt"/>
              <a:ea typeface="+mn-ea"/>
            </a:endParaRP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715643" y="4511675"/>
            <a:ext cx="8485832" cy="1060450"/>
          </a:xfrm>
          <a:prstGeom prst="rect">
            <a:avLst/>
          </a:prstGeom>
          <a:ln w="9525">
            <a:prstDash val="solid"/>
          </a:ln>
        </p:spPr>
        <p:txBody>
          <a:bodyPr/>
          <a:lstStyle>
            <a:lvl1pPr algn="ctr">
              <a:buNone/>
              <a:defRPr sz="2000" b="1"/>
            </a:lvl1pPr>
          </a:lstStyle>
          <a:p>
            <a:r>
              <a:rPr lang="en-US" altLang="en-US" dirty="0"/>
              <a:t>Click to edit Master subtitle </a:t>
            </a:r>
            <a:r>
              <a:rPr lang="en-US" altLang="en-US" dirty="0" smtClean="0"/>
              <a:t>style</a:t>
            </a:r>
          </a:p>
          <a:p>
            <a:r>
              <a:rPr lang="en-US" altLang="en-US" dirty="0" smtClean="0"/>
              <a:t>Date (style: YYYY.MM.DD.)</a:t>
            </a:r>
            <a:endParaRPr lang="en-US" altLang="en-US" dirty="0"/>
          </a:p>
        </p:txBody>
      </p:sp>
      <p:sp>
        <p:nvSpPr>
          <p:cNvPr id="9" name="Rectangle 9"/>
          <p:cNvSpPr>
            <a:spLocks noChangeArrowheads="1"/>
          </p:cNvSpPr>
          <p:nvPr userDrawn="1"/>
        </p:nvSpPr>
        <p:spPr bwMode="auto">
          <a:xfrm flipV="1">
            <a:off x="0" y="6237292"/>
            <a:ext cx="9906000" cy="19367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  <a:effectLst/>
          <a:extLst/>
        </p:spPr>
        <p:txBody>
          <a:bodyPr wrap="none" anchor="ctr"/>
          <a:lstStyle>
            <a:lvl1pPr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1pPr>
            <a:lvl2pPr marL="742950" indent="-28575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2pPr>
            <a:lvl3pPr marL="11430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3pPr>
            <a:lvl4pPr marL="16002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4pPr>
            <a:lvl5pPr marL="2057400" indent="-228600" algn="just">
              <a:spcBef>
                <a:spcPct val="50000"/>
              </a:spcBef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5pPr>
            <a:lvl6pPr marL="25146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6pPr>
            <a:lvl7pPr marL="29718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7pPr>
            <a:lvl8pPr marL="34290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8pPr>
            <a:lvl9pPr marL="3886200" indent="-228600" algn="just" eaLnBrk="0" fontAlgn="base" hangingPunct="0">
              <a:spcBef>
                <a:spcPct val="5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Monotype Sorts" pitchFamily="2" charset="2"/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굴림" panose="020B0600000101010101" pitchFamily="50" charset="-127"/>
              </a:defRPr>
            </a:lvl9pPr>
          </a:lstStyle>
          <a:p>
            <a:endParaRPr lang="ko-KR" altLang="en-US" sz="1400"/>
          </a:p>
        </p:txBody>
      </p:sp>
      <p:sp>
        <p:nvSpPr>
          <p:cNvPr id="10" name="Rectangle 19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463713" y="2317752"/>
            <a:ext cx="6894740" cy="1281113"/>
          </a:xfrm>
          <a:prstGeom prst="rect">
            <a:avLst/>
          </a:prstGeom>
        </p:spPr>
        <p:txBody>
          <a:bodyPr anchor="ctr" anchorCtr="1"/>
          <a:lstStyle>
            <a:lvl1pPr algn="ctr">
              <a:lnSpc>
                <a:spcPct val="95000"/>
              </a:lnSpc>
              <a:defRPr sz="3600" b="1" baseline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0792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sz="quarter"/>
          </p:nvPr>
        </p:nvSpPr>
        <p:spPr>
          <a:xfrm>
            <a:off x="1566591" y="2284702"/>
            <a:ext cx="6438082" cy="733920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프로세스 설계서 </a:t>
            </a:r>
            <a:r>
              <a:rPr lang="en-US" altLang="ko-KR" sz="4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r>
              <a:rPr lang="ko-KR" altLang="en-US" sz="40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팀</a:t>
            </a:r>
            <a:endParaRPr lang="ko-KR" altLang="en-US" sz="40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부제목 3"/>
          <p:cNvSpPr>
            <a:spLocks noGrp="1"/>
          </p:cNvSpPr>
          <p:nvPr>
            <p:ph type="subTitle" sz="quarter" idx="1"/>
          </p:nvPr>
        </p:nvSpPr>
        <p:spPr>
          <a:xfrm>
            <a:off x="7257256" y="4273085"/>
            <a:ext cx="1872208" cy="1060450"/>
          </a:xfrm>
        </p:spPr>
        <p:txBody>
          <a:bodyPr/>
          <a:lstStyle/>
          <a:p>
            <a:pPr algn="l"/>
            <a:r>
              <a:rPr lang="en-US" altLang="ko-KR" dirty="0"/>
              <a:t>2</a:t>
            </a:r>
            <a:r>
              <a:rPr lang="ko-KR" altLang="en-US" dirty="0" smtClean="0"/>
              <a:t>팀</a:t>
            </a:r>
            <a:endParaRPr lang="en-US" altLang="ko-KR" dirty="0" smtClean="0"/>
          </a:p>
          <a:p>
            <a:pPr algn="l"/>
            <a:r>
              <a:rPr lang="ko-KR" altLang="en-US" dirty="0" err="1" smtClean="0"/>
              <a:t>지찬솔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김승겸</a:t>
            </a:r>
            <a:endParaRPr lang="en-US" altLang="ko-KR" dirty="0" smtClean="0"/>
          </a:p>
          <a:p>
            <a:pPr algn="l"/>
            <a:r>
              <a:rPr lang="ko-KR" altLang="en-US" dirty="0" smtClean="0"/>
              <a:t>김민지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박윤주</a:t>
            </a:r>
            <a:endParaRPr lang="ko-KR" altLang="en-US" dirty="0"/>
          </a:p>
        </p:txBody>
      </p:sp>
      <p:sp>
        <p:nvSpPr>
          <p:cNvPr id="5" name="부제목 3"/>
          <p:cNvSpPr txBox="1">
            <a:spLocks/>
          </p:cNvSpPr>
          <p:nvPr/>
        </p:nvSpPr>
        <p:spPr>
          <a:xfrm>
            <a:off x="4690110" y="3451226"/>
            <a:ext cx="4371249" cy="389255"/>
          </a:xfrm>
          <a:prstGeom prst="rect">
            <a:avLst/>
          </a:prstGeom>
        </p:spPr>
        <p:txBody>
          <a:bodyPr anchor="ctr" anchorCtr="1"/>
          <a:lstStyle>
            <a:lvl1pPr algn="r" defTabSz="914411">
              <a:lnSpc>
                <a:spcPct val="95000"/>
              </a:lnSpc>
              <a:spcBef>
                <a:spcPct val="0"/>
              </a:spcBef>
              <a:buNone/>
              <a:defRPr sz="4000" b="1" baseline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itchFamily="34" charset="0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sz="1600" b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시스템명</a:t>
            </a:r>
            <a:r>
              <a:rPr lang="ko-KR" altLang="en-US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1600" b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어딜</a:t>
            </a:r>
            <a:r>
              <a:rPr lang="en-US" altLang="ko-KR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1600" b="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가든</a:t>
            </a:r>
            <a:endParaRPr lang="ko-KR" altLang="en-US" sz="1600" b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495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ga95ed80395_0_247"/>
          <p:cNvGraphicFramePr/>
          <p:nvPr>
            <p:extLst>
              <p:ext uri="{D42A27DB-BD31-4B8C-83A1-F6EECF244321}">
                <p14:modId xmlns:p14="http://schemas.microsoft.com/office/powerpoint/2010/main" val="1626986502"/>
              </p:ext>
            </p:extLst>
          </p:nvPr>
        </p:nvGraphicFramePr>
        <p:xfrm>
          <a:off x="273050" y="1700808"/>
          <a:ext cx="9359900" cy="46848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46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Google Shape;133;ga95ed80395_0_247"/>
          <p:cNvGraphicFramePr/>
          <p:nvPr>
            <p:extLst>
              <p:ext uri="{D42A27DB-BD31-4B8C-83A1-F6EECF244321}">
                <p14:modId xmlns:p14="http://schemas.microsoft.com/office/powerpoint/2010/main" val="2279188935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(L.2)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Variant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비밀번호 찾기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ga95ed80395_0_247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a95ed80395_0_247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sp>
        <p:nvSpPr>
          <p:cNvPr id="26" name="Google Shape;135;ga95ed80395_0_247"/>
          <p:cNvSpPr/>
          <p:nvPr/>
        </p:nvSpPr>
        <p:spPr>
          <a:xfrm>
            <a:off x="560512" y="2276872"/>
            <a:ext cx="1656184" cy="440260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  <a:buClr>
                <a:srgbClr val="000000"/>
              </a:buClr>
              <a:buSzPts val="900"/>
            </a:pPr>
            <a:r>
              <a:rPr lang="ko-KR" altLang="en-US" sz="9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r>
              <a:rPr lang="en-US" altLang="ko-KR" sz="9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9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시작</a:t>
            </a:r>
            <a:endParaRPr sz="9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43;ga95ed80395_0_247"/>
          <p:cNvSpPr/>
          <p:nvPr/>
        </p:nvSpPr>
        <p:spPr>
          <a:xfrm>
            <a:off x="6588472" y="5368715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 b="0" dirty="0">
                <a:latin typeface="Arial"/>
                <a:ea typeface="Arial"/>
                <a:cs typeface="Arial"/>
                <a:sym typeface="Arial"/>
              </a:rPr>
              <a:t>회원정보 </a:t>
            </a:r>
            <a:r>
              <a:rPr lang="en-US" altLang="ko-KR" sz="1100" b="0" dirty="0" smtClean="0">
                <a:latin typeface="Arial"/>
                <a:ea typeface="Arial"/>
                <a:cs typeface="Arial"/>
                <a:sym typeface="Arial"/>
              </a:rPr>
              <a:t>DB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38;ga95ed80395_0_247"/>
          <p:cNvSpPr/>
          <p:nvPr/>
        </p:nvSpPr>
        <p:spPr>
          <a:xfrm>
            <a:off x="662034" y="3796413"/>
            <a:ext cx="1143000" cy="474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altLang="ko-KR" sz="9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9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</a:t>
            </a:r>
            <a:endParaRPr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47;ga95ed80395_0_247"/>
          <p:cNvSpPr/>
          <p:nvPr/>
        </p:nvSpPr>
        <p:spPr>
          <a:xfrm>
            <a:off x="604392" y="5023604"/>
            <a:ext cx="1230761" cy="434394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  <a:buClr>
                <a:srgbClr val="000000"/>
              </a:buClr>
              <a:buSzPts val="900"/>
            </a:pPr>
            <a:r>
              <a:rPr lang="ko-KR" altLang="en-US" sz="9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아이디 찾기 완료</a:t>
            </a:r>
            <a:endParaRPr sz="9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148;ga95ed80395_0_247"/>
          <p:cNvCxnSpPr>
            <a:stCxn id="29" idx="3"/>
            <a:endCxn id="28" idx="1"/>
          </p:cNvCxnSpPr>
          <p:nvPr/>
        </p:nvCxnSpPr>
        <p:spPr>
          <a:xfrm>
            <a:off x="1805034" y="4033563"/>
            <a:ext cx="5295285" cy="1335152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꺾인 연결선 31"/>
          <p:cNvCxnSpPr>
            <a:stCxn id="29" idx="2"/>
            <a:endCxn id="30" idx="0"/>
          </p:cNvCxnSpPr>
          <p:nvPr/>
        </p:nvCxnSpPr>
        <p:spPr>
          <a:xfrm flipH="1">
            <a:off x="1219773" y="4270713"/>
            <a:ext cx="13761" cy="752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stCxn id="26" idx="3"/>
            <a:endCxn id="16" idx="0"/>
          </p:cNvCxnSpPr>
          <p:nvPr/>
        </p:nvCxnSpPr>
        <p:spPr>
          <a:xfrm>
            <a:off x="2216696" y="2497002"/>
            <a:ext cx="256592" cy="5135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1753208" y="3010521"/>
            <a:ext cx="1440160" cy="68699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아이디 찾기</a:t>
            </a:r>
            <a:endParaRPr kumimoji="0" lang="en-US" altLang="ko-KR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비밀번호 찾기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9" name="꺾인 연결선 18"/>
          <p:cNvCxnSpPr>
            <a:stCxn id="16" idx="1"/>
            <a:endCxn id="29" idx="0"/>
          </p:cNvCxnSpPr>
          <p:nvPr/>
        </p:nvCxnSpPr>
        <p:spPr>
          <a:xfrm rot="10800000" flipV="1">
            <a:off x="1233534" y="3354019"/>
            <a:ext cx="519674" cy="4423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Google Shape;138;ga95ed80395_0_247"/>
          <p:cNvSpPr/>
          <p:nvPr/>
        </p:nvSpPr>
        <p:spPr>
          <a:xfrm>
            <a:off x="3049209" y="4352391"/>
            <a:ext cx="1143000" cy="474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altLang="ko-KR" sz="9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ko-KR" altLang="en-US" sz="9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</a:t>
            </a:r>
            <a:endParaRPr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꺾인 연결선 22"/>
          <p:cNvCxnSpPr>
            <a:stCxn id="16" idx="3"/>
            <a:endCxn id="22" idx="0"/>
          </p:cNvCxnSpPr>
          <p:nvPr/>
        </p:nvCxnSpPr>
        <p:spPr>
          <a:xfrm>
            <a:off x="3193368" y="3354019"/>
            <a:ext cx="427341" cy="9983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Google Shape;147;ga95ed80395_0_247"/>
          <p:cNvSpPr/>
          <p:nvPr/>
        </p:nvSpPr>
        <p:spPr>
          <a:xfrm>
            <a:off x="3005328" y="5365251"/>
            <a:ext cx="1230761" cy="434394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  <a:buClr>
                <a:srgbClr val="000000"/>
              </a:buClr>
              <a:buSzPts val="900"/>
            </a:pPr>
            <a:r>
              <a:rPr lang="ko-KR" altLang="en-US" sz="900" b="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 찾기 완료</a:t>
            </a:r>
            <a:endParaRPr sz="9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꺾인 연결선 31"/>
          <p:cNvCxnSpPr>
            <a:stCxn id="22" idx="2"/>
            <a:endCxn id="38" idx="0"/>
          </p:cNvCxnSpPr>
          <p:nvPr/>
        </p:nvCxnSpPr>
        <p:spPr>
          <a:xfrm>
            <a:off x="3620709" y="4826691"/>
            <a:ext cx="0" cy="53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oogle Shape;148;ga95ed80395_0_247"/>
          <p:cNvCxnSpPr>
            <a:stCxn id="22" idx="3"/>
            <a:endCxn id="28" idx="1"/>
          </p:cNvCxnSpPr>
          <p:nvPr/>
        </p:nvCxnSpPr>
        <p:spPr>
          <a:xfrm>
            <a:off x="4192209" y="4589541"/>
            <a:ext cx="2908110" cy="779174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89866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ga95ed80395_0_276"/>
          <p:cNvGraphicFramePr/>
          <p:nvPr>
            <p:extLst>
              <p:ext uri="{D42A27DB-BD31-4B8C-83A1-F6EECF244321}">
                <p14:modId xmlns:p14="http://schemas.microsoft.com/office/powerpoint/2010/main" val="2091835589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(L.2)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Variant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비밀번호 찾기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2817219602"/>
              </p:ext>
            </p:extLst>
          </p:nvPr>
        </p:nvGraphicFramePr>
        <p:xfrm>
          <a:off x="272481" y="1700808"/>
          <a:ext cx="9361025" cy="2329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algun Gothic"/>
                        </a:rPr>
                        <a:t>아이디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algun Gothic"/>
                        </a:rPr>
                        <a:t>비밀번호 찾기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중 선택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lang="ko-KR" altLang="en-US" sz="11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100" b="0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11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분실한 아이디를 찾는다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회원이름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전화번호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endParaRPr lang="ko-KR" altLang="en-US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분실한 비밀번호를 찾는다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회원아이디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 질문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찾기 답변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389923"/>
                  </a:ext>
                </a:extLst>
              </a:tr>
            </a:tbl>
          </a:graphicData>
        </a:graphic>
      </p:graphicFrame>
      <p:sp>
        <p:nvSpPr>
          <p:cNvPr id="158" name="Google Shape;158;ga95ed80395_0_276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sp>
        <p:nvSpPr>
          <p:cNvPr id="159" name="Google Shape;159;ga95ed80395_0_276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402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ga95ed80395_0_241"/>
          <p:cNvGraphicFramePr/>
          <p:nvPr>
            <p:extLst>
              <p:ext uri="{D42A27DB-BD31-4B8C-83A1-F6EECF244321}">
                <p14:modId xmlns:p14="http://schemas.microsoft.com/office/powerpoint/2010/main" val="1531800170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(L.3)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내 정보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Google Shape;125;ga95ed80395_0_241"/>
          <p:cNvGraphicFramePr/>
          <p:nvPr>
            <p:extLst>
              <p:ext uri="{D42A27DB-BD31-4B8C-83A1-F6EECF244321}">
                <p14:modId xmlns:p14="http://schemas.microsoft.com/office/powerpoint/2010/main" val="2824732179"/>
              </p:ext>
            </p:extLst>
          </p:nvPr>
        </p:nvGraphicFramePr>
        <p:xfrm>
          <a:off x="273050" y="1679104"/>
          <a:ext cx="9359900" cy="47607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lang="ko-KR" altLang="en-US" sz="14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회원정보를 조회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탈퇴하는 프로세스</a:t>
                      </a:r>
                      <a:endParaRPr lang="en-US" altLang="ko-KR" sz="1000" u="none" strike="noStrike" cap="none" baseline="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lang="ko-KR" altLang="en-US" sz="10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사항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AutoNum type="arabicParenR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조회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정보에서 회원개인정보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주문내역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쓴 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관심식물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가능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AutoNum type="arabicParenR"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회원개인정보 수정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입력후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 </a:t>
                      </a:r>
                      <a:r>
                        <a:rPr lang="ko-KR" altLang="en-US" sz="1000" u="none" strike="noStrike" cap="none" dirty="0" smtClean="0"/>
                        <a:t>비밀번호</a:t>
                      </a:r>
                      <a:r>
                        <a:rPr lang="en-US" altLang="ko-KR" sz="1000" u="none" strike="noStrike" cap="none" dirty="0" smtClean="0"/>
                        <a:t>,  </a:t>
                      </a:r>
                      <a:r>
                        <a:rPr lang="ko-KR" altLang="en-US" sz="1000" u="none" strike="noStrike" cap="none" dirty="0" smtClean="0"/>
                        <a:t>주소</a:t>
                      </a:r>
                      <a:r>
                        <a:rPr lang="en-US" altLang="ko-KR" sz="1000" u="none" strike="noStrike" cap="none" dirty="0" smtClean="0"/>
                        <a:t>, </a:t>
                      </a:r>
                      <a:r>
                        <a:rPr lang="ko-KR" altLang="en-US" sz="1000" u="none" strike="noStrike" cap="none" dirty="0" smtClean="0"/>
                        <a:t>닉네임 </a:t>
                      </a:r>
                      <a:r>
                        <a:rPr lang="en-US" altLang="ko-KR" sz="1000" b="1" u="none" strike="noStrike" cap="none" dirty="0" smtClean="0"/>
                        <a:t>)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를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수정할 수 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SNS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회원은 닉네임과 주소를 수정할 수 있다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회원탈퇴가능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AutoNum type="arabicParenR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주문내역 조회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기간별 주문내역 조회 가능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결제일 기준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주일 내 해당 주문내역 취소 가능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AutoNum type="arabicParenR"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쓴 글 조회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커뮤니티에 작성한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 가능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검색을 통해서 조회 가능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검색조건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제목 및 글 내용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AutoNum type="arabicParenR"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관심 식물 조회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식물로 설정한 식물 목록 조회 및 삭제 가능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4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정보를 통해 회원정보를 조회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수정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탈퇴 할 수 있다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26;ga95ed80395_0_241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/>
          </a:p>
        </p:txBody>
      </p:sp>
      <p:sp>
        <p:nvSpPr>
          <p:cNvPr id="127" name="Google Shape;127;ga95ed80395_0_241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dirty="0" err="1"/>
              <a:t>T</a:t>
            </a:r>
            <a:r>
              <a:rPr lang="en-US" altLang="ko-KR" dirty="0"/>
              <a:t>o</a:t>
            </a:r>
            <a:r>
              <a:rPr lang="ko-KR" dirty="0"/>
              <a:t>-</a:t>
            </a:r>
            <a:r>
              <a:rPr lang="ko-KR" dirty="0" err="1"/>
              <a:t>B</a:t>
            </a:r>
            <a:r>
              <a:rPr lang="en-US" altLang="ko-KR" dirty="0"/>
              <a:t>e</a:t>
            </a:r>
            <a:r>
              <a:rPr lang="ko-KR" dirty="0"/>
              <a:t> </a:t>
            </a:r>
            <a:r>
              <a:rPr lang="ko-KR" dirty="0" err="1"/>
              <a:t>P</a:t>
            </a:r>
            <a:r>
              <a:rPr lang="en-US" altLang="ko-KR" dirty="0" err="1"/>
              <a:t>rocess</a:t>
            </a:r>
            <a:r>
              <a:rPr lang="ko-KR" dirty="0"/>
              <a:t> 설계서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5790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ga95ed80395_0_247"/>
          <p:cNvGraphicFramePr/>
          <p:nvPr>
            <p:extLst>
              <p:ext uri="{D42A27DB-BD31-4B8C-83A1-F6EECF244321}">
                <p14:modId xmlns:p14="http://schemas.microsoft.com/office/powerpoint/2010/main" val="1540312998"/>
              </p:ext>
            </p:extLst>
          </p:nvPr>
        </p:nvGraphicFramePr>
        <p:xfrm>
          <a:off x="273050" y="1700808"/>
          <a:ext cx="9359900" cy="46848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768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 smtClean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Google Shape;133;ga95ed80395_0_247"/>
          <p:cNvGraphicFramePr/>
          <p:nvPr>
            <p:extLst>
              <p:ext uri="{D42A27DB-BD31-4B8C-83A1-F6EECF244321}">
                <p14:modId xmlns:p14="http://schemas.microsoft.com/office/powerpoint/2010/main" val="528673897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(L.3)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내 정보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ga95ed80395_0_247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a95ed80395_0_247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91504" y="2174920"/>
            <a:ext cx="1275091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정보 이용 시작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7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6181" y="212910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회원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cxnSp>
        <p:nvCxnSpPr>
          <p:cNvPr id="29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26" idx="2"/>
            <a:endCxn id="264" idx="0"/>
          </p:cNvCxnSpPr>
          <p:nvPr/>
        </p:nvCxnSpPr>
        <p:spPr>
          <a:xfrm flipH="1">
            <a:off x="1529049" y="2504923"/>
            <a:ext cx="1" cy="2735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19">
            <a:extLst>
              <a:ext uri="{FF2B5EF4-FFF2-40B4-BE49-F238E27FC236}">
                <a16:creationId xmlns:a16="http://schemas.microsoft.com/office/drawing/2014/main" id="{977EDA90-C8D1-439C-AB86-0B81701C3211}"/>
              </a:ext>
            </a:extLst>
          </p:cNvPr>
          <p:cNvCxnSpPr>
            <a:cxnSpLocks/>
            <a:stCxn id="46" idx="3"/>
            <a:endCxn id="27" idx="2"/>
          </p:cNvCxnSpPr>
          <p:nvPr/>
        </p:nvCxnSpPr>
        <p:spPr>
          <a:xfrm flipV="1">
            <a:off x="2072238" y="2325901"/>
            <a:ext cx="6343943" cy="1282456"/>
          </a:xfrm>
          <a:prstGeom prst="bentConnector3">
            <a:avLst>
              <a:gd name="adj1" fmla="val 168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548995" y="5975037"/>
            <a:ext cx="832763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 </a:t>
            </a:r>
            <a:r>
              <a:rPr kumimoji="0" lang="ko-KR" altLang="en-US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</a:t>
            </a: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료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6100385" y="5935499"/>
            <a:ext cx="804076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 완료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60" y="3440524"/>
            <a:ext cx="1086378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개인정보 조회</a:t>
            </a:r>
            <a:endParaRPr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3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5801" y="4075228"/>
            <a:ext cx="733744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주문 내역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645126" y="2521131"/>
            <a:ext cx="1275091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정보 이용 시작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8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354" y="3704057"/>
            <a:ext cx="797553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내가 쓴 글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9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999" y="4362174"/>
            <a:ext cx="877406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7</a:t>
            </a: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관심 식물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3" name="AutoShape 5"/>
          <p:cNvSpPr>
            <a:spLocks noChangeArrowheads="1"/>
          </p:cNvSpPr>
          <p:nvPr/>
        </p:nvSpPr>
        <p:spPr bwMode="auto">
          <a:xfrm>
            <a:off x="955946" y="4159238"/>
            <a:ext cx="1143000" cy="55294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수정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탈퇴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4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83" idx="3"/>
            <a:endCxn id="92" idx="0"/>
          </p:cNvCxnSpPr>
          <p:nvPr/>
        </p:nvCxnSpPr>
        <p:spPr>
          <a:xfrm>
            <a:off x="2098946" y="4435709"/>
            <a:ext cx="171564" cy="121246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83" idx="1"/>
            <a:endCxn id="91" idx="0"/>
          </p:cNvCxnSpPr>
          <p:nvPr/>
        </p:nvCxnSpPr>
        <p:spPr>
          <a:xfrm rot="10800000" flipV="1">
            <a:off x="840622" y="4435709"/>
            <a:ext cx="115325" cy="11936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순서도: 수행의 시작/종료 90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97480" y="5629389"/>
            <a:ext cx="886281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 완료</a:t>
            </a:r>
            <a:endParaRPr kumimoji="0"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2" name="순서도: 수행의 시작/종료 91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820267" y="5648171"/>
            <a:ext cx="900485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탈퇴 완료</a:t>
            </a:r>
            <a:endParaRPr kumimoji="0"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95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46" idx="2"/>
            <a:endCxn id="83" idx="0"/>
          </p:cNvCxnSpPr>
          <p:nvPr/>
        </p:nvCxnSpPr>
        <p:spPr>
          <a:xfrm flipH="1">
            <a:off x="1527446" y="3776190"/>
            <a:ext cx="1603" cy="38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AutoShape 5"/>
          <p:cNvSpPr>
            <a:spLocks noChangeArrowheads="1"/>
          </p:cNvSpPr>
          <p:nvPr/>
        </p:nvSpPr>
        <p:spPr bwMode="auto">
          <a:xfrm>
            <a:off x="4711172" y="3166765"/>
            <a:ext cx="1143000" cy="55294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내 정보 메뉴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53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77" idx="2"/>
            <a:endCxn id="112" idx="0"/>
          </p:cNvCxnSpPr>
          <p:nvPr/>
        </p:nvCxnSpPr>
        <p:spPr>
          <a:xfrm>
            <a:off x="5282672" y="2851134"/>
            <a:ext cx="0" cy="315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112" idx="1"/>
            <a:endCxn id="78" idx="0"/>
          </p:cNvCxnSpPr>
          <p:nvPr/>
        </p:nvCxnSpPr>
        <p:spPr>
          <a:xfrm rot="10800000" flipV="1">
            <a:off x="4208132" y="3443235"/>
            <a:ext cx="503041" cy="2608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112" idx="3"/>
            <a:endCxn id="79" idx="0"/>
          </p:cNvCxnSpPr>
          <p:nvPr/>
        </p:nvCxnSpPr>
        <p:spPr>
          <a:xfrm>
            <a:off x="5854172" y="3443236"/>
            <a:ext cx="466530" cy="91893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112" idx="2"/>
            <a:endCxn id="73" idx="0"/>
          </p:cNvCxnSpPr>
          <p:nvPr/>
        </p:nvCxnSpPr>
        <p:spPr>
          <a:xfrm>
            <a:off x="5282672" y="3719707"/>
            <a:ext cx="1" cy="355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AutoShape 5"/>
          <p:cNvSpPr>
            <a:spLocks noChangeArrowheads="1"/>
          </p:cNvSpPr>
          <p:nvPr/>
        </p:nvSpPr>
        <p:spPr bwMode="auto">
          <a:xfrm>
            <a:off x="5189134" y="4949898"/>
            <a:ext cx="1143000" cy="55294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8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,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</a:t>
            </a:r>
            <a:endParaRPr kumimoji="0" lang="en-US" altLang="ko-KR" sz="11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171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78" idx="2"/>
            <a:endCxn id="39" idx="1"/>
          </p:cNvCxnSpPr>
          <p:nvPr/>
        </p:nvCxnSpPr>
        <p:spPr>
          <a:xfrm rot="16200000" flipH="1">
            <a:off x="3328405" y="4919449"/>
            <a:ext cx="2100316" cy="34086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73" idx="2"/>
            <a:endCxn id="170" idx="0"/>
          </p:cNvCxnSpPr>
          <p:nvPr/>
        </p:nvCxnSpPr>
        <p:spPr>
          <a:xfrm rot="16200000" flipH="1">
            <a:off x="5252151" y="4441415"/>
            <a:ext cx="539004" cy="477961"/>
          </a:xfrm>
          <a:prstGeom prst="bentConnector3">
            <a:avLst>
              <a:gd name="adj1" fmla="val 762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79" idx="2"/>
            <a:endCxn id="170" idx="0"/>
          </p:cNvCxnSpPr>
          <p:nvPr/>
        </p:nvCxnSpPr>
        <p:spPr>
          <a:xfrm rot="5400000">
            <a:off x="5914639" y="4543835"/>
            <a:ext cx="252058" cy="56006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170" idx="1"/>
            <a:endCxn id="39" idx="0"/>
          </p:cNvCxnSpPr>
          <p:nvPr/>
        </p:nvCxnSpPr>
        <p:spPr>
          <a:xfrm rot="10800000" flipV="1">
            <a:off x="4965378" y="5226369"/>
            <a:ext cx="223757" cy="7486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170" idx="3"/>
            <a:endCxn id="40" idx="0"/>
          </p:cNvCxnSpPr>
          <p:nvPr/>
        </p:nvCxnSpPr>
        <p:spPr>
          <a:xfrm>
            <a:off x="6332134" y="5226369"/>
            <a:ext cx="170289" cy="7091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50" y="4394212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latin typeface="Arial" pitchFamily="34" charset="0"/>
                <a:ea typeface="맑은 고딕" pitchFamily="50" charset="-127"/>
              </a:rPr>
              <a:t>주문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95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5350" y="5085184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noProof="0" dirty="0" err="1" smtClean="0">
                <a:latin typeface="Arial" pitchFamily="34" charset="0"/>
                <a:ea typeface="맑은 고딕" pitchFamily="50" charset="-127"/>
              </a:rPr>
              <a:t>관심식물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9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887" y="3278589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 smtClean="0">
                <a:latin typeface="Arial" pitchFamily="34" charset="0"/>
                <a:ea typeface="맑은 고딕" pitchFamily="50" charset="-127"/>
              </a:rPr>
              <a:t>게시판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cxnSp>
        <p:nvCxnSpPr>
          <p:cNvPr id="198" name="연결선: 꺾임 19">
            <a:extLst>
              <a:ext uri="{FF2B5EF4-FFF2-40B4-BE49-F238E27FC236}">
                <a16:creationId xmlns:a16="http://schemas.microsoft.com/office/drawing/2014/main" id="{977EDA90-C8D1-439C-AB86-0B81701C3211}"/>
              </a:ext>
            </a:extLst>
          </p:cNvPr>
          <p:cNvCxnSpPr>
            <a:cxnSpLocks/>
            <a:stCxn id="79" idx="3"/>
            <a:endCxn id="195" idx="2"/>
          </p:cNvCxnSpPr>
          <p:nvPr/>
        </p:nvCxnSpPr>
        <p:spPr>
          <a:xfrm>
            <a:off x="6759405" y="4530007"/>
            <a:ext cx="1505945" cy="751976"/>
          </a:xfrm>
          <a:prstGeom prst="bentConnector3">
            <a:avLst>
              <a:gd name="adj1" fmla="val 5441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연결선: 꺾임 19">
            <a:extLst>
              <a:ext uri="{FF2B5EF4-FFF2-40B4-BE49-F238E27FC236}">
                <a16:creationId xmlns:a16="http://schemas.microsoft.com/office/drawing/2014/main" id="{977EDA90-C8D1-439C-AB86-0B81701C3211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649545" y="4243061"/>
            <a:ext cx="3169757" cy="151151"/>
          </a:xfrm>
          <a:prstGeom prst="bentConnector3">
            <a:avLst>
              <a:gd name="adj1" fmla="val 9982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연결선: 꺾임 19">
            <a:extLst>
              <a:ext uri="{FF2B5EF4-FFF2-40B4-BE49-F238E27FC236}">
                <a16:creationId xmlns:a16="http://schemas.microsoft.com/office/drawing/2014/main" id="{977EDA90-C8D1-439C-AB86-0B81701C3211}"/>
              </a:ext>
            </a:extLst>
          </p:cNvPr>
          <p:cNvCxnSpPr>
            <a:cxnSpLocks/>
            <a:stCxn id="78" idx="3"/>
            <a:endCxn id="196" idx="2"/>
          </p:cNvCxnSpPr>
          <p:nvPr/>
        </p:nvCxnSpPr>
        <p:spPr>
          <a:xfrm flipV="1">
            <a:off x="4606907" y="3475388"/>
            <a:ext cx="3822980" cy="396502"/>
          </a:xfrm>
          <a:prstGeom prst="bentConnector3">
            <a:avLst>
              <a:gd name="adj1" fmla="val 7761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860" y="2778491"/>
            <a:ext cx="1086378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비밀번호 입력</a:t>
            </a:r>
            <a:endParaRPr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66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264" idx="2"/>
            <a:endCxn id="46" idx="0"/>
          </p:cNvCxnSpPr>
          <p:nvPr/>
        </p:nvCxnSpPr>
        <p:spPr>
          <a:xfrm>
            <a:off x="1529049" y="3114157"/>
            <a:ext cx="0" cy="326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79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ga95ed80395_0_276"/>
          <p:cNvGraphicFramePr/>
          <p:nvPr>
            <p:extLst>
              <p:ext uri="{D42A27DB-BD31-4B8C-83A1-F6EECF244321}">
                <p14:modId xmlns:p14="http://schemas.microsoft.com/office/powerpoint/2010/main" val="1166009883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(L.3)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내 정보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878498592"/>
              </p:ext>
            </p:extLst>
          </p:nvPr>
        </p:nvGraphicFramePr>
        <p:xfrm>
          <a:off x="272481" y="1700808"/>
          <a:ext cx="9361025" cy="48245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Data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비밀번호 입력</a:t>
                      </a:r>
                      <a:endParaRPr kumimoji="0" lang="ko-KR" altLang="en-US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smtClean="0"/>
                        <a:t>개인정보 수정 전 비밀번호 확인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  <a:sym typeface="Malgun Gothic"/>
                        </a:rPr>
                        <a:t>비밀번호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443043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개인정보 조회</a:t>
                      </a:r>
                      <a:endParaRPr kumimoji="0" lang="ko-KR" altLang="en-US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smtClean="0"/>
                        <a:t>개인정보 조회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  <a:sym typeface="Malgun Gothic"/>
                        </a:rPr>
                        <a:t>개인정보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60607"/>
                  </a:ext>
                </a:extLst>
              </a:tr>
              <a:tr h="5243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0" lang="en-US" altLang="ko-KR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탈퇴</a:t>
                      </a:r>
                      <a:endParaRPr kumimoji="0" lang="ko-KR" altLang="en-US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smtClean="0"/>
                        <a:t>수정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ko-KR" altLang="en-US" sz="1000" u="none" strike="noStrike" cap="none" dirty="0" smtClean="0"/>
                        <a:t> 탈퇴 분기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858946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 정보 메뉴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쓴 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주문내역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식물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사용자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5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내가 쓴 글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내가 쓴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글 선택</a:t>
                      </a:r>
                      <a:endParaRPr lang="en-US" altLang="ko-KR" sz="1100" b="0" i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1198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주문 내역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내역 선택</a:t>
                      </a:r>
                      <a:endParaRPr lang="en-US" altLang="ko-KR" sz="1100" b="0" i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목록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2974597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내</a:t>
                      </a:r>
                      <a:r>
                        <a:rPr kumimoji="0" lang="ko-KR" altLang="en-US" sz="1000" b="0" kern="0" baseline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관심 식물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관심 식물 선택</a:t>
                      </a:r>
                      <a:endParaRPr lang="en-US" altLang="ko-KR" sz="1100" b="0" i="0" u="none" strike="noStrike" cap="none" baseline="0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식물 목록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119675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조회</a:t>
                      </a:r>
                      <a:r>
                        <a:rPr kumimoji="0" lang="en-US" altLang="ko-KR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주문내역과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관심식물의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조회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분기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lang="ko-KR" altLang="en-US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u="none" strike="noStrike" cap="none" dirty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u="none" strike="noStrike" cap="none" dirty="0" smtClean="0"/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796019"/>
                  </a:ext>
                </a:extLst>
              </a:tr>
            </a:tbl>
          </a:graphicData>
        </a:graphic>
      </p:graphicFrame>
      <p:sp>
        <p:nvSpPr>
          <p:cNvPr id="158" name="Google Shape;158;ga95ed80395_0_276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sp>
        <p:nvSpPr>
          <p:cNvPr id="159" name="Google Shape;159;ga95ed80395_0_276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88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91009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식물 정보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식물명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검색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반려 식물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검색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351280"/>
              </p:ext>
            </p:extLst>
          </p:nvPr>
        </p:nvGraphicFramePr>
        <p:xfrm>
          <a:off x="273050" y="1679104"/>
          <a:ext cx="9359900" cy="474038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웹 사이트에 식물 명을 입력하여</a:t>
                      </a:r>
                      <a:r>
                        <a:rPr lang="ko-KR" altLang="en-US" sz="1000" u="none" strike="noStrike" cap="none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식물 정보를 조회하는 프로세스</a:t>
                      </a:r>
                      <a:endParaRPr lang="en-US" altLang="ko-KR" sz="1000" u="none" strike="noStrike" cap="none" baseline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사항</a:t>
                      </a: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dirty="0"/>
                        <a:t>식물 명 입력</a:t>
                      </a:r>
                      <a:br>
                        <a:rPr lang="ko-KR" altLang="en-US" sz="1000" u="none" strike="noStrike" cap="none" dirty="0"/>
                      </a:br>
                      <a:r>
                        <a:rPr lang="ko-KR" altLang="en-US" sz="1000" u="none" strike="noStrike" cap="none" dirty="0"/>
                        <a:t>사이트 상단에 위치한 검색 창에 식물 명을 입력한다</a:t>
                      </a:r>
                      <a:r>
                        <a:rPr lang="en-US" altLang="ko-KR" sz="1000" u="none" strike="noStrike" cap="none" dirty="0"/>
                        <a:t>.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altLang="ko-KR" sz="1000" u="none" strike="noStrike" cap="none" dirty="0"/>
                        <a:t>2)   </a:t>
                      </a:r>
                      <a:r>
                        <a:rPr lang="ko-KR" altLang="en-US" sz="1000" u="none" strike="noStrike" cap="none" dirty="0"/>
                        <a:t>상위 카테고리 선택</a:t>
                      </a:r>
                      <a:br>
                        <a:rPr lang="ko-KR" altLang="en-US" sz="1000" u="none" strike="noStrike" cap="none" dirty="0"/>
                      </a:br>
                      <a:r>
                        <a:rPr lang="ko-KR" altLang="en-US" sz="1000" u="none" strike="noStrike" cap="none" dirty="0"/>
                        <a:t>       사용자는 조회를 원하는 카테고리를 선택한다</a:t>
                      </a:r>
                      <a:r>
                        <a:rPr lang="en-US" altLang="ko-KR" sz="1000" u="none" strike="noStrike" cap="none" dirty="0"/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altLang="ko-KR" sz="1000" u="none" strike="noStrike" cap="none" dirty="0"/>
                        <a:t>3)   </a:t>
                      </a:r>
                      <a:r>
                        <a:rPr lang="ko-KR" altLang="en-US" sz="1000" u="none" strike="noStrike" cap="none" dirty="0"/>
                        <a:t>하위 카테고리 선택</a:t>
                      </a:r>
                      <a:endParaRPr lang="en-US" altLang="ko-KR" sz="10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ko-KR" altLang="en-US" sz="1000" u="none" strike="noStrike" cap="none" baseline="0" dirty="0"/>
                        <a:t>       상위 카테고리에서 분류된 하위 카테고리를 선택한다</a:t>
                      </a:r>
                      <a:r>
                        <a:rPr lang="en-US" altLang="ko-KR" sz="1000" u="none" strike="noStrike" cap="none" baseline="0" dirty="0"/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4)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식물 목록 출력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카테고리로부터 검색된 식물 목록을 출력한다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5)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식물 정보 조회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altLang="ko-KR" sz="1000" b="0" i="0" u="none" strike="no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출력된 식물 목록에서 원하는 식물을 선택하여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 조회한다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+mj-lt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6)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 식물 등록 및 취소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출력된 식물 목록에서 원하는 식물을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관심식물로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 및 취소 가능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식물 명을 입력하여 원하는 식물 정보를 찾을 수 있다</a:t>
                      </a:r>
                      <a:r>
                        <a:rPr lang="en-US" alt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002446378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976994"/>
              </p:ext>
            </p:extLst>
          </p:nvPr>
        </p:nvGraphicFramePr>
        <p:xfrm>
          <a:off x="273050" y="1705112"/>
          <a:ext cx="9361042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526">
                  <a:extLst>
                    <a:ext uri="{9D8B030D-6E8A-4147-A177-3AD203B41FA5}">
                      <a16:colId xmlns:a16="http://schemas.microsoft.com/office/drawing/2014/main" val="4216909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solidFill>
                            <a:schemeClr val="tx1"/>
                          </a:solidFill>
                        </a:rPr>
                        <a:t>관리자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870951" y="2119728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식물 정보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 시작</a:t>
            </a:r>
          </a:p>
        </p:txBody>
      </p:sp>
      <p:sp>
        <p:nvSpPr>
          <p:cNvPr id="2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7016" y="5923241"/>
            <a:ext cx="882627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식물 정보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616991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식물 정보 조회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식물명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검색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반려 식물 검색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검색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564" y="3838921"/>
            <a:ext cx="1201203" cy="412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+mj-ea"/>
                <a:ea typeface="+mj-ea"/>
              </a:rPr>
              <a:t>4.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+mj-ea"/>
                <a:ea typeface="+mj-ea"/>
              </a:rPr>
              <a:t>상위 카테고리 선택</a:t>
            </a:r>
            <a:endParaRPr kumimoji="0" lang="en-US" altLang="ko-KR" sz="900" b="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950" y="4555202"/>
            <a:ext cx="1201203" cy="412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하위 카테고리 선택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501" y="5271483"/>
            <a:ext cx="1201203" cy="412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식물 선택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8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</p:cNvCxnSpPr>
          <p:nvPr/>
        </p:nvCxnSpPr>
        <p:spPr>
          <a:xfrm>
            <a:off x="4220103" y="4251823"/>
            <a:ext cx="5614" cy="306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oogle Shape;109;p2"/>
          <p:cNvCxnSpPr>
            <a:stCxn id="50" idx="2"/>
            <a:endCxn id="57" idx="0"/>
          </p:cNvCxnSpPr>
          <p:nvPr/>
        </p:nvCxnSpPr>
        <p:spPr>
          <a:xfrm>
            <a:off x="4213552" y="4968104"/>
            <a:ext cx="6551" cy="30337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" name="AutoShape 5"/>
          <p:cNvSpPr>
            <a:spLocks noChangeArrowheads="1"/>
          </p:cNvSpPr>
          <p:nvPr/>
        </p:nvSpPr>
        <p:spPr bwMode="auto">
          <a:xfrm>
            <a:off x="1333458" y="2665786"/>
            <a:ext cx="1985728" cy="44783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+mj-ea"/>
                <a:ea typeface="+mj-ea"/>
              </a:rPr>
              <a:t>1. </a:t>
            </a:r>
            <a:r>
              <a:rPr kumimoji="0" lang="ko-KR" altLang="en-US" sz="900" b="0" kern="0" dirty="0" err="1" smtClean="0">
                <a:solidFill>
                  <a:srgbClr val="000000"/>
                </a:solidFill>
                <a:latin typeface="+mj-ea"/>
                <a:ea typeface="+mj-ea"/>
              </a:rPr>
              <a:t>식물명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+mj-ea"/>
                <a:ea typeface="+mj-ea"/>
              </a:rPr>
              <a:t> 검색 여부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cxnSp>
        <p:nvCxnSpPr>
          <p:cNvPr id="53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5" idx="2"/>
            <a:endCxn id="51" idx="0"/>
          </p:cNvCxnSpPr>
          <p:nvPr/>
        </p:nvCxnSpPr>
        <p:spPr>
          <a:xfrm>
            <a:off x="2326322" y="2415958"/>
            <a:ext cx="0" cy="249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51" idx="1"/>
            <a:endCxn id="61" idx="0"/>
          </p:cNvCxnSpPr>
          <p:nvPr/>
        </p:nvCxnSpPr>
        <p:spPr>
          <a:xfrm rot="10800000" flipV="1">
            <a:off x="828124" y="2889703"/>
            <a:ext cx="505335" cy="2239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3113621"/>
            <a:ext cx="967270" cy="26970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</a:t>
            </a:r>
            <a:r>
              <a:rPr kumimoji="0" lang="en-US" altLang="ko-KR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 </a:t>
            </a:r>
            <a:r>
              <a:rPr kumimoji="0" lang="ko-KR" altLang="en-US" sz="9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식물명</a:t>
            </a:r>
            <a:r>
              <a:rPr kumimoji="0" lang="ko-KR" altLang="en-US" sz="9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입력</a:t>
            </a:r>
          </a:p>
        </p:txBody>
      </p:sp>
      <p:sp>
        <p:nvSpPr>
          <p:cNvPr id="72" name="AutoShape 5"/>
          <p:cNvSpPr>
            <a:spLocks noChangeArrowheads="1"/>
          </p:cNvSpPr>
          <p:nvPr/>
        </p:nvSpPr>
        <p:spPr bwMode="auto">
          <a:xfrm>
            <a:off x="1383019" y="3337539"/>
            <a:ext cx="1936167" cy="405655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kern="0" dirty="0">
                <a:solidFill>
                  <a:srgbClr val="000000"/>
                </a:solidFill>
                <a:latin typeface="+mj-ea"/>
                <a:ea typeface="+mj-ea"/>
              </a:rPr>
              <a:t>3.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+mj-ea"/>
                <a:ea typeface="+mj-ea"/>
              </a:rPr>
              <a:t>카테고리 </a:t>
            </a:r>
            <a:r>
              <a:rPr kumimoji="0" lang="ko-KR" altLang="en-US" sz="900" b="0" kern="0" dirty="0" smtClean="0">
                <a:solidFill>
                  <a:srgbClr val="000000"/>
                </a:solidFill>
                <a:latin typeface="+mj-ea"/>
                <a:ea typeface="+mj-ea"/>
              </a:rPr>
              <a:t>검색 </a:t>
            </a:r>
            <a:r>
              <a:rPr kumimoji="0" lang="ko-KR" altLang="en-US" sz="900" b="0" kern="0" dirty="0">
                <a:solidFill>
                  <a:srgbClr val="000000"/>
                </a:solidFill>
                <a:latin typeface="+mj-ea"/>
                <a:ea typeface="+mj-ea"/>
              </a:rPr>
              <a:t>여부</a:t>
            </a:r>
            <a:endParaRPr kumimoji="0" lang="en-US" altLang="ko-KR" sz="9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ea"/>
              <a:ea typeface="+mj-ea"/>
            </a:endParaRPr>
          </a:p>
        </p:txBody>
      </p:sp>
      <p:sp>
        <p:nvSpPr>
          <p:cNvPr id="104" name="순서도: 수행의 시작/종료 103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612950" y="5971926"/>
            <a:ext cx="117341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식물 정보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조회 완료</a:t>
            </a:r>
          </a:p>
        </p:txBody>
      </p:sp>
      <p:cxnSp>
        <p:nvCxnSpPr>
          <p:cNvPr id="110" name="Google Shape;109;p2"/>
          <p:cNvCxnSpPr>
            <a:stCxn id="57" idx="2"/>
            <a:endCxn id="104" idx="0"/>
          </p:cNvCxnSpPr>
          <p:nvPr/>
        </p:nvCxnSpPr>
        <p:spPr>
          <a:xfrm flipH="1">
            <a:off x="4199656" y="5684385"/>
            <a:ext cx="20447" cy="28754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1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72" idx="3"/>
            <a:endCxn id="95" idx="0"/>
          </p:cNvCxnSpPr>
          <p:nvPr/>
        </p:nvCxnSpPr>
        <p:spPr>
          <a:xfrm>
            <a:off x="3319186" y="3540367"/>
            <a:ext cx="899980" cy="298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61" idx="2"/>
            <a:endCxn id="72" idx="1"/>
          </p:cNvCxnSpPr>
          <p:nvPr/>
        </p:nvCxnSpPr>
        <p:spPr>
          <a:xfrm rot="16200000" flipH="1">
            <a:off x="1027052" y="3184399"/>
            <a:ext cx="157039" cy="5548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72" idx="2"/>
            <a:endCxn id="104" idx="1"/>
          </p:cNvCxnSpPr>
          <p:nvPr/>
        </p:nvCxnSpPr>
        <p:spPr>
          <a:xfrm rot="16200000" flipH="1">
            <a:off x="1793603" y="4300693"/>
            <a:ext cx="2376847" cy="12618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51" idx="3"/>
            <a:endCxn id="95" idx="0"/>
          </p:cNvCxnSpPr>
          <p:nvPr/>
        </p:nvCxnSpPr>
        <p:spPr>
          <a:xfrm>
            <a:off x="3319186" y="2889704"/>
            <a:ext cx="899980" cy="9492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꺾인 연결선 206"/>
          <p:cNvCxnSpPr>
            <a:stCxn id="95" idx="3"/>
            <a:endCxn id="24" idx="1"/>
          </p:cNvCxnSpPr>
          <p:nvPr/>
        </p:nvCxnSpPr>
        <p:spPr>
          <a:xfrm>
            <a:off x="4819767" y="4045372"/>
            <a:ext cx="718563" cy="1877869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꺾인 연결선 208"/>
          <p:cNvCxnSpPr>
            <a:stCxn id="61" idx="3"/>
            <a:endCxn id="24" idx="1"/>
          </p:cNvCxnSpPr>
          <p:nvPr/>
        </p:nvCxnSpPr>
        <p:spPr>
          <a:xfrm>
            <a:off x="1311758" y="3248475"/>
            <a:ext cx="4226572" cy="2674766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꺾인 연결선 209"/>
          <p:cNvCxnSpPr>
            <a:stCxn id="50" idx="3"/>
            <a:endCxn id="24" idx="1"/>
          </p:cNvCxnSpPr>
          <p:nvPr/>
        </p:nvCxnSpPr>
        <p:spPr>
          <a:xfrm>
            <a:off x="4814153" y="4761653"/>
            <a:ext cx="724177" cy="116158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121352" y="2119728"/>
            <a:ext cx="910742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식물 정보 </a:t>
            </a:r>
            <a:endParaRPr kumimoji="0" lang="en-US" altLang="ko-KR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관리 시작</a:t>
            </a:r>
            <a:endParaRPr kumimoji="0" lang="ko-KR" altLang="en-US" sz="9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auto">
          <a:xfrm>
            <a:off x="5745088" y="2475286"/>
            <a:ext cx="1227982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공공 데이터 </a:t>
            </a: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API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336" y="2795210"/>
            <a:ext cx="1201203" cy="41290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kern="0" smtClean="0">
                <a:solidFill>
                  <a:srgbClr val="000000"/>
                </a:solidFill>
                <a:latin typeface="+mj-ea"/>
                <a:ea typeface="+mj-ea"/>
              </a:rPr>
              <a:t>식물 정보 관리</a:t>
            </a:r>
            <a:endParaRPr kumimoji="0" lang="en-US" altLang="ko-KR" sz="900" b="0" kern="0" dirty="0">
              <a:solidFill>
                <a:srgbClr val="000000"/>
              </a:solidFill>
              <a:latin typeface="+mj-ea"/>
              <a:ea typeface="+mj-ea"/>
            </a:endParaRPr>
          </a:p>
        </p:txBody>
      </p:sp>
      <p:cxnSp>
        <p:nvCxnSpPr>
          <p:cNvPr id="38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8576723" y="2415958"/>
            <a:ext cx="1215" cy="379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꺾인 연결선 15"/>
          <p:cNvCxnSpPr>
            <a:stCxn id="36" idx="0"/>
            <a:endCxn id="37" idx="1"/>
          </p:cNvCxnSpPr>
          <p:nvPr/>
        </p:nvCxnSpPr>
        <p:spPr>
          <a:xfrm>
            <a:off x="6973070" y="2665786"/>
            <a:ext cx="1004266" cy="335875"/>
          </a:xfrm>
          <a:prstGeom prst="bentConnector3">
            <a:avLst>
              <a:gd name="adj1" fmla="val 2102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endCxn id="24" idx="1"/>
          </p:cNvCxnSpPr>
          <p:nvPr/>
        </p:nvCxnSpPr>
        <p:spPr>
          <a:xfrm rot="5400000">
            <a:off x="4396264" y="3998352"/>
            <a:ext cx="3066955" cy="782822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65958" y="261257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j-ea"/>
                <a:ea typeface="+mj-ea"/>
              </a:rPr>
              <a:t>Y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78175" y="262385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+mj-ea"/>
                <a:ea typeface="+mj-ea"/>
              </a:rPr>
              <a:t>N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1724" y="3766518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+mj-ea"/>
                <a:ea typeface="+mj-ea"/>
              </a:rPr>
              <a:t>N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36872" y="3275877"/>
            <a:ext cx="246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0" dirty="0" smtClean="0">
                <a:latin typeface="+mj-ea"/>
                <a:ea typeface="+mj-ea"/>
              </a:rPr>
              <a:t>Y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31666299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12"/>
          <p:cNvGraphicFramePr/>
          <p:nvPr>
            <p:extLst>
              <p:ext uri="{D42A27DB-BD31-4B8C-83A1-F6EECF244321}">
                <p14:modId xmlns:p14="http://schemas.microsoft.com/office/powerpoint/2010/main" val="1036670445"/>
              </p:ext>
            </p:extLst>
          </p:nvPr>
        </p:nvGraphicFramePr>
        <p:xfrm>
          <a:off x="273050" y="1700808"/>
          <a:ext cx="9361025" cy="3676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입력할 </a:t>
                      </a:r>
                      <a:r>
                        <a:rPr kumimoji="0" lang="ko-KR" altLang="en-US" sz="1000" b="0" i="0" u="none" strike="noStrike" kern="0" cap="none" spc="0" normalizeH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식물명</a:t>
                      </a: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 여부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찾고자 하는 식물</a:t>
                      </a:r>
                      <a:r>
                        <a:rPr lang="ko-KR" altLang="en-US" sz="10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명이 있는지 확인한다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식물명</a:t>
                      </a: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 입력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/>
                        <a:t>사용자가 </a:t>
                      </a:r>
                      <a:r>
                        <a:rPr lang="ko-KR" altLang="en-US" sz="1000" u="none" strike="noStrike" cap="none" dirty="0" err="1"/>
                        <a:t>식물명을</a:t>
                      </a:r>
                      <a:r>
                        <a:rPr lang="ko-KR" altLang="en-US" sz="1000" u="none" strike="noStrike" cap="none" dirty="0"/>
                        <a:t> 입력한다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식물명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카테고리 입력 여부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카테고리가 있는지 확인한다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사용자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상위 카테고리 선택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상위 카테고리를 선택한다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상위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식물 목록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5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하위 카테고리 선택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카테고리를 선택한다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하위 </a:t>
                      </a:r>
                      <a:endParaRPr lang="en-US" altLang="ko-KR"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식물 목록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식물 선택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출력된 식물 목록에서 원하는 식물을 선택한다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식물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29648"/>
                  </a:ext>
                </a:extLst>
              </a:tr>
            </a:tbl>
          </a:graphicData>
        </a:graphic>
      </p:graphicFrame>
      <p:sp>
        <p:nvSpPr>
          <p:cNvPr id="294" name="Google Shape;294;p12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graphicFrame>
        <p:nvGraphicFramePr>
          <p:cNvPr id="296" name="Google Shape;296;p12"/>
          <p:cNvGraphicFramePr/>
          <p:nvPr>
            <p:extLst>
              <p:ext uri="{D42A27DB-BD31-4B8C-83A1-F6EECF244321}">
                <p14:modId xmlns:p14="http://schemas.microsoft.com/office/powerpoint/2010/main" val="1083254900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식물 정보 조회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식물명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검색</a:t>
                      </a:r>
                    </a:p>
                  </a:txBody>
                  <a:tcPr marL="38100" marR="38100" marT="38100" marB="38100" anchor="ctr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1.2.1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sz="1100" b="0" dirty="0">
                          <a:solidFill>
                            <a:srgbClr val="000000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반려 식물 검색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카테고리 검색</a:t>
                      </a:r>
                    </a:p>
                  </a:txBody>
                  <a:tcPr marL="38100" marR="38100" marT="38100" marB="38100" anchor="ctr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511946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52347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041946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자유롭게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글을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쓰는 프로세스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사항</a:t>
                      </a:r>
                      <a:endParaRPr lang="en-US" altLang="ko-KR" sz="1000" u="none" strike="noStrike" cap="none" baseline="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dirty="0" smtClean="0"/>
                        <a:t>자유게시판 검색 및 조회</a:t>
                      </a:r>
                      <a:r>
                        <a:rPr lang="en-US" altLang="ko-KR" sz="1000" u="none" strike="noStrike" cap="none" dirty="0" smtClean="0"/>
                        <a:t/>
                      </a:r>
                      <a:br>
                        <a:rPr lang="en-US" altLang="ko-KR" sz="1000" u="none" strike="noStrike" cap="none" dirty="0" smtClean="0"/>
                      </a:br>
                      <a:r>
                        <a:rPr lang="en-US" altLang="ko-KR" sz="1000" u="none" strike="noStrike" cap="none" dirty="0" smtClean="0"/>
                        <a:t>- </a:t>
                      </a:r>
                      <a:r>
                        <a:rPr lang="ko-KR" altLang="en-US" sz="1000" u="none" strike="noStrike" cap="none" baseline="0" dirty="0" smtClean="0"/>
                        <a:t>글 목록 하단의 </a:t>
                      </a:r>
                      <a:r>
                        <a:rPr lang="ko-KR" altLang="en-US" sz="1000" u="none" strike="noStrike" cap="none" baseline="0" dirty="0" err="1" smtClean="0"/>
                        <a:t>검색창을</a:t>
                      </a:r>
                      <a:r>
                        <a:rPr lang="ko-KR" altLang="en-US" sz="1000" u="none" strike="noStrike" cap="none" baseline="0" dirty="0" smtClean="0"/>
                        <a:t> 통해 전체</a:t>
                      </a:r>
                      <a:r>
                        <a:rPr lang="en-US" altLang="ko-KR" sz="1000" u="none" strike="noStrike" cap="none" baseline="0" dirty="0" smtClean="0"/>
                        <a:t>,</a:t>
                      </a:r>
                      <a:r>
                        <a:rPr lang="ko-KR" altLang="en-US" sz="1000" u="none" strike="noStrike" cap="none" baseline="0" dirty="0" smtClean="0"/>
                        <a:t>제목</a:t>
                      </a:r>
                      <a:r>
                        <a:rPr lang="en-US" altLang="ko-KR" sz="1000" u="none" strike="noStrike" cap="none" baseline="0" dirty="0" smtClean="0"/>
                        <a:t>,</a:t>
                      </a:r>
                      <a:r>
                        <a:rPr lang="ko-KR" altLang="en-US" sz="1000" u="none" strike="noStrike" cap="none" baseline="0" dirty="0" smtClean="0"/>
                        <a:t>내용</a:t>
                      </a:r>
                      <a:r>
                        <a:rPr lang="en-US" altLang="ko-KR" sz="1000" u="none" strike="noStrike" cap="none" baseline="0" dirty="0" smtClean="0"/>
                        <a:t>,</a:t>
                      </a:r>
                      <a:r>
                        <a:rPr lang="ko-KR" altLang="en-US" sz="1000" u="none" strike="noStrike" cap="none" baseline="0" dirty="0" smtClean="0"/>
                        <a:t>닉네임으로 </a:t>
                      </a:r>
                      <a:r>
                        <a:rPr lang="ko-KR" altLang="en-US" sz="1000" u="none" strike="noStrike" cap="none" baseline="0" dirty="0" err="1" smtClean="0"/>
                        <a:t>검색가능</a:t>
                      </a:r>
                      <a:r>
                        <a:rPr lang="en-US" altLang="ko-KR" sz="1000" u="none" strike="noStrike" cap="none" baseline="0" dirty="0" smtClean="0"/>
                        <a:t/>
                      </a:r>
                      <a:br>
                        <a:rPr lang="en-US" altLang="ko-KR" sz="1000" u="none" strike="noStrike" cap="none" baseline="0" dirty="0" smtClean="0"/>
                      </a:br>
                      <a:r>
                        <a:rPr lang="en-US" altLang="ko-KR" sz="1000" u="none" strike="noStrike" cap="none" baseline="0" dirty="0" smtClean="0"/>
                        <a:t>- </a:t>
                      </a:r>
                      <a:r>
                        <a:rPr lang="ko-KR" altLang="en-US" sz="1000" u="none" strike="noStrike" cap="none" baseline="0" dirty="0" smtClean="0"/>
                        <a:t>검색하는 단어의 길이는 최소 </a:t>
                      </a:r>
                      <a:r>
                        <a:rPr lang="en-US" altLang="ko-KR" sz="1000" u="none" strike="noStrike" cap="none" baseline="0" dirty="0" smtClean="0"/>
                        <a:t>2</a:t>
                      </a:r>
                      <a:r>
                        <a:rPr lang="ko-KR" altLang="en-US" sz="1000" u="none" strike="noStrike" cap="none" baseline="0" dirty="0" smtClean="0"/>
                        <a:t>자 이상 입력</a:t>
                      </a:r>
                      <a:r>
                        <a:rPr lang="en-US" altLang="ko-KR" sz="1000" u="none" strike="noStrike" cap="none" baseline="0" dirty="0" smtClean="0"/>
                        <a:t/>
                      </a:r>
                      <a:br>
                        <a:rPr lang="en-US" altLang="ko-KR" sz="1000" u="none" strike="noStrike" cap="none" baseline="0" dirty="0" smtClean="0"/>
                      </a:br>
                      <a:r>
                        <a:rPr lang="en-US" altLang="ko-KR" sz="1000" u="none" strike="noStrike" cap="none" baseline="0" dirty="0" smtClean="0"/>
                        <a:t>- </a:t>
                      </a:r>
                      <a:r>
                        <a:rPr lang="ko-KR" altLang="en-US" sz="1000" u="none" strike="noStrike" cap="none" dirty="0" smtClean="0"/>
                        <a:t>자유게시판 </a:t>
                      </a:r>
                      <a:r>
                        <a:rPr lang="ko-KR" altLang="en-US" sz="1000" u="none" strike="noStrike" cap="none" baseline="0" dirty="0" smtClean="0"/>
                        <a:t>목록 표시</a:t>
                      </a:r>
                      <a:endParaRPr lang="en-US" altLang="ko-KR" sz="1000" u="none" strike="noStrike" cap="none" dirty="0" smtClean="0"/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dirty="0" smtClean="0"/>
                        <a:t>자유게시판 작성</a:t>
                      </a:r>
                      <a:r>
                        <a:rPr lang="en-US" altLang="ko-KR" sz="1000" u="none" strike="noStrike" cap="none" dirty="0" smtClean="0"/>
                        <a:t/>
                      </a:r>
                      <a:br>
                        <a:rPr lang="en-US" altLang="ko-KR" sz="1000" u="none" strike="noStrike" cap="none" dirty="0" smtClean="0"/>
                      </a:br>
                      <a:r>
                        <a:rPr lang="en-US" altLang="ko-KR" sz="1000" u="none" strike="noStrike" cap="none" dirty="0" smtClean="0"/>
                        <a:t>-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r>
                        <a:rPr lang="ko-KR" altLang="en-US" sz="1000" u="none" strike="noStrike" cap="none" baseline="0" dirty="0" smtClean="0"/>
                        <a:t> 완료한</a:t>
                      </a:r>
                      <a:r>
                        <a:rPr lang="ko-KR" altLang="en-US" sz="1000" u="none" strike="noStrike" cap="none" dirty="0" smtClean="0"/>
                        <a:t> 회원이 글 작성 가능</a:t>
                      </a:r>
                      <a:r>
                        <a:rPr lang="en-US" altLang="ko-KR" sz="1000" u="none" strike="noStrike" cap="none" dirty="0" smtClean="0"/>
                        <a:t/>
                      </a:r>
                      <a:br>
                        <a:rPr lang="en-US" altLang="ko-KR" sz="1000" u="none" strike="noStrike" cap="none" dirty="0" smtClean="0"/>
                      </a:br>
                      <a:r>
                        <a:rPr lang="en-US" altLang="ko-KR" sz="1000" u="none" strike="noStrike" cap="none" dirty="0" smtClean="0"/>
                        <a:t>- </a:t>
                      </a:r>
                      <a:r>
                        <a:rPr lang="ko-KR" altLang="en-US" sz="1000" u="none" strike="noStrike" cap="none" dirty="0" smtClean="0"/>
                        <a:t>제목은 최소</a:t>
                      </a:r>
                      <a:r>
                        <a:rPr lang="en-US" altLang="ko-KR" sz="1000" u="none" strike="noStrike" cap="none" dirty="0" smtClean="0"/>
                        <a:t>2</a:t>
                      </a:r>
                      <a:r>
                        <a:rPr lang="ko-KR" altLang="en-US" sz="1000" u="none" strike="noStrike" cap="none" dirty="0" smtClean="0"/>
                        <a:t>자 이상 </a:t>
                      </a:r>
                      <a:r>
                        <a:rPr lang="en-US" altLang="ko-KR" sz="1000" u="none" strike="noStrike" cap="none" dirty="0" smtClean="0"/>
                        <a:t>20</a:t>
                      </a:r>
                      <a:r>
                        <a:rPr lang="ko-KR" altLang="en-US" sz="1000" u="none" strike="noStrike" cap="none" dirty="0" smtClean="0"/>
                        <a:t>자 이내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smtClean="0"/>
                        <a:t>내용</a:t>
                      </a:r>
                      <a:r>
                        <a:rPr lang="ko-KR" altLang="en-US" sz="1000" u="none" strike="noStrike" cap="none" dirty="0" smtClean="0"/>
                        <a:t>은 최소</a:t>
                      </a:r>
                      <a:r>
                        <a:rPr lang="en-US" altLang="ko-KR" sz="1000" u="none" strike="noStrike" cap="none" dirty="0" smtClean="0"/>
                        <a:t>2</a:t>
                      </a:r>
                      <a:r>
                        <a:rPr lang="ko-KR" altLang="en-US" sz="1000" u="none" strike="noStrike" cap="none" dirty="0" smtClean="0"/>
                        <a:t>자 이상 </a:t>
                      </a:r>
                      <a:r>
                        <a:rPr lang="en-US" altLang="ko-KR" sz="1000" u="none" strike="noStrike" cap="none" dirty="0" smtClean="0"/>
                        <a:t>1500</a:t>
                      </a:r>
                      <a:r>
                        <a:rPr lang="ko-KR" altLang="en-US" sz="1000" u="none" strike="noStrike" cap="none" dirty="0" smtClean="0"/>
                        <a:t>자 이내로 작성</a:t>
                      </a:r>
                      <a:endParaRPr lang="en-US" altLang="ko-KR" sz="1000" u="none" strike="noStrike" cap="none" dirty="0" smtClean="0"/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dirty="0" smtClean="0"/>
                        <a:t>자유게시판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아이디와 수정하고자하는 아이디가 동일해야 글 수정 가능</a:t>
                      </a:r>
                      <a:endParaRPr lang="en-US" altLang="ko-KR" sz="1000" u="none" strike="noStrike" cap="none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dirty="0" smtClean="0"/>
                        <a:t>자유게시판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아이디와 삭제하고자하는 아이디가 동일해야 글 삭제 가능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댓글여부에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상관없이 삭제 가능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관리자는 상관없이 삭제 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1100" u="none" strike="noStrike" cap="none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자유게시판를</a:t>
                      </a:r>
                      <a:r>
                        <a:rPr lang="ko-KR" altLang="en-US" sz="11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통해 </a:t>
                      </a:r>
                      <a:r>
                        <a:rPr lang="ko-KR" altLang="en-US" sz="11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회원들간의 의사소통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3889958816"/>
      </p:ext>
    </p:extLst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835319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lang="en-US" altLang="ko-KR" sz="1400" b="0" i="0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 글에 댓글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 프로세스</a:t>
                      </a:r>
                      <a:endParaRPr lang="en-US" altLang="ko-KR" sz="1000" b="0" i="0" u="none" strike="noStrike" cap="none" baseline="0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사항</a:t>
                      </a:r>
                      <a:endParaRPr lang="en-US" altLang="ko-KR" sz="1000" u="none" strike="noStrike" cap="none" baseline="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dirty="0" smtClean="0"/>
                        <a:t>댓</a:t>
                      </a:r>
                      <a:r>
                        <a:rPr lang="ko-KR" altLang="en-US" sz="1000" u="none" strike="noStrike" cap="none" baseline="0" dirty="0" smtClean="0"/>
                        <a:t>글 작성</a:t>
                      </a:r>
                      <a:endParaRPr lang="en-US" altLang="ko-KR" sz="1000" u="none" strike="noStrike" cap="none" dirty="0" smtClean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자유게시판에 업로드 되어있는 글을 클릭하면 하단에 댓글 작성 가능</a:t>
                      </a:r>
                      <a:endParaRPr lang="en-US" altLang="ko-KR" sz="1000" u="none" strike="noStrike" cap="none" baseline="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-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비회원이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댓글쓰기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표시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후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댓글쓰기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이용가능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창에서 회원가입 가능</a:t>
                      </a:r>
                      <a:endParaRPr lang="en-US" altLang="ko-KR" sz="1000" u="none" strike="noStrike" cap="none" baseline="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-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댓글작성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팝업창으로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완료 확인</a:t>
                      </a:r>
                      <a:endParaRPr lang="en-US" altLang="ko-KR" sz="1000" u="none" strike="noStrike" cap="none" baseline="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-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닉네임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날짜 및 시간 표기</a:t>
                      </a:r>
                      <a:endParaRPr lang="en-US" altLang="ko-KR" sz="1000" u="none" strike="noStrike" cap="none" baseline="0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Malgun Gothic"/>
                        </a:rPr>
                        <a:t>2)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algun Gothic"/>
                          <a:ea typeface="Malgun Gothic"/>
                          <a:sym typeface="Malgun Gothic"/>
                        </a:rPr>
                        <a:t>댓글 수정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아이디와 수정하고자하는 아이디가 동일해야 수정 가능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수정버튼으로 댓글 수정 가능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수정완료시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팝업창으로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완료 확인 후 즉시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내용 업데이트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3)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 삭제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 아이디와 삭제하고자하는 아이디가 동일해야 삭제 가능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삭제버튼으로 댓글 삭제 가능</a:t>
                      </a: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관리자는 임의로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삭제가능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1100" u="none" strike="noStrike" cap="none" baseline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자유게시판의 </a:t>
                      </a:r>
                      <a:r>
                        <a:rPr lang="ko-KR" altLang="en-US" sz="11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r>
                        <a:rPr lang="ko-KR" altLang="en-US" sz="11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내의 </a:t>
                      </a:r>
                      <a:r>
                        <a:rPr lang="ko-KR" altLang="en-US" sz="11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댓글기능을</a:t>
                      </a:r>
                      <a:r>
                        <a:rPr lang="ko-KR" altLang="en-US" sz="11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통해 회원간의 의사소통 가능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2424005495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To-Be Process</a:t>
            </a:r>
            <a:r>
              <a:rPr lang="ko-KR" altLang="en-US" dirty="0"/>
              <a:t> </a:t>
            </a:r>
            <a:r>
              <a:rPr lang="en-US" altLang="ko-KR" dirty="0"/>
              <a:t>DCD</a:t>
            </a:r>
            <a:endParaRPr lang="ko-KR" alt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1136576" y="1916832"/>
            <a:ext cx="7464553" cy="3456384"/>
            <a:chOff x="1352600" y="1988840"/>
            <a:chExt cx="7464553" cy="3456384"/>
          </a:xfrm>
        </p:grpSpPr>
        <p:grpSp>
          <p:nvGrpSpPr>
            <p:cNvPr id="8" name="그룹 7"/>
            <p:cNvGrpSpPr/>
            <p:nvPr/>
          </p:nvGrpSpPr>
          <p:grpSpPr>
            <a:xfrm>
              <a:off x="1352600" y="1988840"/>
              <a:ext cx="7464553" cy="3141339"/>
              <a:chOff x="1352600" y="1988840"/>
              <a:chExt cx="7464553" cy="3141339"/>
            </a:xfrm>
          </p:grpSpPr>
          <p:grpSp>
            <p:nvGrpSpPr>
              <p:cNvPr id="93" name="그룹 92"/>
              <p:cNvGrpSpPr/>
              <p:nvPr/>
            </p:nvGrpSpPr>
            <p:grpSpPr>
              <a:xfrm>
                <a:off x="1352600" y="1988840"/>
                <a:ext cx="7464553" cy="3072337"/>
                <a:chOff x="850907" y="1494681"/>
                <a:chExt cx="7464553" cy="3072337"/>
              </a:xfrm>
            </p:grpSpPr>
            <p:sp>
              <p:nvSpPr>
                <p:cNvPr id="36" name="Rectangle 252"/>
                <p:cNvSpPr>
                  <a:spLocks noChangeArrowheads="1"/>
                </p:cNvSpPr>
                <p:nvPr/>
              </p:nvSpPr>
              <p:spPr bwMode="gray">
                <a:xfrm>
                  <a:off x="4232920" y="1494681"/>
                  <a:ext cx="1184275" cy="360363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 algn="ctr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lIns="27432" anchor="ctr"/>
                <a:lstStyle/>
                <a:p>
                  <a:pPr algn="ctr" eaLnBrk="0" latinLnBrk="0" hangingPunct="0">
                    <a:defRPr/>
                  </a:pPr>
                  <a:r>
                    <a:rPr lang="en-US" altLang="ko-KR" sz="1000" b="1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1 </a:t>
                  </a:r>
                  <a:r>
                    <a:rPr lang="ko-KR" altLang="en-US" sz="1000" dirty="0" err="1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rPr>
                    <a:t>어딜가든</a:t>
                  </a:r>
                  <a:endParaRPr lang="ko-KR" altLang="en-US" sz="1000" b="1" dirty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endParaRPr>
                </a:p>
              </p:txBody>
            </p:sp>
            <p:grpSp>
              <p:nvGrpSpPr>
                <p:cNvPr id="11" name="그룹 10"/>
                <p:cNvGrpSpPr/>
                <p:nvPr/>
              </p:nvGrpSpPr>
              <p:grpSpPr>
                <a:xfrm>
                  <a:off x="3094853" y="3212976"/>
                  <a:ext cx="1572478" cy="755335"/>
                  <a:chOff x="3094853" y="3212976"/>
                  <a:chExt cx="1572478" cy="755335"/>
                </a:xfrm>
              </p:grpSpPr>
              <p:sp>
                <p:nvSpPr>
                  <p:cNvPr id="12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71331" y="3752311"/>
                    <a:ext cx="1296000" cy="2160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altLang="ko-KR" sz="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1.2.1</a:t>
                    </a:r>
                    <a:r>
                      <a:rPr lang="ko-KR" altLang="en-US" sz="8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 반려 식물 검색</a:t>
                    </a:r>
                    <a:endParaRPr lang="ko-KR" altLang="en-US" sz="800" b="1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cxnSp>
                <p:nvCxnSpPr>
                  <p:cNvPr id="22" name="AutoShape 259"/>
                  <p:cNvCxnSpPr>
                    <a:cxnSpLocks noChangeShapeType="1"/>
                    <a:stCxn id="28" idx="2"/>
                    <a:endCxn id="12" idx="1"/>
                  </p:cNvCxnSpPr>
                  <p:nvPr/>
                </p:nvCxnSpPr>
                <p:spPr bwMode="auto">
                  <a:xfrm rot="16200000" flipH="1">
                    <a:off x="3121276" y="3610255"/>
                    <a:ext cx="386031" cy="114080"/>
                  </a:xfrm>
                  <a:prstGeom prst="bentConnector2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grpSp>
                <p:nvGrpSpPr>
                  <p:cNvPr id="5" name="그룹 4">
                    <a:extLst>
                      <a:ext uri="{FF2B5EF4-FFF2-40B4-BE49-F238E27FC236}">
                        <a16:creationId xmlns:a16="http://schemas.microsoft.com/office/drawing/2014/main" id="{9E28B2C2-9788-4E1A-86EF-E1235FC3E99E}"/>
                      </a:ext>
                    </a:extLst>
                  </p:cNvPr>
                  <p:cNvGrpSpPr/>
                  <p:nvPr/>
                </p:nvGrpSpPr>
                <p:grpSpPr>
                  <a:xfrm>
                    <a:off x="3094853" y="3212976"/>
                    <a:ext cx="1399706" cy="269875"/>
                    <a:chOff x="2589575" y="3275903"/>
                    <a:chExt cx="1399706" cy="269875"/>
                  </a:xfrm>
                </p:grpSpPr>
                <p:sp>
                  <p:nvSpPr>
                    <p:cNvPr id="67" name="Rectangl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89575" y="3275903"/>
                      <a:ext cx="1399706" cy="26987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9525" algn="ctr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anchor="ctr" anchorCtr="1"/>
                    <a:lstStyle/>
                    <a:p>
                      <a:pPr algn="ctr" defTabSz="762000">
                        <a:defRPr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1.2 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식물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정보 조회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28" name="직사각형 27"/>
                    <p:cNvSpPr/>
                    <p:nvPr/>
                  </p:nvSpPr>
                  <p:spPr>
                    <a:xfrm>
                      <a:off x="2643961" y="3321506"/>
                      <a:ext cx="216024" cy="2157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177800" indent="-177800" algn="ctr">
                        <a:lnSpc>
                          <a:spcPct val="90000"/>
                        </a:lnSpc>
                        <a:spcBef>
                          <a:spcPct val="50000"/>
                        </a:spcBef>
                        <a:buFont typeface="+mj-lt"/>
                        <a:buAutoNum type="arabicPeriod"/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p:txBody>
                </p:sp>
              </p:grpSp>
            </p:grpSp>
            <p:grpSp>
              <p:nvGrpSpPr>
                <p:cNvPr id="15" name="그룹 14"/>
                <p:cNvGrpSpPr/>
                <p:nvPr/>
              </p:nvGrpSpPr>
              <p:grpSpPr>
                <a:xfrm>
                  <a:off x="6755563" y="3204404"/>
                  <a:ext cx="1559897" cy="1164761"/>
                  <a:chOff x="6192982" y="3204404"/>
                  <a:chExt cx="1559897" cy="1164761"/>
                </a:xfrm>
              </p:grpSpPr>
              <p:sp>
                <p:nvSpPr>
                  <p:cNvPr id="31" name="Text Box 201">
                    <a:extLst>
                      <a:ext uri="{FF2B5EF4-FFF2-40B4-BE49-F238E27FC236}">
                        <a16:creationId xmlns:a16="http://schemas.microsoft.com/office/drawing/2014/main" id="{32D19A73-7B67-452D-B1CE-1078F857CB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56879" y="3801950"/>
                    <a:ext cx="1296000" cy="2160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altLang="ko-KR" sz="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1.4.1 </a:t>
                    </a:r>
                    <a:r>
                      <a:rPr lang="ko-KR" altLang="en-US" sz="8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주문</a:t>
                    </a:r>
                    <a:r>
                      <a:rPr lang="en-US" altLang="ko-KR" sz="8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/</a:t>
                    </a:r>
                    <a:r>
                      <a:rPr lang="ko-KR" altLang="en-US" sz="8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결제</a:t>
                    </a:r>
                    <a:endParaRPr lang="ko-KR" altLang="en-US" sz="800" b="1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cxnSp>
                <p:nvCxnSpPr>
                  <p:cNvPr id="32" name="AutoShape 259">
                    <a:extLst>
                      <a:ext uri="{FF2B5EF4-FFF2-40B4-BE49-F238E27FC236}">
                        <a16:creationId xmlns:a16="http://schemas.microsoft.com/office/drawing/2014/main" id="{4A8572C7-0B79-474D-B05D-9E12F927C549}"/>
                      </a:ext>
                    </a:extLst>
                  </p:cNvPr>
                  <p:cNvCxnSpPr>
                    <a:cxnSpLocks noChangeShapeType="1"/>
                    <a:endCxn id="31" idx="1"/>
                  </p:cNvCxnSpPr>
                  <p:nvPr/>
                </p:nvCxnSpPr>
                <p:spPr bwMode="auto">
                  <a:xfrm rot="16200000" flipH="1">
                    <a:off x="6218397" y="3671468"/>
                    <a:ext cx="377874" cy="99090"/>
                  </a:xfrm>
                  <a:prstGeom prst="bentConnector2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grpSp>
                <p:nvGrpSpPr>
                  <p:cNvPr id="7" name="그룹 6">
                    <a:extLst>
                      <a:ext uri="{FF2B5EF4-FFF2-40B4-BE49-F238E27FC236}">
                        <a16:creationId xmlns:a16="http://schemas.microsoft.com/office/drawing/2014/main" id="{6BDAC91C-A4CB-4241-A8F2-F54B45D8BD12}"/>
                      </a:ext>
                    </a:extLst>
                  </p:cNvPr>
                  <p:cNvGrpSpPr/>
                  <p:nvPr/>
                </p:nvGrpSpPr>
                <p:grpSpPr>
                  <a:xfrm>
                    <a:off x="6192982" y="3204404"/>
                    <a:ext cx="1399706" cy="269876"/>
                    <a:chOff x="6165777" y="3267331"/>
                    <a:chExt cx="1399706" cy="269876"/>
                  </a:xfrm>
                </p:grpSpPr>
                <p:sp>
                  <p:nvSpPr>
                    <p:cNvPr id="30" name="Rectangle 257">
                      <a:extLst>
                        <a:ext uri="{FF2B5EF4-FFF2-40B4-BE49-F238E27FC236}">
                          <a16:creationId xmlns:a16="http://schemas.microsoft.com/office/drawing/2014/main" id="{B9C4467C-DF39-45CE-A58C-C4EEEEF758F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5777" y="3267331"/>
                      <a:ext cx="1399706" cy="26987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9525" algn="ctr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anchor="ctr" anchorCtr="1"/>
                    <a:lstStyle/>
                    <a:p>
                      <a:pPr algn="ctr" defTabSz="762000">
                        <a:defRPr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상품 구매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33" name="직사각형 32">
                      <a:extLst>
                        <a:ext uri="{FF2B5EF4-FFF2-40B4-BE49-F238E27FC236}">
                          <a16:creationId xmlns:a16="http://schemas.microsoft.com/office/drawing/2014/main" id="{B04ED32B-C15E-4CAC-B398-FE695A0219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3416" y="3321506"/>
                      <a:ext cx="216024" cy="2157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177800" indent="-177800" algn="ctr">
                        <a:lnSpc>
                          <a:spcPct val="90000"/>
                        </a:lnSpc>
                        <a:spcBef>
                          <a:spcPct val="50000"/>
                        </a:spcBef>
                        <a:buFont typeface="+mj-lt"/>
                        <a:buAutoNum type="arabicPeriod"/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p:txBody>
                </p:sp>
              </p:grpSp>
              <p:sp>
                <p:nvSpPr>
                  <p:cNvPr id="51" name="Text Box 201">
                    <a:extLst>
                      <a:ext uri="{FF2B5EF4-FFF2-40B4-BE49-F238E27FC236}">
                        <a16:creationId xmlns:a16="http://schemas.microsoft.com/office/drawing/2014/main" id="{4EC3522F-1E7B-49CB-836B-1829CE5EAB5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48401" y="4153165"/>
                    <a:ext cx="1296000" cy="2160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altLang="ko-KR" sz="8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1.4.2 </a:t>
                    </a:r>
                    <a:r>
                      <a:rPr lang="ko-KR" altLang="en-US" sz="800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주문 </a:t>
                    </a:r>
                    <a:r>
                      <a:rPr lang="ko-KR" altLang="en-US" sz="800" dirty="0" smtClean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취소</a:t>
                    </a:r>
                    <a:endParaRPr lang="ko-KR" altLang="en-US" sz="800" dirty="0">
                      <a:solidFill>
                        <a:srgbClr val="000000"/>
                      </a:solidFill>
                      <a:latin typeface="맑은 고딕" pitchFamily="50" charset="-127"/>
                      <a:ea typeface="맑은 고딕" pitchFamily="50" charset="-127"/>
                    </a:endParaRPr>
                  </a:p>
                </p:txBody>
              </p:sp>
              <p:cxnSp>
                <p:nvCxnSpPr>
                  <p:cNvPr id="52" name="AutoShape 259">
                    <a:extLst>
                      <a:ext uri="{FF2B5EF4-FFF2-40B4-BE49-F238E27FC236}">
                        <a16:creationId xmlns:a16="http://schemas.microsoft.com/office/drawing/2014/main" id="{0504E73E-4040-440C-A470-E6078DDCF2EA}"/>
                      </a:ext>
                    </a:extLst>
                  </p:cNvPr>
                  <p:cNvCxnSpPr>
                    <a:cxnSpLocks noChangeShapeType="1"/>
                    <a:endCxn id="51" idx="1"/>
                  </p:cNvCxnSpPr>
                  <p:nvPr/>
                </p:nvCxnSpPr>
                <p:spPr bwMode="auto">
                  <a:xfrm rot="16200000" flipH="1">
                    <a:off x="6004162" y="3816925"/>
                    <a:ext cx="795457" cy="93021"/>
                  </a:xfrm>
                  <a:prstGeom prst="bentConnector2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</p:grpSp>
            <p:grpSp>
              <p:nvGrpSpPr>
                <p:cNvPr id="10" name="그룹 9"/>
                <p:cNvGrpSpPr/>
                <p:nvPr/>
              </p:nvGrpSpPr>
              <p:grpSpPr>
                <a:xfrm>
                  <a:off x="850907" y="3212976"/>
                  <a:ext cx="1724209" cy="1354042"/>
                  <a:chOff x="1158930" y="3212975"/>
                  <a:chExt cx="1724209" cy="1354042"/>
                </a:xfrm>
              </p:grpSpPr>
              <p:sp>
                <p:nvSpPr>
                  <p:cNvPr id="75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3323" y="3726952"/>
                    <a:ext cx="1449816" cy="2160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altLang="ko-KR" sz="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1.1.1 </a:t>
                    </a:r>
                    <a:r>
                      <a:rPr lang="ko-KR" altLang="en-US" sz="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회원가입</a:t>
                    </a:r>
                  </a:p>
                </p:txBody>
              </p:sp>
              <p:sp>
                <p:nvSpPr>
                  <p:cNvPr id="76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33323" y="4086992"/>
                    <a:ext cx="1449816" cy="216000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>
                      <a:defRPr/>
                    </a:pPr>
                    <a:r>
                      <a:rPr lang="en-US" altLang="ko-KR" sz="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1.1.2 </a:t>
                    </a:r>
                    <a:r>
                      <a:rPr lang="ko-KR" altLang="en-US" sz="800" b="1" dirty="0">
                        <a:solidFill>
                          <a:srgbClr val="000000"/>
                        </a:solidFill>
                        <a:latin typeface="맑은 고딕" pitchFamily="50" charset="-127"/>
                        <a:ea typeface="맑은 고딕" pitchFamily="50" charset="-127"/>
                      </a:rPr>
                      <a:t>로그인</a:t>
                    </a:r>
                  </a:p>
                </p:txBody>
              </p:sp>
              <p:cxnSp>
                <p:nvCxnSpPr>
                  <p:cNvPr id="77" name="AutoShape 259"/>
                  <p:cNvCxnSpPr>
                    <a:cxnSpLocks noChangeShapeType="1"/>
                    <a:stCxn id="81" idx="2"/>
                    <a:endCxn id="76" idx="1"/>
                  </p:cNvCxnSpPr>
                  <p:nvPr/>
                </p:nvCxnSpPr>
                <p:spPr bwMode="auto">
                  <a:xfrm rot="16200000" flipH="1">
                    <a:off x="1016969" y="3778637"/>
                    <a:ext cx="720713" cy="111995"/>
                  </a:xfrm>
                  <a:prstGeom prst="bentConnector2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cxnSp>
                <p:nvCxnSpPr>
                  <p:cNvPr id="78" name="AutoShape 259"/>
                  <p:cNvCxnSpPr>
                    <a:cxnSpLocks noChangeShapeType="1"/>
                    <a:stCxn id="81" idx="2"/>
                    <a:endCxn id="75" idx="1"/>
                  </p:cNvCxnSpPr>
                  <p:nvPr/>
                </p:nvCxnSpPr>
                <p:spPr bwMode="auto">
                  <a:xfrm rot="16200000" flipH="1">
                    <a:off x="1196989" y="3598617"/>
                    <a:ext cx="360673" cy="111995"/>
                  </a:xfrm>
                  <a:prstGeom prst="bentConnector2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  <p:grpSp>
                <p:nvGrpSpPr>
                  <p:cNvPr id="79" name="그룹 78">
                    <a:extLst>
                      <a:ext uri="{FF2B5EF4-FFF2-40B4-BE49-F238E27FC236}">
                        <a16:creationId xmlns:a16="http://schemas.microsoft.com/office/drawing/2014/main" id="{9E28B2C2-9788-4E1A-86EF-E1235FC3E99E}"/>
                      </a:ext>
                    </a:extLst>
                  </p:cNvPr>
                  <p:cNvGrpSpPr/>
                  <p:nvPr/>
                </p:nvGrpSpPr>
                <p:grpSpPr>
                  <a:xfrm>
                    <a:off x="1158930" y="3212975"/>
                    <a:ext cx="1399706" cy="269875"/>
                    <a:chOff x="2589575" y="3275903"/>
                    <a:chExt cx="1399706" cy="269875"/>
                  </a:xfrm>
                </p:grpSpPr>
                <p:sp>
                  <p:nvSpPr>
                    <p:cNvPr id="80" name="Rectangle 2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89575" y="3275903"/>
                      <a:ext cx="1399706" cy="269875"/>
                    </a:xfrm>
                    <a:prstGeom prst="rect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 w="9525" algn="ctr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:ln>
                    <a:effectLst>
                      <a:outerShdw blurRad="63500" sx="102000" sy="102000" algn="c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anchor="ctr" anchorCtr="1"/>
                    <a:lstStyle/>
                    <a:p>
                      <a:pPr algn="ctr" defTabSz="762000">
                        <a:defRPr/>
                      </a:pP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1.1 </a:t>
                      </a:r>
                      <a:r>
                        <a:rPr lang="ko-KR" altLang="en-US" sz="900" b="1" dirty="0"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r>
                        <a:rPr lang="en-US" altLang="ko-KR" sz="900" b="1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p:txBody>
                </p:sp>
                <p:sp>
                  <p:nvSpPr>
                    <p:cNvPr id="81" name="직사각형 80"/>
                    <p:cNvSpPr/>
                    <p:nvPr/>
                  </p:nvSpPr>
                  <p:spPr>
                    <a:xfrm>
                      <a:off x="2643961" y="3321506"/>
                      <a:ext cx="216024" cy="21570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1">
                      <a:schemeClr val="accent5"/>
                    </a:lnRef>
                    <a:fillRef idx="2">
                      <a:schemeClr val="accent5"/>
                    </a:fillRef>
                    <a:effectRef idx="1">
                      <a:schemeClr val="accent5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marL="177800" indent="-177800" algn="ctr">
                        <a:lnSpc>
                          <a:spcPct val="90000"/>
                        </a:lnSpc>
                        <a:spcBef>
                          <a:spcPct val="50000"/>
                        </a:spcBef>
                        <a:buFont typeface="+mj-lt"/>
                        <a:buAutoNum type="arabicPeriod"/>
                      </a:pPr>
                      <a:endParaRPr lang="ko-KR" altLang="en-US" sz="120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p:txBody>
                </p:sp>
              </p:grpSp>
              <p:cxnSp>
                <p:nvCxnSpPr>
                  <p:cNvPr id="83" name="AutoShape 259">
                    <a:extLst>
                      <a:ext uri="{FF2B5EF4-FFF2-40B4-BE49-F238E27FC236}">
                        <a16:creationId xmlns:a16="http://schemas.microsoft.com/office/drawing/2014/main" id="{97BA2561-8BB9-460F-8C99-778A74ACDE5D}"/>
                      </a:ext>
                    </a:extLst>
                  </p:cNvPr>
                  <p:cNvCxnSpPr>
                    <a:cxnSpLocks noChangeShapeType="1"/>
                    <a:stCxn id="81" idx="2"/>
                  </p:cNvCxnSpPr>
                  <p:nvPr/>
                </p:nvCxnSpPr>
                <p:spPr bwMode="auto">
                  <a:xfrm rot="16200000" flipH="1">
                    <a:off x="830956" y="3964650"/>
                    <a:ext cx="1092738" cy="111995"/>
                  </a:xfrm>
                  <a:prstGeom prst="bentConnector2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</p:cxnSp>
            </p:grpSp>
            <p:grpSp>
              <p:nvGrpSpPr>
                <p:cNvPr id="6" name="그룹 5">
                  <a:extLst>
                    <a:ext uri="{FF2B5EF4-FFF2-40B4-BE49-F238E27FC236}">
                      <a16:creationId xmlns:a16="http://schemas.microsoft.com/office/drawing/2014/main" id="{8DCD7D60-D058-4EC6-BB50-7DD4990101FF}"/>
                    </a:ext>
                  </a:extLst>
                </p:cNvPr>
                <p:cNvGrpSpPr/>
                <p:nvPr/>
              </p:nvGrpSpPr>
              <p:grpSpPr>
                <a:xfrm>
                  <a:off x="5039250" y="3212976"/>
                  <a:ext cx="1399706" cy="269875"/>
                  <a:chOff x="4737120" y="3275903"/>
                  <a:chExt cx="1399706" cy="269875"/>
                </a:xfrm>
              </p:grpSpPr>
              <p:sp>
                <p:nvSpPr>
                  <p:cNvPr id="20" name="Rectangle 257"/>
                  <p:cNvSpPr>
                    <a:spLocks noChangeArrowheads="1"/>
                  </p:cNvSpPr>
                  <p:nvPr/>
                </p:nvSpPr>
                <p:spPr bwMode="auto">
                  <a:xfrm>
                    <a:off x="4737120" y="3275903"/>
                    <a:ext cx="1399706" cy="269875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9525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anchor="ctr" anchorCtr="1"/>
                  <a:lstStyle/>
                  <a:p>
                    <a:pPr algn="ctr" defTabSz="762000">
                      <a:defRPr/>
                    </a:pPr>
                    <a:r>
                      <a:rPr lang="en-US" altLang="ko-KR" sz="900" b="1" dirty="0">
                        <a:latin typeface="맑은 고딕" pitchFamily="50" charset="-127"/>
                        <a:ea typeface="맑은 고딕" pitchFamily="50" charset="-127"/>
                      </a:rPr>
                      <a:t>1.3 </a:t>
                    </a:r>
                    <a:r>
                      <a:rPr lang="ko-KR" altLang="en-US" sz="900" b="1" dirty="0">
                        <a:latin typeface="맑은 고딕" pitchFamily="50" charset="-127"/>
                        <a:ea typeface="맑은 고딕" pitchFamily="50" charset="-127"/>
                      </a:rPr>
                      <a:t>커뮤니티</a:t>
                    </a:r>
                  </a:p>
                </p:txBody>
              </p:sp>
              <p:sp>
                <p:nvSpPr>
                  <p:cNvPr id="27" name="직사각형 26"/>
                  <p:cNvSpPr/>
                  <p:nvPr/>
                </p:nvSpPr>
                <p:spPr>
                  <a:xfrm>
                    <a:off x="4791506" y="3321506"/>
                    <a:ext cx="216024" cy="21570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177800" indent="-177800" algn="ctr">
                      <a:lnSpc>
                        <a:spcPct val="90000"/>
                      </a:lnSpc>
                      <a:spcBef>
                        <a:spcPct val="50000"/>
                      </a:spcBef>
                      <a:buFont typeface="+mj-lt"/>
                      <a:buAutoNum type="arabicPeriod"/>
                    </a:pPr>
                    <a:endParaRPr lang="ko-KR" altLang="en-US" sz="1200" dirty="0">
                      <a:solidFill>
                        <a:srgbClr val="000000"/>
                      </a:solidFill>
                      <a:latin typeface="+mn-ea"/>
                      <a:ea typeface="+mn-ea"/>
                    </a:endParaRPr>
                  </a:p>
                </p:txBody>
              </p:sp>
            </p:grpSp>
            <p:cxnSp>
              <p:nvCxnSpPr>
                <p:cNvPr id="39" name="꺾인 연결선 38"/>
                <p:cNvCxnSpPr>
                  <a:endCxn id="80" idx="0"/>
                </p:cNvCxnSpPr>
                <p:nvPr/>
              </p:nvCxnSpPr>
              <p:spPr>
                <a:xfrm rot="10800000" flipV="1">
                  <a:off x="1550760" y="2400740"/>
                  <a:ext cx="3166764" cy="812235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꺾인 연결선 85"/>
                <p:cNvCxnSpPr>
                  <a:endCxn id="67" idx="0"/>
                </p:cNvCxnSpPr>
                <p:nvPr/>
              </p:nvCxnSpPr>
              <p:spPr>
                <a:xfrm rot="10800000" flipV="1">
                  <a:off x="3794706" y="2400740"/>
                  <a:ext cx="922816" cy="812236"/>
                </a:xfrm>
                <a:prstGeom prst="bentConnector2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꺾인 연결선 86"/>
                <p:cNvCxnSpPr/>
                <p:nvPr/>
              </p:nvCxnSpPr>
              <p:spPr>
                <a:xfrm>
                  <a:off x="4717522" y="2400740"/>
                  <a:ext cx="1120345" cy="812236"/>
                </a:xfrm>
                <a:prstGeom prst="bentConnector3">
                  <a:avLst>
                    <a:gd name="adj1" fmla="val 97610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꺾인 연결선 87"/>
                <p:cNvCxnSpPr>
                  <a:stCxn id="36" idx="2"/>
                  <a:endCxn id="30" idx="0"/>
                </p:cNvCxnSpPr>
                <p:nvPr/>
              </p:nvCxnSpPr>
              <p:spPr>
                <a:xfrm rot="16200000" flipH="1">
                  <a:off x="5465557" y="1214545"/>
                  <a:ext cx="1349360" cy="2630358"/>
                </a:xfrm>
                <a:prstGeom prst="bentConnector3">
                  <a:avLst>
                    <a:gd name="adj1" fmla="val 40759"/>
                  </a:avLst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연결선 88"/>
                <p:cNvCxnSpPr/>
                <p:nvPr/>
              </p:nvCxnSpPr>
              <p:spPr>
                <a:xfrm flipH="1">
                  <a:off x="4808984" y="1855044"/>
                  <a:ext cx="1" cy="543441"/>
                </a:xfrm>
                <a:prstGeom prst="line">
                  <a:avLst/>
                </a:prstGeom>
                <a:ln w="190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 Box 201"/>
              <p:cNvSpPr txBox="1">
                <a:spLocks noChangeArrowheads="1"/>
              </p:cNvSpPr>
              <p:nvPr/>
            </p:nvSpPr>
            <p:spPr bwMode="auto">
              <a:xfrm>
                <a:off x="5779387" y="4259551"/>
                <a:ext cx="1296000" cy="216000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800" b="1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1.3.1 </a:t>
                </a:r>
                <a:r>
                  <a:rPr lang="ko-KR" altLang="en-US" sz="800" b="1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자유게시판</a:t>
                </a:r>
                <a:r>
                  <a:rPr lang="en-US" altLang="ko-KR" sz="800" b="1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lang="ko-KR" altLang="en-US" sz="800" b="1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댓글</a:t>
                </a:r>
                <a:endParaRPr lang="ko-KR" altLang="en-US" sz="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cxnSp>
            <p:nvCxnSpPr>
              <p:cNvPr id="41" name="AutoShape 259"/>
              <p:cNvCxnSpPr>
                <a:cxnSpLocks noChangeShapeType="1"/>
                <a:stCxn id="27" idx="2"/>
                <a:endCxn id="40" idx="1"/>
              </p:cNvCxnSpPr>
              <p:nvPr/>
            </p:nvCxnSpPr>
            <p:spPr bwMode="auto">
              <a:xfrm rot="16200000" flipH="1">
                <a:off x="5541808" y="4129972"/>
                <a:ext cx="399112" cy="76046"/>
              </a:xfrm>
              <a:prstGeom prst="bentConnector2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</p:cxnSp>
          <p:sp>
            <p:nvSpPr>
              <p:cNvPr id="42" name="Text Box 201">
                <a:extLst>
                  <a:ext uri="{FF2B5EF4-FFF2-40B4-BE49-F238E27FC236}">
                    <a16:creationId xmlns:a16="http://schemas.microsoft.com/office/drawing/2014/main" id="{726D8620-C60D-4933-86CE-5AE01C861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3009" y="4915326"/>
                <a:ext cx="1453799" cy="214853"/>
              </a:xfrm>
              <a:prstGeom prst="rect">
                <a:avLst/>
              </a:prstGeom>
              <a:solidFill>
                <a:schemeClr val="bg1"/>
              </a:solidFill>
              <a:ln w="317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/>
              <a:p>
                <a:pPr>
                  <a:defRPr/>
                </a:pPr>
                <a:r>
                  <a:rPr lang="en-US" altLang="ko-KR" sz="800" b="1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1.1.3 </a:t>
                </a:r>
                <a:r>
                  <a:rPr lang="ko-KR" altLang="en-US" sz="8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아이디</a:t>
                </a:r>
                <a:r>
                  <a:rPr lang="en-US" altLang="ko-KR" sz="8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/</a:t>
                </a:r>
                <a:r>
                  <a:rPr lang="ko-KR" altLang="en-US" sz="800" dirty="0" smtClean="0">
                    <a:solidFill>
                      <a:srgbClr val="000000"/>
                    </a:solidFill>
                    <a:latin typeface="맑은 고딕" pitchFamily="50" charset="-127"/>
                    <a:ea typeface="맑은 고딕" pitchFamily="50" charset="-127"/>
                  </a:rPr>
                  <a:t>비밀번호 찾기</a:t>
                </a:r>
                <a:endParaRPr lang="en-US" altLang="ko-KR" sz="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  <p:sp>
          <p:nvSpPr>
            <p:cNvPr id="46" name="Text Box 201">
              <a:extLst>
                <a:ext uri="{FF2B5EF4-FFF2-40B4-BE49-F238E27FC236}">
                  <a16:creationId xmlns:a16="http://schemas.microsoft.com/office/drawing/2014/main" id="{726D8620-C60D-4933-86CE-5AE01C861D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3705" y="5229200"/>
              <a:ext cx="1443103" cy="216024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>
                <a:defRPr/>
              </a:pPr>
              <a:r>
                <a:rPr lang="en-US" altLang="ko-KR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1.1.4 </a:t>
              </a:r>
              <a:r>
                <a:rPr lang="ko-KR" altLang="en-US" sz="800" b="1" dirty="0" smtClean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내 정보</a:t>
              </a:r>
              <a:endParaRPr lang="en-US" altLang="ko-KR" sz="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cxnSp>
          <p:nvCxnSpPr>
            <p:cNvPr id="47" name="AutoShape 259">
              <a:extLst>
                <a:ext uri="{FF2B5EF4-FFF2-40B4-BE49-F238E27FC236}">
                  <a16:creationId xmlns:a16="http://schemas.microsoft.com/office/drawing/2014/main" id="{97BA2561-8BB9-460F-8C99-778A74ACDE5D}"/>
                </a:ext>
              </a:extLst>
            </p:cNvPr>
            <p:cNvCxnSpPr>
              <a:cxnSpLocks noChangeShapeType="1"/>
              <a:stCxn id="81" idx="2"/>
              <a:endCxn id="46" idx="1"/>
            </p:cNvCxnSpPr>
            <p:nvPr/>
          </p:nvCxnSpPr>
          <p:spPr bwMode="auto">
            <a:xfrm rot="16200000" flipH="1">
              <a:off x="889965" y="4593471"/>
              <a:ext cx="1368773" cy="118707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</p:cxnSp>
      </p:grpSp>
      <p:sp>
        <p:nvSpPr>
          <p:cNvPr id="43" name="Text Box 201"/>
          <p:cNvSpPr txBox="1">
            <a:spLocks noChangeArrowheads="1"/>
          </p:cNvSpPr>
          <p:nvPr/>
        </p:nvSpPr>
        <p:spPr bwMode="auto">
          <a:xfrm>
            <a:off x="5563363" y="4509144"/>
            <a:ext cx="1296000" cy="216000"/>
          </a:xfrm>
          <a:prstGeom prst="rect">
            <a:avLst/>
          </a:prstGeom>
          <a:solidFill>
            <a:schemeClr val="bg1"/>
          </a:solidFill>
          <a:ln w="3175" algn="ctr">
            <a:solidFill>
              <a:srgbClr val="000000"/>
            </a:solidFill>
            <a:miter lim="800000"/>
            <a:headEnd type="none" w="sm" len="sm"/>
            <a:tailEnd type="none" w="sm" len="sm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1.3.2 </a:t>
            </a:r>
            <a:r>
              <a:rPr lang="en-US" altLang="ko-KR" sz="800" b="1" dirty="0" err="1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QnA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r>
              <a:rPr lang="en-US" altLang="ko-KR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800" b="1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답글</a:t>
            </a:r>
            <a:endParaRPr lang="ko-KR" altLang="en-US" sz="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4" name="AutoShape 259"/>
          <p:cNvCxnSpPr>
            <a:cxnSpLocks noChangeShapeType="1"/>
            <a:stCxn id="27" idx="2"/>
            <a:endCxn id="43" idx="1"/>
          </p:cNvCxnSpPr>
          <p:nvPr/>
        </p:nvCxnSpPr>
        <p:spPr bwMode="auto">
          <a:xfrm rot="16200000" flipH="1">
            <a:off x="5164984" y="4218764"/>
            <a:ext cx="720713" cy="76046"/>
          </a:xfrm>
          <a:prstGeom prst="bentConnector2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897757137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gb1ccc42c01_0_241"/>
          <p:cNvGraphicFramePr/>
          <p:nvPr>
            <p:extLst/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" name="Google Shape;311;gb1ccc42c01_0_241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b1ccc42c01_0_241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159586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200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8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85422" y="2142003"/>
            <a:ext cx="1097114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lvl="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자유게시판</a:t>
            </a:r>
            <a:r>
              <a:rPr kumimoji="0" lang="en-US" altLang="ko-KR" sz="1000" b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1000" b="0" dirty="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endParaRPr kumimoji="0" lang="en-US" altLang="ko-KR" sz="1000" b="0" dirty="0" smtClean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7800" lvl="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04" y="3020925"/>
            <a:ext cx="1086378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자유게시판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2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35" idx="3"/>
            <a:endCxn id="38" idx="0"/>
          </p:cNvCxnSpPr>
          <p:nvPr/>
        </p:nvCxnSpPr>
        <p:spPr>
          <a:xfrm>
            <a:off x="1482536" y="2307005"/>
            <a:ext cx="1480706" cy="16500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2238426" y="2472006"/>
            <a:ext cx="1449632" cy="55294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검색가능여부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3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38" idx="1"/>
            <a:endCxn id="26" idx="0"/>
          </p:cNvCxnSpPr>
          <p:nvPr/>
        </p:nvCxnSpPr>
        <p:spPr>
          <a:xfrm rot="10800000" flipV="1">
            <a:off x="1520094" y="2748477"/>
            <a:ext cx="718333" cy="27244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0760" y="3368089"/>
            <a:ext cx="1086378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</a:t>
            </a: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댓글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1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82" idx="2"/>
            <a:endCxn id="58" idx="0"/>
          </p:cNvCxnSpPr>
          <p:nvPr/>
        </p:nvCxnSpPr>
        <p:spPr>
          <a:xfrm>
            <a:off x="1520093" y="4256359"/>
            <a:ext cx="7889" cy="338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38" idx="3"/>
            <a:endCxn id="59" idx="0"/>
          </p:cNvCxnSpPr>
          <p:nvPr/>
        </p:nvCxnSpPr>
        <p:spPr>
          <a:xfrm>
            <a:off x="3688058" y="2748477"/>
            <a:ext cx="755891" cy="61961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898" y="4891613"/>
            <a:ext cx="1086378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</a:t>
            </a: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작성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6" name="AutoShape 5"/>
          <p:cNvSpPr>
            <a:spLocks noChangeArrowheads="1"/>
          </p:cNvSpPr>
          <p:nvPr/>
        </p:nvSpPr>
        <p:spPr bwMode="auto">
          <a:xfrm>
            <a:off x="4575970" y="4320112"/>
            <a:ext cx="1385142" cy="55294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이용유형선택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7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59" idx="3"/>
            <a:endCxn id="46" idx="0"/>
          </p:cNvCxnSpPr>
          <p:nvPr/>
        </p:nvCxnSpPr>
        <p:spPr>
          <a:xfrm>
            <a:off x="4987138" y="3535922"/>
            <a:ext cx="281403" cy="78419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46" idx="1"/>
            <a:endCxn id="44" idx="0"/>
          </p:cNvCxnSpPr>
          <p:nvPr/>
        </p:nvCxnSpPr>
        <p:spPr>
          <a:xfrm rot="10800000" flipV="1">
            <a:off x="3712088" y="4596583"/>
            <a:ext cx="863883" cy="29503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5353" y="5213278"/>
            <a:ext cx="1086378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7</a:t>
            </a: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436" y="5424589"/>
            <a:ext cx="1086378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8</a:t>
            </a: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51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46" idx="2"/>
            <a:endCxn id="49" idx="0"/>
          </p:cNvCxnSpPr>
          <p:nvPr/>
        </p:nvCxnSpPr>
        <p:spPr>
          <a:xfrm>
            <a:off x="5268541" y="4873054"/>
            <a:ext cx="1" cy="34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46" idx="3"/>
            <a:endCxn id="50" idx="0"/>
          </p:cNvCxnSpPr>
          <p:nvPr/>
        </p:nvCxnSpPr>
        <p:spPr>
          <a:xfrm>
            <a:off x="5961112" y="4596583"/>
            <a:ext cx="778513" cy="82800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44" idx="2"/>
            <a:endCxn id="55" idx="0"/>
          </p:cNvCxnSpPr>
          <p:nvPr/>
        </p:nvCxnSpPr>
        <p:spPr>
          <a:xfrm>
            <a:off x="3712087" y="5227279"/>
            <a:ext cx="1" cy="7302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순서도: 수행의 시작/종료 5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074542" y="5957565"/>
            <a:ext cx="1275091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작성완료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6" name="순서도: 수행의 시작/종료 55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4630995" y="5966247"/>
            <a:ext cx="1275091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수정완료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57" name="순서도: 수행의 시작/종료 56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6102080" y="5944230"/>
            <a:ext cx="1275091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삭제완료</a:t>
            </a:r>
            <a:endParaRPr kumimoji="0"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0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49" idx="2"/>
            <a:endCxn id="56" idx="0"/>
          </p:cNvCxnSpPr>
          <p:nvPr/>
        </p:nvCxnSpPr>
        <p:spPr>
          <a:xfrm flipH="1">
            <a:off x="5268541" y="5548944"/>
            <a:ext cx="1" cy="417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50" idx="2"/>
            <a:endCxn id="57" idx="0"/>
          </p:cNvCxnSpPr>
          <p:nvPr/>
        </p:nvCxnSpPr>
        <p:spPr>
          <a:xfrm>
            <a:off x="6739625" y="5760255"/>
            <a:ext cx="1" cy="183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순서도: 수행의 시작/종료 57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890436" y="4594933"/>
            <a:ext cx="1275091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 완료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944758" y="247480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j-ea"/>
                <a:ea typeface="+mj-ea"/>
              </a:rPr>
              <a:t>Y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702327" y="2433055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+mj-ea"/>
                <a:ea typeface="+mj-ea"/>
              </a:rPr>
              <a:t>N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  <p:cxnSp>
        <p:nvCxnSpPr>
          <p:cNvPr id="77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26" idx="2"/>
            <a:endCxn id="82" idx="0"/>
          </p:cNvCxnSpPr>
          <p:nvPr/>
        </p:nvCxnSpPr>
        <p:spPr>
          <a:xfrm>
            <a:off x="1520093" y="3356591"/>
            <a:ext cx="0" cy="346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AutoShape 5"/>
          <p:cNvSpPr>
            <a:spLocks noChangeArrowheads="1"/>
          </p:cNvSpPr>
          <p:nvPr/>
        </p:nvSpPr>
        <p:spPr bwMode="auto">
          <a:xfrm>
            <a:off x="948593" y="3703417"/>
            <a:ext cx="1143000" cy="55294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 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검색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4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82" idx="3"/>
            <a:endCxn id="46" idx="0"/>
          </p:cNvCxnSpPr>
          <p:nvPr/>
        </p:nvCxnSpPr>
        <p:spPr>
          <a:xfrm>
            <a:off x="2091593" y="3979888"/>
            <a:ext cx="3176948" cy="34022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6751" y="3506618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게시판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94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8480" y="5813906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댓글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cxnSp>
        <p:nvCxnSpPr>
          <p:cNvPr id="91" name="직선 연결선 90"/>
          <p:cNvCxnSpPr>
            <a:stCxn id="26" idx="3"/>
            <a:endCxn id="93" idx="1"/>
          </p:cNvCxnSpPr>
          <p:nvPr/>
        </p:nvCxnSpPr>
        <p:spPr>
          <a:xfrm>
            <a:off x="2063282" y="3188758"/>
            <a:ext cx="6805316" cy="317860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90"/>
          <p:cNvCxnSpPr>
            <a:stCxn id="44" idx="3"/>
            <a:endCxn id="94" idx="1"/>
          </p:cNvCxnSpPr>
          <p:nvPr/>
        </p:nvCxnSpPr>
        <p:spPr>
          <a:xfrm>
            <a:off x="4255276" y="5059446"/>
            <a:ext cx="4625051" cy="754460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90"/>
          <p:cNvCxnSpPr>
            <a:stCxn id="49" idx="3"/>
            <a:endCxn id="94" idx="1"/>
          </p:cNvCxnSpPr>
          <p:nvPr/>
        </p:nvCxnSpPr>
        <p:spPr>
          <a:xfrm>
            <a:off x="5811731" y="5381111"/>
            <a:ext cx="3068596" cy="432795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 90"/>
          <p:cNvCxnSpPr>
            <a:stCxn id="50" idx="3"/>
            <a:endCxn id="94" idx="1"/>
          </p:cNvCxnSpPr>
          <p:nvPr/>
        </p:nvCxnSpPr>
        <p:spPr>
          <a:xfrm>
            <a:off x="7282814" y="5592422"/>
            <a:ext cx="1597513" cy="221484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53753" y="4184028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j-ea"/>
                <a:ea typeface="+mj-ea"/>
              </a:rPr>
              <a:t>Y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059222" y="3642860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+mj-ea"/>
                <a:ea typeface="+mj-ea"/>
              </a:rPr>
              <a:t>N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2571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graphicFrame>
        <p:nvGraphicFramePr>
          <p:cNvPr id="296" name="Google Shape;296;p12"/>
          <p:cNvGraphicFramePr/>
          <p:nvPr>
            <p:extLst/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1.3.1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자유게시판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댓글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293;p12"/>
          <p:cNvGraphicFramePr/>
          <p:nvPr>
            <p:extLst>
              <p:ext uri="{D42A27DB-BD31-4B8C-83A1-F6EECF244321}">
                <p14:modId xmlns:p14="http://schemas.microsoft.com/office/powerpoint/2010/main" val="404343418"/>
              </p:ext>
            </p:extLst>
          </p:nvPr>
        </p:nvGraphicFramePr>
        <p:xfrm>
          <a:off x="273050" y="1700808"/>
          <a:ext cx="9361025" cy="4723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검색 가능여부</a:t>
                      </a:r>
                      <a:endParaRPr kumimoji="0" lang="ko-KR" altLang="en-US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smtClean="0"/>
                        <a:t>자유게시판</a:t>
                      </a:r>
                      <a:r>
                        <a:rPr lang="en-US" altLang="ko-KR" sz="1000" u="none" strike="noStrike" cap="none" dirty="0" smtClean="0"/>
                        <a:t>/</a:t>
                      </a:r>
                      <a:r>
                        <a:rPr lang="ko-KR" altLang="en-US" sz="1000" u="none" strike="noStrike" cap="none" dirty="0" smtClean="0"/>
                        <a:t>댓글</a:t>
                      </a:r>
                      <a:r>
                        <a:rPr lang="ko-KR" altLang="en-US" sz="1000" u="none" strike="noStrike" cap="none" baseline="0" dirty="0" smtClean="0"/>
                        <a:t> 분기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자유게시판</a:t>
                      </a:r>
                      <a:endParaRPr kumimoji="0" lang="ko-KR" altLang="en-US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smtClean="0"/>
                        <a:t>자유게시판 선택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  <a:sym typeface="Malgun Gothic"/>
                        </a:rPr>
                        <a:t>자유게시판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  <a:sym typeface="Malgun Gothic"/>
                        </a:rPr>
                        <a:t>게시글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  <a:sym typeface="Malgun Gothic"/>
                        </a:rPr>
                        <a:t> 목록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희망하는 단어로 검색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 smtClean="0"/>
                        <a:t>단어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단어가 포함된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댓글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선택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  <a:sym typeface="Malgun Gothic"/>
                        </a:rPr>
                        <a:t>댓글창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5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이용유형선택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중 선택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작성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73364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</a:rPr>
                        <a:t>7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수정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내용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수정된 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029648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smtClean="0">
                          <a:latin typeface="+mj-ea"/>
                          <a:ea typeface="+mj-ea"/>
                        </a:rPr>
                        <a:t>8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삭제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삭제된 글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댓글 제외한 목록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74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9047485"/>
      </p:ext>
    </p:extLst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495332"/>
              </p:ext>
            </p:extLst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543551"/>
              </p:ext>
            </p:extLst>
          </p:nvPr>
        </p:nvGraphicFramePr>
        <p:xfrm>
          <a:off x="273050" y="1679104"/>
          <a:ext cx="9359900" cy="4750544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회원이 </a:t>
                      </a:r>
                      <a:r>
                        <a:rPr lang="en-US" altLang="ko-KR" sz="10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게시판에 글과 답글을 작성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삭제하는 프로세스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사항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en-US" altLang="ko-KR" sz="1000" u="none" strike="noStrike" cap="none" dirty="0" err="1" smtClean="0"/>
                        <a:t>QnA</a:t>
                      </a:r>
                      <a:r>
                        <a:rPr lang="en-US" altLang="ko-KR" sz="1000" u="none" strike="noStrike" cap="none" dirty="0" smtClean="0"/>
                        <a:t>/</a:t>
                      </a:r>
                      <a:r>
                        <a:rPr lang="ko-KR" altLang="en-US" sz="1000" u="none" strike="noStrike" cap="none" dirty="0" smtClean="0"/>
                        <a:t>답글 검색 및 조회</a:t>
                      </a:r>
                      <a:r>
                        <a:rPr lang="en-US" altLang="ko-KR" sz="1000" u="none" strike="noStrike" cap="none" dirty="0" smtClean="0"/>
                        <a:t/>
                      </a:r>
                      <a:br>
                        <a:rPr lang="en-US" altLang="ko-KR" sz="1000" u="none" strike="noStrike" cap="none" dirty="0" smtClean="0"/>
                      </a:br>
                      <a:r>
                        <a:rPr lang="en-US" altLang="ko-KR" sz="1000" u="none" strike="noStrike" cap="none" dirty="0" smtClean="0"/>
                        <a:t>- </a:t>
                      </a:r>
                      <a:r>
                        <a:rPr lang="ko-KR" altLang="en-US" sz="1000" u="none" strike="noStrike" cap="none" baseline="0" dirty="0" smtClean="0"/>
                        <a:t>글 목록 하단의 </a:t>
                      </a:r>
                      <a:r>
                        <a:rPr lang="ko-KR" altLang="en-US" sz="1000" u="none" strike="noStrike" cap="none" baseline="0" dirty="0" err="1" smtClean="0"/>
                        <a:t>검색창을</a:t>
                      </a:r>
                      <a:r>
                        <a:rPr lang="ko-KR" altLang="en-US" sz="1000" u="none" strike="noStrike" cap="none" baseline="0" dirty="0" smtClean="0"/>
                        <a:t> 통해 전체</a:t>
                      </a:r>
                      <a:r>
                        <a:rPr lang="en-US" altLang="ko-KR" sz="1000" u="none" strike="noStrike" cap="none" baseline="0" dirty="0" smtClean="0"/>
                        <a:t>,</a:t>
                      </a:r>
                      <a:r>
                        <a:rPr lang="ko-KR" altLang="en-US" sz="1000" u="none" strike="noStrike" cap="none" baseline="0" dirty="0" smtClean="0"/>
                        <a:t>제목</a:t>
                      </a:r>
                      <a:r>
                        <a:rPr lang="en-US" altLang="ko-KR" sz="1000" u="none" strike="noStrike" cap="none" baseline="0" dirty="0" smtClean="0"/>
                        <a:t>,</a:t>
                      </a:r>
                      <a:r>
                        <a:rPr lang="ko-KR" altLang="en-US" sz="1000" u="none" strike="noStrike" cap="none" baseline="0" dirty="0" smtClean="0"/>
                        <a:t>내용</a:t>
                      </a:r>
                      <a:r>
                        <a:rPr lang="en-US" altLang="ko-KR" sz="1000" u="none" strike="noStrike" cap="none" baseline="0" dirty="0" smtClean="0"/>
                        <a:t>,</a:t>
                      </a:r>
                      <a:r>
                        <a:rPr lang="ko-KR" altLang="en-US" sz="1000" u="none" strike="noStrike" cap="none" baseline="0" dirty="0" smtClean="0"/>
                        <a:t>닉네임으로 </a:t>
                      </a:r>
                      <a:r>
                        <a:rPr lang="ko-KR" altLang="en-US" sz="1000" u="none" strike="noStrike" cap="none" baseline="0" dirty="0" err="1" smtClean="0"/>
                        <a:t>검색가능</a:t>
                      </a:r>
                      <a:r>
                        <a:rPr lang="en-US" altLang="ko-KR" sz="1000" u="none" strike="noStrike" cap="none" baseline="0" dirty="0" smtClean="0"/>
                        <a:t/>
                      </a:r>
                      <a:br>
                        <a:rPr lang="en-US" altLang="ko-KR" sz="1000" u="none" strike="noStrike" cap="none" baseline="0" dirty="0" smtClean="0"/>
                      </a:br>
                      <a:r>
                        <a:rPr lang="en-US" altLang="ko-KR" sz="1000" u="none" strike="noStrike" cap="none" baseline="0" dirty="0" smtClean="0"/>
                        <a:t>- </a:t>
                      </a:r>
                      <a:r>
                        <a:rPr lang="ko-KR" altLang="en-US" sz="1000" u="none" strike="noStrike" cap="none" baseline="0" dirty="0" smtClean="0"/>
                        <a:t>검색하는 단어의 길이는 최소 </a:t>
                      </a:r>
                      <a:r>
                        <a:rPr lang="en-US" altLang="ko-KR" sz="1000" u="none" strike="noStrike" cap="none" baseline="0" dirty="0" smtClean="0"/>
                        <a:t>2</a:t>
                      </a:r>
                      <a:r>
                        <a:rPr lang="ko-KR" altLang="en-US" sz="1000" u="none" strike="noStrike" cap="none" baseline="0" dirty="0" smtClean="0"/>
                        <a:t>자 이상 입력</a:t>
                      </a:r>
                      <a:r>
                        <a:rPr lang="en-US" altLang="ko-KR" sz="1000" u="none" strike="noStrike" cap="none" baseline="0" dirty="0" smtClean="0"/>
                        <a:t/>
                      </a:r>
                      <a:br>
                        <a:rPr lang="en-US" altLang="ko-KR" sz="1000" u="none" strike="noStrike" cap="none" baseline="0" dirty="0" smtClean="0"/>
                      </a:br>
                      <a:r>
                        <a:rPr lang="en-US" altLang="ko-KR" sz="1000" u="none" strike="noStrike" cap="none" baseline="0" dirty="0" smtClean="0"/>
                        <a:t>- </a:t>
                      </a:r>
                      <a:r>
                        <a:rPr lang="en-US" altLang="ko-KR" sz="1000" u="none" strike="noStrike" cap="none" baseline="0" dirty="0" err="1" smtClean="0"/>
                        <a:t>QnA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smtClean="0"/>
                        <a:t>게시판 목록 표시</a:t>
                      </a:r>
                      <a:endParaRPr lang="en-US" altLang="ko-KR" sz="1000" u="none" strike="noStrike" cap="none" dirty="0" smtClean="0"/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en-US" altLang="ko-KR" sz="1000" u="none" strike="noStrike" cap="none" dirty="0" err="1" smtClean="0"/>
                        <a:t>QnA</a:t>
                      </a:r>
                      <a:r>
                        <a:rPr lang="en-US" altLang="ko-KR" sz="1000" u="none" strike="noStrike" cap="none" dirty="0" smtClean="0"/>
                        <a:t>/</a:t>
                      </a:r>
                      <a:r>
                        <a:rPr lang="ko-KR" altLang="en-US" sz="1000" u="none" strike="noStrike" cap="none" dirty="0" smtClean="0"/>
                        <a:t>답글 작성</a:t>
                      </a:r>
                      <a:r>
                        <a:rPr lang="en-US" altLang="ko-KR" sz="1000" u="none" strike="noStrike" cap="none" dirty="0" smtClean="0"/>
                        <a:t/>
                      </a:r>
                      <a:br>
                        <a:rPr lang="en-US" altLang="ko-KR" sz="1000" u="none" strike="noStrike" cap="none" dirty="0" smtClean="0"/>
                      </a:br>
                      <a:r>
                        <a:rPr lang="en-US" altLang="ko-KR" sz="1000" u="none" strike="noStrike" cap="none" dirty="0" smtClean="0"/>
                        <a:t>- </a:t>
                      </a:r>
                      <a:r>
                        <a:rPr lang="ko-KR" altLang="en-US" sz="1000" u="none" strike="noStrike" cap="none" dirty="0" smtClean="0"/>
                        <a:t>로그인</a:t>
                      </a:r>
                      <a:r>
                        <a:rPr lang="ko-KR" altLang="en-US" sz="1000" u="none" strike="noStrike" cap="none" baseline="0" dirty="0" smtClean="0"/>
                        <a:t> 완료한</a:t>
                      </a:r>
                      <a:r>
                        <a:rPr lang="ko-KR" altLang="en-US" sz="1000" u="none" strike="noStrike" cap="none" dirty="0" smtClean="0"/>
                        <a:t> 회원이 글 작성 가능</a:t>
                      </a:r>
                      <a:r>
                        <a:rPr lang="en-US" altLang="ko-KR" sz="1000" u="none" strike="noStrike" cap="none" dirty="0" smtClean="0"/>
                        <a:t/>
                      </a:r>
                      <a:br>
                        <a:rPr lang="en-US" altLang="ko-KR" sz="1000" u="none" strike="noStrike" cap="none" dirty="0" smtClean="0"/>
                      </a:br>
                      <a:r>
                        <a:rPr lang="en-US" altLang="ko-KR" sz="1000" u="none" strike="noStrike" cap="none" dirty="0" smtClean="0"/>
                        <a:t>- 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제목은 최소</a:t>
                      </a:r>
                      <a:r>
                        <a:rPr lang="en-US" altLang="ko-KR" sz="1000" u="none" strike="noStrike" cap="none" dirty="0" smtClean="0"/>
                        <a:t>2</a:t>
                      </a:r>
                      <a:r>
                        <a:rPr lang="ko-KR" altLang="en-US" sz="1000" u="none" strike="noStrike" cap="none" dirty="0" smtClean="0"/>
                        <a:t>자 이상 </a:t>
                      </a:r>
                      <a:r>
                        <a:rPr lang="en-US" altLang="ko-KR" sz="1000" u="none" strike="noStrike" cap="none" dirty="0" smtClean="0"/>
                        <a:t>20</a:t>
                      </a:r>
                      <a:r>
                        <a:rPr lang="ko-KR" altLang="en-US" sz="1000" u="none" strike="noStrike" cap="none" dirty="0" smtClean="0"/>
                        <a:t>자 이내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smtClean="0"/>
                        <a:t>내용</a:t>
                      </a:r>
                      <a:r>
                        <a:rPr lang="ko-KR" altLang="en-US" sz="1000" u="none" strike="noStrike" cap="none" dirty="0" smtClean="0"/>
                        <a:t>은 최소</a:t>
                      </a:r>
                      <a:r>
                        <a:rPr lang="en-US" altLang="ko-KR" sz="1000" u="none" strike="noStrike" cap="none" dirty="0" smtClean="0"/>
                        <a:t>2</a:t>
                      </a:r>
                      <a:r>
                        <a:rPr lang="ko-KR" altLang="en-US" sz="1000" u="none" strike="noStrike" cap="none" dirty="0" smtClean="0"/>
                        <a:t>자 이상 </a:t>
                      </a:r>
                      <a:r>
                        <a:rPr lang="en-US" altLang="ko-KR" sz="1000" u="none" strike="noStrike" cap="none" dirty="0" smtClean="0"/>
                        <a:t>1500</a:t>
                      </a:r>
                      <a:r>
                        <a:rPr lang="ko-KR" altLang="en-US" sz="1000" u="none" strike="noStrike" cap="none" dirty="0" smtClean="0"/>
                        <a:t>자 이내로 작성</a:t>
                      </a:r>
                      <a:r>
                        <a:rPr lang="en-US" altLang="ko-KR" sz="1000" u="none" strike="noStrike" cap="none" dirty="0" smtClean="0"/>
                        <a:t/>
                      </a:r>
                      <a:br>
                        <a:rPr lang="en-US" altLang="ko-KR" sz="1000" u="none" strike="noStrike" cap="none" dirty="0" smtClean="0"/>
                      </a:br>
                      <a:r>
                        <a:rPr lang="en-US" altLang="ko-KR" sz="1000" u="none" strike="noStrike" cap="none" dirty="0" smtClean="0"/>
                        <a:t>-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err="1" smtClean="0"/>
                        <a:t>답글작성시</a:t>
                      </a:r>
                      <a:r>
                        <a:rPr lang="ko-KR" altLang="en-US" sz="1000" u="none" strike="noStrike" cap="none" baseline="0" dirty="0" smtClean="0"/>
                        <a:t> 내용 상단에 자동으로 질문 글 출력</a:t>
                      </a:r>
                      <a:endParaRPr lang="en-US" altLang="ko-KR" sz="1000" u="none" strike="noStrike" cap="none" dirty="0" smtClean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  <a:tabLst/>
                        <a:defRPr/>
                      </a:pPr>
                      <a:r>
                        <a:rPr lang="en-US" altLang="ko-KR" sz="1000" u="none" strike="noStrike" cap="none" dirty="0" err="1" smtClean="0"/>
                        <a:t>QnA</a:t>
                      </a:r>
                      <a:r>
                        <a:rPr lang="en-US" altLang="ko-KR" sz="1000" u="none" strike="noStrike" cap="none" dirty="0" smtClean="0"/>
                        <a:t>/</a:t>
                      </a:r>
                      <a:r>
                        <a:rPr lang="ko-KR" altLang="en-US" sz="1000" u="none" strike="noStrike" cap="none" dirty="0" smtClean="0"/>
                        <a:t>답글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아이디와 수정하고자하는 아이디가 동일해야 글 수정 가능</a:t>
                      </a:r>
                      <a:endParaRPr lang="en-US" altLang="ko-KR" sz="1000" u="none" strike="noStrike" cap="none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en-US" altLang="ko-KR" sz="1000" u="none" strike="noStrike" cap="none" dirty="0" err="1" smtClean="0"/>
                        <a:t>QnA</a:t>
                      </a:r>
                      <a:r>
                        <a:rPr lang="en-US" altLang="ko-KR" sz="1000" u="none" strike="noStrike" cap="none" dirty="0" smtClean="0"/>
                        <a:t>/</a:t>
                      </a:r>
                      <a:r>
                        <a:rPr lang="ko-KR" altLang="en-US" sz="1000" u="none" strike="noStrike" cap="none" dirty="0" smtClean="0"/>
                        <a:t>답글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 아이디와 삭제하고자하는 아이디가 동일해야 글 삭제 가능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질문글에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답글이 존재할 경우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삭제불가능</a:t>
                      </a: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baseline="0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관리자는 상관없이 </a:t>
                      </a:r>
                      <a:r>
                        <a:rPr lang="ko-KR" altLang="en-US" sz="1000" u="none" strike="noStrike" cap="none" baseline="0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삭제가능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11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QnA</a:t>
                      </a: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게시판을 통해 회원의 궁금증 해결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869606111"/>
      </p:ext>
    </p:extLst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gb1ccc42c01_0_241"/>
          <p:cNvGraphicFramePr/>
          <p:nvPr>
            <p:extLst>
              <p:ext uri="{D42A27DB-BD31-4B8C-83A1-F6EECF244321}">
                <p14:modId xmlns:p14="http://schemas.microsoft.com/office/powerpoint/2010/main" val="3413974927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" name="Google Shape;311;gb1ccc42c01_0_241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b1ccc42c01_0_241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736039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1921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451362" y="2269134"/>
            <a:ext cx="1275091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커뮤니티 </a:t>
            </a:r>
            <a:r>
              <a:rPr kumimoji="0" lang="ko-KR" altLang="en-US" sz="10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이용시작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352" y="5085184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 err="1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QnA</a:t>
            </a:r>
            <a:r>
              <a:rPr kumimoji="0" lang="ko-KR" altLang="en-US" sz="1100" b="0" i="0" u="none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3505" y="3380521"/>
            <a:ext cx="734024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2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35" idx="3"/>
            <a:endCxn id="115" idx="1"/>
          </p:cNvCxnSpPr>
          <p:nvPr/>
        </p:nvCxnSpPr>
        <p:spPr>
          <a:xfrm>
            <a:off x="2726453" y="2434136"/>
            <a:ext cx="714379" cy="105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3312243" y="2901485"/>
            <a:ext cx="1343557" cy="552942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이용유형선택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115" idx="2"/>
            <a:endCxn id="38" idx="0"/>
          </p:cNvCxnSpPr>
          <p:nvPr/>
        </p:nvCxnSpPr>
        <p:spPr>
          <a:xfrm>
            <a:off x="3984021" y="2612538"/>
            <a:ext cx="1" cy="288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38" idx="1"/>
            <a:endCxn id="26" idx="0"/>
          </p:cNvCxnSpPr>
          <p:nvPr/>
        </p:nvCxnSpPr>
        <p:spPr>
          <a:xfrm rot="10800000" flipV="1">
            <a:off x="1840517" y="3177955"/>
            <a:ext cx="1471726" cy="20256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0056" y="3782150"/>
            <a:ext cx="730250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4.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작성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61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38" idx="2"/>
            <a:endCxn id="58" idx="0"/>
          </p:cNvCxnSpPr>
          <p:nvPr/>
        </p:nvCxnSpPr>
        <p:spPr>
          <a:xfrm rot="5400000">
            <a:off x="3200741" y="2998868"/>
            <a:ext cx="327723" cy="123884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38" idx="3"/>
            <a:endCxn id="29" idx="0"/>
          </p:cNvCxnSpPr>
          <p:nvPr/>
        </p:nvCxnSpPr>
        <p:spPr>
          <a:xfrm flipH="1">
            <a:off x="4187909" y="3177956"/>
            <a:ext cx="467891" cy="947811"/>
          </a:xfrm>
          <a:prstGeom prst="bentConnector4">
            <a:avLst>
              <a:gd name="adj1" fmla="val -48858"/>
              <a:gd name="adj2" fmla="val 645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26" idx="2"/>
            <a:endCxn id="76" idx="0"/>
          </p:cNvCxnSpPr>
          <p:nvPr/>
        </p:nvCxnSpPr>
        <p:spPr>
          <a:xfrm flipH="1">
            <a:off x="1838965" y="3716187"/>
            <a:ext cx="1552" cy="14580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순서도: 수행의 시작/종료 75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439401" y="5174264"/>
            <a:ext cx="799128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검색완료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7" name="순서도: 수행의 시작/종료 76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2353349" y="5186562"/>
            <a:ext cx="783663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작성완료</a:t>
            </a:r>
            <a:endParaRPr kumimoji="0"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8" name="순서도: 수행의 시작/종료 77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021156" y="5822555"/>
            <a:ext cx="705127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</a:t>
            </a:r>
            <a:r>
              <a:rPr kumimoji="0"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완료</a:t>
            </a:r>
            <a:endParaRPr kumimoji="0"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84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58" idx="2"/>
            <a:endCxn id="77" idx="0"/>
          </p:cNvCxnSpPr>
          <p:nvPr/>
        </p:nvCxnSpPr>
        <p:spPr>
          <a:xfrm>
            <a:off x="2745181" y="4117816"/>
            <a:ext cx="0" cy="1068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연결선: 꺾임 19">
            <a:extLst>
              <a:ext uri="{FF2B5EF4-FFF2-40B4-BE49-F238E27FC236}">
                <a16:creationId xmlns:a16="http://schemas.microsoft.com/office/drawing/2014/main" id="{977EDA90-C8D1-439C-AB86-0B81701C3211}"/>
              </a:ext>
            </a:extLst>
          </p:cNvPr>
          <p:cNvCxnSpPr>
            <a:cxnSpLocks/>
            <a:stCxn id="26" idx="3"/>
            <a:endCxn id="37" idx="2"/>
          </p:cNvCxnSpPr>
          <p:nvPr/>
        </p:nvCxnSpPr>
        <p:spPr>
          <a:xfrm>
            <a:off x="2207529" y="3548354"/>
            <a:ext cx="5913823" cy="1733629"/>
          </a:xfrm>
          <a:prstGeom prst="bentConnector3">
            <a:avLst>
              <a:gd name="adj1" fmla="val 9118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연결선: 꺾임 19">
            <a:extLst>
              <a:ext uri="{FF2B5EF4-FFF2-40B4-BE49-F238E27FC236}">
                <a16:creationId xmlns:a16="http://schemas.microsoft.com/office/drawing/2014/main" id="{977EDA90-C8D1-439C-AB86-0B81701C3211}"/>
              </a:ext>
            </a:extLst>
          </p:cNvPr>
          <p:cNvCxnSpPr>
            <a:cxnSpLocks/>
            <a:stCxn id="58" idx="3"/>
            <a:endCxn id="37" idx="2"/>
          </p:cNvCxnSpPr>
          <p:nvPr/>
        </p:nvCxnSpPr>
        <p:spPr>
          <a:xfrm>
            <a:off x="3110306" y="3949983"/>
            <a:ext cx="5011046" cy="1332000"/>
          </a:xfrm>
          <a:prstGeom prst="bentConnector3">
            <a:avLst>
              <a:gd name="adj1" fmla="val 898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6">
            <a:extLst>
              <a:ext uri="{FF2B5EF4-FFF2-40B4-BE49-F238E27FC236}">
                <a16:creationId xmlns:a16="http://schemas.microsoft.com/office/drawing/2014/main" id="{F985663C-6AAB-4D4E-A53D-42344A3D79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0832" y="2276872"/>
            <a:ext cx="1086378" cy="33566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algn="ctr" defTabSz="619125" eaLnBrk="0" latinLnBrk="0" hangingPunct="0">
              <a:defRPr/>
            </a:pP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lang="en-US" altLang="ko-KR" sz="10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QnA</a:t>
            </a:r>
            <a:r>
              <a:rPr lang="en-US" altLang="ko-KR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 </a:t>
            </a:r>
            <a:r>
              <a:rPr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선택</a:t>
            </a:r>
            <a:endParaRPr lang="ko-KR" altLang="en-US" sz="10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29" name="AutoShape 5"/>
          <p:cNvSpPr>
            <a:spLocks noChangeArrowheads="1"/>
          </p:cNvSpPr>
          <p:nvPr/>
        </p:nvSpPr>
        <p:spPr bwMode="auto">
          <a:xfrm>
            <a:off x="3616409" y="4125767"/>
            <a:ext cx="1143000" cy="36883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수정</a:t>
            </a: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/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3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29" idx="1"/>
            <a:endCxn id="78" idx="0"/>
          </p:cNvCxnSpPr>
          <p:nvPr/>
        </p:nvCxnSpPr>
        <p:spPr>
          <a:xfrm rot="10800000" flipV="1">
            <a:off x="3373721" y="4310187"/>
            <a:ext cx="242689" cy="15123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29" idx="3"/>
            <a:endCxn id="67" idx="0"/>
          </p:cNvCxnSpPr>
          <p:nvPr/>
        </p:nvCxnSpPr>
        <p:spPr>
          <a:xfrm>
            <a:off x="4759409" y="4310187"/>
            <a:ext cx="241509" cy="63942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AutoShape 5"/>
          <p:cNvSpPr>
            <a:spLocks noChangeArrowheads="1"/>
          </p:cNvSpPr>
          <p:nvPr/>
        </p:nvSpPr>
        <p:spPr bwMode="auto">
          <a:xfrm>
            <a:off x="4429418" y="4949614"/>
            <a:ext cx="1143000" cy="36883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6. </a:t>
            </a:r>
            <a:r>
              <a:rPr kumimoji="0" lang="ko-KR" altLang="en-US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답글 여부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71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67" idx="1"/>
            <a:endCxn id="79" idx="0"/>
          </p:cNvCxnSpPr>
          <p:nvPr/>
        </p:nvCxnSpPr>
        <p:spPr>
          <a:xfrm rot="10800000" flipV="1">
            <a:off x="4236308" y="5134033"/>
            <a:ext cx="193110" cy="710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꺾인 연결선 87">
            <a:extLst>
              <a:ext uri="{FF2B5EF4-FFF2-40B4-BE49-F238E27FC236}">
                <a16:creationId xmlns:a16="http://schemas.microsoft.com/office/drawing/2014/main" id="{0250539A-D188-4412-89D3-32B6B21F38BC}"/>
              </a:ext>
            </a:extLst>
          </p:cNvPr>
          <p:cNvCxnSpPr>
            <a:cxnSpLocks/>
            <a:stCxn id="67" idx="3"/>
            <a:endCxn id="80" idx="0"/>
          </p:cNvCxnSpPr>
          <p:nvPr/>
        </p:nvCxnSpPr>
        <p:spPr>
          <a:xfrm>
            <a:off x="5572418" y="5134034"/>
            <a:ext cx="231578" cy="688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순서도: 수행의 시작/종료 78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3883744" y="5844925"/>
            <a:ext cx="705127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 완료</a:t>
            </a:r>
            <a:endParaRPr kumimoji="0"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80" name="순서도: 수행의 시작/종료 79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5451432" y="5822555"/>
            <a:ext cx="705127" cy="330003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0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삭제 불가</a:t>
            </a:r>
            <a:endParaRPr kumimoji="0" lang="en-US" altLang="ko-KR" sz="1000" b="0" kern="0" dirty="0" smtClean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99292" y="4734047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>
                <a:latin typeface="+mj-ea"/>
                <a:ea typeface="+mj-ea"/>
              </a:rPr>
              <a:t>Y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182993" y="4774869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+mj-ea"/>
                <a:ea typeface="+mj-ea"/>
              </a:rPr>
              <a:t>N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4267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graphicFrame>
        <p:nvGraphicFramePr>
          <p:cNvPr id="296" name="Google Shape;296;p12"/>
          <p:cNvGraphicFramePr/>
          <p:nvPr>
            <p:extLst>
              <p:ext uri="{D42A27DB-BD31-4B8C-83A1-F6EECF244321}">
                <p14:modId xmlns:p14="http://schemas.microsoft.com/office/powerpoint/2010/main" val="2905104829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커뮤니티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1.3.2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QnA</a:t>
                      </a: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답글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oogle Shape;293;p12"/>
          <p:cNvGraphicFramePr/>
          <p:nvPr>
            <p:extLst>
              <p:ext uri="{D42A27DB-BD31-4B8C-83A1-F6EECF244321}">
                <p14:modId xmlns:p14="http://schemas.microsoft.com/office/powerpoint/2010/main" val="3584412147"/>
              </p:ext>
            </p:extLst>
          </p:nvPr>
        </p:nvGraphicFramePr>
        <p:xfrm>
          <a:off x="273050" y="1700808"/>
          <a:ext cx="9361025" cy="36761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명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0" cap="none" spc="0" normalizeH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QnA</a:t>
                      </a:r>
                      <a:r>
                        <a:rPr kumimoji="0" lang="ko-KR" altLang="en-US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선택</a:t>
                      </a:r>
                      <a:endParaRPr kumimoji="0" lang="ko-KR" altLang="en-US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altLang="ko-KR" sz="1000" u="none" strike="noStrike" cap="none" dirty="0" err="1" smtClean="0"/>
                        <a:t>QnA</a:t>
                      </a:r>
                      <a:r>
                        <a:rPr lang="en-US" alt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 smtClean="0"/>
                        <a:t>선택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QnA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게시글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목록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sym typeface="Malgun Gothic"/>
                        </a:rPr>
                        <a:t>2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이용유형선택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중 선택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3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검색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희망하는 단어로 검색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smtClean="0"/>
                        <a:t>단어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단어가 포함된 게시글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1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작성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작성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작성된 글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5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kumimoji="0" lang="en-US" altLang="ko-KR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삭제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중 선택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latin typeface="+mj-ea"/>
                          <a:ea typeface="+mj-ea"/>
                        </a:rPr>
                        <a:t>6</a:t>
                      </a:r>
                      <a:endParaRPr sz="11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err="1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답글여부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글 삭제를 위한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답글여부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분기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173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8003926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결제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57820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웹 사이트에서 원하는 식물을 주문</a:t>
                      </a:r>
                      <a:r>
                        <a:rPr lang="en-US" alt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결제하는 프로세스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사항</a:t>
                      </a: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dirty="0" smtClean="0"/>
                        <a:t>수량 조절</a:t>
                      </a:r>
                      <a:r>
                        <a:rPr lang="ko-KR" altLang="en-US" sz="1000" u="none" strike="noStrike" cap="none" dirty="0"/>
                        <a:t/>
                      </a:r>
                      <a:br>
                        <a:rPr lang="ko-KR" altLang="en-US" sz="1000" u="none" strike="noStrike" cap="none" dirty="0"/>
                      </a:br>
                      <a:r>
                        <a:rPr lang="ko-KR" altLang="en-US" sz="1000" u="none" strike="noStrike" cap="none" dirty="0"/>
                        <a:t>식물</a:t>
                      </a:r>
                      <a:r>
                        <a:rPr lang="ko-KR" altLang="en-US" sz="1000" u="none" strike="noStrike" cap="none" baseline="0" dirty="0"/>
                        <a:t> 검색 </a:t>
                      </a:r>
                      <a:r>
                        <a:rPr lang="ko-KR" altLang="en-US" sz="1000" u="none" strike="noStrike" cap="none" baseline="0" dirty="0" smtClean="0"/>
                        <a:t>페이지에서 재고 범위 내에서 구매 상품 수량 조절이 가능하다 </a:t>
                      </a:r>
                      <a:endParaRPr lang="en-US" altLang="ko-KR" sz="1000" u="none" strike="noStrike" cap="none" baseline="0" dirty="0" smtClean="0"/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baseline="0" dirty="0" smtClean="0"/>
                        <a:t>상품 바로 주문</a:t>
                      </a:r>
                      <a:endParaRPr lang="en-US" altLang="ko-KR" sz="1000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baseline="0" dirty="0" smtClean="0"/>
                        <a:t>      </a:t>
                      </a:r>
                      <a:r>
                        <a:rPr lang="ko-KR" altLang="en-US" sz="1000" u="none" strike="noStrike" cap="none" baseline="0" dirty="0" smtClean="0"/>
                        <a:t>로그인 </a:t>
                      </a:r>
                      <a:r>
                        <a:rPr lang="ko-KR" altLang="en-US" sz="1000" u="none" strike="noStrike" cap="none" baseline="0" dirty="0" err="1" smtClean="0"/>
                        <a:t>상태시</a:t>
                      </a:r>
                      <a:r>
                        <a:rPr lang="ko-KR" altLang="en-US" sz="1000" u="none" strike="noStrike" cap="none" baseline="0" dirty="0" smtClean="0"/>
                        <a:t> 주문</a:t>
                      </a:r>
                      <a:r>
                        <a:rPr lang="en-US" altLang="ko-KR" sz="1000" u="none" strike="noStrike" cap="none" baseline="0" dirty="0" smtClean="0"/>
                        <a:t>/</a:t>
                      </a:r>
                      <a:r>
                        <a:rPr lang="ko-KR" altLang="en-US" sz="1000" u="none" strike="noStrike" cap="none" baseline="0" dirty="0" smtClean="0"/>
                        <a:t>결제 페이지로 이동</a:t>
                      </a:r>
                      <a:endParaRPr lang="en-US" altLang="ko-KR" sz="1000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baseline="0" dirty="0" smtClean="0"/>
                        <a:t>      </a:t>
                      </a:r>
                      <a:r>
                        <a:rPr lang="ko-KR" altLang="en-US" sz="1000" u="none" strike="noStrike" cap="none" baseline="0" dirty="0" err="1" smtClean="0"/>
                        <a:t>비로그인</a:t>
                      </a:r>
                      <a:r>
                        <a:rPr lang="ko-KR" altLang="en-US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err="1" smtClean="0"/>
                        <a:t>상태시</a:t>
                      </a:r>
                      <a:r>
                        <a:rPr lang="ko-KR" altLang="en-US" sz="1000" u="none" strike="noStrike" cap="none" baseline="0" dirty="0" smtClean="0"/>
                        <a:t> 로그인 페이지로 이동</a:t>
                      </a:r>
                      <a:endParaRPr lang="en-US" altLang="ko-KR" sz="1000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baseline="0" dirty="0" smtClean="0"/>
                        <a:t>3)   </a:t>
                      </a:r>
                      <a:r>
                        <a:rPr lang="ko-KR" altLang="en-US" sz="1000" u="none" strike="noStrike" cap="none" baseline="0" dirty="0" smtClean="0"/>
                        <a:t>상품 장바구니에 넣기</a:t>
                      </a:r>
                      <a:endParaRPr lang="en-US" altLang="ko-KR" sz="1000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000" u="none" strike="noStrike" cap="none" baseline="0" dirty="0" smtClean="0"/>
                        <a:t>       </a:t>
                      </a:r>
                      <a:r>
                        <a:rPr lang="ko-KR" altLang="en-US" sz="1000" u="none" strike="noStrike" cap="none" baseline="0" dirty="0" smtClean="0"/>
                        <a:t>식물 검색 후 장바구니에 넣고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화면 우측상단에 있는 장바구니 아이콘을 통해 언제든지 장바구니 페이지로 이동 가능하다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lang="en-US" altLang="ko-KR" sz="1000" u="none" strike="noStrike" cap="none" baseline="0" dirty="0" smtClean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baseline="0" dirty="0" smtClean="0"/>
                        <a:t>      장바구니엔 최대 </a:t>
                      </a:r>
                      <a:r>
                        <a:rPr lang="en-US" altLang="ko-KR" sz="1000" u="none" strike="noStrike" cap="none" baseline="0" dirty="0" smtClean="0"/>
                        <a:t>10</a:t>
                      </a:r>
                      <a:r>
                        <a:rPr lang="ko-KR" altLang="en-US" sz="1000" u="none" strike="noStrike" cap="none" baseline="0" dirty="0" smtClean="0"/>
                        <a:t>개 품목을 넣을 수 있다</a:t>
                      </a:r>
                      <a:r>
                        <a:rPr lang="en-US" altLang="ko-KR" sz="1000" u="none" strike="noStrike" cap="none" baseline="0" dirty="0" smtClean="0"/>
                        <a:t>.</a:t>
                      </a:r>
                      <a:endParaRPr lang="en-US" altLang="ko-KR" sz="1000" u="none" strike="noStrike" cap="none" baseline="0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3)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결제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주문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결제 페이지로 넘어가면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배송 및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결제정보를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기입한다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4) 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결제하기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    </a:t>
                      </a: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결제정보를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입력한 후 </a:t>
                      </a:r>
                      <a:r>
                        <a:rPr kumimoji="0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결제확인을</a:t>
                      </a:r>
                      <a:r>
                        <a:rPr kumimoji="0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 누르면 결제가 완료되고 주문내역확인페이지로 이동한다</a:t>
                      </a:r>
                      <a:r>
                        <a:rPr kumimoji="0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sym typeface="Wingdings" pitchFamily="2" charset="2"/>
                        </a:rPr>
                        <a:t>. 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원하는 상품을 </a:t>
                      </a: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구매할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 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4079203266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gb1ccc42c01_0_241"/>
          <p:cNvGraphicFramePr/>
          <p:nvPr>
            <p:extLst>
              <p:ext uri="{D42A27DB-BD31-4B8C-83A1-F6EECF244321}">
                <p14:modId xmlns:p14="http://schemas.microsoft.com/office/powerpoint/2010/main" val="2340228915"/>
              </p:ext>
            </p:extLst>
          </p:nvPr>
        </p:nvGraphicFramePr>
        <p:xfrm>
          <a:off x="273050" y="1705112"/>
          <a:ext cx="9359900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66241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5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사용</a:t>
                      </a: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자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" name="Google Shape;310;gb1ccc42c01_0_241"/>
          <p:cNvGraphicFramePr/>
          <p:nvPr>
            <p:extLst/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</a:t>
                      </a: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11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결제</a:t>
                      </a:r>
                      <a:endParaRPr lang="en-US" altLang="ko-KR" sz="1100" u="none" strike="noStrike" cap="none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" name="Google Shape;311;gb1ccc42c01_0_241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b1ccc42c01_0_241"/>
          <p:cNvSpPr txBox="1"/>
          <p:nvPr/>
        </p:nvSpPr>
        <p:spPr>
          <a:xfrm>
            <a:off x="3232127" y="4550527"/>
            <a:ext cx="2040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b1ccc42c01_0_241"/>
          <p:cNvSpPr txBox="1"/>
          <p:nvPr/>
        </p:nvSpPr>
        <p:spPr>
          <a:xfrm>
            <a:off x="1473196" y="4550527"/>
            <a:ext cx="2040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b1ccc42c01_0_241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dirty="0"/>
              <a:t>TO-BE PROCESS 설계서</a:t>
            </a:r>
            <a:endParaRPr dirty="0"/>
          </a:p>
        </p:txBody>
      </p:sp>
      <p:sp>
        <p:nvSpPr>
          <p:cNvPr id="315" name="Google Shape;315;gb1ccc42c01_0_241"/>
          <p:cNvSpPr/>
          <p:nvPr/>
        </p:nvSpPr>
        <p:spPr>
          <a:xfrm>
            <a:off x="1845772" y="4316036"/>
            <a:ext cx="1163012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000" b="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5</a:t>
            </a:r>
            <a:r>
              <a:rPr lang="en-US" altLang="ko-KR" sz="1000" b="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lang="ko-KR" altLang="en-US" sz="1000" b="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배송정보 기입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20" name="Google Shape;320;gb1ccc42c01_0_241"/>
          <p:cNvCxnSpPr>
            <a:stCxn id="75" idx="3"/>
            <a:endCxn id="31" idx="1"/>
          </p:cNvCxnSpPr>
          <p:nvPr/>
        </p:nvCxnSpPr>
        <p:spPr>
          <a:xfrm>
            <a:off x="3008784" y="5390551"/>
            <a:ext cx="409697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2" name="Google Shape;332;gb1ccc42c01_0_241"/>
          <p:cNvCxnSpPr>
            <a:stCxn id="31" idx="3"/>
            <a:endCxn id="39" idx="3"/>
          </p:cNvCxnSpPr>
          <p:nvPr/>
        </p:nvCxnSpPr>
        <p:spPr>
          <a:xfrm flipH="1">
            <a:off x="6157660" y="5390551"/>
            <a:ext cx="2214090" cy="710140"/>
          </a:xfrm>
          <a:prstGeom prst="bentConnector3">
            <a:avLst>
              <a:gd name="adj1" fmla="val -1032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5" name="Google Shape;335;gb1ccc42c01_0_241"/>
          <p:cNvSpPr/>
          <p:nvPr/>
        </p:nvSpPr>
        <p:spPr>
          <a:xfrm>
            <a:off x="8321647" y="4221443"/>
            <a:ext cx="1138950" cy="541200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dirty="0">
                <a:latin typeface="+mj-ea"/>
                <a:ea typeface="+mj-ea"/>
              </a:rPr>
              <a:t>온라인 </a:t>
            </a:r>
            <a:r>
              <a:rPr lang="ko-KR" altLang="en-US" sz="1000" b="0" dirty="0" smtClean="0">
                <a:latin typeface="+mj-ea"/>
                <a:ea typeface="+mj-ea"/>
              </a:rPr>
              <a:t>구</a:t>
            </a:r>
            <a:r>
              <a:rPr lang="ko-KR" sz="1000" b="0" dirty="0" smtClean="0">
                <a:latin typeface="+mj-ea"/>
                <a:ea typeface="+mj-ea"/>
              </a:rPr>
              <a:t>매</a:t>
            </a:r>
            <a:r>
              <a:rPr lang="en-US" altLang="ko-KR" sz="1000" b="0" dirty="0" smtClean="0">
                <a:latin typeface="+mj-ea"/>
                <a:ea typeface="+mj-ea"/>
              </a:rPr>
              <a:t>DB</a:t>
            </a:r>
            <a:endParaRPr sz="1000" b="0" dirty="0">
              <a:latin typeface="+mj-ea"/>
              <a:ea typeface="+mj-ea"/>
            </a:endParaRPr>
          </a:p>
        </p:txBody>
      </p:sp>
      <p:sp>
        <p:nvSpPr>
          <p:cNvPr id="34" name="Google Shape;324;gb1ccc42c01_0_241"/>
          <p:cNvSpPr/>
          <p:nvPr/>
        </p:nvSpPr>
        <p:spPr>
          <a:xfrm>
            <a:off x="632520" y="2405638"/>
            <a:ext cx="1276668" cy="402192"/>
          </a:xfrm>
          <a:prstGeom prst="flowChartTerminator">
            <a:avLst/>
          </a:prstGeom>
          <a:solidFill>
            <a:schemeClr val="bg1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ko-KR" altLang="en-US" sz="1000" b="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구매 시작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37" name="Google Shape;339;gb1ccc42c01_0_241"/>
          <p:cNvCxnSpPr>
            <a:stCxn id="34" idx="3"/>
            <a:endCxn id="24" idx="1"/>
          </p:cNvCxnSpPr>
          <p:nvPr/>
        </p:nvCxnSpPr>
        <p:spPr>
          <a:xfrm>
            <a:off x="1909188" y="2606734"/>
            <a:ext cx="968154" cy="677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339;gb1ccc42c01_0_241"/>
          <p:cNvCxnSpPr>
            <a:stCxn id="30" idx="2"/>
            <a:endCxn id="315" idx="0"/>
          </p:cNvCxnSpPr>
          <p:nvPr/>
        </p:nvCxnSpPr>
        <p:spPr>
          <a:xfrm rot="5400000">
            <a:off x="4543837" y="962173"/>
            <a:ext cx="1237305" cy="547042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320;gb1ccc42c01_0_241"/>
          <p:cNvCxnSpPr>
            <a:endCxn id="30" idx="1"/>
          </p:cNvCxnSpPr>
          <p:nvPr/>
        </p:nvCxnSpPr>
        <p:spPr>
          <a:xfrm>
            <a:off x="6462429" y="2613509"/>
            <a:ext cx="802276" cy="285072"/>
          </a:xfrm>
          <a:prstGeom prst="bentConnector3">
            <a:avLst>
              <a:gd name="adj1" fmla="val 30314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5" name="Google Shape;315;gb1ccc42c01_0_241"/>
          <p:cNvSpPr/>
          <p:nvPr/>
        </p:nvSpPr>
        <p:spPr>
          <a:xfrm>
            <a:off x="1845772" y="5210401"/>
            <a:ext cx="1163012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000" b="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6</a:t>
            </a:r>
            <a:r>
              <a:rPr lang="en-US" altLang="ko-KR" sz="1000" b="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lang="ko-KR" altLang="en-US" sz="1000" b="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결제정보 기입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76" name="Google Shape;320;gb1ccc42c01_0_241"/>
          <p:cNvCxnSpPr>
            <a:stCxn id="315" idx="2"/>
            <a:endCxn id="75" idx="0"/>
          </p:cNvCxnSpPr>
          <p:nvPr/>
        </p:nvCxnSpPr>
        <p:spPr>
          <a:xfrm>
            <a:off x="2427278" y="4676336"/>
            <a:ext cx="0" cy="53406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7" name="직선 연결선 46"/>
          <p:cNvCxnSpPr>
            <a:stCxn id="30" idx="3"/>
            <a:endCxn id="335" idx="1"/>
          </p:cNvCxnSpPr>
          <p:nvPr/>
        </p:nvCxnSpPr>
        <p:spPr>
          <a:xfrm>
            <a:off x="8530692" y="2898581"/>
            <a:ext cx="360430" cy="1322862"/>
          </a:xfrm>
          <a:prstGeom prst="bentConnector2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AutoShape 36">
            <a:extLst>
              <a:ext uri="{FF2B5EF4-FFF2-40B4-BE49-F238E27FC236}">
                <a16:creationId xmlns:a16="http://schemas.microsoft.com/office/drawing/2014/main" id="{64DD8ABE-DFC5-47C1-BF13-D56D2CBF1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7342" y="2255272"/>
            <a:ext cx="1223665" cy="71647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9250" tIns="29250" rIns="29250" bIns="29250" anchor="ctr"/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1. </a:t>
            </a:r>
            <a:r>
              <a:rPr lang="ko-KR" altLang="en-US" sz="1000" b="0" dirty="0" err="1" smtClean="0">
                <a:latin typeface="+mj-ea"/>
                <a:ea typeface="+mj-ea"/>
              </a:rPr>
              <a:t>바로구매</a:t>
            </a:r>
            <a:r>
              <a:rPr lang="ko-KR" altLang="en-US" sz="1000" b="0" dirty="0" smtClean="0">
                <a:latin typeface="+mj-ea"/>
                <a:ea typeface="+mj-ea"/>
              </a:rPr>
              <a:t> 여부</a:t>
            </a:r>
            <a:endParaRPr lang="en-US" altLang="ko-KR" sz="1000" b="0" dirty="0">
              <a:latin typeface="+mj-ea"/>
              <a:ea typeface="+mj-ea"/>
            </a:endParaRPr>
          </a:p>
        </p:txBody>
      </p:sp>
      <p:sp>
        <p:nvSpPr>
          <p:cNvPr id="48" name="Google Shape;315;gb1ccc42c01_0_241"/>
          <p:cNvSpPr/>
          <p:nvPr/>
        </p:nvSpPr>
        <p:spPr>
          <a:xfrm>
            <a:off x="5165237" y="2455554"/>
            <a:ext cx="1265987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000" b="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2. </a:t>
            </a:r>
            <a:r>
              <a:rPr lang="ko-KR" altLang="en-US" sz="1000" b="0" dirty="0" err="1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바로구매</a:t>
            </a:r>
            <a:r>
              <a:rPr lang="ko-KR" altLang="en-US" sz="1000" b="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 진행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49" name="Google Shape;339;gb1ccc42c01_0_241"/>
          <p:cNvCxnSpPr>
            <a:stCxn id="24" idx="3"/>
            <a:endCxn id="48" idx="1"/>
          </p:cNvCxnSpPr>
          <p:nvPr/>
        </p:nvCxnSpPr>
        <p:spPr>
          <a:xfrm>
            <a:off x="4101007" y="2613509"/>
            <a:ext cx="1064230" cy="221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315;gb1ccc42c01_0_241"/>
          <p:cNvSpPr/>
          <p:nvPr/>
        </p:nvSpPr>
        <p:spPr>
          <a:xfrm>
            <a:off x="5196442" y="3134227"/>
            <a:ext cx="1265987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ko-KR" sz="1000" b="0" dirty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3</a:t>
            </a:r>
            <a:r>
              <a:rPr lang="en-US" altLang="ko-KR" sz="1000" b="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. </a:t>
            </a:r>
            <a:r>
              <a:rPr lang="ko-KR" altLang="en-US" sz="1000" b="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장바구니에 넣기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cxnSp>
        <p:nvCxnSpPr>
          <p:cNvPr id="54" name="Google Shape;339;gb1ccc42c01_0_241"/>
          <p:cNvCxnSpPr>
            <a:stCxn id="24" idx="2"/>
          </p:cNvCxnSpPr>
          <p:nvPr/>
        </p:nvCxnSpPr>
        <p:spPr>
          <a:xfrm rot="16200000" flipH="1">
            <a:off x="4167561" y="2293359"/>
            <a:ext cx="337764" cy="1694536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320;gb1ccc42c01_0_241"/>
          <p:cNvCxnSpPr>
            <a:endCxn id="30" idx="1"/>
          </p:cNvCxnSpPr>
          <p:nvPr/>
        </p:nvCxnSpPr>
        <p:spPr>
          <a:xfrm flipV="1">
            <a:off x="6462428" y="2898581"/>
            <a:ext cx="802277" cy="404155"/>
          </a:xfrm>
          <a:prstGeom prst="bentConnector3">
            <a:avLst>
              <a:gd name="adj1" fmla="val 30313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extBox 1"/>
          <p:cNvSpPr txBox="1"/>
          <p:nvPr/>
        </p:nvSpPr>
        <p:spPr>
          <a:xfrm>
            <a:off x="4037700" y="2318165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+mj-ea"/>
                <a:ea typeface="+mj-ea"/>
              </a:rPr>
              <a:t>Y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17384" y="3010747"/>
            <a:ext cx="3273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0" dirty="0" smtClean="0">
                <a:latin typeface="+mj-ea"/>
                <a:ea typeface="+mj-ea"/>
              </a:rPr>
              <a:t>N</a:t>
            </a:r>
            <a:endParaRPr lang="ko-KR" altLang="en-US" sz="1400" b="0" dirty="0" smtClean="0">
              <a:latin typeface="+mj-ea"/>
              <a:ea typeface="+mj-ea"/>
            </a:endParaRPr>
          </a:p>
        </p:txBody>
      </p:sp>
      <p:sp>
        <p:nvSpPr>
          <p:cNvPr id="30" name="Google Shape;315;gb1ccc42c01_0_241"/>
          <p:cNvSpPr/>
          <p:nvPr/>
        </p:nvSpPr>
        <p:spPr>
          <a:xfrm>
            <a:off x="7264705" y="2718431"/>
            <a:ext cx="1265987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ko-KR" sz="1000" b="0" dirty="0">
                <a:latin typeface="+mj-ea"/>
                <a:ea typeface="+mj-ea"/>
              </a:rPr>
              <a:t>4. </a:t>
            </a:r>
            <a:r>
              <a:rPr lang="ko-KR" altLang="en-US" sz="1000" b="0" dirty="0">
                <a:latin typeface="+mj-ea"/>
                <a:ea typeface="+mj-ea"/>
              </a:rPr>
              <a:t>주문</a:t>
            </a:r>
            <a:r>
              <a:rPr lang="en-US" altLang="ko-KR" sz="1000" b="0" dirty="0">
                <a:latin typeface="+mj-ea"/>
                <a:ea typeface="+mj-ea"/>
              </a:rPr>
              <a:t>/</a:t>
            </a:r>
            <a:r>
              <a:rPr lang="ko-KR" altLang="en-US" sz="1000" b="0" dirty="0" smtClean="0">
                <a:latin typeface="+mj-ea"/>
                <a:ea typeface="+mj-ea"/>
              </a:rPr>
              <a:t>결제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31" name="Google Shape;315;gb1ccc42c01_0_241"/>
          <p:cNvSpPr/>
          <p:nvPr/>
        </p:nvSpPr>
        <p:spPr>
          <a:xfrm>
            <a:off x="7105763" y="5210401"/>
            <a:ext cx="1265987" cy="360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en-US" altLang="ko-KR" sz="1000" b="0" dirty="0">
                <a:latin typeface="+mj-ea"/>
                <a:ea typeface="+mj-ea"/>
              </a:rPr>
              <a:t>7. </a:t>
            </a:r>
            <a:r>
              <a:rPr lang="ko-KR" altLang="en-US" sz="1000" b="0" dirty="0">
                <a:latin typeface="+mj-ea"/>
                <a:ea typeface="+mj-ea"/>
              </a:rPr>
              <a:t>결제 </a:t>
            </a:r>
            <a:r>
              <a:rPr lang="ko-KR" altLang="en-US" sz="1000" b="0" dirty="0" smtClean="0">
                <a:latin typeface="+mj-ea"/>
                <a:ea typeface="+mj-ea"/>
              </a:rPr>
              <a:t>완료</a:t>
            </a:r>
            <a:endParaRPr lang="ko-KR" altLang="en-US" sz="1000" b="0" dirty="0">
              <a:latin typeface="+mj-ea"/>
              <a:ea typeface="+mj-ea"/>
            </a:endParaRPr>
          </a:p>
        </p:txBody>
      </p:sp>
      <p:sp>
        <p:nvSpPr>
          <p:cNvPr id="39" name="Google Shape;324;gb1ccc42c01_0_241"/>
          <p:cNvSpPr/>
          <p:nvPr/>
        </p:nvSpPr>
        <p:spPr>
          <a:xfrm>
            <a:off x="4880992" y="5899595"/>
            <a:ext cx="1276668" cy="402192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</a:pPr>
            <a:r>
              <a:rPr lang="ko-KR" altLang="en-US" sz="1000" b="0" dirty="0" smtClean="0">
                <a:solidFill>
                  <a:srgbClr val="000000"/>
                </a:solidFill>
                <a:latin typeface="+mj-ea"/>
                <a:ea typeface="+mj-ea"/>
                <a:cs typeface="Arial"/>
                <a:sym typeface="Arial"/>
              </a:rPr>
              <a:t>구매 완료</a:t>
            </a:r>
            <a:endParaRPr sz="1000" b="0" i="0" u="none" strike="noStrike" cap="none" dirty="0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659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ga95ed80395_0_276"/>
          <p:cNvGraphicFramePr/>
          <p:nvPr>
            <p:extLst/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상품 구매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28729314"/>
              </p:ext>
            </p:extLst>
          </p:nvPr>
        </p:nvGraphicFramePr>
        <p:xfrm>
          <a:off x="272481" y="1700808"/>
          <a:ext cx="9361025" cy="4704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 err="1" smtClean="0"/>
                        <a:t>바로구매</a:t>
                      </a:r>
                      <a:r>
                        <a:rPr lang="ko-KR" altLang="en-US" sz="1100" u="none" strike="noStrike" cap="none" dirty="0" smtClean="0"/>
                        <a:t> 여부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수량을 정한 후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바로구매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여부를 선택한다</a:t>
                      </a:r>
                      <a:endParaRPr sz="1100" b="0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b="0" i="0" u="none" strike="noStrike" cap="none" baseline="0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바로구매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진행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</a:t>
                      </a:r>
                      <a:r>
                        <a:rPr lang="ko-KR" altLang="en-US" sz="1100" b="0" i="0" u="none" strike="noStrike" cap="none" dirty="0" err="1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바로구매를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선택할 경우 주문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페이지로 넘어간다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패이지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넣기</a:t>
                      </a:r>
                      <a:endParaRPr sz="11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선택한 식물들을 장바구니에 넣을 수 있다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endParaRPr sz="11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주문하려는 물품과 수량이 나타나는 주문 및 결제 페이지가 출력된다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정보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1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배송정보 기입</a:t>
                      </a:r>
                      <a:endParaRPr sz="11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연락처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등 배송정보를 기입한다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배송정보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결제정보 기입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카드사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카드정보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입금은행명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 </a:t>
                      </a:r>
                      <a:r>
                        <a:rPr kumimoji="0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결제정보를</a:t>
                      </a:r>
                      <a:r>
                        <a:rPr kumimoji="0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기입한다</a:t>
                      </a: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결제정보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완료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 smtClean="0"/>
                        <a:t>입력한 정보로 결제에 성공한다</a:t>
                      </a:r>
                      <a:r>
                        <a:rPr lang="en-US" altLang="ko-KR" sz="1100" u="none" strike="noStrike" cap="none" dirty="0" smtClean="0"/>
                        <a:t>.</a:t>
                      </a:r>
                      <a:endParaRPr lang="ko-KR" altLang="en-US" sz="1100" u="none" strike="noStrike" cap="none" dirty="0" smtClean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주문내역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58" name="Google Shape;158;ga95ed80395_0_276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sp>
        <p:nvSpPr>
          <p:cNvPr id="159" name="Google Shape;159;ga95ed80395_0_276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/>
              <a:t>TO-BE PROCESS 설계서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8668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 취소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92004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주문완료한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주문취소하는 프로세스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사항</a:t>
                      </a: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>바로 주문취소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>결제완료 직후 주문을 취소할 수 있다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>.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itchFamily="2" charset="2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 startAt="2"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>추후 주문취소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/>
                      </a:r>
                      <a:b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</a:b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>- 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>내 정보에 구매내역목록을 통해 구매일로부터 </a:t>
                      </a: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>7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sym typeface="Wingdings" pitchFamily="2" charset="2"/>
                        </a:rPr>
                        <a:t>일이 지나지 않은 상품 구매취소 가능</a:t>
                      </a: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</a:t>
                      </a: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결제완료한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주문의 전체적인 정보를 다시 한번 확인할 수 있게 한다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293414056"/>
      </p:ext>
    </p:extLst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9" name="Google Shape;309;gb1ccc42c01_0_241"/>
          <p:cNvGraphicFramePr/>
          <p:nvPr>
            <p:extLst>
              <p:ext uri="{D42A27DB-BD31-4B8C-83A1-F6EECF244321}">
                <p14:modId xmlns:p14="http://schemas.microsoft.com/office/powerpoint/2010/main" val="3235629185"/>
              </p:ext>
            </p:extLst>
          </p:nvPr>
        </p:nvGraphicFramePr>
        <p:xfrm>
          <a:off x="273050" y="1705112"/>
          <a:ext cx="9288462" cy="46805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사용</a:t>
                      </a: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자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0" name="Google Shape;310;gb1ccc42c01_0_241"/>
          <p:cNvGraphicFramePr/>
          <p:nvPr/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상품</a:t>
                      </a: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구매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1.4.2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주문 취소</a:t>
                      </a:r>
                    </a:p>
                  </a:txBody>
                  <a:tcPr marL="38100" marR="38100" marT="38100" marB="38100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1" name="Google Shape;311;gb1ccc42c01_0_241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gb1ccc42c01_0_241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sp>
        <p:nvSpPr>
          <p:cNvPr id="26" name="Google Shape;334;gb1ccc42c01_0_241"/>
          <p:cNvSpPr/>
          <p:nvPr/>
        </p:nvSpPr>
        <p:spPr>
          <a:xfrm>
            <a:off x="3512840" y="4090540"/>
            <a:ext cx="851156" cy="40356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74283" rIns="74283" bIns="74283" anchor="ctr" anchorCtr="0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3</a:t>
            </a:r>
            <a:r>
              <a:rPr lang="en-US" altLang="ko-KR" sz="1000" b="0" dirty="0" smtClean="0">
                <a:latin typeface="+mj-ea"/>
                <a:ea typeface="+mj-ea"/>
              </a:rPr>
              <a:t>. </a:t>
            </a:r>
            <a:r>
              <a:rPr lang="ko-KR" altLang="en-US" sz="1000" b="0" dirty="0">
                <a:latin typeface="+mj-ea"/>
                <a:ea typeface="+mj-ea"/>
              </a:rPr>
              <a:t>내 </a:t>
            </a:r>
            <a:r>
              <a:rPr lang="ko-KR" altLang="en-US" sz="1000" b="0" dirty="0" smtClean="0">
                <a:latin typeface="+mj-ea"/>
                <a:ea typeface="+mj-ea"/>
              </a:rPr>
              <a:t>정보 주문내역</a:t>
            </a:r>
            <a:endParaRPr sz="1000" b="0" dirty="0">
              <a:latin typeface="+mj-ea"/>
              <a:ea typeface="+mj-ea"/>
            </a:endParaRPr>
          </a:p>
        </p:txBody>
      </p:sp>
      <p:sp>
        <p:nvSpPr>
          <p:cNvPr id="27" name="순서도: 수행의 시작/종료 26"/>
          <p:cNvSpPr/>
          <p:nvPr/>
        </p:nvSpPr>
        <p:spPr>
          <a:xfrm>
            <a:off x="911085" y="2230731"/>
            <a:ext cx="1231567" cy="37228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marL="144463" indent="-144463" algn="ctr" defTabSz="619125" eaLnBrk="0" latinLnBrk="0" hangingPunct="0">
              <a:lnSpc>
                <a:spcPct val="90000"/>
              </a:lnSpc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주문 취소 시작</a:t>
            </a:r>
          </a:p>
        </p:txBody>
      </p:sp>
      <p:sp>
        <p:nvSpPr>
          <p:cNvPr id="29" name="Google Shape;334;gb1ccc42c01_0_241"/>
          <p:cNvSpPr/>
          <p:nvPr/>
        </p:nvSpPr>
        <p:spPr>
          <a:xfrm>
            <a:off x="3430850" y="5001487"/>
            <a:ext cx="1015136" cy="40356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74283" rIns="74283" bIns="74283" anchor="ctr" anchorCtr="0">
            <a:noAutofit/>
          </a:bodyPr>
          <a:lstStyle/>
          <a:p>
            <a:pPr algn="ctr"/>
            <a:r>
              <a:rPr lang="en-US" altLang="ko-KR" sz="1000" b="0" dirty="0">
                <a:latin typeface="+mj-ea"/>
                <a:ea typeface="+mj-ea"/>
              </a:rPr>
              <a:t>4</a:t>
            </a:r>
            <a:r>
              <a:rPr lang="en-US" altLang="ko-KR" sz="1000" b="0" dirty="0" smtClean="0">
                <a:latin typeface="+mj-ea"/>
                <a:ea typeface="+mj-ea"/>
              </a:rPr>
              <a:t>. </a:t>
            </a:r>
            <a:r>
              <a:rPr lang="ko-KR" altLang="en-US" sz="1000" b="0" dirty="0">
                <a:latin typeface="+mj-ea"/>
                <a:ea typeface="+mj-ea"/>
              </a:rPr>
              <a:t>주문 </a:t>
            </a:r>
            <a:r>
              <a:rPr lang="ko-KR" altLang="en-US" sz="1000" b="0" dirty="0" smtClean="0">
                <a:latin typeface="+mj-ea"/>
                <a:ea typeface="+mj-ea"/>
              </a:rPr>
              <a:t>취소</a:t>
            </a:r>
            <a:endParaRPr sz="1000" b="0" dirty="0">
              <a:latin typeface="+mj-ea"/>
              <a:ea typeface="+mj-ea"/>
            </a:endParaRPr>
          </a:p>
        </p:txBody>
      </p:sp>
      <p:cxnSp>
        <p:nvCxnSpPr>
          <p:cNvPr id="38" name="Google Shape;339;gb1ccc42c01_0_241"/>
          <p:cNvCxnSpPr>
            <a:stCxn id="27" idx="2"/>
            <a:endCxn id="32" idx="0"/>
          </p:cNvCxnSpPr>
          <p:nvPr/>
        </p:nvCxnSpPr>
        <p:spPr>
          <a:xfrm rot="16200000" flipH="1">
            <a:off x="1959548" y="2170340"/>
            <a:ext cx="321924" cy="11872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339;gb1ccc42c01_0_241"/>
          <p:cNvCxnSpPr>
            <a:stCxn id="29" idx="2"/>
            <a:endCxn id="30" idx="0"/>
          </p:cNvCxnSpPr>
          <p:nvPr/>
        </p:nvCxnSpPr>
        <p:spPr>
          <a:xfrm rot="5400000">
            <a:off x="3019797" y="4886624"/>
            <a:ext cx="400193" cy="14370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339;gb1ccc42c01_0_241"/>
          <p:cNvCxnSpPr>
            <a:stCxn id="26" idx="2"/>
            <a:endCxn id="29" idx="0"/>
          </p:cNvCxnSpPr>
          <p:nvPr/>
        </p:nvCxnSpPr>
        <p:spPr>
          <a:xfrm>
            <a:off x="3938418" y="4494106"/>
            <a:ext cx="0" cy="507381"/>
          </a:xfrm>
          <a:prstGeom prst="straightConnector1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직선 연결선 17"/>
          <p:cNvCxnSpPr>
            <a:cxnSpLocks/>
            <a:stCxn id="29" idx="3"/>
            <a:endCxn id="49" idx="2"/>
          </p:cNvCxnSpPr>
          <p:nvPr/>
        </p:nvCxnSpPr>
        <p:spPr>
          <a:xfrm flipV="1">
            <a:off x="4445986" y="4292324"/>
            <a:ext cx="3027294" cy="910946"/>
          </a:xfrm>
          <a:prstGeom prst="bentConnector3">
            <a:avLst>
              <a:gd name="adj1" fmla="val 79680"/>
            </a:avLst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순서도: 수행의 시작/종료 29"/>
          <p:cNvSpPr/>
          <p:nvPr/>
        </p:nvSpPr>
        <p:spPr>
          <a:xfrm>
            <a:off x="1885583" y="5805246"/>
            <a:ext cx="1231567" cy="372289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txBody>
          <a:bodyPr lIns="14625" tIns="0" rIns="14625" bIns="0" anchor="ctr">
            <a:noAutofit/>
          </a:bodyPr>
          <a:lstStyle/>
          <a:p>
            <a:pPr marL="144463" indent="-144463" algn="ctr" defTabSz="619125" eaLnBrk="0" latinLnBrk="0" hangingPunct="0">
              <a:lnSpc>
                <a:spcPct val="90000"/>
              </a:lnSpc>
              <a:defRPr/>
            </a:pPr>
            <a:r>
              <a:rPr lang="ko-KR" altLang="en-US" sz="1000" b="0" kern="0" dirty="0">
                <a:solidFill>
                  <a:srgbClr val="000000"/>
                </a:solidFill>
                <a:latin typeface="+mj-ea"/>
                <a:ea typeface="+mj-ea"/>
              </a:rPr>
              <a:t>주문 취소 완료</a:t>
            </a:r>
          </a:p>
        </p:txBody>
      </p:sp>
      <p:sp>
        <p:nvSpPr>
          <p:cNvPr id="49" name="Google Shape;335;gb1ccc42c01_0_241"/>
          <p:cNvSpPr/>
          <p:nvPr/>
        </p:nvSpPr>
        <p:spPr>
          <a:xfrm>
            <a:off x="7473280" y="4021724"/>
            <a:ext cx="1138950" cy="541200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dirty="0">
                <a:latin typeface="+mj-ea"/>
                <a:ea typeface="+mj-ea"/>
              </a:rPr>
              <a:t>주문 </a:t>
            </a:r>
            <a:r>
              <a:rPr lang="en-US" altLang="ko-KR" sz="1000" b="0" dirty="0" smtClean="0">
                <a:latin typeface="+mj-ea"/>
                <a:ea typeface="+mj-ea"/>
              </a:rPr>
              <a:t>DB</a:t>
            </a:r>
            <a:endParaRPr sz="1000" b="0" dirty="0">
              <a:latin typeface="+mj-ea"/>
              <a:ea typeface="+mj-ea"/>
            </a:endParaRPr>
          </a:p>
        </p:txBody>
      </p:sp>
      <p:sp>
        <p:nvSpPr>
          <p:cNvPr id="57" name="Google Shape;335;gb1ccc42c01_0_241"/>
          <p:cNvSpPr/>
          <p:nvPr/>
        </p:nvSpPr>
        <p:spPr>
          <a:xfrm>
            <a:off x="7473280" y="2492487"/>
            <a:ext cx="1138950" cy="541200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dirty="0" smtClean="0">
                <a:latin typeface="+mj-ea"/>
                <a:ea typeface="+mj-ea"/>
              </a:rPr>
              <a:t>회원 </a:t>
            </a:r>
            <a:r>
              <a:rPr lang="en-US" altLang="ko-KR" sz="1000" b="0" dirty="0" smtClean="0">
                <a:latin typeface="+mj-ea"/>
                <a:ea typeface="+mj-ea"/>
              </a:rPr>
              <a:t>DB</a:t>
            </a:r>
            <a:endParaRPr sz="1000" b="0" dirty="0">
              <a:latin typeface="+mj-ea"/>
              <a:ea typeface="+mj-ea"/>
            </a:endParaRPr>
          </a:p>
        </p:txBody>
      </p:sp>
      <p:cxnSp>
        <p:nvCxnSpPr>
          <p:cNvPr id="58" name="직선 연결선 17"/>
          <p:cNvCxnSpPr>
            <a:cxnSpLocks/>
            <a:stCxn id="26" idx="3"/>
            <a:endCxn id="57" idx="2"/>
          </p:cNvCxnSpPr>
          <p:nvPr/>
        </p:nvCxnSpPr>
        <p:spPr>
          <a:xfrm flipV="1">
            <a:off x="4363996" y="2763087"/>
            <a:ext cx="3109284" cy="1529236"/>
          </a:xfrm>
          <a:prstGeom prst="bentConnector3">
            <a:avLst>
              <a:gd name="adj1" fmla="val 58951"/>
            </a:avLst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2142652" y="2924944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kern="0" noProof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 </a:t>
            </a:r>
            <a:r>
              <a:rPr kumimoji="0" lang="ko-KR" altLang="en-US" sz="1000" b="0" kern="0" noProof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결제직후</a:t>
            </a:r>
            <a:endParaRPr kumimoji="0" lang="ko-KR" altLang="en-US" sz="1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39" name="Google Shape;339;gb1ccc42c01_0_241"/>
          <p:cNvCxnSpPr>
            <a:stCxn id="32" idx="1"/>
            <a:endCxn id="43" idx="0"/>
          </p:cNvCxnSpPr>
          <p:nvPr/>
        </p:nvCxnSpPr>
        <p:spPr>
          <a:xfrm rot="10800000" flipV="1">
            <a:off x="1581784" y="3114908"/>
            <a:ext cx="560869" cy="503249"/>
          </a:xfrm>
          <a:prstGeom prst="bentConnector2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334;gb1ccc42c01_0_241"/>
          <p:cNvSpPr/>
          <p:nvPr/>
        </p:nvSpPr>
        <p:spPr>
          <a:xfrm>
            <a:off x="1020914" y="3618158"/>
            <a:ext cx="1121738" cy="403566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chemeClr val="tx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74283" rIns="74283" bIns="74283" anchor="ctr" anchorCtr="0">
            <a:noAutofit/>
          </a:bodyPr>
          <a:lstStyle/>
          <a:p>
            <a:pPr algn="ctr"/>
            <a:r>
              <a:rPr lang="en-US" altLang="ko-KR" sz="1000" b="0" dirty="0" smtClean="0">
                <a:latin typeface="+mj-ea"/>
                <a:ea typeface="+mj-ea"/>
              </a:rPr>
              <a:t>2. </a:t>
            </a:r>
            <a:r>
              <a:rPr lang="ko-KR" altLang="en-US" sz="1000" b="0" dirty="0" smtClean="0">
                <a:latin typeface="+mj-ea"/>
                <a:ea typeface="+mj-ea"/>
              </a:rPr>
              <a:t>바로 주문취소</a:t>
            </a:r>
            <a:endParaRPr sz="1000" b="0" dirty="0">
              <a:latin typeface="+mj-ea"/>
              <a:ea typeface="+mj-ea"/>
            </a:endParaRPr>
          </a:p>
        </p:txBody>
      </p:sp>
      <p:cxnSp>
        <p:nvCxnSpPr>
          <p:cNvPr id="47" name="Google Shape;339;gb1ccc42c01_0_241"/>
          <p:cNvCxnSpPr>
            <a:stCxn id="32" idx="3"/>
            <a:endCxn id="26" idx="0"/>
          </p:cNvCxnSpPr>
          <p:nvPr/>
        </p:nvCxnSpPr>
        <p:spPr>
          <a:xfrm>
            <a:off x="3285652" y="3114909"/>
            <a:ext cx="652766" cy="975631"/>
          </a:xfrm>
          <a:prstGeom prst="bentConnector2">
            <a:avLst/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339;gb1ccc42c01_0_241"/>
          <p:cNvCxnSpPr>
            <a:stCxn id="43" idx="2"/>
            <a:endCxn id="30" idx="0"/>
          </p:cNvCxnSpPr>
          <p:nvPr/>
        </p:nvCxnSpPr>
        <p:spPr>
          <a:xfrm rot="16200000" flipH="1">
            <a:off x="1149814" y="4453693"/>
            <a:ext cx="1783522" cy="9195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직선 연결선 17"/>
          <p:cNvCxnSpPr>
            <a:cxnSpLocks/>
            <a:stCxn id="43" idx="3"/>
            <a:endCxn id="49" idx="1"/>
          </p:cNvCxnSpPr>
          <p:nvPr/>
        </p:nvCxnSpPr>
        <p:spPr>
          <a:xfrm>
            <a:off x="2142652" y="3819941"/>
            <a:ext cx="5900103" cy="201783"/>
          </a:xfrm>
          <a:prstGeom prst="bentConnector2">
            <a:avLst/>
          </a:prstGeom>
          <a:ln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70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09263"/>
              </p:ext>
            </p:extLst>
          </p:nvPr>
        </p:nvGraphicFramePr>
        <p:xfrm>
          <a:off x="273050" y="1679104"/>
          <a:ext cx="9359900" cy="4625553"/>
        </p:xfrm>
        <a:graphic>
          <a:graphicData uri="http://schemas.openxmlformats.org/drawingml/2006/table">
            <a:tbl>
              <a:tblPr/>
              <a:tblGrid>
                <a:gridCol w="100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lang="ko-KR" altLang="en-US"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웹 사이트에 회원으로 가입하는 프로세스</a:t>
                      </a: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lang="ko-KR" altLang="en-US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주요 사항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  <a:tabLst/>
                        <a:defRPr/>
                      </a:pPr>
                      <a:r>
                        <a:rPr lang="ko-KR" altLang="en-US" sz="1000" u="none" strike="noStrike" cap="none" dirty="0"/>
                        <a:t>회원정보입력</a:t>
                      </a:r>
                      <a:br>
                        <a:rPr lang="ko-KR" altLang="en-US" sz="1000" u="none" strike="noStrike" cap="none" dirty="0"/>
                      </a:br>
                      <a:r>
                        <a:rPr lang="ko-KR" altLang="en-US" sz="1000" u="none" strike="noStrike" cap="none" dirty="0"/>
                        <a:t>회원가입에 필요한 정보를 입력해야 한다</a:t>
                      </a:r>
                      <a:r>
                        <a:rPr lang="en-US" altLang="ko-KR" sz="1000" u="none" strike="noStrike" cap="none" dirty="0"/>
                        <a:t>.(</a:t>
                      </a:r>
                      <a:r>
                        <a:rPr lang="ko-KR" altLang="en-US" sz="1000" u="none" strike="noStrike" cap="none" dirty="0"/>
                        <a:t>아이디</a:t>
                      </a:r>
                      <a:r>
                        <a:rPr lang="en-US" altLang="ko-KR" sz="1000" u="none" strike="noStrike" cap="none" dirty="0"/>
                        <a:t>(</a:t>
                      </a:r>
                      <a:r>
                        <a:rPr lang="ko-KR" altLang="en-US" sz="1000" u="none" strike="noStrike" cap="none" dirty="0"/>
                        <a:t>이메일</a:t>
                      </a:r>
                      <a:r>
                        <a:rPr lang="en-US" altLang="ko-KR" sz="1000" u="none" strike="noStrike" cap="none" dirty="0"/>
                        <a:t>), </a:t>
                      </a:r>
                      <a:r>
                        <a:rPr lang="ko-KR" altLang="en-US" sz="1000" u="none" strike="noStrike" cap="none" dirty="0"/>
                        <a:t>비밀번호</a:t>
                      </a:r>
                      <a:r>
                        <a:rPr lang="en-US" altLang="ko-KR" sz="1000" u="none" strike="noStrike" cap="none" dirty="0"/>
                        <a:t>, </a:t>
                      </a:r>
                      <a:r>
                        <a:rPr lang="ko-KR" altLang="en-US" sz="1000" u="none" strike="noStrike" cap="none" dirty="0"/>
                        <a:t>비밀번호 </a:t>
                      </a:r>
                      <a:r>
                        <a:rPr lang="ko-KR" altLang="en-US" sz="1000" u="none" strike="noStrike" cap="none" dirty="0" smtClean="0"/>
                        <a:t>확인</a:t>
                      </a:r>
                      <a:r>
                        <a:rPr lang="en-US" altLang="ko-KR" sz="1000" u="none" strike="noStrike" cap="none" dirty="0" smtClean="0"/>
                        <a:t>, </a:t>
                      </a:r>
                      <a:r>
                        <a:rPr lang="ko-KR" altLang="en-US" sz="1000" u="none" strike="noStrike" cap="none" dirty="0" smtClean="0"/>
                        <a:t>비밀번호 찾기 질문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smtClean="0"/>
                        <a:t>비밀번호 찾기 질문 답변</a:t>
                      </a:r>
                      <a:r>
                        <a:rPr lang="en-US" altLang="ko-KR" sz="1000" u="none" strike="noStrike" cap="none" baseline="0" dirty="0" smtClean="0"/>
                        <a:t>,</a:t>
                      </a:r>
                      <a:r>
                        <a:rPr lang="en-US" altLang="ko-KR" sz="1000" u="none" strike="noStrike" cap="none" dirty="0" smtClean="0"/>
                        <a:t> </a:t>
                      </a:r>
                      <a:r>
                        <a:rPr lang="ko-KR" altLang="en-US" sz="1000" u="none" strike="noStrike" cap="none" dirty="0"/>
                        <a:t>이름</a:t>
                      </a:r>
                      <a:r>
                        <a:rPr lang="en-US" altLang="ko-KR" sz="1000" u="none" strike="noStrike" cap="none" dirty="0"/>
                        <a:t>, </a:t>
                      </a:r>
                      <a:r>
                        <a:rPr lang="ko-KR" altLang="en-US" sz="1000" u="none" strike="noStrike" cap="none" dirty="0" smtClean="0"/>
                        <a:t>생년월일</a:t>
                      </a:r>
                      <a:r>
                        <a:rPr lang="en-US" altLang="ko-KR" sz="1000" u="none" strike="noStrike" cap="none" dirty="0" smtClean="0"/>
                        <a:t>, </a:t>
                      </a:r>
                      <a:r>
                        <a:rPr lang="ko-KR" altLang="en-US" sz="1000" u="none" strike="noStrike" cap="none" dirty="0" smtClean="0"/>
                        <a:t>성별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dirty="0" smtClean="0"/>
                        <a:t>닉네임</a:t>
                      </a:r>
                      <a:r>
                        <a:rPr lang="ko-KR" altLang="en-US" sz="1000" u="none" strike="noStrike" cap="none" dirty="0" smtClean="0"/>
                        <a:t>휴대전화</a:t>
                      </a:r>
                      <a:r>
                        <a:rPr lang="en-US" altLang="ko-KR" sz="1000" u="none" strike="noStrike" cap="none" dirty="0"/>
                        <a:t>, </a:t>
                      </a:r>
                      <a:r>
                        <a:rPr lang="ko-KR" altLang="en-US" sz="1000" u="none" strike="noStrike" cap="none" dirty="0"/>
                        <a:t>주소 </a:t>
                      </a:r>
                      <a:r>
                        <a:rPr lang="en-US" altLang="ko-KR" sz="1000" u="none" strike="noStrike" cap="none" dirty="0"/>
                        <a:t>) </a:t>
                      </a:r>
                      <a:r>
                        <a:rPr lang="en-US" altLang="ko-KR" sz="1000" u="none" strike="noStrike" cap="none" dirty="0" smtClean="0"/>
                        <a:t>,</a:t>
                      </a:r>
                      <a:r>
                        <a:rPr lang="en-US" altLang="ko-KR" sz="1000" u="none" strike="noStrike" cap="none" baseline="0" dirty="0" smtClean="0"/>
                        <a:t> </a:t>
                      </a:r>
                      <a:r>
                        <a:rPr lang="ko-KR" altLang="en-US" sz="1000" u="none" strike="noStrike" cap="none" baseline="0" smtClean="0"/>
                        <a:t>입력란 공백란 </a:t>
                      </a:r>
                      <a:r>
                        <a:rPr lang="ko-KR" altLang="en-US" sz="1000" u="none" strike="noStrike" cap="none" baseline="0" dirty="0" err="1" smtClean="0"/>
                        <a:t>비허용</a:t>
                      </a:r>
                      <a:r>
                        <a:rPr lang="en-US" altLang="ko-KR" sz="1000" u="none" strike="noStrike" cap="none" dirty="0"/>
                        <a:t/>
                      </a:r>
                      <a:br>
                        <a:rPr lang="en-US" altLang="ko-KR" sz="1000" u="none" strike="noStrike" cap="none" dirty="0"/>
                      </a:br>
                      <a:r>
                        <a:rPr lang="ko-KR" altLang="en-US" sz="1000" u="none" strike="noStrike" cap="none" baseline="0" dirty="0"/>
                        <a:t>비밀번호는 </a:t>
                      </a:r>
                      <a:r>
                        <a:rPr lang="ko-KR" altLang="en-US" sz="1000" u="none" strike="noStrike" cap="none" baseline="0" dirty="0" smtClean="0"/>
                        <a:t>영어</a:t>
                      </a:r>
                      <a:r>
                        <a:rPr lang="en-US" altLang="ko-KR" sz="1000" u="none" strike="noStrike" cap="none" baseline="0" dirty="0" smtClean="0"/>
                        <a:t>+</a:t>
                      </a:r>
                      <a:r>
                        <a:rPr lang="ko-KR" altLang="en-US" sz="1000" u="none" strike="noStrike" cap="none" baseline="0" dirty="0" smtClean="0"/>
                        <a:t>숫자</a:t>
                      </a:r>
                      <a:r>
                        <a:rPr lang="en-US" altLang="ko-KR" sz="1000" u="none" strike="noStrike" cap="none" baseline="0" dirty="0" smtClean="0"/>
                        <a:t>+</a:t>
                      </a:r>
                      <a:r>
                        <a:rPr lang="ko-KR" altLang="en-US" sz="1000" u="none" strike="noStrike" cap="none" baseline="0" dirty="0" smtClean="0"/>
                        <a:t>특수문자</a:t>
                      </a:r>
                      <a:r>
                        <a:rPr lang="en-US" altLang="ko-KR" sz="1000" u="none" strike="noStrike" cap="none" baseline="0" dirty="0" smtClean="0"/>
                        <a:t>+8</a:t>
                      </a:r>
                      <a:r>
                        <a:rPr lang="ko-KR" altLang="en-US" sz="1000" u="none" strike="noStrike" cap="none" baseline="0" dirty="0" smtClean="0"/>
                        <a:t>자리</a:t>
                      </a:r>
                      <a:r>
                        <a:rPr lang="en-US" altLang="ko-KR" sz="1000" u="none" strike="noStrike" cap="none" baseline="0" dirty="0" smtClean="0"/>
                        <a:t>~12</a:t>
                      </a:r>
                      <a:r>
                        <a:rPr lang="ko-KR" altLang="en-US" sz="1000" u="none" strike="noStrike" cap="none" baseline="0" dirty="0" smtClean="0"/>
                        <a:t>자리로 입력해야 한다</a:t>
                      </a:r>
                      <a:r>
                        <a:rPr lang="en-US" altLang="ko-KR" sz="1000" u="none" strike="noStrike" cap="none" baseline="0" dirty="0" smtClean="0"/>
                        <a:t/>
                      </a:r>
                      <a:br>
                        <a:rPr lang="en-US" altLang="ko-KR" sz="1000" u="none" strike="noStrike" cap="none" baseline="0" dirty="0" smtClean="0"/>
                      </a:br>
                      <a:r>
                        <a:rPr lang="ko-KR" altLang="en-US" sz="1000" u="none" strike="noStrike" cap="none" baseline="0" dirty="0" smtClean="0"/>
                        <a:t>닉네임은 </a:t>
                      </a:r>
                      <a:r>
                        <a:rPr lang="ko-KR" altLang="en-US" sz="1000" u="none" strike="noStrike" cap="none" baseline="0" dirty="0" err="1" smtClean="0"/>
                        <a:t>특수문자와</a:t>
                      </a:r>
                      <a:r>
                        <a:rPr lang="ko-KR" altLang="en-US" sz="1000" u="none" strike="noStrike" cap="none" baseline="0" dirty="0" smtClean="0"/>
                        <a:t> 공백을 사용할 수 없고 최소</a:t>
                      </a:r>
                      <a:r>
                        <a:rPr lang="en-US" altLang="ko-KR" sz="1000" u="none" strike="noStrike" cap="none" baseline="0" dirty="0" smtClean="0"/>
                        <a:t>2</a:t>
                      </a:r>
                      <a:r>
                        <a:rPr lang="ko-KR" altLang="en-US" sz="1000" u="none" strike="noStrike" cap="none" baseline="0" dirty="0" smtClean="0"/>
                        <a:t>자리에서 최대</a:t>
                      </a:r>
                      <a:r>
                        <a:rPr lang="en-US" altLang="ko-KR" sz="1000" u="none" strike="noStrike" cap="none" baseline="0" dirty="0" smtClean="0"/>
                        <a:t>8</a:t>
                      </a:r>
                      <a:r>
                        <a:rPr lang="ko-KR" altLang="en-US" sz="1000" u="none" strike="noStrike" cap="none" baseline="0" dirty="0" smtClean="0"/>
                        <a:t>자리까지 입력한다</a:t>
                      </a:r>
                      <a:r>
                        <a:rPr lang="en-US" altLang="ko-KR" sz="1000" u="none" strike="noStrike" cap="none" baseline="0" dirty="0" smtClean="0"/>
                        <a:t>.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가입하는 회원의 정보가 중복되는지 확인 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1000" u="none" strike="noStrike" cap="none" dirty="0" smtClean="0"/>
                        <a:t>(</a:t>
                      </a:r>
                      <a:r>
                        <a:rPr lang="ko-KR" altLang="en-US" sz="1000" u="none" strike="noStrike" cap="none" dirty="0" smtClean="0"/>
                        <a:t>이메일</a:t>
                      </a:r>
                      <a:r>
                        <a:rPr lang="en-US" altLang="ko-KR" sz="1000" u="none" strike="noStrike" cap="none" dirty="0" smtClean="0"/>
                        <a:t>)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닉네임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가입실패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기입한 회원정보가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누락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형식에 위배 </a:t>
                      </a:r>
                      <a:r>
                        <a:rPr lang="ko-KR" altLang="en-US" sz="1000" u="none" strike="noStrike" cap="none" dirty="0" err="1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됐을경우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회원정보입력단계로 돌아간다</a:t>
                      </a:r>
                      <a:r>
                        <a:rPr lang="en-US" alt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400" u="none" strike="noStrike" cap="none" dirty="0"/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성공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 정보를 모두 기입하고 </a:t>
                      </a:r>
                      <a:r>
                        <a:rPr lang="ko-KR" altLang="en-US" sz="10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중복확인</a:t>
                      </a:r>
                      <a:r>
                        <a:rPr lang="ko-KR" altLang="en-US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가입 성공</a:t>
                      </a:r>
                      <a:endParaRPr lang="en-US" altLang="ko-KR"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AutoNum type="arabicParenR"/>
                      </a:pP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계정으로 가입</a:t>
                      </a: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계정으로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로그인이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가능하되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필수정보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누락시</a:t>
                      </a: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추가정보 입력 후 가입완료</a:t>
                      </a:r>
                      <a:endParaRPr lang="en-US" altLang="ko-KR"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179388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AutoNum type="arabicParenR"/>
                        <a:tabLst/>
                      </a:pPr>
                      <a:endParaRPr kumimoji="0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sym typeface="Wingdings" pitchFamily="2" charset="2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주요변화</a:t>
                      </a: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사항</a:t>
                      </a:r>
                    </a:p>
                  </a:txBody>
                  <a:tcPr marL="38100" marR="38100" marT="38100" marB="381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현행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(As-Is)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목표</a:t>
                      </a:r>
                      <a:r>
                        <a:rPr kumimoji="0" lang="en-US" altLang="ko-KR" sz="11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(To-Be)</a:t>
                      </a: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사용자는 회원으로 가입하여 웹 사이트를 원활하게 이용할 수 있다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84138" marR="0" lvl="0" indent="-84138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sng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</a:t>
            </a:r>
            <a:r>
              <a:rPr lang="ko-KR" altLang="en-US" dirty="0"/>
              <a:t>개요서</a:t>
            </a:r>
          </a:p>
        </p:txBody>
      </p:sp>
    </p:spTree>
    <p:extLst>
      <p:ext uri="{BB962C8B-B14F-4D97-AF65-F5344CB8AC3E}">
        <p14:creationId xmlns:p14="http://schemas.microsoft.com/office/powerpoint/2010/main" val="147850867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3" name="Google Shape;293;p12"/>
          <p:cNvGraphicFramePr/>
          <p:nvPr>
            <p:extLst>
              <p:ext uri="{D42A27DB-BD31-4B8C-83A1-F6EECF244321}">
                <p14:modId xmlns:p14="http://schemas.microsoft.com/office/powerpoint/2010/main" val="3181061167"/>
              </p:ext>
            </p:extLst>
          </p:nvPr>
        </p:nvGraphicFramePr>
        <p:xfrm>
          <a:off x="272481" y="1700808"/>
          <a:ext cx="9361025" cy="2649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Number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</a:t>
                      </a:r>
                      <a:endParaRPr sz="10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결제 직후</a:t>
                      </a:r>
                      <a:endParaRPr kumimoji="0" lang="ko-KR" altLang="en-US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baseline="0" dirty="0" smtClean="0"/>
                        <a:t>결제 직후</a:t>
                      </a:r>
                      <a:r>
                        <a:rPr lang="en-US" altLang="ko-KR" sz="1000" u="none" strike="noStrike" cap="none" baseline="0" dirty="0" smtClean="0"/>
                        <a:t>/</a:t>
                      </a:r>
                      <a:r>
                        <a:rPr lang="ko-KR" altLang="en-US" sz="1000" u="none" strike="noStrike" cap="none" baseline="0" dirty="0" smtClean="0"/>
                        <a:t>추후 분기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2</a:t>
                      </a:r>
                      <a:endParaRPr sz="10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</a:rPr>
                        <a:t>바로 주문취소</a:t>
                      </a:r>
                      <a:endParaRPr kumimoji="0" lang="ko-KR" altLang="en-US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smtClean="0"/>
                        <a:t>주문 취소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취소완료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Malgun Gothic"/>
                          <a:ea typeface="Malgun Gothic"/>
                          <a:cs typeface="Arial" charset="0"/>
                          <a:sym typeface="Malgun Gothic"/>
                        </a:rPr>
                        <a:t>정보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u="none" strike="noStrike" cap="none" dirty="0"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3</a:t>
                      </a:r>
                      <a:endParaRPr sz="1000" u="none" strike="noStrike" cap="none" dirty="0">
                        <a:latin typeface="+mj-ea"/>
                        <a:ea typeface="+mj-ea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내 정보 주문내역</a:t>
                      </a:r>
                      <a:endParaRPr kumimoji="0" lang="en-US" altLang="ko-KR" sz="1000" b="0" i="0" u="none" strike="noStrike" kern="0" cap="none" spc="0" normalizeH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회원이 주문한 주문내역 목록 표시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  <a:sym typeface="Malgun Gothic"/>
                        </a:rPr>
                        <a:t>취소된 주문을 제외한</a:t>
                      </a: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ko-KR" altLang="en-US" sz="1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  <a:sym typeface="Malgun Gothic"/>
                        </a:rPr>
                        <a:t>주문목록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4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b="0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4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62000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0" kern="0" dirty="0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+mn-cs"/>
                        </a:rPr>
                        <a:t>주문취소</a:t>
                      </a:r>
                      <a:endParaRPr kumimoji="0" lang="en-US" altLang="ko-KR" sz="1000" b="0" kern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8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000" u="none" strike="noStrike" cap="none" dirty="0" smtClean="0"/>
                        <a:t>주문</a:t>
                      </a:r>
                      <a:r>
                        <a:rPr lang="ko-KR" altLang="en-US" sz="1000" u="none" strike="noStrike" cap="none" baseline="0" dirty="0" smtClean="0"/>
                        <a:t> 취소를 희망하는 목록을 클릭해 주문 취소</a:t>
                      </a:r>
                      <a:endParaRPr lang="ko-KR" altLang="en-US" sz="10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en-US" altLang="ko-KR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취소완료</a:t>
                      </a: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latin typeface="Malgun Gothic"/>
                          <a:ea typeface="Malgun Gothic"/>
                          <a:cs typeface="Arial" charset="0"/>
                          <a:sym typeface="Malgun Gothic"/>
                        </a:rPr>
                        <a:t>정보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4" name="Google Shape;294;p12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sp>
        <p:nvSpPr>
          <p:cNvPr id="295" name="Google Shape;295;p12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graphicFrame>
        <p:nvGraphicFramePr>
          <p:cNvPr id="296" name="Google Shape;296;p12"/>
          <p:cNvGraphicFramePr/>
          <p:nvPr>
            <p:extLst/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구매</a:t>
                      </a:r>
                      <a:endParaRPr lang="ko-KR" altLang="en-US"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(L.4)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sym typeface="Malgun Gothic"/>
                        </a:rPr>
                        <a:t>주문 </a:t>
                      </a:r>
                      <a:r>
                        <a:rPr lang="ko-KR" altLang="en-US" sz="1100" u="none" strike="noStrike" cap="none" dirty="0" smtClean="0">
                          <a:latin typeface="Malgun Gothic"/>
                          <a:ea typeface="Malgun Gothic"/>
                          <a:sym typeface="Malgun Gothic"/>
                        </a:rPr>
                        <a:t>취소</a:t>
                      </a:r>
                      <a:endParaRPr lang="ko-KR" altLang="en-US"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58118"/>
      </p:ext>
    </p:extLst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5616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프로세스시작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및 종료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Event(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주기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수작업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전산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판단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Step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 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Task(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연관프로세스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출력되는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장표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정보저장소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장부 또는 시스템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82865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외부기관</a:t>
                      </a: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5" name="AutoShape 4"/>
          <p:cNvSpPr>
            <a:spLocks noChangeArrowheads="1"/>
          </p:cNvSpPr>
          <p:nvPr/>
        </p:nvSpPr>
        <p:spPr bwMode="auto">
          <a:xfrm>
            <a:off x="10771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장부명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 또는</a:t>
            </a:r>
            <a:b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</a:b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전산시스템 명</a:t>
            </a:r>
          </a:p>
        </p:txBody>
      </p:sp>
      <p:sp>
        <p:nvSpPr>
          <p:cNvPr id="66" name="AutoShape 5"/>
          <p:cNvSpPr>
            <a:spLocks noChangeArrowheads="1"/>
          </p:cNvSpPr>
          <p:nvPr/>
        </p:nvSpPr>
        <p:spPr bwMode="auto">
          <a:xfrm>
            <a:off x="1077144" y="3573016"/>
            <a:ext cx="1143000" cy="379929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.Step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67" name="Rectangle 6"/>
          <p:cNvSpPr>
            <a:spLocks noChangeArrowheads="1"/>
          </p:cNvSpPr>
          <p:nvPr/>
        </p:nvSpPr>
        <p:spPr bwMode="auto">
          <a:xfrm>
            <a:off x="1077144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>
            <a:off x="10771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출력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장표명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71" name="AutoShape 8"/>
          <p:cNvSpPr>
            <a:spLocks noChangeArrowheads="1"/>
          </p:cNvSpPr>
          <p:nvPr/>
        </p:nvSpPr>
        <p:spPr bwMode="auto">
          <a:xfrm>
            <a:off x="1077144" y="4163099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TaskID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외부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Task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78" name="AutoShape 10"/>
          <p:cNvSpPr>
            <a:spLocks noChangeArrowheads="1"/>
          </p:cNvSpPr>
          <p:nvPr/>
        </p:nvSpPr>
        <p:spPr bwMode="auto">
          <a:xfrm>
            <a:off x="10771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외부 </a:t>
            </a:r>
            <a:r>
              <a:rPr kumimoji="0" lang="ko-KR" altLang="en-US" sz="11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엔터티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5344344" y="5890220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관세청</a:t>
            </a:r>
          </a:p>
        </p:txBody>
      </p:sp>
      <p:sp>
        <p:nvSpPr>
          <p:cNvPr id="102" name="AutoShape 51"/>
          <p:cNvSpPr>
            <a:spLocks noChangeArrowheads="1"/>
          </p:cNvSpPr>
          <p:nvPr/>
        </p:nvSpPr>
        <p:spPr bwMode="auto">
          <a:xfrm>
            <a:off x="53443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통합고객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DB</a:t>
            </a:r>
          </a:p>
        </p:txBody>
      </p:sp>
      <p:sp>
        <p:nvSpPr>
          <p:cNvPr id="103" name="AutoShape 52"/>
          <p:cNvSpPr>
            <a:spLocks noChangeArrowheads="1"/>
          </p:cNvSpPr>
          <p:nvPr/>
        </p:nvSpPr>
        <p:spPr bwMode="auto">
          <a:xfrm>
            <a:off x="67159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MMI</a:t>
            </a:r>
          </a:p>
        </p:txBody>
      </p:sp>
      <p:sp>
        <p:nvSpPr>
          <p:cNvPr id="104" name="AutoShape 53"/>
          <p:cNvSpPr>
            <a:spLocks noChangeArrowheads="1"/>
          </p:cNvSpPr>
          <p:nvPr/>
        </p:nvSpPr>
        <p:spPr bwMode="auto">
          <a:xfrm>
            <a:off x="8087544" y="5319419"/>
            <a:ext cx="1066800" cy="379929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증빙보관철</a:t>
            </a:r>
          </a:p>
        </p:txBody>
      </p:sp>
      <p:sp>
        <p:nvSpPr>
          <p:cNvPr id="105" name="AutoShape 54"/>
          <p:cNvSpPr>
            <a:spLocks noChangeArrowheads="1"/>
          </p:cNvSpPr>
          <p:nvPr/>
        </p:nvSpPr>
        <p:spPr bwMode="auto">
          <a:xfrm>
            <a:off x="80875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납품서</a:t>
            </a:r>
          </a:p>
        </p:txBody>
      </p:sp>
      <p:sp>
        <p:nvSpPr>
          <p:cNvPr id="107" name="AutoShape 55"/>
          <p:cNvSpPr>
            <a:spLocks noChangeArrowheads="1"/>
          </p:cNvSpPr>
          <p:nvPr/>
        </p:nvSpPr>
        <p:spPr bwMode="auto">
          <a:xfrm>
            <a:off x="53443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거래명세서</a:t>
            </a:r>
          </a:p>
        </p:txBody>
      </p:sp>
      <p:sp>
        <p:nvSpPr>
          <p:cNvPr id="108" name="AutoShape 56"/>
          <p:cNvSpPr>
            <a:spLocks noChangeArrowheads="1"/>
          </p:cNvSpPr>
          <p:nvPr/>
        </p:nvSpPr>
        <p:spPr bwMode="auto">
          <a:xfrm>
            <a:off x="6715944" y="4725144"/>
            <a:ext cx="1066800" cy="379929"/>
          </a:xfrm>
          <a:prstGeom prst="flowChartDocumen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세금계산서</a:t>
            </a:r>
          </a:p>
        </p:txBody>
      </p:sp>
      <p:sp>
        <p:nvSpPr>
          <p:cNvPr id="139" name="AutoShape 59"/>
          <p:cNvSpPr>
            <a:spLocks noChangeArrowheads="1"/>
          </p:cNvSpPr>
          <p:nvPr/>
        </p:nvSpPr>
        <p:spPr bwMode="auto">
          <a:xfrm>
            <a:off x="53443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3.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주문유형</a:t>
            </a:r>
            <a:endParaRPr kumimoji="0" lang="en-US" altLang="ko-KR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선택</a:t>
            </a:r>
          </a:p>
        </p:txBody>
      </p:sp>
      <p:sp>
        <p:nvSpPr>
          <p:cNvPr id="140" name="AutoShape 60"/>
          <p:cNvSpPr>
            <a:spLocks noChangeArrowheads="1"/>
          </p:cNvSpPr>
          <p:nvPr/>
        </p:nvSpPr>
        <p:spPr bwMode="auto">
          <a:xfrm>
            <a:off x="6715944" y="3495745"/>
            <a:ext cx="1143000" cy="457200"/>
          </a:xfrm>
          <a:prstGeom prst="flowChartDecision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wrap="none"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4.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담보가액초과</a:t>
            </a:r>
          </a:p>
        </p:txBody>
      </p:sp>
      <p:sp>
        <p:nvSpPr>
          <p:cNvPr id="142" name="Rectangle 6"/>
          <p:cNvSpPr>
            <a:spLocks noChangeArrowheads="1"/>
          </p:cNvSpPr>
          <p:nvPr/>
        </p:nvSpPr>
        <p:spPr bwMode="auto">
          <a:xfrm>
            <a:off x="5361298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정상주문등록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3" name="Rectangle 6"/>
          <p:cNvSpPr>
            <a:spLocks noChangeArrowheads="1"/>
          </p:cNvSpPr>
          <p:nvPr/>
        </p:nvSpPr>
        <p:spPr bwMode="auto">
          <a:xfrm>
            <a:off x="6729562" y="2989763"/>
            <a:ext cx="1008000" cy="3799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5.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출하의뢰지시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4" name="순서도: 수동 입력 143"/>
          <p:cNvSpPr/>
          <p:nvPr/>
        </p:nvSpPr>
        <p:spPr>
          <a:xfrm>
            <a:off x="1074726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 err="1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Number.Step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45" name="AutoShape 8"/>
          <p:cNvSpPr>
            <a:spLocks noChangeArrowheads="1"/>
          </p:cNvSpPr>
          <p:nvPr/>
        </p:nvSpPr>
        <p:spPr bwMode="auto">
          <a:xfrm>
            <a:off x="532801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여신한도확인</a:t>
            </a:r>
          </a:p>
        </p:txBody>
      </p:sp>
      <p:sp>
        <p:nvSpPr>
          <p:cNvPr id="146" name="AutoShape 8"/>
          <p:cNvSpPr>
            <a:spLocks noChangeArrowheads="1"/>
          </p:cNvSpPr>
          <p:nvPr/>
        </p:nvSpPr>
        <p:spPr bwMode="auto">
          <a:xfrm>
            <a:off x="6716750" y="4183028"/>
            <a:ext cx="1185416" cy="360000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1.1.1.4</a:t>
            </a:r>
          </a:p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MRP</a:t>
            </a:r>
            <a:endParaRPr kumimoji="0" lang="ko-KR" altLang="en-US" sz="11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147" name="순서도: 수동 입력 146"/>
          <p:cNvSpPr/>
          <p:nvPr/>
        </p:nvSpPr>
        <p:spPr>
          <a:xfrm>
            <a:off x="5361298" y="2420888"/>
            <a:ext cx="1008112" cy="360040"/>
          </a:xfrm>
          <a:prstGeom prst="flowChartManualInpu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fontAlgn="auto" latinLnBrk="0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고객주문접수</a:t>
            </a:r>
          </a:p>
        </p:txBody>
      </p:sp>
      <p:sp>
        <p:nvSpPr>
          <p:cNvPr id="148" name="AutoShape 3"/>
          <p:cNvSpPr>
            <a:spLocks noChangeArrowheads="1"/>
          </p:cNvSpPr>
          <p:nvPr/>
        </p:nvSpPr>
        <p:spPr bwMode="auto">
          <a:xfrm>
            <a:off x="1352600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Event</a:t>
            </a:r>
          </a:p>
        </p:txBody>
      </p:sp>
      <p:sp>
        <p:nvSpPr>
          <p:cNvPr id="149" name="순서도: 수행의 시작/종료 148"/>
          <p:cNvSpPr/>
          <p:nvPr/>
        </p:nvSpPr>
        <p:spPr>
          <a:xfrm>
            <a:off x="1136576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시작 및 종료 </a:t>
            </a: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step</a:t>
            </a: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명</a:t>
            </a:r>
          </a:p>
        </p:txBody>
      </p:sp>
      <p:sp>
        <p:nvSpPr>
          <p:cNvPr id="151" name="순서도: 수행의 시작/종료 150"/>
          <p:cNvSpPr/>
          <p:nvPr/>
        </p:nvSpPr>
        <p:spPr>
          <a:xfrm>
            <a:off x="5385048" y="1234852"/>
            <a:ext cx="1044000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고객주문의뢰</a:t>
            </a:r>
          </a:p>
        </p:txBody>
      </p:sp>
      <p:sp>
        <p:nvSpPr>
          <p:cNvPr id="153" name="AutoShape 14"/>
          <p:cNvSpPr>
            <a:spLocks noChangeArrowheads="1"/>
          </p:cNvSpPr>
          <p:nvPr/>
        </p:nvSpPr>
        <p:spPr bwMode="auto">
          <a:xfrm>
            <a:off x="5601072" y="1772816"/>
            <a:ext cx="457200" cy="423863"/>
          </a:xfrm>
          <a:prstGeom prst="flowChartSummingJunction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 wrap="none" lIns="36000" tIns="36000" rIns="36000" bIns="36000" anchor="ctr">
            <a:noAutofit/>
          </a:bodyPr>
          <a:lstStyle/>
          <a:p>
            <a:pPr marL="0" marR="0" lvl="0" indent="0" algn="ctr" defTabSz="7620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매주 금</a:t>
            </a:r>
            <a:r>
              <a:rPr kumimoji="0" lang="en-US" altLang="ko-KR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,18</a:t>
            </a:r>
            <a:r>
              <a:rPr kumimoji="0" lang="ko-KR" altLang="en-US" sz="11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맑은 고딕" pitchFamily="50" charset="-127"/>
              </a:rPr>
              <a:t>시</a:t>
            </a:r>
          </a:p>
        </p:txBody>
      </p:sp>
    </p:spTree>
    <p:extLst>
      <p:ext uri="{BB962C8B-B14F-4D97-AF65-F5344CB8AC3E}">
        <p14:creationId xmlns:p14="http://schemas.microsoft.com/office/powerpoint/2010/main" val="2079786594"/>
      </p:ext>
    </p:extLst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산출물</a:t>
            </a:r>
            <a:r>
              <a:rPr lang="en-US" altLang="ko-KR" dirty="0"/>
              <a:t>) Flow Chart </a:t>
            </a:r>
            <a:r>
              <a:rPr lang="ko-KR" altLang="en-US"/>
              <a:t>작성 범례 </a:t>
            </a:r>
            <a:endParaRPr lang="ko-KR" altLang="en-US" dirty="0"/>
          </a:p>
        </p:txBody>
      </p:sp>
      <p:graphicFrame>
        <p:nvGraphicFramePr>
          <p:cNvPr id="64" name="표 63"/>
          <p:cNvGraphicFramePr>
            <a:graphicFrameLocks noGrp="1"/>
          </p:cNvGraphicFramePr>
          <p:nvPr/>
        </p:nvGraphicFramePr>
        <p:xfrm>
          <a:off x="560512" y="764704"/>
          <a:ext cx="8712968" cy="1419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64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6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범례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예시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 프로세스 </a:t>
                      </a:r>
                      <a:r>
                        <a:rPr lang="ko-KR" altLang="en-US" sz="1200" dirty="0" err="1">
                          <a:latin typeface="맑은 고딕" pitchFamily="50" charset="-127"/>
                          <a:ea typeface="맑은 고딕" pitchFamily="50" charset="-127"/>
                        </a:rPr>
                        <a:t>연결자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4578"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200" baseline="0" dirty="0">
                          <a:latin typeface="맑은 고딕" pitchFamily="50" charset="-127"/>
                          <a:ea typeface="맑은 고딕" pitchFamily="50" charset="-127"/>
                        </a:rPr>
                        <a:t>Flow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800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순서도: 연결자 31"/>
          <p:cNvSpPr/>
          <p:nvPr/>
        </p:nvSpPr>
        <p:spPr>
          <a:xfrm>
            <a:off x="1424608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3" name="순서도: 연결자 32"/>
          <p:cNvSpPr/>
          <p:nvPr/>
        </p:nvSpPr>
        <p:spPr>
          <a:xfrm>
            <a:off x="5601072" y="1218000"/>
            <a:ext cx="360000" cy="360000"/>
          </a:xfrm>
          <a:prstGeom prst="flowChartConnector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fontAlgn="auto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A</a:t>
            </a:r>
            <a:endParaRPr kumimoji="0"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5" name="Line 11"/>
          <p:cNvSpPr>
            <a:spLocks noChangeShapeType="1"/>
          </p:cNvSpPr>
          <p:nvPr/>
        </p:nvSpPr>
        <p:spPr bwMode="auto">
          <a:xfrm>
            <a:off x="1077144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6" name="Line 15"/>
          <p:cNvSpPr>
            <a:spLocks noChangeShapeType="1"/>
          </p:cNvSpPr>
          <p:nvPr/>
        </p:nvSpPr>
        <p:spPr bwMode="auto">
          <a:xfrm>
            <a:off x="5399112" y="193791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  <p:sp>
        <p:nvSpPr>
          <p:cNvPr id="37" name="Freeform 65"/>
          <p:cNvSpPr>
            <a:spLocks/>
          </p:cNvSpPr>
          <p:nvPr/>
        </p:nvSpPr>
        <p:spPr bwMode="auto">
          <a:xfrm>
            <a:off x="6770712" y="1709316"/>
            <a:ext cx="990600" cy="228600"/>
          </a:xfrm>
          <a:custGeom>
            <a:avLst/>
            <a:gdLst>
              <a:gd name="T0" fmla="*/ 0 w 624"/>
              <a:gd name="T1" fmla="*/ 96 h 96"/>
              <a:gd name="T2" fmla="*/ 624 w 624"/>
              <a:gd name="T3" fmla="*/ 96 h 96"/>
              <a:gd name="T4" fmla="*/ 624 w 624"/>
              <a:gd name="T5" fmla="*/ 0 h 96"/>
              <a:gd name="T6" fmla="*/ 0 60000 65536"/>
              <a:gd name="T7" fmla="*/ 0 60000 65536"/>
              <a:gd name="T8" fmla="*/ 0 60000 65536"/>
              <a:gd name="T9" fmla="*/ 0 w 624"/>
              <a:gd name="T10" fmla="*/ 0 h 96"/>
              <a:gd name="T11" fmla="*/ 624 w 62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96">
                <a:moveTo>
                  <a:pt x="0" y="96"/>
                </a:moveTo>
                <a:lnTo>
                  <a:pt x="624" y="96"/>
                </a:lnTo>
                <a:lnTo>
                  <a:pt x="624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800" b="0" i="0" u="none" strike="noStrike" kern="0" cap="none" spc="0" normalizeH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784868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42190"/>
              </p:ext>
            </p:extLst>
          </p:nvPr>
        </p:nvGraphicFramePr>
        <p:xfrm>
          <a:off x="273050" y="1705112"/>
          <a:ext cx="9361041" cy="4680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399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1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사용자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시스템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8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To-Be Process Flow Chart</a:t>
            </a:r>
            <a:endParaRPr lang="ko-KR" altLang="en-US" dirty="0"/>
          </a:p>
        </p:txBody>
      </p:sp>
      <p:graphicFrame>
        <p:nvGraphicFramePr>
          <p:cNvPr id="102" name="Group 4">
            <a:extLst>
              <a:ext uri="{FF2B5EF4-FFF2-40B4-BE49-F238E27FC236}">
                <a16:creationId xmlns:a16="http://schemas.microsoft.com/office/drawing/2014/main" id="{21470F02-92C1-48D7-877D-779D3FB3A7F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kumimoji="0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 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순서도: 수행의 시작/종료 24">
            <a:extLst>
              <a:ext uri="{FF2B5EF4-FFF2-40B4-BE49-F238E27FC236}">
                <a16:creationId xmlns:a16="http://schemas.microsoft.com/office/drawing/2014/main" id="{9446C37C-6A8F-43BA-8714-2992F59963B3}"/>
              </a:ext>
            </a:extLst>
          </p:cNvPr>
          <p:cNvSpPr/>
          <p:nvPr/>
        </p:nvSpPr>
        <p:spPr>
          <a:xfrm>
            <a:off x="1044138" y="2361849"/>
            <a:ext cx="1066799" cy="29623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시작</a:t>
            </a:r>
          </a:p>
        </p:txBody>
      </p:sp>
      <p:sp>
        <p:nvSpPr>
          <p:cNvPr id="26" name="AutoShape 51">
            <a:extLst>
              <a:ext uri="{FF2B5EF4-FFF2-40B4-BE49-F238E27FC236}">
                <a16:creationId xmlns:a16="http://schemas.microsoft.com/office/drawing/2014/main" id="{7FE5DF37-66DB-48B1-A405-D23DC147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827" y="5575883"/>
            <a:ext cx="1023694" cy="393598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lIns="36000" tIns="0" rIns="36000" bIns="0" anchor="ctr">
            <a:noAutofit/>
          </a:bodyPr>
          <a:lstStyle/>
          <a:p>
            <a:pPr algn="ctr" defTabSz="762000" eaLnBrk="0" hangingPunct="0">
              <a:defRPr/>
            </a:pPr>
            <a:r>
              <a:rPr lang="ko-KR" altLang="en-US" sz="1100" b="0" kern="0" dirty="0">
                <a:latin typeface="Arial" pitchFamily="34" charset="0"/>
                <a:ea typeface="맑은 고딕" pitchFamily="50" charset="-127"/>
              </a:rPr>
              <a:t>회원정보 </a:t>
            </a:r>
            <a:r>
              <a:rPr lang="en-US" altLang="ko-KR" sz="1100" b="0" kern="0" dirty="0" smtClean="0">
                <a:latin typeface="Arial" pitchFamily="34" charset="0"/>
                <a:ea typeface="맑은 고딕" pitchFamily="50" charset="-127"/>
              </a:rPr>
              <a:t>DB</a:t>
            </a:r>
            <a:endParaRPr lang="en-US" altLang="ko-KR" sz="1100" b="0" kern="0" dirty="0"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27" name="연결선: 꺾임 64">
            <a:extLst>
              <a:ext uri="{FF2B5EF4-FFF2-40B4-BE49-F238E27FC236}">
                <a16:creationId xmlns:a16="http://schemas.microsoft.com/office/drawing/2014/main" id="{3BB96834-1E58-40BA-AC79-BFD2E21D7DAE}"/>
              </a:ext>
            </a:extLst>
          </p:cNvPr>
          <p:cNvCxnSpPr>
            <a:cxnSpLocks/>
            <a:stCxn id="26" idx="2"/>
            <a:endCxn id="33" idx="3"/>
          </p:cNvCxnSpPr>
          <p:nvPr/>
        </p:nvCxnSpPr>
        <p:spPr>
          <a:xfrm rot="10800000">
            <a:off x="6985857" y="4635153"/>
            <a:ext cx="1374970" cy="113753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35" idx="3"/>
            <a:endCxn id="18" idx="0"/>
          </p:cNvCxnSpPr>
          <p:nvPr/>
        </p:nvCxnSpPr>
        <p:spPr>
          <a:xfrm>
            <a:off x="4425099" y="3287896"/>
            <a:ext cx="1939957" cy="32291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25" idx="3"/>
            <a:endCxn id="35" idx="0"/>
          </p:cNvCxnSpPr>
          <p:nvPr/>
        </p:nvCxnSpPr>
        <p:spPr>
          <a:xfrm>
            <a:off x="2110937" y="2509964"/>
            <a:ext cx="1761944" cy="54412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순서도: 수행의 시작/종료 32"/>
          <p:cNvSpPr/>
          <p:nvPr/>
        </p:nvSpPr>
        <p:spPr>
          <a:xfrm>
            <a:off x="5744255" y="4455131"/>
            <a:ext cx="1241603" cy="360040"/>
          </a:xfrm>
          <a:prstGeom prst="flowChartTerminator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marL="177800" indent="-177800" algn="ctr" defTabSz="762000" eaLnBrk="0" hangingPunct="0">
              <a:lnSpc>
                <a:spcPct val="90000"/>
              </a:lnSpc>
              <a:defRPr/>
            </a:pPr>
            <a:r>
              <a:rPr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3.</a:t>
            </a:r>
            <a:r>
              <a:rPr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회원가입 성공</a:t>
            </a:r>
          </a:p>
        </p:txBody>
      </p:sp>
      <p:cxnSp>
        <p:nvCxnSpPr>
          <p:cNvPr id="34" name="꺾인 연결선 33"/>
          <p:cNvCxnSpPr>
            <a:stCxn id="18" idx="2"/>
            <a:endCxn id="33" idx="0"/>
          </p:cNvCxnSpPr>
          <p:nvPr/>
        </p:nvCxnSpPr>
        <p:spPr>
          <a:xfrm rot="16200000" flipH="1">
            <a:off x="6081722" y="4171796"/>
            <a:ext cx="56666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0662" y="3054084"/>
            <a:ext cx="1104437" cy="467623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hangingPunct="0">
              <a:defRPr/>
            </a:pPr>
            <a:r>
              <a:rPr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</a:t>
            </a:r>
            <a:r>
              <a:rPr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회원정보입력</a:t>
            </a:r>
          </a:p>
        </p:txBody>
      </p:sp>
      <p:sp>
        <p:nvSpPr>
          <p:cNvPr id="36" name="AutoShape 8"/>
          <p:cNvSpPr>
            <a:spLocks noChangeArrowheads="1"/>
          </p:cNvSpPr>
          <p:nvPr/>
        </p:nvSpPr>
        <p:spPr bwMode="auto">
          <a:xfrm>
            <a:off x="3212096" y="5772683"/>
            <a:ext cx="1184400" cy="379929"/>
          </a:xfrm>
          <a:prstGeom prst="flowChartPredefined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hangingPunct="0">
              <a:defRPr/>
            </a:pPr>
            <a:r>
              <a:rPr lang="en-US" altLang="ko-KR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1.1.2 </a:t>
            </a:r>
            <a:r>
              <a:rPr lang="ko-KR" altLang="en-US" sz="1100" b="0" kern="0" dirty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로그인</a:t>
            </a:r>
          </a:p>
        </p:txBody>
      </p:sp>
      <p:cxnSp>
        <p:nvCxnSpPr>
          <p:cNvPr id="37" name="꺾인 연결선 36"/>
          <p:cNvCxnSpPr>
            <a:stCxn id="33" idx="2"/>
            <a:endCxn id="36" idx="0"/>
          </p:cNvCxnSpPr>
          <p:nvPr/>
        </p:nvCxnSpPr>
        <p:spPr>
          <a:xfrm rot="5400000">
            <a:off x="4605922" y="4013546"/>
            <a:ext cx="957511" cy="256076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AutoShape 10"/>
          <p:cNvSpPr>
            <a:spLocks noChangeArrowheads="1"/>
          </p:cNvSpPr>
          <p:nvPr/>
        </p:nvSpPr>
        <p:spPr bwMode="auto">
          <a:xfrm>
            <a:off x="7401272" y="2318768"/>
            <a:ext cx="1066800" cy="381000"/>
          </a:xfrm>
          <a:prstGeom prst="hexagon">
            <a:avLst>
              <a:gd name="adj" fmla="val 45319"/>
              <a:gd name="vf" fmla="val 115470"/>
            </a:avLst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36000" rIns="36000" bIns="36000" anchor="ctr">
            <a:noAutofit/>
          </a:bodyPr>
          <a:lstStyle/>
          <a:p>
            <a:pPr algn="ctr" defTabSz="762000" eaLnBrk="0" hangingPunct="0">
              <a:defRPr/>
            </a:pPr>
            <a:r>
              <a:rPr lang="en-US" altLang="ko-KR" sz="1100" b="0" kern="0" dirty="0">
                <a:ln w="0"/>
                <a:solidFill>
                  <a:schemeClr val="tx2"/>
                </a:solidFill>
                <a:latin typeface="Arial" pitchFamily="34" charset="0"/>
                <a:ea typeface="맑은 고딕" pitchFamily="50" charset="-127"/>
              </a:rPr>
              <a:t>4.SNS API</a:t>
            </a:r>
            <a:endParaRPr lang="ko-KR" altLang="en-US" sz="1100" b="0" kern="0" dirty="0">
              <a:ln w="0"/>
              <a:solidFill>
                <a:schemeClr val="tx2"/>
              </a:solidFill>
              <a:latin typeface="Arial" pitchFamily="34" charset="0"/>
              <a:ea typeface="맑은 고딕" pitchFamily="50" charset="-127"/>
            </a:endParaRPr>
          </a:p>
        </p:txBody>
      </p:sp>
      <p:cxnSp>
        <p:nvCxnSpPr>
          <p:cNvPr id="40" name="연결선: 꺾임 126">
            <a:extLst>
              <a:ext uri="{FF2B5EF4-FFF2-40B4-BE49-F238E27FC236}">
                <a16:creationId xmlns:a16="http://schemas.microsoft.com/office/drawing/2014/main" id="{51DA662E-21B5-4EA0-A10B-D77DD3CEF443}"/>
              </a:ext>
            </a:extLst>
          </p:cNvPr>
          <p:cNvCxnSpPr>
            <a:cxnSpLocks/>
            <a:stCxn id="38" idx="3"/>
            <a:endCxn id="35" idx="0"/>
          </p:cNvCxnSpPr>
          <p:nvPr/>
        </p:nvCxnSpPr>
        <p:spPr>
          <a:xfrm rot="10800000" flipV="1">
            <a:off x="3872882" y="2509268"/>
            <a:ext cx="3528391" cy="54481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6">
            <a:extLst>
              <a:ext uri="{FF2B5EF4-FFF2-40B4-BE49-F238E27FC236}">
                <a16:creationId xmlns:a16="http://schemas.microsoft.com/office/drawing/2014/main" id="{929ADE32-DFAA-4F26-A0C8-EE7762251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837" y="3610806"/>
            <a:ext cx="1104437" cy="277657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lIns="18000" tIns="0" rIns="18000" bIns="0" anchor="ctr">
            <a:noAutofit/>
          </a:bodyPr>
          <a:lstStyle/>
          <a:p>
            <a:pPr algn="ctr" defTabSz="762000" eaLnBrk="0" hangingPunct="0">
              <a:defRPr/>
            </a:pPr>
            <a:r>
              <a:rPr lang="en-US" altLang="ko-KR" sz="1100" b="0" kern="0" dirty="0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2. </a:t>
            </a:r>
            <a:r>
              <a:rPr lang="ko-KR" altLang="en-US" sz="1100" b="0" kern="0" dirty="0" err="1" smtClean="0">
                <a:solidFill>
                  <a:srgbClr val="000000"/>
                </a:solidFill>
                <a:latin typeface="Arial" pitchFamily="34" charset="0"/>
                <a:ea typeface="맑은 고딕" pitchFamily="50" charset="-127"/>
              </a:rPr>
              <a:t>중복확인</a:t>
            </a:r>
            <a:endParaRPr lang="ko-KR" altLang="en-US" sz="1100" b="0" kern="0" dirty="0">
              <a:solidFill>
                <a:srgbClr val="000000"/>
              </a:solidFill>
              <a:latin typeface="Arial" pitchFamily="34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6386761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roup 4"/>
          <p:cNvGraphicFramePr>
            <a:graphicFrameLocks noGrp="1"/>
          </p:cNvGraphicFramePr>
          <p:nvPr>
            <p:extLst/>
          </p:nvPr>
        </p:nvGraphicFramePr>
        <p:xfrm>
          <a:off x="273050" y="764704"/>
          <a:ext cx="9359900" cy="858838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Major Process (L.2)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어딜가든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조</a:t>
                      </a:r>
                    </a:p>
                  </a:txBody>
                  <a:tcPr marL="38100" marR="38100" marT="38100" marB="381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Sub Process (L.3)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회원관리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Variant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SNS </a:t>
                      </a:r>
                      <a:r>
                        <a:rPr kumimoji="0" lang="ko-KR" altLang="en-US" sz="11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계정가입</a:t>
                      </a: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ID</a:t>
                      </a:r>
                    </a:p>
                  </a:txBody>
                  <a:tcPr marL="38100" marR="38100" marT="38100" marB="381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1.1.1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Task (L.4)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회원가입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8100" marR="38100" marT="38100" marB="38100" anchor="ctr" horzOverflow="overflow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6" name="Group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73448"/>
              </p:ext>
            </p:extLst>
          </p:nvPr>
        </p:nvGraphicFramePr>
        <p:xfrm>
          <a:off x="272481" y="1700808"/>
          <a:ext cx="9361041" cy="2917092"/>
        </p:xfrm>
        <a:graphic>
          <a:graphicData uri="http://schemas.openxmlformats.org/drawingml/2006/table">
            <a:tbl>
              <a:tblPr/>
              <a:tblGrid>
                <a:gridCol w="648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8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2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Number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Step </a:t>
                      </a: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설명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수행주체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Input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Output Data</a:t>
                      </a: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회원정보입력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 출력하는 양식에 맞게 정보를 작성</a:t>
                      </a:r>
                      <a:endParaRPr lang="ko-KR" altLang="en-US" sz="1400" u="none" strike="noStrike" cap="none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사용자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중복확인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기입한 정보가 기존에 존재하는지 </a:t>
                      </a:r>
                      <a:r>
                        <a:rPr lang="ko-KR" alt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중복확인</a:t>
                      </a:r>
                      <a:endParaRPr lang="ko-KR" altLang="en-US" sz="1400" u="none" strike="noStrike" cap="none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회원가입 성공</a:t>
                      </a:r>
                      <a:endParaRPr kumimoji="0" lang="en-US" altLang="ko-KR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사용자의 회원가입이 되고 회원정보가 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</a:t>
                      </a:r>
                      <a:r>
                        <a:rPr lang="en-US" altLang="ko-KR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1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보내진다</a:t>
                      </a:r>
                      <a:endParaRPr lang="ko-KR" altLang="en-US" sz="1400" u="none" strike="noStrike" cap="none" dirty="0"/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10000"/>
                        </a:spcBef>
                        <a:spcAft>
                          <a:spcPct val="1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en-US" altLang="ko-KR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SNS API</a:t>
                      </a:r>
                      <a:endParaRPr kumimoji="0" lang="ko-KR" alt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900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lang="ko-KR" altLang="en-US" sz="1100" b="0" i="0" u="none" strike="noStrike" cap="none" dirty="0" err="1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외부기관으로부터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 API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 가져온다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시스템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외부기관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Tx/>
                        <a:buFont typeface="Symbol" pitchFamily="18" charset="2"/>
                        <a:buNone/>
                        <a:tabLst/>
                      </a:pPr>
                      <a:r>
                        <a:rPr kumimoji="0" lang="ko-KR" alt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회원정보</a:t>
                      </a:r>
                      <a:endParaRPr kumimoji="0" lang="en-US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Arial" charset="0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6753200" y="260325"/>
            <a:ext cx="3024213" cy="360363"/>
          </a:xfrm>
          <a:prstGeom prst="rect">
            <a:avLst/>
          </a:prstGeom>
        </p:spPr>
        <p:txBody>
          <a:bodyPr lIns="0" rIns="0"/>
          <a:lstStyle>
            <a:lvl1pPr marL="0" indent="0" algn="r">
              <a:buNone/>
              <a:defRPr sz="1400" b="1"/>
            </a:lvl1pPr>
            <a:lvl2pPr>
              <a:buNone/>
              <a:defRPr/>
            </a:lvl2pPr>
          </a:lstStyle>
          <a:p>
            <a:pPr lvl="0"/>
            <a:r>
              <a:rPr lang="en-US" altLang="ko-KR" dirty="0"/>
              <a:t>Step </a:t>
            </a:r>
            <a:r>
              <a:rPr lang="ko-KR" altLang="en-US" dirty="0"/>
              <a:t>설명 </a:t>
            </a:r>
          </a:p>
        </p:txBody>
      </p:sp>
    </p:spTree>
    <p:extLst>
      <p:ext uri="{BB962C8B-B14F-4D97-AF65-F5344CB8AC3E}">
        <p14:creationId xmlns:p14="http://schemas.microsoft.com/office/powerpoint/2010/main" val="241045314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ga95ed80395_0_241"/>
          <p:cNvGraphicFramePr/>
          <p:nvPr>
            <p:extLst/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Variant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로그인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Google Shape;125;ga95ed80395_0_241"/>
          <p:cNvGraphicFramePr/>
          <p:nvPr>
            <p:extLst/>
          </p:nvPr>
        </p:nvGraphicFramePr>
        <p:xfrm>
          <a:off x="273050" y="1679104"/>
          <a:ext cx="9359900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1.개요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로그인 프로세스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Belleza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arenR"/>
                      </a:pP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존재 확인</a:t>
                      </a: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로그인하고자 하는 계정이 회원정보 </a:t>
                      </a:r>
                      <a:r>
                        <a:rPr lang="ko-KR" sz="10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DB에</a:t>
                      </a:r>
                      <a:r>
                        <a:rPr lang="ko-KR" sz="10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존재해야 한다.</a:t>
                      </a: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arenR"/>
                      </a:pP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아이디, 패스워드가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회원정보DB와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일치하는지 확인</a:t>
                      </a:r>
                      <a:b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 아이디와 패스워드가 </a:t>
                      </a:r>
                      <a:r>
                        <a:rPr lang="ko-KR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회원정보DB와</a:t>
                      </a:r>
                      <a:r>
                        <a:rPr 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일치하면 로그인, 불일치하면 로그인 재시도</a:t>
                      </a:r>
                      <a:endParaRPr lang="en-US" altLang="ko-KR"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arenR"/>
                      </a:pP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계정으로 로그인</a:t>
                      </a: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계정으로 회원가입 </a:t>
                      </a:r>
                      <a:r>
                        <a:rPr lang="ko-KR" altLang="en-US" sz="10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했을시</a:t>
                      </a:r>
                      <a:r>
                        <a:rPr lang="ko-KR" altLang="en-US" sz="10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해당계정으로 로그인</a:t>
                      </a:r>
                      <a:endParaRPr lang="en-US" altLang="ko-KR"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arenR"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현행(As-Is)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정보가 정확한 지 확인하여 로그인 할 수 있다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26;ga95ed80395_0_241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/>
          </a:p>
        </p:txBody>
      </p:sp>
      <p:sp>
        <p:nvSpPr>
          <p:cNvPr id="127" name="Google Shape;127;ga95ed80395_0_241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dirty="0" err="1"/>
              <a:t>T</a:t>
            </a:r>
            <a:r>
              <a:rPr lang="en-US" altLang="ko-KR" dirty="0"/>
              <a:t>o</a:t>
            </a:r>
            <a:r>
              <a:rPr lang="ko-KR" dirty="0"/>
              <a:t>-</a:t>
            </a:r>
            <a:r>
              <a:rPr lang="ko-KR" dirty="0" err="1"/>
              <a:t>B</a:t>
            </a:r>
            <a:r>
              <a:rPr lang="en-US" altLang="ko-KR" dirty="0"/>
              <a:t>e</a:t>
            </a:r>
            <a:r>
              <a:rPr lang="ko-KR" dirty="0"/>
              <a:t> </a:t>
            </a:r>
            <a:r>
              <a:rPr lang="ko-KR" dirty="0" err="1"/>
              <a:t>P</a:t>
            </a:r>
            <a:r>
              <a:rPr lang="en-US" altLang="ko-KR" dirty="0" err="1"/>
              <a:t>rocess</a:t>
            </a:r>
            <a:r>
              <a:rPr lang="ko-KR" dirty="0"/>
              <a:t> 설계서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589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ga95ed80395_0_247"/>
          <p:cNvGraphicFramePr/>
          <p:nvPr>
            <p:extLst>
              <p:ext uri="{D42A27DB-BD31-4B8C-83A1-F6EECF244321}">
                <p14:modId xmlns:p14="http://schemas.microsoft.com/office/powerpoint/2010/main" val="2924763198"/>
              </p:ext>
            </p:extLst>
          </p:nvPr>
        </p:nvGraphicFramePr>
        <p:xfrm>
          <a:off x="273050" y="1700808"/>
          <a:ext cx="9359900" cy="4684825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460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5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</a:rPr>
                        <a:t>사용자</a:t>
                      </a:r>
                      <a:endParaRPr sz="1400" b="1" u="none" strike="noStrike" cap="none" dirty="0"/>
                    </a:p>
                  </a:txBody>
                  <a:tcPr marL="91450" marR="91450" marT="45725" marB="4572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ko-KR" sz="1200" b="1" u="none" strike="noStrike" cap="none" dirty="0">
                          <a:solidFill>
                            <a:schemeClr val="dk1"/>
                          </a:solidFill>
                        </a:rPr>
                        <a:t>시스템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96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b="0" u="none" strike="noStrike" cap="none" dirty="0"/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3" name="Google Shape;133;ga95ed80395_0_247"/>
          <p:cNvGraphicFramePr/>
          <p:nvPr>
            <p:extLst/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(L.3)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Variant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로그인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4" name="Google Shape;134;ga95ed80395_0_247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Flow Chart</a:t>
            </a: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a95ed80395_0_247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  <p:sp>
        <p:nvSpPr>
          <p:cNvPr id="26" name="Google Shape;135;ga95ed80395_0_247"/>
          <p:cNvSpPr/>
          <p:nvPr/>
        </p:nvSpPr>
        <p:spPr>
          <a:xfrm>
            <a:off x="560512" y="2420888"/>
            <a:ext cx="910764" cy="296244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  <a:buClr>
                <a:srgbClr val="000000"/>
              </a:buClr>
              <a:buSzPts val="900"/>
            </a:pPr>
            <a:r>
              <a:rPr lang="ko-KR" alt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-177800" algn="ctr">
              <a:lnSpc>
                <a:spcPct val="90000"/>
              </a:lnSpc>
              <a:buClr>
                <a:srgbClr val="000000"/>
              </a:buClr>
              <a:buSzPts val="900"/>
            </a:pPr>
            <a:r>
              <a:rPr lang="ko-KR" altLang="en-US" sz="9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시작</a:t>
            </a:r>
            <a:endParaRPr sz="9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36;ga95ed80395_0_247"/>
          <p:cNvSpPr/>
          <p:nvPr/>
        </p:nvSpPr>
        <p:spPr>
          <a:xfrm>
            <a:off x="5961112" y="4005064"/>
            <a:ext cx="1143000" cy="3264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altLang="ko-KR" sz="9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ko-KR" altLang="en-US" sz="9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계정정보 조회</a:t>
            </a:r>
            <a:endParaRPr sz="9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43;ga95ed80395_0_247"/>
          <p:cNvSpPr/>
          <p:nvPr/>
        </p:nvSpPr>
        <p:spPr>
          <a:xfrm>
            <a:off x="8481392" y="5528822"/>
            <a:ext cx="1023694" cy="496572"/>
          </a:xfrm>
          <a:prstGeom prst="flowChartMagneticDisk">
            <a:avLst/>
          </a:prstGeom>
          <a:solidFill>
            <a:srgbClr val="FFFFFF"/>
          </a:solidFill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36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</a:pPr>
            <a:r>
              <a:rPr lang="ko-KR" altLang="en-US" sz="1100" b="0" dirty="0">
                <a:latin typeface="Arial"/>
                <a:ea typeface="Arial"/>
                <a:cs typeface="Arial"/>
                <a:sym typeface="Arial"/>
              </a:rPr>
              <a:t>회원정보 </a:t>
            </a:r>
            <a:r>
              <a:rPr lang="en-US" altLang="ko-KR" sz="1100" b="0" dirty="0" smtClean="0">
                <a:latin typeface="Arial"/>
                <a:ea typeface="Arial"/>
                <a:cs typeface="Arial"/>
                <a:sym typeface="Arial"/>
              </a:rPr>
              <a:t>DB</a:t>
            </a:r>
            <a:endParaRPr sz="11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38;ga95ed80395_0_247"/>
          <p:cNvSpPr/>
          <p:nvPr/>
        </p:nvSpPr>
        <p:spPr>
          <a:xfrm>
            <a:off x="2729880" y="3105821"/>
            <a:ext cx="1143000" cy="474300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r>
              <a:rPr lang="en-US" altLang="ko-KR" sz="9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 altLang="en-US" sz="9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</a:t>
            </a:r>
            <a:endParaRPr sz="14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47;ga95ed80395_0_247"/>
          <p:cNvSpPr/>
          <p:nvPr/>
        </p:nvSpPr>
        <p:spPr>
          <a:xfrm>
            <a:off x="5861206" y="5381912"/>
            <a:ext cx="1342812" cy="644694"/>
          </a:xfrm>
          <a:prstGeom prst="flowChartTerminator">
            <a:avLst/>
          </a:prstGeom>
          <a:solidFill>
            <a:srgbClr val="FFFFFF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000" tIns="0" rIns="18000" bIns="0" anchor="ctr" anchorCtr="0">
            <a:noAutofit/>
          </a:bodyPr>
          <a:lstStyle/>
          <a:p>
            <a:pPr marL="177800" indent="-177800" algn="ctr">
              <a:lnSpc>
                <a:spcPct val="90000"/>
              </a:lnSpc>
              <a:buClr>
                <a:srgbClr val="000000"/>
              </a:buClr>
              <a:buSzPts val="900"/>
            </a:pPr>
            <a:r>
              <a:rPr lang="ko-KR" altLang="en-US" sz="9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로그인 </a:t>
            </a:r>
            <a:endParaRPr sz="9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indent="-177800" algn="ctr">
              <a:lnSpc>
                <a:spcPct val="90000"/>
              </a:lnSpc>
              <a:buClr>
                <a:srgbClr val="000000"/>
              </a:buClr>
              <a:buSzPts val="900"/>
            </a:pPr>
            <a:r>
              <a:rPr lang="ko-KR" altLang="en-US" sz="900" b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완료</a:t>
            </a:r>
            <a:endParaRPr sz="900" b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148;ga95ed80395_0_247"/>
          <p:cNvCxnSpPr>
            <a:stCxn id="27" idx="3"/>
            <a:endCxn id="28" idx="1"/>
          </p:cNvCxnSpPr>
          <p:nvPr/>
        </p:nvCxnSpPr>
        <p:spPr>
          <a:xfrm>
            <a:off x="7104113" y="4168264"/>
            <a:ext cx="1889127" cy="1360558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꺾인 연결선 31"/>
          <p:cNvCxnSpPr>
            <a:stCxn id="29" idx="3"/>
            <a:endCxn id="27" idx="0"/>
          </p:cNvCxnSpPr>
          <p:nvPr/>
        </p:nvCxnSpPr>
        <p:spPr>
          <a:xfrm>
            <a:off x="3872880" y="3342972"/>
            <a:ext cx="2659732" cy="6620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꺾인 연결선 32"/>
          <p:cNvCxnSpPr>
            <a:endCxn id="29" idx="0"/>
          </p:cNvCxnSpPr>
          <p:nvPr/>
        </p:nvCxnSpPr>
        <p:spPr>
          <a:xfrm>
            <a:off x="1471276" y="2569011"/>
            <a:ext cx="1830104" cy="5368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27" idx="2"/>
            <a:endCxn id="30" idx="0"/>
          </p:cNvCxnSpPr>
          <p:nvPr/>
        </p:nvCxnSpPr>
        <p:spPr>
          <a:xfrm>
            <a:off x="6532612" y="4331464"/>
            <a:ext cx="0" cy="1050448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6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ga95ed80395_0_276"/>
          <p:cNvGraphicFramePr/>
          <p:nvPr>
            <p:extLst/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 Process (L.2)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(L.3)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Variant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SNS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 로그인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7" name="Google Shape;157;ga95ed80395_0_276"/>
          <p:cNvGraphicFramePr/>
          <p:nvPr>
            <p:extLst>
              <p:ext uri="{D42A27DB-BD31-4B8C-83A1-F6EECF244321}">
                <p14:modId xmlns:p14="http://schemas.microsoft.com/office/powerpoint/2010/main" val="3877490947"/>
              </p:ext>
            </p:extLst>
          </p:nvPr>
        </p:nvGraphicFramePr>
        <p:xfrm>
          <a:off x="272481" y="1700808"/>
          <a:ext cx="9361025" cy="1741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4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5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Number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Step 설명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수행주체</a:t>
                      </a:r>
                      <a:endParaRPr sz="1400" u="none" strike="noStrike" cap="none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sz="1100" b="0" i="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Malgun Gothic"/>
                        </a:rPr>
                        <a:t>로그인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시 필요한 아이디와 비밀번호를 입력한다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lang="en-US" altLang="ko-KR" sz="1100" b="0" i="0" u="none" strike="noStrike" cap="none" dirty="0" smtClean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400" u="none" strike="noStrike" cap="none" dirty="0"/>
                    </a:p>
                  </a:txBody>
                  <a:tcPr marL="54000" marR="54000" marT="36000" marB="36000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89999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계정정보 조회</a:t>
                      </a:r>
                      <a:endParaRPr lang="ko-KR" altLang="en-US" sz="1100" u="none" strike="noStrike" cap="none" dirty="0"/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  <a:tabLst/>
                        <a:defRPr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</a:t>
                      </a:r>
                      <a:r>
                        <a:rPr lang="en-US" alt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DB</a:t>
                      </a:r>
                      <a:r>
                        <a:rPr lang="ko-KR" alt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입력한 정보가 존재하는 지 확인한다</a:t>
                      </a:r>
                      <a:endParaRPr lang="ko-KR" alt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100"/>
                        <a:buFont typeface="Noto Sans Symbols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Arial" charset="0"/>
                        </a:rPr>
                        <a:t>·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54000" marR="54000" marT="36000" marB="3600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8" name="Google Shape;158;ga95ed80395_0_276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 설명 </a:t>
            </a:r>
            <a:endParaRPr/>
          </a:p>
        </p:txBody>
      </p:sp>
      <p:sp>
        <p:nvSpPr>
          <p:cNvPr id="159" name="Google Shape;159;ga95ed80395_0_276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altLang="ko-KR" dirty="0" err="1"/>
              <a:t>T</a:t>
            </a:r>
            <a:r>
              <a:rPr lang="en-US" altLang="ko-KR" dirty="0"/>
              <a:t>o</a:t>
            </a:r>
            <a:r>
              <a:rPr lang="ko-KR" altLang="ko-KR" dirty="0"/>
              <a:t>-</a:t>
            </a:r>
            <a:r>
              <a:rPr lang="ko-KR" altLang="ko-KR" dirty="0" err="1"/>
              <a:t>B</a:t>
            </a:r>
            <a:r>
              <a:rPr lang="en-US" altLang="ko-KR" dirty="0"/>
              <a:t>e</a:t>
            </a:r>
            <a:r>
              <a:rPr lang="ko-KR" altLang="ko-KR" dirty="0"/>
              <a:t> </a:t>
            </a:r>
            <a:r>
              <a:rPr lang="ko-KR" altLang="ko-KR" dirty="0" err="1"/>
              <a:t>P</a:t>
            </a:r>
            <a:r>
              <a:rPr lang="en-US" altLang="ko-KR" dirty="0" err="1"/>
              <a:t>rocess</a:t>
            </a:r>
            <a:r>
              <a:rPr lang="ko-KR" altLang="ko-KR" dirty="0"/>
              <a:t> 설계서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6822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Google Shape;124;ga95ed80395_0_241"/>
          <p:cNvGraphicFramePr/>
          <p:nvPr>
            <p:extLst>
              <p:ext uri="{D42A27DB-BD31-4B8C-83A1-F6EECF244321}">
                <p14:modId xmlns:p14="http://schemas.microsoft.com/office/powerpoint/2010/main" val="1873146762"/>
              </p:ext>
            </p:extLst>
          </p:nvPr>
        </p:nvGraphicFramePr>
        <p:xfrm>
          <a:off x="273050" y="764704"/>
          <a:ext cx="9359900" cy="85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6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5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Major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(L.2)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어딜가든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2조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ID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Sub Process (L.3)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회원관리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Variant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 ID</a:t>
                      </a:r>
                      <a:endParaRPr sz="1400" u="none" strike="noStrike" cap="none"/>
                    </a:p>
                  </a:txBody>
                  <a:tcPr marL="38100" marR="38100" marT="38100" marB="38100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ko-KR" sz="11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Task</a:t>
                      </a:r>
                      <a:r>
                        <a:rPr lang="ko-KR" sz="11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(L.4)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비밀번호 찾기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5" name="Google Shape;125;ga95ed80395_0_241"/>
          <p:cNvGraphicFramePr/>
          <p:nvPr>
            <p:extLst>
              <p:ext uri="{D42A27DB-BD31-4B8C-83A1-F6EECF244321}">
                <p14:modId xmlns:p14="http://schemas.microsoft.com/office/powerpoint/2010/main" val="3411821855"/>
              </p:ext>
            </p:extLst>
          </p:nvPr>
        </p:nvGraphicFramePr>
        <p:xfrm>
          <a:off x="273050" y="1679104"/>
          <a:ext cx="9359900" cy="4625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294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Process 설명</a:t>
                      </a:r>
                      <a:endParaRPr sz="1400" u="none" strike="noStrike" cap="none"/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개요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분실한 아이디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찾는 프로세스</a:t>
                      </a:r>
                      <a:endParaRPr lang="en-US" altLang="ko-KR" sz="1000" b="0" i="0" u="none" strike="noStrike" cap="none" dirty="0" smtClean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Belleza"/>
                        <a:buNone/>
                      </a:pPr>
                      <a:r>
                        <a:rPr lang="ko-KR" sz="10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주요 사항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arenR"/>
                      </a:pP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이름과 전화번호를 이용해 분실한 아이디를 찾는다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457200" marR="0" lvl="0" indent="-29210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Malgun Gothic"/>
                        <a:buAutoNum type="arabicParenR"/>
                      </a:pPr>
                      <a:r>
                        <a:rPr lang="ko-KR" altLang="en-US" sz="10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r>
                        <a:rPr lang="en-US" altLang="ko-KR" sz="10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1000" u="none" strike="noStrike" cap="none" dirty="0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회원아이디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질문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답변을 이용해 분실한 비밀번호를 찾는다</a:t>
                      </a:r>
                      <a:r>
                        <a:rPr lang="en-US" altLang="ko-KR" sz="1000" u="none" strike="noStrike" cap="none" dirty="0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0" algn="l" rtl="0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61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100" b="1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현행(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As-Is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400" u="none" strike="noStrike" cap="none" dirty="0"/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4137" marR="0" lvl="0" indent="-84137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목표(</a:t>
                      </a:r>
                      <a:r>
                        <a:rPr lang="ko-KR" sz="1100" b="1" i="0" u="sng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To-Be</a:t>
                      </a:r>
                      <a:r>
                        <a:rPr lang="ko-KR" sz="1100" b="1" i="0" u="sng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1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분실한 아이디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비밀번호를 찾을 수 있다</a:t>
                      </a:r>
                      <a:r>
                        <a:rPr lang="en-US" altLang="ko-KR" sz="1100" b="0" i="0" u="none" strike="noStrike" cap="none" dirty="0" smtClean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8100" marR="38100" marT="38100" marB="3810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26;ga95ed80395_0_241"/>
          <p:cNvSpPr txBox="1">
            <a:spLocks noGrp="1"/>
          </p:cNvSpPr>
          <p:nvPr>
            <p:ph type="body" idx="4294967295"/>
          </p:nvPr>
        </p:nvSpPr>
        <p:spPr>
          <a:xfrm>
            <a:off x="6753200" y="260325"/>
            <a:ext cx="3024300" cy="3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ko-KR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To-Be Process 개요서</a:t>
            </a:r>
            <a:endParaRPr/>
          </a:p>
        </p:txBody>
      </p:sp>
      <p:sp>
        <p:nvSpPr>
          <p:cNvPr id="127" name="Google Shape;127;ga95ed80395_0_241"/>
          <p:cNvSpPr txBox="1">
            <a:spLocks noGrp="1"/>
          </p:cNvSpPr>
          <p:nvPr>
            <p:ph type="title"/>
          </p:nvPr>
        </p:nvSpPr>
        <p:spPr>
          <a:xfrm>
            <a:off x="351284" y="0"/>
            <a:ext cx="6474000" cy="6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</a:pPr>
            <a:r>
              <a:rPr lang="ko-KR" dirty="0" err="1"/>
              <a:t>T</a:t>
            </a:r>
            <a:r>
              <a:rPr lang="en-US" altLang="ko-KR" dirty="0"/>
              <a:t>o</a:t>
            </a:r>
            <a:r>
              <a:rPr lang="ko-KR" dirty="0"/>
              <a:t>-</a:t>
            </a:r>
            <a:r>
              <a:rPr lang="ko-KR" dirty="0" err="1"/>
              <a:t>B</a:t>
            </a:r>
            <a:r>
              <a:rPr lang="en-US" altLang="ko-KR" dirty="0"/>
              <a:t>e</a:t>
            </a:r>
            <a:r>
              <a:rPr lang="ko-KR" dirty="0"/>
              <a:t> </a:t>
            </a:r>
            <a:r>
              <a:rPr lang="ko-KR" dirty="0" err="1"/>
              <a:t>P</a:t>
            </a:r>
            <a:r>
              <a:rPr lang="en-US" altLang="ko-KR" dirty="0" err="1"/>
              <a:t>rocess</a:t>
            </a:r>
            <a:r>
              <a:rPr lang="ko-KR" dirty="0"/>
              <a:t> 설계서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693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맑은 고딕/Arial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wrap="square" anchor="ctr">
        <a:noAutofit/>
      </a:bodyPr>
      <a:lstStyle>
        <a:defPPr marL="177800" indent="-177800">
          <a:lnSpc>
            <a:spcPct val="90000"/>
          </a:lnSpc>
          <a:spcBef>
            <a:spcPct val="50000"/>
          </a:spcBef>
          <a:buFont typeface="+mj-lt"/>
          <a:buAutoNum type="arabicPeriod"/>
          <a:defRPr sz="1200" dirty="0" smtClean="0">
            <a:solidFill>
              <a:srgbClr val="000000"/>
            </a:solidFill>
            <a:latin typeface="+mn-ea"/>
            <a:ea typeface="+mn-ea"/>
          </a:defRPr>
        </a:defPPr>
      </a:lstStyle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  <a:lnDef>
      <a:spPr>
        <a:ln w="19050"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dirty="0" smtClean="0">
            <a:latin typeface="+mj-ea"/>
            <a:ea typeface="+mj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63442</TotalTime>
  <Words>2887</Words>
  <Application>Microsoft Office PowerPoint</Application>
  <PresentationFormat>A4 용지(210x297mm)</PresentationFormat>
  <Paragraphs>1176</Paragraphs>
  <Slides>32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Belleza</vt:lpstr>
      <vt:lpstr>Monotype Sorts</vt:lpstr>
      <vt:lpstr>Noto Sans Symbols</vt:lpstr>
      <vt:lpstr>굴림</vt:lpstr>
      <vt:lpstr>맑은 고딕</vt:lpstr>
      <vt:lpstr>맑은 고딕</vt:lpstr>
      <vt:lpstr>Arial</vt:lpstr>
      <vt:lpstr>Symbol</vt:lpstr>
      <vt:lpstr>Wingdings</vt:lpstr>
      <vt:lpstr>Office 테마</vt:lpstr>
      <vt:lpstr>프로세스 설계서 2팀</vt:lpstr>
      <vt:lpstr>To-Be Process DCD</vt:lpstr>
      <vt:lpstr>PowerPoint 프레젠테이션</vt:lpstr>
      <vt:lpstr>PowerPoint 프레젠테이션</vt:lpstr>
      <vt:lpstr>PowerPoint 프레젠테이션</vt:lpstr>
      <vt:lpstr>To-Be Process 설계서</vt:lpstr>
      <vt:lpstr>To-Be Process 설계서</vt:lpstr>
      <vt:lpstr>To-Be Process 설계서</vt:lpstr>
      <vt:lpstr>To-Be Process 설계서</vt:lpstr>
      <vt:lpstr>To-Be Process 설계서</vt:lpstr>
      <vt:lpstr>To-Be Process 설계서</vt:lpstr>
      <vt:lpstr>To-Be Process 설계서</vt:lpstr>
      <vt:lpstr>To-Be Process 설계서</vt:lpstr>
      <vt:lpstr>To-Be Process 설계서</vt:lpstr>
      <vt:lpstr>PowerPoint 프레젠테이션</vt:lpstr>
      <vt:lpstr>PowerPoint 프레젠테이션</vt:lpstr>
      <vt:lpstr>To-Be Process 설계서</vt:lpstr>
      <vt:lpstr>PowerPoint 프레젠테이션</vt:lpstr>
      <vt:lpstr>PowerPoint 프레젠테이션</vt:lpstr>
      <vt:lpstr>To-Be Process 설계서</vt:lpstr>
      <vt:lpstr>To-Be Process 설계서</vt:lpstr>
      <vt:lpstr>PowerPoint 프레젠테이션</vt:lpstr>
      <vt:lpstr>To-Be Process 설계서</vt:lpstr>
      <vt:lpstr>To-Be Process 설계서</vt:lpstr>
      <vt:lpstr>PowerPoint 프레젠테이션</vt:lpstr>
      <vt:lpstr>TO-BE PROCESS 설계서</vt:lpstr>
      <vt:lpstr>TO-BE PROCESS 설계서</vt:lpstr>
      <vt:lpstr>PowerPoint 프레젠테이션</vt:lpstr>
      <vt:lpstr>To-Be Process 설계서</vt:lpstr>
      <vt:lpstr>To-Be Process 설계서</vt:lpstr>
      <vt:lpstr>(산출물) Flow Chart 작성 범례 </vt:lpstr>
      <vt:lpstr>(산출물) Flow Chart 작성 범례 </vt:lpstr>
    </vt:vector>
  </TitlesOfParts>
  <Company>DKS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Yoon Sung Han</dc:creator>
  <cp:lastModifiedBy>mypc</cp:lastModifiedBy>
  <cp:revision>5916</cp:revision>
  <dcterms:created xsi:type="dcterms:W3CDTF">2007-10-15T08:30:37Z</dcterms:created>
  <dcterms:modified xsi:type="dcterms:W3CDTF">2021-10-12T05:24:50Z</dcterms:modified>
</cp:coreProperties>
</file>