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74" r:id="rId3"/>
    <p:sldId id="376" r:id="rId4"/>
    <p:sldId id="377" r:id="rId5"/>
    <p:sldId id="373" r:id="rId6"/>
    <p:sldId id="375" r:id="rId7"/>
    <p:sldId id="379" r:id="rId8"/>
    <p:sldId id="3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76" y="114"/>
      </p:cViewPr>
      <p:guideLst>
        <p:guide orient="horz" pos="2160"/>
        <p:guide pos="384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FE3-E43B-41DC-A92B-7B94F098DFD5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419-9035-428E-AB94-77DA06CE5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53336"/>
            <a:ext cx="1291174" cy="3272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53336"/>
            <a:ext cx="1291174" cy="327276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105" y="2349358"/>
            <a:ext cx="117137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accent1">
                    <a:lumMod val="75000"/>
                  </a:schemeClr>
                </a:solidFill>
              </a:rPr>
              <a:t>빅데이터 </a:t>
            </a:r>
            <a:r>
              <a:rPr lang="en-US" altLang="ko-KR" sz="5000" b="1" dirty="0" smtClean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5000" b="1" dirty="0" smtClean="0">
                <a:solidFill>
                  <a:schemeClr val="accent1">
                    <a:lumMod val="75000"/>
                  </a:schemeClr>
                </a:solidFill>
              </a:rPr>
              <a:t>실습 정리</a:t>
            </a:r>
            <a:endParaRPr lang="en-US" altLang="ko-KR" sz="5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5000" b="1" dirty="0" smtClean="0">
                <a:solidFill>
                  <a:schemeClr val="accent1">
                    <a:lumMod val="75000"/>
                  </a:schemeClr>
                </a:solidFill>
              </a:rPr>
              <a:t>2020.01.20 (3</a:t>
            </a:r>
            <a:r>
              <a:rPr lang="ko-KR" altLang="en-US" sz="5000" b="1" dirty="0" smtClean="0">
                <a:solidFill>
                  <a:schemeClr val="accent1">
                    <a:lumMod val="75000"/>
                  </a:schemeClr>
                </a:solidFill>
              </a:rPr>
              <a:t>일차</a:t>
            </a:r>
            <a:r>
              <a:rPr lang="en-US" altLang="ko-KR" sz="50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5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158" y="1241566"/>
            <a:ext cx="99296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chemeClr val="accent1">
                    <a:lumMod val="50000"/>
                  </a:schemeClr>
                </a:solidFill>
              </a:rPr>
              <a:t>HuStar</a:t>
            </a:r>
            <a:r>
              <a:rPr lang="en-US" altLang="ko-KR" sz="35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500" b="1" dirty="0" smtClean="0">
                <a:solidFill>
                  <a:schemeClr val="accent1">
                    <a:lumMod val="50000"/>
                  </a:schemeClr>
                </a:solidFill>
              </a:rPr>
              <a:t>혁신아카데미 교육</a:t>
            </a:r>
            <a:endParaRPr lang="ko-KR" altLang="en-US" sz="35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40864" y="298252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Standardization &amp; Normalization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/>
              <p:nvPr/>
            </p:nvSpPr>
            <p:spPr>
              <a:xfrm>
                <a:off x="2482397" y="1279610"/>
                <a:ext cx="8324485" cy="449437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 smtClean="0"/>
                  <a:t>Standardization (</a:t>
                </a:r>
                <a:r>
                  <a:rPr lang="ko-KR" altLang="en-US" dirty="0" smtClean="0"/>
                  <a:t>표준화</a:t>
                </a:r>
                <a:r>
                  <a:rPr lang="en-US" altLang="ko-KR" dirty="0" smtClean="0"/>
                  <a:t>)</a:t>
                </a:r>
              </a:p>
              <a:p>
                <a:pPr lvl="1" algn="just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데이터 분석을 하기 전에 각 독립변수들의 실제 설명력을 반영하기 위해 적용해주는 전처리 </a:t>
                </a:r>
                <a:r>
                  <a:rPr lang="ko-KR" altLang="en-US" dirty="0" err="1" smtClean="0"/>
                  <a:t>기법임</a:t>
                </a:r>
                <a:endParaRPr lang="en-US" altLang="ko-KR" dirty="0" smtClean="0"/>
              </a:p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 smtClean="0"/>
                  <a:t>Normalization (</a:t>
                </a:r>
                <a:r>
                  <a:rPr lang="ko-KR" altLang="en-US" dirty="0" smtClean="0"/>
                  <a:t>정규화</a:t>
                </a:r>
                <a:r>
                  <a:rPr lang="en-US" altLang="ko-KR" dirty="0" smtClean="0"/>
                  <a:t>)</a:t>
                </a:r>
              </a:p>
              <a:p>
                <a:pPr lvl="1" algn="just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위의 </a:t>
                </a:r>
                <a:r>
                  <a:rPr lang="en-US" altLang="ko-KR" dirty="0" smtClean="0"/>
                  <a:t>standardization</a:t>
                </a:r>
                <a:r>
                  <a:rPr lang="ko-KR" altLang="en-US" dirty="0" smtClean="0"/>
                  <a:t>과 같은 목적으로 사용됨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하지만</a:t>
                </a:r>
                <a:r>
                  <a:rPr lang="en-US" altLang="ko-KR" dirty="0" smtClean="0"/>
                  <a:t>, outlier</a:t>
                </a:r>
                <a:r>
                  <a:rPr lang="ko-KR" altLang="en-US" dirty="0" smtClean="0"/>
                  <a:t>가 존재하는 경우에는 </a:t>
                </a:r>
                <a:r>
                  <a:rPr lang="en-US" altLang="ko-KR" dirty="0" smtClean="0"/>
                  <a:t>[0, 1]</a:t>
                </a:r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bounded</a:t>
                </a:r>
                <a:r>
                  <a:rPr lang="ko-KR" altLang="en-US" dirty="0" smtClean="0"/>
                  <a:t>되어 있기 때문에 </a:t>
                </a:r>
                <a:r>
                  <a:rPr lang="en-US" altLang="ko-KR" dirty="0" smtClean="0"/>
                  <a:t>interval</a:t>
                </a:r>
                <a:r>
                  <a:rPr lang="ko-KR" altLang="en-US" dirty="0" smtClean="0"/>
                  <a:t>을 작게 만든다는 단점이 있음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97" y="1279610"/>
                <a:ext cx="8324485" cy="4494372"/>
              </a:xfrm>
              <a:prstGeom prst="rect">
                <a:avLst/>
              </a:prstGeom>
              <a:blipFill>
                <a:blip r:embed="rId2"/>
                <a:stretch>
                  <a:fillRect l="-439" r="-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7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40864" y="298252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Dummy Variable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066172" y="1054760"/>
            <a:ext cx="9156934" cy="300082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Dummy Variable</a:t>
            </a:r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독립변수들의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에는 다음과 같이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있음</a:t>
            </a:r>
            <a:endParaRPr lang="en-US" altLang="ko-KR" dirty="0" smtClean="0"/>
          </a:p>
          <a:p>
            <a:pPr marL="1200150" lvl="2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err="1" smtClean="0"/>
              <a:t>연속형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: Numerical Variable, Continuous Variable, Real Variable</a:t>
            </a:r>
          </a:p>
          <a:p>
            <a:pPr marL="1200150" lvl="2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범주형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이산형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: Categorical Variable, Discrete Variable</a:t>
            </a:r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특히 범주형 변수의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명목형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Norminal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변수와 </a:t>
            </a:r>
            <a:r>
              <a:rPr lang="ko-KR" altLang="en-US" dirty="0" err="1" smtClean="0"/>
              <a:t>서열형</a:t>
            </a:r>
            <a:r>
              <a:rPr lang="en-US" altLang="ko-KR" dirty="0" smtClean="0"/>
              <a:t>(Ordinal) </a:t>
            </a:r>
            <a:r>
              <a:rPr lang="ko-KR" altLang="en-US" dirty="0" smtClean="0"/>
              <a:t>변수가 있음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err="1" smtClean="0"/>
              <a:t>명목형의</a:t>
            </a:r>
            <a:r>
              <a:rPr lang="ko-KR" altLang="en-US" dirty="0" smtClean="0"/>
              <a:t> 경우는 </a:t>
            </a:r>
            <a:r>
              <a:rPr lang="ko-KR" altLang="en-US" dirty="0" err="1" smtClean="0"/>
              <a:t>서열형의</a:t>
            </a:r>
            <a:r>
              <a:rPr lang="ko-KR" altLang="en-US" dirty="0" smtClean="0"/>
              <a:t> 경우와는 다르게 순서가 없기 때문에 </a:t>
            </a:r>
            <a:r>
              <a:rPr lang="en-US" altLang="ko-KR" dirty="0" smtClean="0"/>
              <a:t>dummy variable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생성해야함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52972"/>
              </p:ext>
            </p:extLst>
          </p:nvPr>
        </p:nvGraphicFramePr>
        <p:xfrm>
          <a:off x="5269874" y="4087686"/>
          <a:ext cx="5313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318">
                  <a:extLst>
                    <a:ext uri="{9D8B030D-6E8A-4147-A177-3AD203B41FA5}">
                      <a16:colId xmlns:a16="http://schemas.microsoft.com/office/drawing/2014/main" val="220399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4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5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8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8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396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63409"/>
              </p:ext>
            </p:extLst>
          </p:nvPr>
        </p:nvGraphicFramePr>
        <p:xfrm>
          <a:off x="7443446" y="4087686"/>
          <a:ext cx="168555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853">
                  <a:extLst>
                    <a:ext uri="{9D8B030D-6E8A-4147-A177-3AD203B41FA5}">
                      <a16:colId xmlns:a16="http://schemas.microsoft.com/office/drawing/2014/main" val="4150795738"/>
                    </a:ext>
                  </a:extLst>
                </a:gridCol>
                <a:gridCol w="561853">
                  <a:extLst>
                    <a:ext uri="{9D8B030D-6E8A-4147-A177-3AD203B41FA5}">
                      <a16:colId xmlns:a16="http://schemas.microsoft.com/office/drawing/2014/main" val="1956598110"/>
                    </a:ext>
                  </a:extLst>
                </a:gridCol>
                <a:gridCol w="561853">
                  <a:extLst>
                    <a:ext uri="{9D8B030D-6E8A-4147-A177-3AD203B41FA5}">
                      <a16:colId xmlns:a16="http://schemas.microsoft.com/office/drawing/2014/main" val="409499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9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5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6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6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5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3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23579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6228245" y="5201587"/>
            <a:ext cx="832788" cy="5246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8416" y="3642610"/>
            <a:ext cx="4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58040" y="3642610"/>
            <a:ext cx="4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27664" y="3642610"/>
            <a:ext cx="45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7716601" y="3979469"/>
            <a:ext cx="0" cy="280025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40864" y="298252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실습 순서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/>
              <p:nvPr/>
            </p:nvSpPr>
            <p:spPr>
              <a:xfrm>
                <a:off x="2066172" y="1054760"/>
                <a:ext cx="9156934" cy="549381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데이터 불러오기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 err="1" smtClean="0"/>
                  <a:t>Xlsx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혹은 </a:t>
                </a:r>
                <a:r>
                  <a:rPr lang="en-US" altLang="ko-KR" dirty="0" smtClean="0"/>
                  <a:t>csv </a:t>
                </a:r>
                <a:r>
                  <a:rPr lang="ko-KR" altLang="en-US" dirty="0" smtClean="0"/>
                  <a:t>파일 불러오기</a:t>
                </a:r>
                <a:endParaRPr lang="en-US" altLang="ko-KR" dirty="0"/>
              </a:p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전처리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err="1" smtClean="0"/>
                  <a:t>결측치</a:t>
                </a:r>
                <a:r>
                  <a:rPr lang="ko-KR" altLang="en-US" dirty="0" smtClean="0"/>
                  <a:t> 제거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 smtClean="0"/>
                  <a:t>Categorical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 smtClean="0"/>
                  <a:t> Dummy </a:t>
                </a:r>
              </a:p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err="1" smtClean="0"/>
                  <a:t>데이터셋</a:t>
                </a:r>
                <a:r>
                  <a:rPr lang="ko-KR" altLang="en-US" dirty="0" smtClean="0"/>
                  <a:t> 분할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 smtClean="0"/>
                  <a:t>Cross validation</a:t>
                </a:r>
                <a:r>
                  <a:rPr lang="ko-KR" altLang="en-US" dirty="0" smtClean="0"/>
                  <a:t>등을 이용하여 </a:t>
                </a:r>
                <a:r>
                  <a:rPr lang="en-US" altLang="ko-KR" dirty="0" smtClean="0"/>
                  <a:t>t</a:t>
                </a:r>
                <a:r>
                  <a:rPr lang="en-US" altLang="ko-KR" dirty="0" smtClean="0"/>
                  <a:t>rain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test </a:t>
                </a:r>
                <a:r>
                  <a:rPr lang="en-US" altLang="ko-KR" dirty="0" smtClean="0"/>
                  <a:t>set </a:t>
                </a:r>
                <a:r>
                  <a:rPr lang="ko-KR" altLang="en-US" dirty="0" smtClean="0"/>
                  <a:t>생성</a:t>
                </a:r>
                <a:endParaRPr lang="en-US" altLang="ko-KR" dirty="0" smtClean="0"/>
              </a:p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모형 학습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dirty="0" smtClean="0"/>
                  <a:t>Train </a:t>
                </a:r>
                <a:r>
                  <a:rPr lang="en-US" altLang="ko-KR" dirty="0" smtClean="0"/>
                  <a:t>set</a:t>
                </a:r>
                <a:r>
                  <a:rPr lang="ko-KR" altLang="en-US" dirty="0" smtClean="0"/>
                  <a:t>에서 </a:t>
                </a:r>
                <a:r>
                  <a:rPr lang="ko-KR" altLang="en-US" dirty="0" smtClean="0"/>
                  <a:t>모형 학습</a:t>
                </a:r>
                <a:endParaRPr lang="en-US" altLang="ko-KR" dirty="0" smtClean="0"/>
              </a:p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모형 평가와 추론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mtClean="0"/>
                  <a:t>Test </a:t>
                </a:r>
                <a:r>
                  <a:rPr lang="en-US" altLang="ko-KR" smtClean="0"/>
                  <a:t>set</a:t>
                </a:r>
                <a:r>
                  <a:rPr lang="ko-KR" altLang="en-US" smtClean="0"/>
                  <a:t>에서</a:t>
                </a:r>
                <a:r>
                  <a:rPr lang="ko-KR" altLang="en-US" smtClean="0"/>
                  <a:t> </a:t>
                </a:r>
                <a:r>
                  <a:rPr lang="ko-KR" altLang="en-US" dirty="0" smtClean="0"/>
                  <a:t>모형 평가</a:t>
                </a:r>
                <a:endParaRPr lang="en-US" altLang="ko-KR" dirty="0" smtClean="0"/>
              </a:p>
              <a:p>
                <a:pPr marL="742950" lvl="1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dirty="0" smtClean="0"/>
                  <a:t>모형 계수 살펴보기</a:t>
                </a:r>
                <a:endParaRPr lang="en-US" altLang="ko-KR" dirty="0" smtClean="0"/>
              </a:p>
              <a:p>
                <a:pPr marL="285750" indent="-285750" algn="just" latinLnBrk="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172" y="1054760"/>
                <a:ext cx="9156934" cy="5493812"/>
              </a:xfrm>
              <a:prstGeom prst="rect">
                <a:avLst/>
              </a:prstGeom>
              <a:blipFill>
                <a:blip r:embed="rId2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3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40864" y="298252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DIY #1 (Logistic Regression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ko-KR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2136338"/>
            <a:ext cx="8324485" cy="258532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새로운 데이터 </a:t>
            </a:r>
            <a:r>
              <a:rPr lang="en-US" altLang="ko-KR" dirty="0" smtClean="0"/>
              <a:t>“Bank.csv”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Logistic Regression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5-fold </a:t>
            </a:r>
            <a:r>
              <a:rPr lang="en-US" altLang="ko-KR" dirty="0"/>
              <a:t>cross-validation (10</a:t>
            </a:r>
            <a:r>
              <a:rPr lang="ko-KR" altLang="en-US" dirty="0"/>
              <a:t>번 반복</a:t>
            </a:r>
            <a:r>
              <a:rPr lang="en-US" altLang="ko-KR" dirty="0" smtClean="0"/>
              <a:t>)</a:t>
            </a:r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Numerical 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standardization </a:t>
            </a:r>
            <a:r>
              <a:rPr lang="ko-KR" altLang="en-US" dirty="0" smtClean="0"/>
              <a:t>하여 진행하기</a:t>
            </a:r>
            <a:endParaRPr lang="pt-BR" altLang="ko-KR" dirty="0" smtClean="0"/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ko-KR" dirty="0" smtClean="0"/>
              <a:t>Categorical 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변수로 바꿔서 진행하기</a:t>
            </a:r>
            <a:endParaRPr lang="pt-BR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ko-KR" dirty="0" smtClean="0"/>
              <a:t>num </a:t>
            </a:r>
            <a:r>
              <a:rPr lang="en-US" altLang="ko-KR" dirty="0"/>
              <a:t>index </a:t>
            </a:r>
            <a:r>
              <a:rPr lang="pt-BR" altLang="ko-KR" dirty="0"/>
              <a:t>= [0, 5, 9, 11, 12, 13, 14]</a:t>
            </a:r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cat </a:t>
            </a:r>
            <a:r>
              <a:rPr lang="en-US" altLang="ko-KR" dirty="0"/>
              <a:t>index = [1, 2, 3, 4, 6, 7, 8, 10, 15]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50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40864" y="298252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DIY #2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(Logistic </a:t>
            </a:r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Regression)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928589"/>
            <a:ext cx="8324485" cy="300082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새로운 데이터 </a:t>
            </a:r>
            <a:r>
              <a:rPr lang="en-US" altLang="ko-KR" dirty="0" smtClean="0"/>
              <a:t>“Bank.csv”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numerical </a:t>
            </a:r>
            <a:r>
              <a:rPr lang="ko-KR" altLang="en-US" dirty="0" smtClean="0"/>
              <a:t>변수들 중에서 원하는 것들을 </a:t>
            </a:r>
            <a:r>
              <a:rPr lang="en-US" altLang="ko-KR" dirty="0" smtClean="0"/>
              <a:t>categorical</a:t>
            </a:r>
            <a:r>
              <a:rPr lang="ko-KR" altLang="en-US" dirty="0" smtClean="0"/>
              <a:t>로 변환하기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ko-KR" dirty="0"/>
              <a:t>num </a:t>
            </a:r>
            <a:r>
              <a:rPr lang="en-US" altLang="ko-KR" dirty="0"/>
              <a:t>index </a:t>
            </a:r>
            <a:r>
              <a:rPr lang="pt-BR" altLang="ko-KR" dirty="0"/>
              <a:t>= [0, 5, 9, 11, 12, 13, 14]</a:t>
            </a:r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cat index = [1, 2, 3, 4, 6, 7, 8, 10, 15</a:t>
            </a:r>
            <a:r>
              <a:rPr lang="en-US" altLang="ko-KR" dirty="0" smtClean="0"/>
              <a:t>]</a:t>
            </a:r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변환된 </a:t>
            </a:r>
            <a:r>
              <a:rPr lang="en-US" altLang="ko-KR" dirty="0" smtClean="0"/>
              <a:t>Bank.csv </a:t>
            </a:r>
            <a:r>
              <a:rPr lang="ko-KR" altLang="en-US" dirty="0" smtClean="0"/>
              <a:t>데이터를 앞서 실습한 </a:t>
            </a:r>
            <a:r>
              <a:rPr lang="en-US" altLang="ko-KR" dirty="0" smtClean="0"/>
              <a:t>Logistic Regression</a:t>
            </a:r>
            <a:r>
              <a:rPr lang="ko-KR" altLang="en-US" dirty="0" smtClean="0"/>
              <a:t>를 적용하기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5-fold </a:t>
            </a:r>
            <a:r>
              <a:rPr lang="en-US" altLang="ko-KR" dirty="0"/>
              <a:t>cross-validation (10</a:t>
            </a:r>
            <a:r>
              <a:rPr lang="ko-KR" altLang="en-US" dirty="0"/>
              <a:t>번 반복</a:t>
            </a:r>
            <a:r>
              <a:rPr lang="en-US" altLang="ko-KR" dirty="0" smtClean="0"/>
              <a:t>)</a:t>
            </a:r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최종적으로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변수들의 원래 계수의 설명력을 통해 </a:t>
            </a:r>
            <a:r>
              <a:rPr lang="en-US" altLang="ko-KR" dirty="0" smtClean="0"/>
              <a:t>odds ratio </a:t>
            </a:r>
            <a:r>
              <a:rPr lang="ko-KR" altLang="en-US" dirty="0" smtClean="0"/>
              <a:t>도출하기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63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40864" y="298252"/>
            <a:ext cx="86075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DIY #3 (Discriminant 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2136338"/>
            <a:ext cx="8324485" cy="258532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새로운 데이터 </a:t>
            </a:r>
            <a:r>
              <a:rPr lang="en-US" altLang="ko-KR" dirty="0" smtClean="0"/>
              <a:t>“Bank.csv”</a:t>
            </a:r>
            <a:r>
              <a:rPr lang="ko-KR" altLang="en-US" dirty="0" smtClean="0"/>
              <a:t>에 대해서 </a:t>
            </a:r>
            <a:r>
              <a:rPr lang="en-US" altLang="ko-KR" dirty="0" smtClean="0"/>
              <a:t>Discriminant analysis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5-fold </a:t>
            </a:r>
            <a:r>
              <a:rPr lang="en-US" altLang="ko-KR" dirty="0"/>
              <a:t>cross-validation (10</a:t>
            </a:r>
            <a:r>
              <a:rPr lang="ko-KR" altLang="en-US" dirty="0"/>
              <a:t>번 반복</a:t>
            </a:r>
            <a:r>
              <a:rPr lang="en-US" altLang="ko-KR" dirty="0" smtClean="0"/>
              <a:t>)</a:t>
            </a:r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Numerical 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standardization </a:t>
            </a:r>
            <a:r>
              <a:rPr lang="ko-KR" altLang="en-US" dirty="0" smtClean="0"/>
              <a:t>하여 진행하기</a:t>
            </a:r>
            <a:endParaRPr lang="pt-BR" altLang="ko-KR" dirty="0" smtClean="0"/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ko-KR" dirty="0" smtClean="0"/>
              <a:t>Categorical 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변수로 바꿔서 진행하기</a:t>
            </a:r>
            <a:endParaRPr lang="pt-BR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pt-BR" altLang="ko-KR" dirty="0" smtClean="0"/>
              <a:t>num </a:t>
            </a:r>
            <a:r>
              <a:rPr lang="en-US" altLang="ko-KR" dirty="0"/>
              <a:t>index </a:t>
            </a:r>
            <a:r>
              <a:rPr lang="pt-BR" altLang="ko-KR" dirty="0"/>
              <a:t>= [0, 5, 9, 11, 12, 13, 14]</a:t>
            </a:r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cat </a:t>
            </a:r>
            <a:r>
              <a:rPr lang="en-US" altLang="ko-KR" dirty="0"/>
              <a:t>index = [1, 2, 3, 4, 6, 7, 8, 10, 15]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94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40864" y="298252"/>
            <a:ext cx="86075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>
                    <a:lumMod val="75000"/>
                  </a:schemeClr>
                </a:solidFill>
              </a:rPr>
              <a:t>HW #3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(Logistic Regression</a:t>
            </a:r>
          </a:p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/Discriminant 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928589"/>
            <a:ext cx="8324485" cy="424731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지방간데이터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discriminant analysis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logistic regression</a:t>
            </a:r>
            <a:r>
              <a:rPr lang="ko-KR" altLang="en-US" dirty="0" smtClean="0"/>
              <a:t>을 이용하여 지방간</a:t>
            </a:r>
            <a:r>
              <a:rPr lang="en-US" altLang="ko-KR" dirty="0" smtClean="0"/>
              <a:t>(fat liver)</a:t>
            </a:r>
            <a:r>
              <a:rPr lang="ko-KR" altLang="en-US" dirty="0" smtClean="0"/>
              <a:t>를 예측하는 모형을 만드세요</a:t>
            </a:r>
            <a:endParaRPr lang="en-US" altLang="ko-KR" dirty="0" smtClean="0"/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단계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전처리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err="1" smtClean="0"/>
              <a:t>결측치를</a:t>
            </a:r>
            <a:r>
              <a:rPr lang="ko-KR" altLang="en-US" dirty="0" smtClean="0"/>
              <a:t> 처리하기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지방간데이터설명</a:t>
            </a:r>
            <a:r>
              <a:rPr lang="en-US" altLang="ko-KR" dirty="0" smtClean="0"/>
              <a:t>.txt </a:t>
            </a:r>
            <a:r>
              <a:rPr lang="ko-KR" altLang="en-US" dirty="0" smtClean="0"/>
              <a:t>파일을 참고하여 </a:t>
            </a:r>
            <a:r>
              <a:rPr lang="en-US" altLang="ko-KR" dirty="0" smtClean="0"/>
              <a:t>categorical </a:t>
            </a:r>
            <a:r>
              <a:rPr lang="ko-KR" altLang="en-US" dirty="0" smtClean="0"/>
              <a:t>변수를 처리하세요</a:t>
            </a:r>
            <a:endParaRPr lang="en-US" altLang="ko-KR" dirty="0" smtClean="0"/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단계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데이터 분할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K-fold cross validation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으로 분할</a:t>
            </a:r>
            <a:endParaRPr lang="en-US" altLang="ko-KR" dirty="0" smtClean="0"/>
          </a:p>
          <a:p>
            <a:pPr marL="285750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단계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모형 학습과 평가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 smtClean="0"/>
              <a:t>모형을 </a:t>
            </a:r>
            <a:r>
              <a:rPr lang="en-US" altLang="ko-KR" dirty="0" smtClean="0"/>
              <a:t>train set</a:t>
            </a:r>
            <a:r>
              <a:rPr lang="ko-KR" altLang="en-US" dirty="0" smtClean="0"/>
              <a:t>에서 학습하고 </a:t>
            </a:r>
            <a:r>
              <a:rPr lang="en-US" altLang="ko-KR" dirty="0" smtClean="0"/>
              <a:t>test set</a:t>
            </a:r>
            <a:r>
              <a:rPr lang="ko-KR" altLang="en-US" dirty="0" smtClean="0"/>
              <a:t>에서 평가</a:t>
            </a:r>
            <a:endParaRPr lang="en-US" altLang="ko-KR" dirty="0" smtClean="0"/>
          </a:p>
          <a:p>
            <a:pPr marL="742950" lvl="1" indent="-285750" algn="just" latinLnBrk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smtClean="0"/>
              <a:t>Discriminant analysis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logistic regression</a:t>
            </a:r>
            <a:r>
              <a:rPr lang="ko-KR" altLang="en-US" dirty="0" smtClean="0"/>
              <a:t>을 비교하기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56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561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정 준용</cp:lastModifiedBy>
  <cp:revision>182</cp:revision>
  <dcterms:created xsi:type="dcterms:W3CDTF">2018-03-12T02:24:53Z</dcterms:created>
  <dcterms:modified xsi:type="dcterms:W3CDTF">2020-01-17T13:56:57Z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C:\Users\KKJ\Desktop\김경준\2. Projects\16. POSCO AI 전문가 양성 과정\SVM 실습\Support Vector Machine 실습.pptx</vt:lpwstr>
  </property>
</Properties>
</file>