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39" r:id="rId3"/>
    <p:sldId id="440" r:id="rId4"/>
    <p:sldId id="436" r:id="rId5"/>
    <p:sldId id="442" r:id="rId6"/>
    <p:sldId id="422" r:id="rId7"/>
    <p:sldId id="423" r:id="rId8"/>
    <p:sldId id="437" r:id="rId9"/>
    <p:sldId id="378" r:id="rId10"/>
    <p:sldId id="435" r:id="rId11"/>
    <p:sldId id="441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A1A88-1DBE-40D8-815A-814BB347DB53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BB92-3633-47C5-927F-7AB931D837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0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BB92-3633-47C5-927F-7AB931D8371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3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722EC-6B7F-470B-85AC-F685ED6A4D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B6FC3-AB6B-4F83-8151-A0A1096FB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3CC52-E6B5-4966-A0B0-10A68E920A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41A23-836A-4B24-A224-D304FD495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D7695-EDD6-41E8-B2A7-3EFA13397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36CF-0B14-40C2-8F15-25BE493418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F1F35-6191-4069-BC79-6008FB057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944F8-1FE7-4EF4-A948-E448D082BA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1D5B1-4559-4E41-943D-67D07E369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E7AE3-44CC-4DE9-8780-BB92B4EADE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75E5A-57A2-4B58-BFEF-16180FD89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89726F8-D794-43D7-8C31-AEB24D746F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kydesert6410@gmai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404664"/>
            <a:ext cx="7415212" cy="2519362"/>
          </a:xfrm>
        </p:spPr>
        <p:txBody>
          <a:bodyPr/>
          <a:lstStyle/>
          <a:p>
            <a:pPr eaLnBrk="1" hangingPunct="1"/>
            <a:r>
              <a:rPr lang="en-US" altLang="ko-KR" sz="5400" dirty="0">
                <a:solidFill>
                  <a:srgbClr val="000000"/>
                </a:solidFill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Team Project (1)</a:t>
            </a:r>
            <a:endParaRPr lang="ko-KR" altLang="en-US" sz="5400" dirty="0">
              <a:solidFill>
                <a:srgbClr val="000000"/>
              </a:solidFill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2708920"/>
            <a:ext cx="8064896" cy="3456384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</a:rPr>
              <a:t>지도</a:t>
            </a:r>
            <a:r>
              <a:rPr lang="en-US" altLang="ko-KR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</a:rPr>
              <a:t>: </a:t>
            </a:r>
          </a:p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</a:rPr>
              <a:t>김상운교수 </a:t>
            </a:r>
            <a:r>
              <a:rPr lang="en-US" altLang="ko-KR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</a:rPr>
              <a:t>(kimsw@mju.ac.kr/031-330-6437/Office: 5737)</a:t>
            </a:r>
          </a:p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</a:rPr>
              <a:t>진회용조교 </a:t>
            </a:r>
            <a:r>
              <a:rPr lang="en-US" altLang="ko-KR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  <a:hlinkClick r:id="rId2"/>
              </a:rPr>
              <a:t>skydesert6410@gmail.com/</a:t>
            </a:r>
            <a:r>
              <a:rPr lang="en-US" altLang="ko-KR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</a:rPr>
              <a:t> 010-5496-1420/Office: 5729)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E3E485-3C16-4AC4-9F38-074BBAB5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722EC-6B7F-470B-85AC-F685ED6A4D8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3" name="Rectangle 2"/>
          <p:cNvSpPr/>
          <p:nvPr/>
        </p:nvSpPr>
        <p:spPr>
          <a:xfrm>
            <a:off x="862347" y="1196752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서론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프로젝트의 현실적 제한 조건 </a:t>
            </a:r>
            <a:r>
              <a:rPr lang="en-US" altLang="ko-KR" dirty="0"/>
              <a:t>(</a:t>
            </a:r>
            <a:r>
              <a:rPr lang="ko-KR" altLang="en-US" dirty="0"/>
              <a:t>관리적 제한</a:t>
            </a:r>
            <a:r>
              <a:rPr lang="en-US" altLang="ko-KR" dirty="0"/>
              <a:t>/ </a:t>
            </a:r>
            <a:r>
              <a:rPr lang="ko-KR" altLang="en-US" dirty="0"/>
              <a:t>시스템 요구사항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 요구사항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프로젝트 목적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프로젝트 평가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프로젝트 계획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일정계획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업무분담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회의일자 및 의사소통방안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프로젝트 개발환경 및 타겟 플랫폼 선정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프로그램 구성 모듈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프로그램 구성 모듈 </a:t>
            </a:r>
            <a:r>
              <a:rPr lang="en-US" altLang="ko-KR" dirty="0"/>
              <a:t>(UML)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모듈 설명 및 구현 코드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자료구조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추가 및 수정된 부분</a:t>
            </a:r>
          </a:p>
          <a:p>
            <a:r>
              <a:rPr lang="en-US" altLang="ko-KR" dirty="0"/>
              <a:t>10. </a:t>
            </a:r>
            <a:r>
              <a:rPr lang="ko-KR" altLang="en-US" dirty="0"/>
              <a:t>향후 개선 방향</a:t>
            </a:r>
          </a:p>
          <a:p>
            <a:r>
              <a:rPr lang="en-US" altLang="ko-KR" dirty="0"/>
              <a:t>11. </a:t>
            </a:r>
            <a:r>
              <a:rPr lang="ko-KR" altLang="en-US" dirty="0"/>
              <a:t>참고자료</a:t>
            </a:r>
          </a:p>
          <a:p>
            <a:r>
              <a:rPr lang="ko-KR" altLang="en-US" dirty="0"/>
              <a:t>  부록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7744" y="404664"/>
            <a:ext cx="3637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+mj-ea"/>
                <a:ea typeface="+mj-ea"/>
              </a:rPr>
              <a:t>(</a:t>
            </a:r>
            <a:r>
              <a:rPr lang="ko-KR" altLang="en-US" sz="3200" dirty="0">
                <a:latin typeface="+mj-ea"/>
                <a:ea typeface="+mj-ea"/>
              </a:rPr>
              <a:t>최종</a:t>
            </a:r>
            <a:r>
              <a:rPr lang="en-US" altLang="ko-KR" sz="3200" dirty="0">
                <a:latin typeface="+mj-ea"/>
                <a:ea typeface="+mj-ea"/>
              </a:rPr>
              <a:t>)</a:t>
            </a:r>
            <a:r>
              <a:rPr lang="ko-KR" altLang="en-US" sz="3200" dirty="0">
                <a:latin typeface="+mj-ea"/>
                <a:ea typeface="+mj-ea"/>
              </a:rPr>
              <a:t> 보고서 내용</a:t>
            </a:r>
          </a:p>
        </p:txBody>
      </p:sp>
    </p:spTree>
    <p:extLst>
      <p:ext uri="{BB962C8B-B14F-4D97-AF65-F5344CB8AC3E}">
        <p14:creationId xmlns:p14="http://schemas.microsoft.com/office/powerpoint/2010/main" val="276026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03FFD0-5A56-4168-AEBC-BEC77D8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E233D6-F30E-429B-9E6B-B674604A4F74}"/>
              </a:ext>
            </a:extLst>
          </p:cNvPr>
          <p:cNvSpPr/>
          <p:nvPr/>
        </p:nvSpPr>
        <p:spPr>
          <a:xfrm>
            <a:off x="1331640" y="692696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+mn-ea"/>
                <a:ea typeface="+mn-ea"/>
              </a:rPr>
              <a:t>팀</a:t>
            </a:r>
            <a:r>
              <a:rPr lang="en-US" altLang="ko-KR" sz="3200" dirty="0">
                <a:latin typeface="+mn-ea"/>
              </a:rPr>
              <a:t> (</a:t>
            </a:r>
            <a:r>
              <a:rPr lang="ko-KR" altLang="en-US" sz="3200" dirty="0">
                <a:latin typeface="+mn-ea"/>
              </a:rPr>
              <a:t>이름</a:t>
            </a:r>
            <a:r>
              <a:rPr lang="en-US" altLang="ko-KR" sz="3200" dirty="0">
                <a:latin typeface="+mn-ea"/>
              </a:rPr>
              <a:t>)</a:t>
            </a:r>
            <a:r>
              <a:rPr lang="ko-KR" altLang="en-US" sz="3200" dirty="0">
                <a:latin typeface="+mn-ea"/>
                <a:ea typeface="+mn-ea"/>
              </a:rPr>
              <a:t> 구성 보고서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A9FCD8-21A4-4D48-89FF-45F05B3DA47A}"/>
              </a:ext>
            </a:extLst>
          </p:cNvPr>
          <p:cNvSpPr/>
          <p:nvPr/>
        </p:nvSpPr>
        <p:spPr>
          <a:xfrm>
            <a:off x="1871700" y="1844824"/>
            <a:ext cx="666074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이름 </a:t>
            </a:r>
            <a:r>
              <a:rPr lang="en-US" altLang="ko-KR" sz="2400" dirty="0"/>
              <a:t>/ </a:t>
            </a:r>
            <a:r>
              <a:rPr lang="ko-KR" altLang="en-US" sz="2400" dirty="0"/>
              <a:t>학번 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셀펀</a:t>
            </a:r>
            <a:r>
              <a:rPr lang="ko-KR" altLang="en-US" sz="2400" dirty="0"/>
              <a:t> </a:t>
            </a:r>
            <a:r>
              <a:rPr lang="en-US" altLang="ko-KR" sz="2400" dirty="0"/>
              <a:t>/ </a:t>
            </a:r>
            <a:r>
              <a:rPr lang="ko-KR" altLang="en-US" sz="2400" dirty="0"/>
              <a:t>직책 </a:t>
            </a:r>
            <a:r>
              <a:rPr lang="en-US" altLang="ko-KR" sz="2400" dirty="0"/>
              <a:t>/ </a:t>
            </a:r>
            <a:r>
              <a:rPr lang="ko-KR" altLang="en-US" sz="2400" dirty="0"/>
              <a:t>업무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주별 팀 멘토링 가능 요일 및 시간 </a:t>
            </a:r>
            <a:r>
              <a:rPr lang="en-US" altLang="ko-KR" sz="2400" dirty="0"/>
              <a:t>(30</a:t>
            </a:r>
            <a:r>
              <a:rPr lang="ko-KR" altLang="en-US" sz="2400" dirty="0"/>
              <a:t>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829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BE19EC-C333-499A-AF2B-8EB3BA1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250BC1-99B5-43A4-92E7-29129093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29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32EF2E0-215F-454A-BB5B-4A1C55F362F2}"/>
              </a:ext>
            </a:extLst>
          </p:cNvPr>
          <p:cNvSpPr/>
          <p:nvPr/>
        </p:nvSpPr>
        <p:spPr>
          <a:xfrm>
            <a:off x="1259632" y="967181"/>
            <a:ext cx="3528392" cy="361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3548A-C8A6-4680-B3D6-025F498FD242}"/>
              </a:ext>
            </a:extLst>
          </p:cNvPr>
          <p:cNvSpPr/>
          <p:nvPr/>
        </p:nvSpPr>
        <p:spPr>
          <a:xfrm>
            <a:off x="5855804" y="996421"/>
            <a:ext cx="1668524" cy="33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F6109B-9ABD-40F1-BE46-EBEEB504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86FE6-3CF5-4B9F-96CF-371773D4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8" y="332656"/>
            <a:ext cx="8928992" cy="9563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B828B9-17AC-4726-BFE0-329CF6D8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56791"/>
            <a:ext cx="3842465" cy="516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AEA17A-1B5B-4050-8898-3BC192237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53" y="1537216"/>
            <a:ext cx="2624658" cy="51842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307372-95F6-43C0-953A-A89465EDC4BF}"/>
              </a:ext>
            </a:extLst>
          </p:cNvPr>
          <p:cNvSpPr/>
          <p:nvPr/>
        </p:nvSpPr>
        <p:spPr>
          <a:xfrm>
            <a:off x="1295636" y="559724"/>
            <a:ext cx="1044116" cy="748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A9D3BD-F58D-45C6-9453-B107F980DD30}"/>
              </a:ext>
            </a:extLst>
          </p:cNvPr>
          <p:cNvSpPr/>
          <p:nvPr/>
        </p:nvSpPr>
        <p:spPr>
          <a:xfrm>
            <a:off x="4175702" y="549936"/>
            <a:ext cx="1044116" cy="748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DA0BB-F23D-452D-A2FF-EE9D6455C30D}"/>
              </a:ext>
            </a:extLst>
          </p:cNvPr>
          <p:cNvSpPr/>
          <p:nvPr/>
        </p:nvSpPr>
        <p:spPr>
          <a:xfrm>
            <a:off x="5273570" y="549935"/>
            <a:ext cx="2178750" cy="748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3" name="Rectangle 2"/>
          <p:cNvSpPr/>
          <p:nvPr/>
        </p:nvSpPr>
        <p:spPr>
          <a:xfrm>
            <a:off x="691630" y="1196752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u="sng" dirty="0">
                <a:latin typeface="+mn-ea"/>
                <a:ea typeface="+mn-ea"/>
              </a:rPr>
              <a:t>프로젝트</a:t>
            </a:r>
            <a:r>
              <a:rPr lang="en-US" altLang="ko-KR" sz="2400" b="1" u="sng" dirty="0">
                <a:latin typeface="+mn-ea"/>
                <a:ea typeface="+mn-ea"/>
              </a:rPr>
              <a:t>: 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 </a:t>
            </a:r>
            <a:r>
              <a:rPr lang="ko-KR" altLang="en-US" sz="2400" dirty="0">
                <a:latin typeface="+mn-ea"/>
                <a:ea typeface="+mn-ea"/>
              </a:rPr>
              <a:t>일상생활에서 사용할 수 있는 프로그램을 자유롭게 제안하여 구현한다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  <a:p>
            <a:endParaRPr lang="en-US" altLang="ko-KR" sz="2400" dirty="0">
              <a:latin typeface="+mn-ea"/>
              <a:ea typeface="+mn-ea"/>
            </a:endParaRPr>
          </a:p>
          <a:p>
            <a:r>
              <a:rPr lang="ko-KR" altLang="en-US" sz="2400" b="1" u="sng" dirty="0">
                <a:latin typeface="+mn-ea"/>
                <a:ea typeface="+mn-ea"/>
              </a:rPr>
              <a:t>제한 사항</a:t>
            </a:r>
            <a:r>
              <a:rPr lang="en-US" altLang="ko-KR" sz="2400" b="1" u="sng" dirty="0">
                <a:latin typeface="+mn-ea"/>
                <a:ea typeface="+mn-ea"/>
              </a:rPr>
              <a:t>: 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 1. </a:t>
            </a:r>
            <a:r>
              <a:rPr lang="ko-KR" altLang="en-US" sz="2400" dirty="0">
                <a:latin typeface="+mn-ea"/>
                <a:ea typeface="+mn-ea"/>
              </a:rPr>
              <a:t>자료구조 </a:t>
            </a:r>
            <a:r>
              <a:rPr lang="en-US" altLang="ko-KR" sz="2400" dirty="0">
                <a:latin typeface="+mn-ea"/>
                <a:ea typeface="+mn-ea"/>
              </a:rPr>
              <a:t>(Stack, Queue, Priority Queue, List, Tree, Graph </a:t>
            </a:r>
            <a:r>
              <a:rPr lang="ko-KR" altLang="en-US" sz="2400" dirty="0">
                <a:latin typeface="+mn-ea"/>
                <a:ea typeface="+mn-ea"/>
              </a:rPr>
              <a:t>등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ko-KR" altLang="en-US" sz="2400" dirty="0">
                <a:latin typeface="+mn-ea"/>
                <a:ea typeface="+mn-ea"/>
              </a:rPr>
              <a:t>와 알고리즘</a:t>
            </a:r>
            <a:r>
              <a:rPr lang="en-US" altLang="ko-KR" sz="2400" dirty="0">
                <a:latin typeface="+mn-ea"/>
                <a:ea typeface="+mn-ea"/>
              </a:rPr>
              <a:t> (Sorting, Hashing, Searching)</a:t>
            </a:r>
            <a:r>
              <a:rPr lang="ko-KR" altLang="en-US" sz="2400" dirty="0">
                <a:latin typeface="+mn-ea"/>
                <a:ea typeface="+mn-ea"/>
              </a:rPr>
              <a:t>을 활용한다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 2. </a:t>
            </a:r>
            <a:r>
              <a:rPr lang="ko-KR" altLang="en-US" sz="2400" dirty="0">
                <a:latin typeface="+mn-ea"/>
                <a:ea typeface="+mn-ea"/>
              </a:rPr>
              <a:t>처리시간 등을 분석하여 주어진 문제 해결에 최적의 구현임을 입증한다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  <a:endParaRPr lang="ko-KR" altLang="en-US" sz="2400" dirty="0">
              <a:latin typeface="+mn-ea"/>
              <a:ea typeface="+mn-ea"/>
            </a:endParaRPr>
          </a:p>
          <a:p>
            <a:r>
              <a:rPr lang="ko-KR" altLang="en-US" sz="2400" dirty="0">
                <a:latin typeface="+mn-ea"/>
                <a:ea typeface="+mn-ea"/>
              </a:rPr>
              <a:t>   </a:t>
            </a:r>
            <a:endParaRPr lang="en-US" altLang="ko-KR" sz="2400" dirty="0">
              <a:latin typeface="+mn-ea"/>
              <a:ea typeface="+mn-ea"/>
            </a:endParaRPr>
          </a:p>
          <a:p>
            <a:r>
              <a:rPr lang="ko-KR" altLang="en-US" sz="2400" b="1" u="sng" dirty="0">
                <a:latin typeface="+mn-ea"/>
                <a:ea typeface="+mn-ea"/>
              </a:rPr>
              <a:t>팀 구성</a:t>
            </a:r>
            <a:r>
              <a:rPr lang="en-US" altLang="ko-KR" sz="2400" b="1" u="sng" dirty="0">
                <a:latin typeface="+mn-ea"/>
                <a:ea typeface="+mn-ea"/>
              </a:rPr>
              <a:t>: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1. 5</a:t>
            </a:r>
            <a:r>
              <a:rPr lang="ko-KR" altLang="en-US" sz="2400" dirty="0">
                <a:latin typeface="+mn-ea"/>
                <a:ea typeface="+mn-ea"/>
              </a:rPr>
              <a:t>명 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팀으로 모든 팀원이 개발</a:t>
            </a:r>
            <a:r>
              <a:rPr lang="en-US" altLang="ko-KR" sz="2400" dirty="0">
                <a:latin typeface="+mn-ea"/>
                <a:ea typeface="+mn-ea"/>
              </a:rPr>
              <a:t>/</a:t>
            </a:r>
            <a:r>
              <a:rPr lang="ko-KR" altLang="en-US" sz="2400" dirty="0">
                <a:latin typeface="+mn-ea"/>
                <a:ea typeface="+mn-ea"/>
              </a:rPr>
              <a:t>발표에 참여한다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  <a:p>
            <a:r>
              <a:rPr lang="en-US" altLang="ko-KR" sz="2400" dirty="0">
                <a:latin typeface="+mn-ea"/>
                <a:ea typeface="+mn-ea"/>
              </a:rPr>
              <a:t>   2. </a:t>
            </a:r>
            <a:r>
              <a:rPr lang="ko-KR" altLang="en-US" sz="2400" dirty="0">
                <a:latin typeface="+mn-ea"/>
                <a:ea typeface="+mn-ea"/>
              </a:rPr>
              <a:t>팀 멘토링 가능 요일</a:t>
            </a:r>
            <a:r>
              <a:rPr lang="en-US" altLang="ko-KR" sz="2400" dirty="0">
                <a:latin typeface="+mn-ea"/>
                <a:ea typeface="+mn-ea"/>
              </a:rPr>
              <a:t>-</a:t>
            </a:r>
            <a:r>
              <a:rPr lang="ko-KR" altLang="en-US" sz="2400" dirty="0">
                <a:latin typeface="+mn-ea"/>
                <a:ea typeface="+mn-ea"/>
              </a:rPr>
              <a:t>시간 </a:t>
            </a:r>
            <a:r>
              <a:rPr lang="en-US" altLang="ko-KR" sz="2400" dirty="0">
                <a:latin typeface="+mn-ea"/>
                <a:ea typeface="+mn-ea"/>
              </a:rPr>
              <a:t>(30</a:t>
            </a:r>
            <a:r>
              <a:rPr lang="ko-KR" altLang="en-US" sz="2400" dirty="0">
                <a:latin typeface="+mn-ea"/>
                <a:ea typeface="+mn-ea"/>
              </a:rPr>
              <a:t>분 이상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ko-KR" altLang="en-US" sz="2400" dirty="0">
                <a:latin typeface="+mn-ea"/>
                <a:ea typeface="+mn-ea"/>
              </a:rPr>
              <a:t> 선정한다</a:t>
            </a:r>
            <a:r>
              <a:rPr lang="en-US" altLang="ko-KR" sz="2400" dirty="0">
                <a:latin typeface="+mn-ea"/>
                <a:ea typeface="+mn-ea"/>
              </a:rPr>
              <a:t>.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303723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dirty="0">
                <a:latin typeface="Tahoma" pitchFamily="34" charset="0"/>
              </a:rPr>
              <a:t>프로젝트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13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03FFD0-5A56-4168-AEBC-BEC77D8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E233D6-F30E-429B-9E6B-B674604A4F74}"/>
              </a:ext>
            </a:extLst>
          </p:cNvPr>
          <p:cNvSpPr/>
          <p:nvPr/>
        </p:nvSpPr>
        <p:spPr>
          <a:xfrm>
            <a:off x="1331640" y="692696"/>
            <a:ext cx="6480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>
                <a:latin typeface="+mn-ea"/>
                <a:ea typeface="+mn-ea"/>
              </a:rPr>
              <a:t>팀</a:t>
            </a:r>
            <a:r>
              <a:rPr lang="en-US" altLang="ko-KR" sz="4400" dirty="0">
                <a:latin typeface="+mn-ea"/>
                <a:ea typeface="+mn-ea"/>
              </a:rPr>
              <a:t>(</a:t>
            </a:r>
            <a:r>
              <a:rPr lang="ko-KR" altLang="en-US" sz="4400" dirty="0">
                <a:latin typeface="+mn-ea"/>
                <a:ea typeface="+mn-ea"/>
              </a:rPr>
              <a:t>팀원</a:t>
            </a:r>
            <a:r>
              <a:rPr lang="en-US" altLang="ko-KR" sz="4400" dirty="0">
                <a:latin typeface="+mn-ea"/>
                <a:ea typeface="+mn-ea"/>
              </a:rPr>
              <a:t>)</a:t>
            </a:r>
            <a:r>
              <a:rPr lang="ko-KR" altLang="en-US" sz="4400" dirty="0">
                <a:latin typeface="+mn-ea"/>
                <a:ea typeface="+mn-ea"/>
              </a:rPr>
              <a:t> 활동 내용</a:t>
            </a:r>
            <a:endParaRPr lang="en-US" altLang="ko-KR" sz="4400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A9FCD8-21A4-4D48-89FF-45F05B3DA47A}"/>
              </a:ext>
            </a:extLst>
          </p:cNvPr>
          <p:cNvSpPr/>
          <p:nvPr/>
        </p:nvSpPr>
        <p:spPr>
          <a:xfrm>
            <a:off x="755576" y="1844824"/>
            <a:ext cx="7914952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n-ea"/>
                <a:ea typeface="+mn-ea"/>
              </a:rPr>
              <a:t>팀원 개발 업무 수행</a:t>
            </a: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n-ea"/>
                <a:ea typeface="+mn-ea"/>
              </a:rPr>
              <a:t>팀 회의 참석 및 회의록 작성</a:t>
            </a: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n-ea"/>
                <a:ea typeface="+mn-ea"/>
              </a:rPr>
              <a:t>주간 활동 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코딩</a:t>
            </a:r>
            <a:r>
              <a:rPr lang="en-US" altLang="ko-KR" sz="2400" dirty="0">
                <a:latin typeface="+mn-ea"/>
                <a:ea typeface="+mn-ea"/>
              </a:rPr>
              <a:t>) </a:t>
            </a:r>
            <a:r>
              <a:rPr lang="ko-KR" altLang="en-US" sz="2400" dirty="0">
                <a:latin typeface="+mn-ea"/>
                <a:ea typeface="+mn-ea"/>
              </a:rPr>
              <a:t>보고서 제출 및 </a:t>
            </a:r>
            <a:r>
              <a:rPr lang="ko-KR" altLang="en-US" sz="2400" dirty="0" err="1">
                <a:latin typeface="+mn-ea"/>
                <a:ea typeface="+mn-ea"/>
              </a:rPr>
              <a:t>멘터링</a:t>
            </a:r>
            <a:r>
              <a:rPr lang="ko-KR" altLang="en-US" sz="2400" dirty="0">
                <a:latin typeface="+mn-ea"/>
                <a:ea typeface="+mn-ea"/>
              </a:rPr>
              <a:t> 출석</a:t>
            </a: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n-ea"/>
                <a:ea typeface="+mn-ea"/>
              </a:rPr>
              <a:t>제안서</a:t>
            </a:r>
            <a:r>
              <a:rPr lang="en-US" altLang="ko-KR" sz="2400" dirty="0">
                <a:latin typeface="+mn-ea"/>
                <a:ea typeface="+mn-ea"/>
              </a:rPr>
              <a:t>, (</a:t>
            </a:r>
            <a:r>
              <a:rPr lang="ko-KR" altLang="en-US" sz="2400" dirty="0">
                <a:latin typeface="+mn-ea"/>
                <a:ea typeface="+mn-ea"/>
              </a:rPr>
              <a:t>개념</a:t>
            </a:r>
            <a:r>
              <a:rPr lang="en-US" altLang="ko-KR" sz="2400" dirty="0">
                <a:latin typeface="+mn-ea"/>
                <a:ea typeface="+mn-ea"/>
              </a:rPr>
              <a:t>, </a:t>
            </a:r>
            <a:r>
              <a:rPr lang="ko-KR" altLang="en-US" sz="2400" dirty="0">
                <a:latin typeface="+mn-ea"/>
                <a:ea typeface="+mn-ea"/>
              </a:rPr>
              <a:t>상세</a:t>
            </a:r>
            <a:r>
              <a:rPr lang="en-US" altLang="ko-KR" sz="2400" dirty="0">
                <a:latin typeface="+mn-ea"/>
                <a:ea typeface="+mn-ea"/>
              </a:rPr>
              <a:t>, </a:t>
            </a:r>
            <a:r>
              <a:rPr lang="ko-KR" altLang="en-US" sz="2400" dirty="0">
                <a:latin typeface="+mn-ea"/>
                <a:ea typeface="+mn-ea"/>
              </a:rPr>
              <a:t>중간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ko-KR" altLang="en-US" sz="2400" dirty="0">
                <a:latin typeface="+mn-ea"/>
                <a:ea typeface="+mn-ea"/>
              </a:rPr>
              <a:t> 보고서 작성 및 제출</a:t>
            </a: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n-ea"/>
                <a:ea typeface="+mn-ea"/>
              </a:rPr>
              <a:t>결과물 시연 및 최종 보고서 작성 및 제출</a:t>
            </a:r>
            <a:endParaRPr lang="en-US" altLang="ko-KR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063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B5B38A-DD63-41FE-A31F-4EA4781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" name="Rectangle 3"/>
          <p:cNvSpPr/>
          <p:nvPr/>
        </p:nvSpPr>
        <p:spPr>
          <a:xfrm>
            <a:off x="1349080" y="620688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+mn-ea"/>
                <a:ea typeface="+mn-ea"/>
              </a:rPr>
              <a:t>제안서 발표 평가 </a:t>
            </a:r>
            <a:r>
              <a:rPr lang="en-US" altLang="ko-KR" sz="3200" dirty="0">
                <a:latin typeface="+mn-ea"/>
                <a:ea typeface="+mn-ea"/>
              </a:rPr>
              <a:t>(9</a:t>
            </a:r>
            <a:r>
              <a:rPr lang="ko-KR" altLang="en-US" sz="3200" dirty="0">
                <a:latin typeface="+mn-ea"/>
                <a:ea typeface="+mn-ea"/>
              </a:rPr>
              <a:t>월</a:t>
            </a:r>
            <a:r>
              <a:rPr lang="en-US" altLang="ko-KR" sz="3200" dirty="0">
                <a:latin typeface="+mn-ea"/>
                <a:ea typeface="+mn-ea"/>
              </a:rPr>
              <a:t>/18</a:t>
            </a:r>
            <a:r>
              <a:rPr lang="ko-KR" altLang="en-US" sz="3200" dirty="0">
                <a:latin typeface="+mn-ea"/>
                <a:ea typeface="+mn-ea"/>
              </a:rPr>
              <a:t>일</a:t>
            </a:r>
            <a:r>
              <a:rPr lang="en-US" altLang="ko-KR" sz="3200" dirty="0">
                <a:latin typeface="+mn-ea"/>
                <a:ea typeface="+mn-ea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1916832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평가항목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목표 설정의 명료성</a:t>
            </a:r>
            <a:r>
              <a:rPr lang="en-US" altLang="ko-KR" sz="2400" dirty="0">
                <a:latin typeface="+mn-ea"/>
                <a:ea typeface="+mn-ea"/>
              </a:rPr>
              <a:t>, </a:t>
            </a:r>
            <a:r>
              <a:rPr lang="ko-KR" altLang="en-US" sz="2400" dirty="0">
                <a:latin typeface="+mn-ea"/>
                <a:ea typeface="+mn-ea"/>
              </a:rPr>
              <a:t>독창성 </a:t>
            </a:r>
            <a:endParaRPr lang="en-US" altLang="ko-KR" sz="2400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목표 설정범위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또는 기능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ko-KR" altLang="en-US" sz="2400" dirty="0">
                <a:latin typeface="+mn-ea"/>
                <a:ea typeface="+mn-ea"/>
              </a:rPr>
              <a:t>의 적절성</a:t>
            </a:r>
            <a:endParaRPr lang="en-US" altLang="ko-KR" sz="2400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자료구조 반영 정도</a:t>
            </a:r>
            <a:endParaRPr lang="en-US" altLang="ko-KR" sz="2400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알고리즘 요소 포함정도</a:t>
            </a:r>
            <a:endParaRPr lang="en-US" altLang="ko-KR" sz="2400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팀원간 역할 분담</a:t>
            </a:r>
            <a:endParaRPr lang="en-US" altLang="ko-KR" sz="2400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수행계획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ko-KR" altLang="en-US" sz="2400" dirty="0">
                <a:latin typeface="+mn-ea"/>
                <a:ea typeface="+mn-ea"/>
              </a:rPr>
              <a:t>추진일정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ko-KR" altLang="en-US" sz="2400" dirty="0">
                <a:latin typeface="+mn-ea"/>
                <a:ea typeface="+mn-ea"/>
              </a:rPr>
              <a:t>의 적절성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5085184"/>
            <a:ext cx="6480720" cy="78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평가단계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매우우수</a:t>
            </a:r>
            <a:r>
              <a:rPr lang="en-US" altLang="ko-KR" sz="2000" dirty="0">
                <a:latin typeface="+mn-ea"/>
                <a:ea typeface="+mn-ea"/>
              </a:rPr>
              <a:t>5 </a:t>
            </a:r>
            <a:r>
              <a:rPr lang="ko-KR" altLang="en-US" sz="2000" dirty="0">
                <a:latin typeface="+mn-ea"/>
                <a:ea typeface="+mn-ea"/>
              </a:rPr>
              <a:t>우수</a:t>
            </a:r>
            <a:r>
              <a:rPr lang="en-US" altLang="ko-KR" sz="2000" dirty="0">
                <a:latin typeface="+mn-ea"/>
                <a:ea typeface="+mn-ea"/>
              </a:rPr>
              <a:t>4 </a:t>
            </a:r>
            <a:r>
              <a:rPr lang="ko-KR" altLang="en-US" sz="2000" dirty="0">
                <a:latin typeface="+mn-ea"/>
                <a:ea typeface="+mn-ea"/>
              </a:rPr>
              <a:t>보통</a:t>
            </a:r>
            <a:r>
              <a:rPr lang="en-US" altLang="ko-KR" sz="2000" dirty="0">
                <a:latin typeface="+mn-ea"/>
                <a:ea typeface="+mn-ea"/>
              </a:rPr>
              <a:t>3 </a:t>
            </a:r>
            <a:r>
              <a:rPr lang="ko-KR" altLang="en-US" sz="2000" dirty="0">
                <a:latin typeface="+mn-ea"/>
                <a:ea typeface="+mn-ea"/>
              </a:rPr>
              <a:t>부족</a:t>
            </a:r>
            <a:r>
              <a:rPr lang="en-US" altLang="ko-KR" sz="2000" dirty="0">
                <a:latin typeface="+mn-ea"/>
                <a:ea typeface="+mn-ea"/>
              </a:rPr>
              <a:t>2 </a:t>
            </a:r>
            <a:r>
              <a:rPr lang="ko-KR" altLang="en-US" sz="2000" dirty="0" err="1">
                <a:latin typeface="+mn-ea"/>
                <a:ea typeface="+mn-ea"/>
              </a:rPr>
              <a:t>매우부족</a:t>
            </a:r>
            <a:r>
              <a:rPr lang="en-US" altLang="ko-KR" sz="2000" dirty="0">
                <a:latin typeface="+mn-ea"/>
                <a:ea typeface="+mn-ea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  <a:ea typeface="+mn-ea"/>
              </a:rPr>
              <a:t>최종 발표 시연 평가</a:t>
            </a:r>
            <a:r>
              <a:rPr lang="en-US" altLang="ko-KR" sz="2000" dirty="0">
                <a:latin typeface="+mn-ea"/>
                <a:ea typeface="+mn-ea"/>
              </a:rPr>
              <a:t>: 12</a:t>
            </a:r>
            <a:r>
              <a:rPr lang="ko-KR" altLang="en-US" sz="2000" dirty="0">
                <a:latin typeface="+mn-ea"/>
                <a:ea typeface="+mn-ea"/>
              </a:rPr>
              <a:t>월</a:t>
            </a:r>
            <a:r>
              <a:rPr lang="en-US" altLang="ko-KR" sz="2000" dirty="0">
                <a:latin typeface="+mn-ea"/>
                <a:ea typeface="+mn-ea"/>
              </a:rPr>
              <a:t>/4</a:t>
            </a:r>
            <a:r>
              <a:rPr lang="ko-KR" altLang="en-US" sz="2000" dirty="0">
                <a:latin typeface="+mn-ea"/>
                <a:ea typeface="+mn-ea"/>
              </a:rPr>
              <a:t>일 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/>
              <a:t>팀원 별 구현 여부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995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FEC0A-3FB5-4CBC-8337-8B36FEA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>
          <a:xfrm>
            <a:off x="1925452" y="1412776"/>
            <a:ext cx="5544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평가항목</a:t>
            </a:r>
            <a:r>
              <a:rPr lang="en-US" altLang="ko-KR" sz="24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새로운 기능의 추가정도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문제성 있는 기능의 수정 정도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팀원간 협업 원할 정도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향후 계획 적절성 정도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0342" y="476672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/>
              <a:t>중간 점검</a:t>
            </a:r>
            <a:r>
              <a:rPr lang="ko-KR" altLang="en-US" sz="3200" dirty="0">
                <a:latin typeface="+mn-ea"/>
                <a:ea typeface="+mn-ea"/>
              </a:rPr>
              <a:t> 평가 </a:t>
            </a:r>
            <a:r>
              <a:rPr lang="en-US" altLang="ko-KR" sz="3200" dirty="0">
                <a:latin typeface="+mn-ea"/>
                <a:ea typeface="+mn-ea"/>
              </a:rPr>
              <a:t>(10/2)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1640" y="5085184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평가단계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매우우수</a:t>
            </a:r>
            <a:r>
              <a:rPr lang="en-US" altLang="ko-KR" sz="2000" dirty="0">
                <a:latin typeface="+mn-ea"/>
                <a:ea typeface="+mn-ea"/>
              </a:rPr>
              <a:t>5 </a:t>
            </a:r>
            <a:r>
              <a:rPr lang="ko-KR" altLang="en-US" sz="2000" dirty="0">
                <a:latin typeface="+mn-ea"/>
                <a:ea typeface="+mn-ea"/>
              </a:rPr>
              <a:t>우수</a:t>
            </a:r>
            <a:r>
              <a:rPr lang="en-US" altLang="ko-KR" sz="2000" dirty="0">
                <a:latin typeface="+mn-ea"/>
                <a:ea typeface="+mn-ea"/>
              </a:rPr>
              <a:t>4 </a:t>
            </a:r>
            <a:r>
              <a:rPr lang="ko-KR" altLang="en-US" sz="2000" dirty="0">
                <a:latin typeface="+mn-ea"/>
                <a:ea typeface="+mn-ea"/>
              </a:rPr>
              <a:t>보통</a:t>
            </a:r>
            <a:r>
              <a:rPr lang="en-US" altLang="ko-KR" sz="2000" dirty="0">
                <a:latin typeface="+mn-ea"/>
                <a:ea typeface="+mn-ea"/>
              </a:rPr>
              <a:t>3 </a:t>
            </a:r>
            <a:r>
              <a:rPr lang="ko-KR" altLang="en-US" sz="2000" dirty="0">
                <a:latin typeface="+mn-ea"/>
                <a:ea typeface="+mn-ea"/>
              </a:rPr>
              <a:t>부족</a:t>
            </a:r>
            <a:r>
              <a:rPr lang="en-US" altLang="ko-KR" sz="2000" dirty="0">
                <a:latin typeface="+mn-ea"/>
                <a:ea typeface="+mn-ea"/>
              </a:rPr>
              <a:t>2 </a:t>
            </a:r>
            <a:r>
              <a:rPr lang="ko-KR" altLang="en-US" sz="2000" dirty="0">
                <a:latin typeface="+mn-ea"/>
                <a:ea typeface="+mn-ea"/>
              </a:rPr>
              <a:t>매우부족</a:t>
            </a:r>
            <a:r>
              <a:rPr lang="en-US" altLang="ko-KR" sz="2000" dirty="0">
                <a:latin typeface="+mn-ea"/>
                <a:ea typeface="+mn-ea"/>
              </a:rPr>
              <a:t>1)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897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FEC0A-3FB5-4CBC-8337-8B36FEA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>
          <a:xfrm>
            <a:off x="1925452" y="1412776"/>
            <a:ext cx="5544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평가항목</a:t>
            </a:r>
            <a:r>
              <a:rPr lang="en-US" altLang="ko-KR" sz="24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기능의 갯수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구현의 난이도 정도 완성도 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자료구조 반영 정도 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알고리즘 요소 포함정도 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팀원간 역할 분담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0342" y="476672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/>
              <a:t>중간 발표</a:t>
            </a:r>
            <a:r>
              <a:rPr lang="ko-KR" altLang="en-US" sz="3200" dirty="0">
                <a:latin typeface="+mn-ea"/>
                <a:ea typeface="+mn-ea"/>
              </a:rPr>
              <a:t> 평가 </a:t>
            </a:r>
            <a:r>
              <a:rPr lang="en-US" altLang="ko-KR" sz="3200" dirty="0">
                <a:latin typeface="+mn-ea"/>
                <a:ea typeface="+mn-ea"/>
              </a:rPr>
              <a:t>(11/6)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1640" y="5085184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평가단계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매우우수</a:t>
            </a:r>
            <a:r>
              <a:rPr lang="en-US" altLang="ko-KR" sz="2000" dirty="0">
                <a:latin typeface="+mn-ea"/>
                <a:ea typeface="+mn-ea"/>
              </a:rPr>
              <a:t>5 </a:t>
            </a:r>
            <a:r>
              <a:rPr lang="ko-KR" altLang="en-US" sz="2000" dirty="0">
                <a:latin typeface="+mn-ea"/>
                <a:ea typeface="+mn-ea"/>
              </a:rPr>
              <a:t>우수</a:t>
            </a:r>
            <a:r>
              <a:rPr lang="en-US" altLang="ko-KR" sz="2000" dirty="0">
                <a:latin typeface="+mn-ea"/>
                <a:ea typeface="+mn-ea"/>
              </a:rPr>
              <a:t>4 </a:t>
            </a:r>
            <a:r>
              <a:rPr lang="ko-KR" altLang="en-US" sz="2000" dirty="0">
                <a:latin typeface="+mn-ea"/>
                <a:ea typeface="+mn-ea"/>
              </a:rPr>
              <a:t>보통</a:t>
            </a:r>
            <a:r>
              <a:rPr lang="en-US" altLang="ko-KR" sz="2000" dirty="0">
                <a:latin typeface="+mn-ea"/>
                <a:ea typeface="+mn-ea"/>
              </a:rPr>
              <a:t>3 </a:t>
            </a:r>
            <a:r>
              <a:rPr lang="ko-KR" altLang="en-US" sz="2000" dirty="0">
                <a:latin typeface="+mn-ea"/>
                <a:ea typeface="+mn-ea"/>
              </a:rPr>
              <a:t>부족</a:t>
            </a:r>
            <a:r>
              <a:rPr lang="en-US" altLang="ko-KR" sz="2000" dirty="0">
                <a:latin typeface="+mn-ea"/>
                <a:ea typeface="+mn-ea"/>
              </a:rPr>
              <a:t>2 </a:t>
            </a:r>
            <a:r>
              <a:rPr lang="ko-KR" altLang="en-US" sz="2000" dirty="0">
                <a:latin typeface="+mn-ea"/>
                <a:ea typeface="+mn-ea"/>
              </a:rPr>
              <a:t>매우부족</a:t>
            </a:r>
            <a:r>
              <a:rPr lang="en-US" altLang="ko-KR" sz="2000" dirty="0">
                <a:latin typeface="+mn-ea"/>
                <a:ea typeface="+mn-ea"/>
              </a:rPr>
              <a:t>1)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29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B7D05C-6548-41EC-8CF6-AFE224DD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1D5B1-4559-4E41-943D-67D07E36938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3" name="Rectangle 2"/>
          <p:cNvSpPr/>
          <p:nvPr/>
        </p:nvSpPr>
        <p:spPr>
          <a:xfrm>
            <a:off x="1907704" y="764703"/>
            <a:ext cx="550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최종 발표 </a:t>
            </a:r>
            <a:r>
              <a:rPr lang="en-US" altLang="ko-KR" sz="3200" dirty="0">
                <a:latin typeface="+mj-ea"/>
                <a:ea typeface="+mj-ea"/>
              </a:rPr>
              <a:t>(</a:t>
            </a:r>
            <a:r>
              <a:rPr lang="ko-KR" altLang="en-US" sz="3200" dirty="0">
                <a:latin typeface="+mj-ea"/>
                <a:ea typeface="+mj-ea"/>
              </a:rPr>
              <a:t>시연</a:t>
            </a:r>
            <a:r>
              <a:rPr lang="en-US" altLang="ko-KR" sz="3200" dirty="0">
                <a:latin typeface="+mj-ea"/>
                <a:ea typeface="+mj-ea"/>
              </a:rPr>
              <a:t>) </a:t>
            </a:r>
            <a:r>
              <a:rPr lang="ko-KR" altLang="en-US" sz="3200" dirty="0">
                <a:latin typeface="+mj-ea"/>
                <a:ea typeface="+mj-ea"/>
              </a:rPr>
              <a:t>평가 </a:t>
            </a:r>
            <a:r>
              <a:rPr lang="en-US" altLang="ko-KR" sz="3200" dirty="0">
                <a:latin typeface="+mj-ea"/>
                <a:ea typeface="+mj-ea"/>
              </a:rPr>
              <a:t>(12/4)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1772816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팀원별 담당 내용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구현 여부 </a:t>
            </a:r>
            <a:r>
              <a:rPr lang="en-US" altLang="ko-KR" sz="2400" dirty="0"/>
              <a:t>(</a:t>
            </a:r>
            <a:r>
              <a:rPr lang="ko-KR" altLang="en-US" sz="2400" dirty="0"/>
              <a:t>완료</a:t>
            </a:r>
            <a:r>
              <a:rPr lang="en-US" altLang="ko-KR" sz="2400" dirty="0"/>
              <a:t>, </a:t>
            </a:r>
            <a:r>
              <a:rPr lang="ko-KR" altLang="en-US" sz="2400" dirty="0"/>
              <a:t>불분명</a:t>
            </a:r>
            <a:r>
              <a:rPr lang="en-US" altLang="ko-KR" sz="2400" dirty="0"/>
              <a:t>, </a:t>
            </a:r>
            <a:r>
              <a:rPr lang="ko-KR" altLang="en-US" sz="2400" dirty="0"/>
              <a:t>미구현</a:t>
            </a:r>
            <a:r>
              <a:rPr lang="en-US" altLang="ko-KR" sz="24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구현 결과의 수월성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0662" y="4941168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평가단계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매우우수</a:t>
            </a:r>
            <a:r>
              <a:rPr lang="en-US" altLang="ko-KR" sz="2000" dirty="0">
                <a:latin typeface="+mn-ea"/>
                <a:ea typeface="+mn-ea"/>
              </a:rPr>
              <a:t>5 </a:t>
            </a:r>
            <a:r>
              <a:rPr lang="ko-KR" altLang="en-US" sz="2000" dirty="0">
                <a:latin typeface="+mn-ea"/>
                <a:ea typeface="+mn-ea"/>
              </a:rPr>
              <a:t>우수</a:t>
            </a:r>
            <a:r>
              <a:rPr lang="en-US" altLang="ko-KR" sz="2000" dirty="0">
                <a:latin typeface="+mn-ea"/>
                <a:ea typeface="+mn-ea"/>
              </a:rPr>
              <a:t>4 </a:t>
            </a:r>
            <a:r>
              <a:rPr lang="ko-KR" altLang="en-US" sz="2000" dirty="0">
                <a:latin typeface="+mn-ea"/>
                <a:ea typeface="+mn-ea"/>
              </a:rPr>
              <a:t>보통</a:t>
            </a:r>
            <a:r>
              <a:rPr lang="en-US" altLang="ko-KR" sz="2000" dirty="0">
                <a:latin typeface="+mn-ea"/>
                <a:ea typeface="+mn-ea"/>
              </a:rPr>
              <a:t>3 </a:t>
            </a:r>
            <a:r>
              <a:rPr lang="ko-KR" altLang="en-US" sz="2000" dirty="0">
                <a:latin typeface="+mn-ea"/>
                <a:ea typeface="+mn-ea"/>
              </a:rPr>
              <a:t>부족</a:t>
            </a:r>
            <a:r>
              <a:rPr lang="en-US" altLang="ko-KR" sz="2000" dirty="0">
                <a:latin typeface="+mn-ea"/>
                <a:ea typeface="+mn-ea"/>
              </a:rPr>
              <a:t>2 </a:t>
            </a:r>
            <a:r>
              <a:rPr lang="ko-KR" altLang="en-US" sz="2000" dirty="0">
                <a:latin typeface="+mn-ea"/>
                <a:ea typeface="+mn-ea"/>
              </a:rPr>
              <a:t>매우부족</a:t>
            </a:r>
            <a:r>
              <a:rPr lang="en-US" altLang="ko-KR" sz="2000" dirty="0">
                <a:latin typeface="+mn-ea"/>
                <a:ea typeface="+mn-ea"/>
              </a:rPr>
              <a:t>1)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3158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439</Words>
  <Application>Microsoft Office PowerPoint</Application>
  <PresentationFormat>화면 슬라이드 쇼(4:3)</PresentationFormat>
  <Paragraphs>85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바탕</vt:lpstr>
      <vt:lpstr>Tahoma</vt:lpstr>
      <vt:lpstr>Times New Roman</vt:lpstr>
      <vt:lpstr>Default Design</vt:lpstr>
      <vt:lpstr>Team Project (1)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서론</dc:title>
  <dc:creator>고영권</dc:creator>
  <cp:lastModifiedBy>Kim Sang-Woon</cp:lastModifiedBy>
  <cp:revision>280</cp:revision>
  <dcterms:created xsi:type="dcterms:W3CDTF">2005-07-10T04:40:49Z</dcterms:created>
  <dcterms:modified xsi:type="dcterms:W3CDTF">2018-09-08T22:40:59Z</dcterms:modified>
</cp:coreProperties>
</file>