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9" r:id="rId3"/>
    <p:sldId id="280" r:id="rId4"/>
    <p:sldId id="259" r:id="rId5"/>
    <p:sldId id="272" r:id="rId6"/>
    <p:sldId id="282" r:id="rId7"/>
    <p:sldId id="281" r:id="rId8"/>
    <p:sldId id="283" r:id="rId9"/>
    <p:sldId id="284" r:id="rId10"/>
    <p:sldId id="289" r:id="rId11"/>
    <p:sldId id="285" r:id="rId12"/>
    <p:sldId id="286" r:id="rId13"/>
    <p:sldId id="302" r:id="rId14"/>
    <p:sldId id="287" r:id="rId15"/>
    <p:sldId id="304" r:id="rId16"/>
    <p:sldId id="300" r:id="rId17"/>
    <p:sldId id="303" r:id="rId18"/>
    <p:sldId id="288" r:id="rId19"/>
    <p:sldId id="294" r:id="rId20"/>
    <p:sldId id="290" r:id="rId21"/>
    <p:sldId id="291" r:id="rId22"/>
    <p:sldId id="293" r:id="rId23"/>
    <p:sldId id="295" r:id="rId24"/>
    <p:sldId id="297" r:id="rId25"/>
    <p:sldId id="301" r:id="rId26"/>
    <p:sldId id="296" r:id="rId27"/>
    <p:sldId id="298" r:id="rId28"/>
    <p:sldId id="299" r:id="rId29"/>
    <p:sldId id="269" r:id="rId30"/>
    <p:sldId id="270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6A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9292-1145-4235-B131-4B79209EDB94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F9EE-A4A1-45A3-B1F4-4EBA8842C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06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9292-1145-4235-B131-4B79209EDB94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F9EE-A4A1-45A3-B1F4-4EBA8842C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69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9292-1145-4235-B131-4B79209EDB94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F9EE-A4A1-45A3-B1F4-4EBA8842C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11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9292-1145-4235-B131-4B79209EDB94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F9EE-A4A1-45A3-B1F4-4EBA8842C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73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9292-1145-4235-B131-4B79209EDB94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F9EE-A4A1-45A3-B1F4-4EBA8842C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6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9292-1145-4235-B131-4B79209EDB94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F9EE-A4A1-45A3-B1F4-4EBA8842C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1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9292-1145-4235-B131-4B79209EDB94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F9EE-A4A1-45A3-B1F4-4EBA8842C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6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9292-1145-4235-B131-4B79209EDB94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F9EE-A4A1-45A3-B1F4-4EBA8842C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86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9292-1145-4235-B131-4B79209EDB94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F9EE-A4A1-45A3-B1F4-4EBA8842C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85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9292-1145-4235-B131-4B79209EDB94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F9EE-A4A1-45A3-B1F4-4EBA8842C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76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9292-1145-4235-B131-4B79209EDB94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F9EE-A4A1-45A3-B1F4-4EBA8842C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81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B9292-1145-4235-B131-4B79209EDB94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4F9EE-A4A1-45A3-B1F4-4EBA8842C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06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75602" y="1989722"/>
            <a:ext cx="55470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YA , TA!</a:t>
            </a:r>
            <a:endParaRPr lang="ko-KR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0642" y="4321773"/>
            <a:ext cx="52647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아리따-돋움(TTF)-Medium"/>
              <a:ea typeface="아리따-돋움(TTF)-Medium"/>
              <a:cs typeface="+mn-cs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</a:rPr>
              <a:t>팀프로젝트</a:t>
            </a:r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ㅣ김상운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교수님</a:t>
            </a:r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ㅣ타조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26303" y="1305467"/>
            <a:ext cx="6018629" cy="2938170"/>
          </a:xfrm>
          <a:prstGeom prst="rect">
            <a:avLst/>
          </a:prstGeom>
          <a:noFill/>
          <a:ln w="57150">
            <a:gradFill flip="none" rotWithShape="1">
              <a:gsLst>
                <a:gs pos="0">
                  <a:srgbClr val="6D5B97"/>
                </a:gs>
                <a:gs pos="41000">
                  <a:srgbClr val="E96187"/>
                </a:gs>
                <a:gs pos="100000">
                  <a:srgbClr val="9B86BE"/>
                </a:gs>
              </a:gsLst>
              <a:lin ang="13500000" scaled="1"/>
              <a:tileRect/>
            </a:gradFill>
          </a:ln>
          <a:effectLst>
            <a:outerShdw blurRad="38100" dist="38100" dir="8100000" algn="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37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-107405" y="51882"/>
            <a:ext cx="305955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구현한 기능</a:t>
            </a:r>
            <a:endParaRPr lang="ko-KR" altLang="en-US" sz="3000" dirty="0">
              <a:solidFill>
                <a:srgbClr val="F398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rgbClr val="E96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rgbClr val="E96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43" y="2812856"/>
            <a:ext cx="4933949" cy="25803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2943" y="1459351"/>
            <a:ext cx="4933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*DB</a:t>
            </a:r>
            <a:r>
              <a:rPr lang="ko-KR" altLang="en-US" sz="2000" b="1" dirty="0" smtClean="0"/>
              <a:t>구축 후 안드로이드 스튜디오와 연동</a:t>
            </a:r>
            <a:endParaRPr lang="ko-KR" alt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142161" y="2735256"/>
            <a:ext cx="2678239" cy="224676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 smtClean="0"/>
          </a:p>
          <a:p>
            <a:r>
              <a:rPr lang="ko-KR" altLang="en-US" sz="2000" dirty="0" smtClean="0"/>
              <a:t>완성 일자 </a:t>
            </a:r>
            <a:r>
              <a:rPr lang="en-US" altLang="ko-KR" sz="2000" dirty="0" smtClean="0"/>
              <a:t>: 10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31</a:t>
            </a:r>
            <a:r>
              <a:rPr lang="ko-KR" altLang="en-US" sz="2000" dirty="0" smtClean="0"/>
              <a:t>일</a:t>
            </a:r>
            <a:endParaRPr lang="en-US" altLang="ko-KR" sz="2000" dirty="0" smtClean="0"/>
          </a:p>
          <a:p>
            <a:r>
              <a:rPr lang="ko-KR" altLang="en-US" sz="2000" dirty="0"/>
              <a:t>난이도 </a:t>
            </a:r>
            <a:r>
              <a:rPr lang="en-US" altLang="ko-KR" sz="2000" dirty="0"/>
              <a:t>: </a:t>
            </a:r>
            <a:r>
              <a:rPr lang="ko-KR" altLang="en-US" sz="2000" dirty="0"/>
              <a:t>중상</a:t>
            </a:r>
          </a:p>
          <a:p>
            <a:r>
              <a:rPr lang="ko-KR" altLang="en-US" sz="2000" dirty="0" smtClean="0"/>
              <a:t>담당 </a:t>
            </a:r>
            <a:r>
              <a:rPr lang="ko-KR" altLang="en-US" sz="2000" dirty="0"/>
              <a:t>팀원 </a:t>
            </a:r>
            <a:r>
              <a:rPr lang="en-US" altLang="ko-KR" sz="2000" dirty="0"/>
              <a:t>: </a:t>
            </a:r>
            <a:r>
              <a:rPr lang="ko-KR" altLang="en-US" sz="2000" dirty="0" smtClean="0"/>
              <a:t>김주현</a:t>
            </a:r>
            <a:r>
              <a:rPr lang="en-US" altLang="ko-KR" sz="2000" dirty="0" smtClean="0"/>
              <a:t>,</a:t>
            </a:r>
          </a:p>
          <a:p>
            <a:r>
              <a:rPr lang="en-US" altLang="ko-KR" sz="2000" dirty="0" smtClean="0"/>
              <a:t>               </a:t>
            </a:r>
            <a:r>
              <a:rPr lang="ko-KR" altLang="en-US" sz="2000" dirty="0" smtClean="0"/>
              <a:t>윤성수</a:t>
            </a:r>
            <a:r>
              <a:rPr lang="en-US" altLang="ko-KR" sz="2000" dirty="0" smtClean="0"/>
              <a:t>,</a:t>
            </a:r>
          </a:p>
          <a:p>
            <a:r>
              <a:rPr lang="en-US" altLang="ko-KR" sz="2000" dirty="0" smtClean="0"/>
              <a:t>	     </a:t>
            </a:r>
            <a:r>
              <a:rPr lang="ko-KR" altLang="en-US" sz="2000" dirty="0" err="1" smtClean="0"/>
              <a:t>김송민</a:t>
            </a:r>
            <a:endParaRPr lang="ko-KR" altLang="en-US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0931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rgbClr val="E96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rgbClr val="E96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3273" y="1064822"/>
            <a:ext cx="2584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*</a:t>
            </a:r>
            <a:r>
              <a:rPr lang="ko-KR" altLang="en-US" sz="2000" b="1" dirty="0" smtClean="0"/>
              <a:t>전체 레이아웃 완성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-107405" y="51882"/>
            <a:ext cx="305955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구현한 기능</a:t>
            </a:r>
            <a:endParaRPr lang="ko-KR" altLang="en-US" sz="3000" dirty="0">
              <a:solidFill>
                <a:srgbClr val="F398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770" y="1774090"/>
            <a:ext cx="2446897" cy="406740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066086" y="2672213"/>
            <a:ext cx="2678239" cy="163121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 smtClean="0"/>
          </a:p>
          <a:p>
            <a:r>
              <a:rPr lang="ko-KR" altLang="en-US" sz="2000" dirty="0" smtClean="0"/>
              <a:t>완성 일자 </a:t>
            </a:r>
            <a:r>
              <a:rPr lang="en-US" altLang="ko-KR" sz="2000" dirty="0" smtClean="0"/>
              <a:t>: 11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일</a:t>
            </a:r>
            <a:endParaRPr lang="en-US" altLang="ko-KR" sz="2000" dirty="0" smtClean="0"/>
          </a:p>
          <a:p>
            <a:r>
              <a:rPr lang="ko-KR" altLang="en-US" sz="2000" dirty="0"/>
              <a:t>난이도 </a:t>
            </a:r>
            <a:r>
              <a:rPr lang="en-US" altLang="ko-KR" sz="2000" dirty="0"/>
              <a:t>: </a:t>
            </a:r>
            <a:r>
              <a:rPr lang="ko-KR" altLang="en-US" sz="2000" dirty="0" smtClean="0"/>
              <a:t>중</a:t>
            </a:r>
            <a:endParaRPr lang="ko-KR" altLang="en-US" sz="2000" dirty="0"/>
          </a:p>
          <a:p>
            <a:r>
              <a:rPr lang="ko-KR" altLang="en-US" sz="2000" dirty="0" smtClean="0"/>
              <a:t>담당 </a:t>
            </a:r>
            <a:r>
              <a:rPr lang="ko-KR" altLang="en-US" sz="2000" dirty="0"/>
              <a:t>팀원 </a:t>
            </a:r>
            <a:r>
              <a:rPr lang="en-US" altLang="ko-KR" sz="2000" dirty="0"/>
              <a:t>: </a:t>
            </a:r>
            <a:r>
              <a:rPr lang="ko-KR" altLang="en-US" sz="2000" dirty="0" err="1" smtClean="0"/>
              <a:t>임승준</a:t>
            </a:r>
            <a:r>
              <a:rPr lang="en-US" altLang="ko-KR" sz="2000" dirty="0" smtClean="0"/>
              <a:t>,</a:t>
            </a:r>
          </a:p>
          <a:p>
            <a:r>
              <a:rPr lang="en-US" altLang="ko-KR" sz="2000" dirty="0" smtClean="0"/>
              <a:t>               </a:t>
            </a:r>
            <a:r>
              <a:rPr lang="ko-KR" altLang="en-US" sz="2000" dirty="0" smtClean="0"/>
              <a:t>김민종</a:t>
            </a:r>
            <a:r>
              <a:rPr lang="en-US" altLang="ko-KR" sz="2000" dirty="0" smtClean="0"/>
              <a:t>,</a:t>
            </a:r>
            <a:endParaRPr lang="ko-KR" altLang="en-US" sz="2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465" y="1776759"/>
            <a:ext cx="2468336" cy="406206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37" y="1767111"/>
            <a:ext cx="2446236" cy="406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9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rgbClr val="E96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rgbClr val="E96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107405" y="51882"/>
            <a:ext cx="305955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구현한 기능</a:t>
            </a:r>
            <a:endParaRPr lang="ko-KR" altLang="en-US" sz="3000" dirty="0">
              <a:solidFill>
                <a:srgbClr val="F398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9525" y="1108702"/>
            <a:ext cx="2660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* </a:t>
            </a:r>
            <a:r>
              <a:rPr lang="ko-KR" altLang="en-US" sz="2000" b="1" dirty="0" smtClean="0"/>
              <a:t>로그인 및 회원가입</a:t>
            </a:r>
            <a:endParaRPr lang="ko-KR" altLang="en-US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52" y="1959752"/>
            <a:ext cx="2611773" cy="430053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054790" y="2329103"/>
            <a:ext cx="439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정보 입력 후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보내기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790" y="4369776"/>
            <a:ext cx="4238625" cy="9239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54790" y="3091103"/>
            <a:ext cx="439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가져와 비교 후 로그인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102086" y="2698435"/>
            <a:ext cx="2678239" cy="224676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 smtClean="0"/>
          </a:p>
          <a:p>
            <a:r>
              <a:rPr lang="ko-KR" altLang="en-US" sz="2000" dirty="0" smtClean="0"/>
              <a:t>완성 일자 </a:t>
            </a:r>
            <a:r>
              <a:rPr lang="en-US" altLang="ko-KR" sz="2000" dirty="0" smtClean="0"/>
              <a:t>: 11</a:t>
            </a:r>
            <a:r>
              <a:rPr lang="ko-KR" altLang="en-US" sz="2000" dirty="0" smtClean="0"/>
              <a:t>월 </a:t>
            </a:r>
            <a:r>
              <a:rPr lang="en-US" altLang="ko-KR" sz="2000" dirty="0"/>
              <a:t>1</a:t>
            </a:r>
            <a:r>
              <a:rPr lang="ko-KR" altLang="en-US" sz="2000" dirty="0" smtClean="0"/>
              <a:t>일</a:t>
            </a:r>
            <a:endParaRPr lang="en-US" altLang="ko-KR" sz="2000" dirty="0" smtClean="0"/>
          </a:p>
          <a:p>
            <a:r>
              <a:rPr lang="ko-KR" altLang="en-US" sz="2000" dirty="0"/>
              <a:t>난이도 </a:t>
            </a:r>
            <a:r>
              <a:rPr lang="en-US" altLang="ko-KR" sz="2000" dirty="0"/>
              <a:t>: </a:t>
            </a:r>
            <a:r>
              <a:rPr lang="ko-KR" altLang="en-US" sz="2000" dirty="0" smtClean="0"/>
              <a:t>상</a:t>
            </a:r>
            <a:endParaRPr lang="ko-KR" altLang="en-US" sz="2000" dirty="0"/>
          </a:p>
          <a:p>
            <a:r>
              <a:rPr lang="ko-KR" altLang="en-US" sz="2000" dirty="0" smtClean="0"/>
              <a:t>담당 </a:t>
            </a:r>
            <a:r>
              <a:rPr lang="ko-KR" altLang="en-US" sz="2000" dirty="0"/>
              <a:t>팀원 </a:t>
            </a:r>
            <a:r>
              <a:rPr lang="en-US" altLang="ko-KR" sz="2000" dirty="0"/>
              <a:t>: </a:t>
            </a:r>
            <a:r>
              <a:rPr lang="ko-KR" altLang="en-US" sz="2000" dirty="0" smtClean="0"/>
              <a:t>김주현</a:t>
            </a:r>
            <a:r>
              <a:rPr lang="en-US" altLang="ko-KR" sz="2000" dirty="0" smtClean="0"/>
              <a:t>,</a:t>
            </a:r>
          </a:p>
          <a:p>
            <a:r>
              <a:rPr lang="en-US" altLang="ko-KR" sz="2000" dirty="0" smtClean="0"/>
              <a:t>               </a:t>
            </a:r>
            <a:r>
              <a:rPr lang="ko-KR" altLang="en-US" sz="2000" dirty="0" smtClean="0"/>
              <a:t>윤성수</a:t>
            </a:r>
            <a:r>
              <a:rPr lang="en-US" altLang="ko-KR" sz="2000" dirty="0" smtClean="0"/>
              <a:t>,</a:t>
            </a:r>
          </a:p>
          <a:p>
            <a:r>
              <a:rPr lang="en-US" altLang="ko-KR" sz="2000" dirty="0" smtClean="0"/>
              <a:t>	     </a:t>
            </a:r>
            <a:r>
              <a:rPr lang="ko-KR" altLang="en-US" sz="2000" dirty="0" err="1" smtClean="0"/>
              <a:t>김송민</a:t>
            </a:r>
            <a:endParaRPr lang="ko-KR" altLang="en-US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4902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rgbClr val="E96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rgbClr val="E96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107405" y="51882"/>
            <a:ext cx="305955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구현한 기능</a:t>
            </a:r>
            <a:endParaRPr lang="ko-KR" altLang="en-US" sz="3000" dirty="0">
              <a:solidFill>
                <a:srgbClr val="F398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020" y="1226106"/>
            <a:ext cx="2660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*</a:t>
            </a:r>
            <a:r>
              <a:rPr lang="ko-KR" altLang="en-US" sz="2000" b="1" dirty="0"/>
              <a:t> </a:t>
            </a:r>
            <a:r>
              <a:rPr lang="ko-KR" altLang="en-US" sz="2000" b="1" dirty="0" smtClean="0"/>
              <a:t>신청하기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신청받기</a:t>
            </a:r>
            <a:endParaRPr lang="ko-KR" alt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907741" y="2596381"/>
            <a:ext cx="4392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사용자가 경로를 신청하면 운전자에게</a:t>
            </a:r>
            <a:endParaRPr lang="en-US" altLang="ko-KR" dirty="0" smtClean="0"/>
          </a:p>
          <a:p>
            <a:r>
              <a:rPr lang="ko-KR" altLang="en-US" dirty="0" smtClean="0"/>
              <a:t>그 정보가 넘어감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07741" y="3582891"/>
            <a:ext cx="4392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운전자가 사용자의 신청을 수락하면</a:t>
            </a:r>
            <a:endParaRPr lang="en-US" altLang="ko-KR" dirty="0" smtClean="0"/>
          </a:p>
          <a:p>
            <a:r>
              <a:rPr lang="ko-KR" altLang="en-US" dirty="0" smtClean="0"/>
              <a:t>사용자에게 운전자의 정보가 넘어감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300672" y="2459506"/>
            <a:ext cx="2678239" cy="224676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 smtClean="0"/>
          </a:p>
          <a:p>
            <a:r>
              <a:rPr lang="ko-KR" altLang="en-US" sz="2000" dirty="0" smtClean="0"/>
              <a:t>완성 일자 </a:t>
            </a:r>
            <a:r>
              <a:rPr lang="en-US" altLang="ko-KR" sz="2000" dirty="0" smtClean="0"/>
              <a:t>: 11</a:t>
            </a:r>
            <a:r>
              <a:rPr lang="ko-KR" altLang="en-US" sz="2000" dirty="0" smtClean="0"/>
              <a:t>월 </a:t>
            </a:r>
            <a:r>
              <a:rPr lang="en-US" altLang="ko-KR" sz="2000" dirty="0"/>
              <a:t>1</a:t>
            </a:r>
            <a:r>
              <a:rPr lang="ko-KR" altLang="en-US" sz="2000" dirty="0" smtClean="0"/>
              <a:t>일</a:t>
            </a:r>
            <a:endParaRPr lang="en-US" altLang="ko-KR" sz="2000" dirty="0" smtClean="0"/>
          </a:p>
          <a:p>
            <a:r>
              <a:rPr lang="ko-KR" altLang="en-US" sz="2000" dirty="0"/>
              <a:t>난이도 </a:t>
            </a:r>
            <a:r>
              <a:rPr lang="en-US" altLang="ko-KR" sz="2000" dirty="0"/>
              <a:t>: </a:t>
            </a:r>
            <a:r>
              <a:rPr lang="ko-KR" altLang="en-US" sz="2000" dirty="0"/>
              <a:t>최</a:t>
            </a:r>
            <a:r>
              <a:rPr lang="ko-KR" altLang="en-US" sz="2000" dirty="0" smtClean="0"/>
              <a:t>상</a:t>
            </a:r>
            <a:endParaRPr lang="ko-KR" altLang="en-US" sz="2000" dirty="0"/>
          </a:p>
          <a:p>
            <a:r>
              <a:rPr lang="ko-KR" altLang="en-US" sz="2000" dirty="0" smtClean="0"/>
              <a:t>담당 </a:t>
            </a:r>
            <a:r>
              <a:rPr lang="ko-KR" altLang="en-US" sz="2000" dirty="0"/>
              <a:t>팀원 </a:t>
            </a:r>
            <a:r>
              <a:rPr lang="en-US" altLang="ko-KR" sz="2000" dirty="0"/>
              <a:t>: </a:t>
            </a:r>
            <a:r>
              <a:rPr lang="ko-KR" altLang="en-US" sz="2000" dirty="0" smtClean="0"/>
              <a:t>김주현</a:t>
            </a:r>
            <a:r>
              <a:rPr lang="en-US" altLang="ko-KR" sz="2000" dirty="0" smtClean="0"/>
              <a:t>,</a:t>
            </a:r>
          </a:p>
          <a:p>
            <a:r>
              <a:rPr lang="en-US" altLang="ko-KR" sz="2000" dirty="0" smtClean="0"/>
              <a:t>               </a:t>
            </a:r>
            <a:r>
              <a:rPr lang="ko-KR" altLang="en-US" sz="2000" dirty="0" err="1" smtClean="0"/>
              <a:t>임승준</a:t>
            </a:r>
            <a:r>
              <a:rPr lang="en-US" altLang="ko-KR" sz="2000" dirty="0" smtClean="0"/>
              <a:t>,</a:t>
            </a:r>
          </a:p>
          <a:p>
            <a:r>
              <a:rPr lang="en-US" altLang="ko-KR" sz="2000" dirty="0" smtClean="0"/>
              <a:t>	     </a:t>
            </a:r>
            <a:r>
              <a:rPr lang="ko-KR" altLang="en-US" sz="2000" dirty="0" smtClean="0"/>
              <a:t>김민종</a:t>
            </a:r>
            <a:endParaRPr lang="ko-KR" altLang="en-US" sz="2000" dirty="0"/>
          </a:p>
          <a:p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" y="2171700"/>
            <a:ext cx="2303508" cy="3829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171700"/>
            <a:ext cx="2316941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1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rgbClr val="E96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rgbClr val="E96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107405" y="51882"/>
            <a:ext cx="305955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구현한 기능</a:t>
            </a:r>
            <a:endParaRPr lang="ko-KR" altLang="en-US" sz="3000" dirty="0">
              <a:solidFill>
                <a:srgbClr val="F398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943100"/>
            <a:ext cx="2578003" cy="43814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22003" y="1100376"/>
            <a:ext cx="2660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* Driver </a:t>
            </a:r>
            <a:r>
              <a:rPr lang="ko-KR" altLang="en-US" sz="2000" b="1" dirty="0" smtClean="0"/>
              <a:t>정보 보내기</a:t>
            </a:r>
            <a:endParaRPr lang="ko-KR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16691" y="3333630"/>
            <a:ext cx="40033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Driver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의 신청을 </a:t>
            </a:r>
            <a:r>
              <a:rPr lang="ko-KR" altLang="en-US" dirty="0" smtClean="0"/>
              <a:t>수락</a:t>
            </a:r>
            <a:r>
              <a:rPr lang="ko-KR" altLang="en-US" dirty="0" smtClean="0"/>
              <a:t>했을 </a:t>
            </a:r>
            <a:r>
              <a:rPr lang="ko-KR" altLang="en-US" dirty="0" smtClean="0"/>
              <a:t>때</a:t>
            </a:r>
            <a:endParaRPr lang="en-US" altLang="ko-KR" dirty="0" smtClean="0"/>
          </a:p>
          <a:p>
            <a:endParaRPr lang="en-US" altLang="ko-KR" sz="1000" dirty="0" smtClean="0"/>
          </a:p>
          <a:p>
            <a:r>
              <a:rPr lang="en-US" altLang="ko-KR" dirty="0" smtClean="0"/>
              <a:t>User</a:t>
            </a:r>
            <a:r>
              <a:rPr lang="ko-KR" altLang="en-US" dirty="0" smtClean="0"/>
              <a:t>에게 </a:t>
            </a:r>
            <a:r>
              <a:rPr lang="en-US" altLang="ko-KR" dirty="0" smtClean="0"/>
              <a:t>Driver</a:t>
            </a:r>
            <a:r>
              <a:rPr lang="ko-KR" altLang="en-US" dirty="0" smtClean="0"/>
              <a:t>의 정보를 보냄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713661" y="2735256"/>
            <a:ext cx="2678239" cy="163121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 smtClean="0"/>
          </a:p>
          <a:p>
            <a:r>
              <a:rPr lang="ko-KR" altLang="en-US" sz="2000" dirty="0" smtClean="0"/>
              <a:t>완성 일자 </a:t>
            </a:r>
            <a:r>
              <a:rPr lang="en-US" altLang="ko-KR" sz="2000" dirty="0" smtClean="0"/>
              <a:t>: 11</a:t>
            </a:r>
            <a:r>
              <a:rPr lang="ko-KR" altLang="en-US" sz="2000" dirty="0" smtClean="0"/>
              <a:t>월 </a:t>
            </a:r>
            <a:r>
              <a:rPr lang="en-US" altLang="ko-KR" sz="2000" dirty="0"/>
              <a:t>4</a:t>
            </a:r>
            <a:r>
              <a:rPr lang="ko-KR" altLang="en-US" sz="2000" dirty="0" smtClean="0"/>
              <a:t>일</a:t>
            </a:r>
            <a:endParaRPr lang="en-US" altLang="ko-KR" sz="2000" dirty="0" smtClean="0"/>
          </a:p>
          <a:p>
            <a:r>
              <a:rPr lang="ko-KR" altLang="en-US" sz="2000" dirty="0"/>
              <a:t>난이도 </a:t>
            </a:r>
            <a:r>
              <a:rPr lang="en-US" altLang="ko-KR" sz="2000" dirty="0"/>
              <a:t>: </a:t>
            </a:r>
            <a:r>
              <a:rPr lang="ko-KR" altLang="en-US" sz="2000" dirty="0"/>
              <a:t>중상</a:t>
            </a:r>
          </a:p>
          <a:p>
            <a:r>
              <a:rPr lang="ko-KR" altLang="en-US" sz="2000" dirty="0" smtClean="0"/>
              <a:t>담당 </a:t>
            </a:r>
            <a:r>
              <a:rPr lang="ko-KR" altLang="en-US" sz="2000" dirty="0"/>
              <a:t>팀원 </a:t>
            </a:r>
            <a:r>
              <a:rPr lang="en-US" altLang="ko-KR" sz="2000" dirty="0"/>
              <a:t>: </a:t>
            </a:r>
            <a:r>
              <a:rPr lang="ko-KR" altLang="en-US" sz="2000" dirty="0" smtClean="0"/>
              <a:t>김주현</a:t>
            </a:r>
            <a:r>
              <a:rPr lang="en-US" altLang="ko-KR" sz="2000" dirty="0" smtClean="0"/>
              <a:t>,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0158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rgbClr val="E96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rgbClr val="E96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494267" y="51882"/>
            <a:ext cx="305955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일정표</a:t>
            </a:r>
            <a:endParaRPr lang="ko-KR" altLang="en-US" sz="3000" dirty="0">
              <a:solidFill>
                <a:srgbClr val="F398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1264627"/>
            <a:ext cx="80391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2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466865" y="3047770"/>
            <a:ext cx="55470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 경 사 항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1078" y="2086517"/>
            <a:ext cx="6018629" cy="2938170"/>
          </a:xfrm>
          <a:prstGeom prst="rect">
            <a:avLst/>
          </a:prstGeom>
          <a:noFill/>
          <a:ln w="57150">
            <a:gradFill flip="none" rotWithShape="1">
              <a:gsLst>
                <a:gs pos="0">
                  <a:srgbClr val="6D5B97"/>
                </a:gs>
                <a:gs pos="41000">
                  <a:srgbClr val="E96187"/>
                </a:gs>
                <a:gs pos="100000">
                  <a:srgbClr val="9B86BE"/>
                </a:gs>
              </a:gsLst>
              <a:lin ang="13500000" scaled="1"/>
              <a:tileRect/>
            </a:gradFill>
          </a:ln>
          <a:effectLst>
            <a:outerShdw blurRad="38100" dist="38100" dir="8100000" algn="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9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rgbClr val="E96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rgbClr val="E96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239140" y="51882"/>
            <a:ext cx="305955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변경사항</a:t>
            </a:r>
            <a:endParaRPr lang="ko-KR" altLang="en-US" sz="3000" dirty="0">
              <a:solidFill>
                <a:srgbClr val="F398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737" y="904766"/>
            <a:ext cx="290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* Driver </a:t>
            </a:r>
            <a:r>
              <a:rPr lang="ko-KR" altLang="en-US" b="1" dirty="0" smtClean="0"/>
              <a:t>승인 방법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534149" y="2212137"/>
            <a:ext cx="51684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기존 계획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이메일로 사진을 받아 확인 후 승인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534149" y="3292035"/>
            <a:ext cx="507682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수정 계획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운영자용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어플로</a:t>
            </a:r>
            <a:r>
              <a:rPr lang="ko-KR" altLang="en-US" dirty="0" smtClean="0"/>
              <a:t> </a:t>
            </a:r>
            <a:r>
              <a:rPr lang="ko-KR" altLang="en-US" dirty="0" smtClean="0"/>
              <a:t>사진 확인 후 승인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534148" y="4227328"/>
            <a:ext cx="5076827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수정 이유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부분에서도 </a:t>
            </a:r>
            <a:r>
              <a:rPr lang="ko-KR" altLang="en-US" dirty="0" err="1" smtClean="0"/>
              <a:t>운영자용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어플이</a:t>
            </a:r>
            <a:endParaRPr lang="en-US" altLang="ko-KR" dirty="0" smtClean="0"/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필요하기 때문에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09" y="1413557"/>
            <a:ext cx="4357686" cy="1746648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3112476" y="2799665"/>
            <a:ext cx="4835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4" descr="íì´í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882786" y="3466057"/>
            <a:ext cx="324931" cy="32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051" y="3877408"/>
            <a:ext cx="3538588" cy="275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1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rgbClr val="E96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rgbClr val="E96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239140" y="51882"/>
            <a:ext cx="305955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변경사항</a:t>
            </a:r>
            <a:endParaRPr lang="ko-KR" altLang="en-US" sz="3000" dirty="0">
              <a:solidFill>
                <a:srgbClr val="F398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089" y="1161982"/>
            <a:ext cx="290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* Driver</a:t>
            </a:r>
            <a:r>
              <a:rPr lang="ko-KR" altLang="en-US" b="1" dirty="0" smtClean="0"/>
              <a:t>의 신청 수락 방법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89" y="2481263"/>
            <a:ext cx="2151674" cy="3081338"/>
          </a:xfrm>
          <a:prstGeom prst="rect">
            <a:avLst/>
          </a:prstGeom>
        </p:spPr>
      </p:pic>
      <p:pic>
        <p:nvPicPr>
          <p:cNvPr id="11" name="Picture 14" descr="íì´í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572763" y="3859037"/>
            <a:ext cx="653471" cy="32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909" y="2477303"/>
            <a:ext cx="1866900" cy="30852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534149" y="2212137"/>
            <a:ext cx="4924425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기존 계획 </a:t>
            </a:r>
            <a:r>
              <a:rPr lang="en-US" altLang="ko-KR" dirty="0" smtClean="0"/>
              <a:t>: </a:t>
            </a:r>
            <a:r>
              <a:rPr lang="ko-KR" altLang="en-US" sz="1600" dirty="0" smtClean="0"/>
              <a:t>빠른 시간 순서대로 모든 신청자의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	    </a:t>
            </a:r>
            <a:r>
              <a:rPr lang="ko-KR" altLang="en-US" sz="1600" dirty="0" smtClean="0"/>
              <a:t>정보를 한 곳에 띄우기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534149" y="3292035"/>
            <a:ext cx="5076827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수정 계획 </a:t>
            </a:r>
            <a:r>
              <a:rPr lang="en-US" altLang="ko-KR" dirty="0" smtClean="0"/>
              <a:t>: </a:t>
            </a:r>
            <a:r>
              <a:rPr lang="en-US" altLang="ko-KR" sz="1600" dirty="0" smtClean="0"/>
              <a:t>Driver</a:t>
            </a:r>
            <a:r>
              <a:rPr lang="ko-KR" altLang="en-US" sz="1600" dirty="0" smtClean="0"/>
              <a:t>가 원하는 경로를 클릭한 후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</a:t>
            </a:r>
            <a:r>
              <a:rPr lang="ko-KR" altLang="en-US" sz="1600" dirty="0" smtClean="0"/>
              <a:t>그 경로를 신청한 신청자들을 확인 가능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534148" y="4227328"/>
            <a:ext cx="5076827" cy="1600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수정 이유 </a:t>
            </a:r>
            <a:r>
              <a:rPr lang="en-US" altLang="ko-KR" dirty="0" smtClean="0"/>
              <a:t>: </a:t>
            </a:r>
            <a:r>
              <a:rPr lang="en-US" altLang="ko-KR" sz="1600" dirty="0" smtClean="0"/>
              <a:t>1. Driver </a:t>
            </a:r>
            <a:r>
              <a:rPr lang="ko-KR" altLang="en-US" sz="1600" dirty="0" smtClean="0"/>
              <a:t>입장에서는 픽업할 사람의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</a:t>
            </a:r>
            <a:r>
              <a:rPr lang="ko-KR" altLang="en-US" sz="1600" dirty="0" smtClean="0"/>
              <a:t>정보만 필요하다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불필요한 정보를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</a:t>
            </a:r>
            <a:r>
              <a:rPr lang="ko-KR" altLang="en-US" sz="1600" dirty="0" smtClean="0"/>
              <a:t>없애기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위함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             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2. </a:t>
            </a:r>
            <a:r>
              <a:rPr lang="ko-KR" altLang="en-US" sz="1600" dirty="0" smtClean="0"/>
              <a:t>픽업할 때 신청 시간은 크게 상관이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</a:t>
            </a:r>
            <a:r>
              <a:rPr lang="ko-KR" altLang="en-US" sz="1600" dirty="0" smtClean="0"/>
              <a:t> 없다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5440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rgbClr val="E96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rgbClr val="E96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" y="51882"/>
            <a:ext cx="394598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추가 내용 </a:t>
            </a:r>
            <a:r>
              <a:rPr lang="en-US" altLang="ko-KR" sz="3000" dirty="0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000" dirty="0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피드백</a:t>
            </a:r>
            <a:r>
              <a:rPr lang="en-US" altLang="ko-KR" sz="3000" dirty="0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solidFill>
                <a:srgbClr val="F398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0050" y="1167526"/>
            <a:ext cx="1809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안전 문제</a:t>
            </a:r>
            <a:endParaRPr lang="ko-KR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87584" y="1167526"/>
            <a:ext cx="4444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결제 방법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077400"/>
            <a:ext cx="2192691" cy="36718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35715" y="2998883"/>
            <a:ext cx="2443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이용약관 및 취급방침 사항을 넣음</a:t>
            </a:r>
            <a:endParaRPr lang="ko-KR" altLang="en-US" dirty="0"/>
          </a:p>
        </p:txBody>
      </p:sp>
      <p:pic>
        <p:nvPicPr>
          <p:cNvPr id="13" name="Picture 14" descr="íì´í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794944" y="3757983"/>
            <a:ext cx="324931" cy="32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735715" y="4196542"/>
            <a:ext cx="2443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비동의</a:t>
            </a:r>
            <a:r>
              <a:rPr lang="ko-KR" altLang="en-US" dirty="0" smtClean="0"/>
              <a:t> 시 회원가입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불가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40303" y="2998883"/>
            <a:ext cx="244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현금 결제로 결정</a:t>
            </a:r>
            <a:endParaRPr lang="ko-KR" altLang="en-US" dirty="0"/>
          </a:p>
        </p:txBody>
      </p:sp>
      <p:pic>
        <p:nvPicPr>
          <p:cNvPr id="17" name="Picture 14" descr="íì´í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699533" y="3641903"/>
            <a:ext cx="324931" cy="32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8640304" y="4080462"/>
            <a:ext cx="2443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신청 시 경로 선택 후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알림창으로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584" y="2077400"/>
            <a:ext cx="2178501" cy="392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2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54330" y="-11430"/>
            <a:ext cx="30595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3600" dirty="0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3600" dirty="0">
              <a:solidFill>
                <a:srgbClr val="F398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rgbClr val="E96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rgbClr val="E96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6786" y="1400668"/>
            <a:ext cx="5669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solidFill>
                  <a:srgbClr val="F39863"/>
                </a:solidFill>
              </a:rPr>
              <a:t>01 </a:t>
            </a:r>
            <a:r>
              <a:rPr lang="ko-KR" altLang="en-US" sz="2200" dirty="0" smtClean="0">
                <a:solidFill>
                  <a:srgbClr val="F39863"/>
                </a:solidFill>
              </a:rPr>
              <a:t> </a:t>
            </a: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제안서</a:t>
            </a:r>
            <a:endParaRPr lang="en-US" altLang="ko-KR" sz="2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6786" y="2677817"/>
            <a:ext cx="5669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solidFill>
                  <a:srgbClr val="E96A63"/>
                </a:solidFill>
              </a:rPr>
              <a:t>02</a:t>
            </a:r>
            <a:r>
              <a:rPr lang="en-US" altLang="ko-KR" sz="2200" dirty="0" smtClean="0"/>
              <a:t>  </a:t>
            </a: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진행 상황</a:t>
            </a:r>
            <a:endParaRPr lang="ko-KR" alt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786" y="3850118"/>
            <a:ext cx="566928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solidFill>
                  <a:srgbClr val="F39863"/>
                </a:solidFill>
              </a:rPr>
              <a:t>03</a:t>
            </a:r>
            <a:r>
              <a:rPr lang="en-US" altLang="ko-KR" sz="2200" dirty="0" smtClean="0"/>
              <a:t>  </a:t>
            </a: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변경 사항</a:t>
            </a:r>
            <a:endParaRPr lang="ko-KR" alt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3439" y="1827554"/>
            <a:ext cx="1541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E96A63"/>
                </a:solidFill>
              </a:rPr>
              <a:t>목적</a:t>
            </a:r>
            <a:endParaRPr lang="en-US" altLang="ko-KR" sz="1200" dirty="0" smtClean="0">
              <a:solidFill>
                <a:srgbClr val="E96A6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E96A63"/>
                </a:solidFill>
              </a:rPr>
              <a:t>기능의 목록</a:t>
            </a:r>
            <a:endParaRPr lang="en-US" altLang="ko-KR" sz="1200" dirty="0" smtClean="0">
              <a:solidFill>
                <a:srgbClr val="E96A6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E96A63"/>
                </a:solidFill>
              </a:rPr>
              <a:t>학생 피드백</a:t>
            </a:r>
            <a:endParaRPr lang="en-US" altLang="ko-KR" sz="1200" dirty="0" smtClean="0">
              <a:solidFill>
                <a:srgbClr val="E96A6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3439" y="3166495"/>
            <a:ext cx="1541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E96A63"/>
                </a:solidFill>
              </a:rPr>
              <a:t>구현 도구</a:t>
            </a:r>
            <a:endParaRPr lang="en-US" altLang="ko-KR" sz="1200" dirty="0" smtClean="0">
              <a:solidFill>
                <a:srgbClr val="E96A6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E96A63"/>
                </a:solidFill>
              </a:rPr>
              <a:t>구현 기능</a:t>
            </a:r>
            <a:endParaRPr lang="en-US" altLang="ko-KR" sz="1200" dirty="0" smtClean="0">
              <a:solidFill>
                <a:srgbClr val="E96A63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3439" y="4297693"/>
            <a:ext cx="1541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E96A63"/>
                </a:solidFill>
              </a:rPr>
              <a:t>추가 내용</a:t>
            </a:r>
            <a:endParaRPr lang="en-US" altLang="ko-KR" sz="1200" dirty="0" smtClean="0">
              <a:solidFill>
                <a:srgbClr val="E96A63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6786" y="4801240"/>
            <a:ext cx="5669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solidFill>
                  <a:srgbClr val="E96A63"/>
                </a:solidFill>
              </a:rPr>
              <a:t>04</a:t>
            </a:r>
            <a:r>
              <a:rPr lang="en-US" altLang="ko-KR" sz="2200" dirty="0" smtClean="0"/>
              <a:t>  </a:t>
            </a: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추진 계획</a:t>
            </a:r>
            <a:endParaRPr lang="ko-KR" alt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6786" y="5536918"/>
            <a:ext cx="566928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solidFill>
                  <a:srgbClr val="F39863"/>
                </a:solidFill>
              </a:rPr>
              <a:t>05</a:t>
            </a:r>
            <a:r>
              <a:rPr lang="ko-KR" altLang="en-US" sz="2200" dirty="0">
                <a:solidFill>
                  <a:srgbClr val="F39863"/>
                </a:solidFill>
              </a:rPr>
              <a:t> </a:t>
            </a:r>
            <a:r>
              <a:rPr lang="ko-KR" altLang="en-US" sz="2200" dirty="0" smtClean="0">
                <a:solidFill>
                  <a:srgbClr val="F39863"/>
                </a:solidFill>
              </a:rPr>
              <a:t> </a:t>
            </a: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시연</a:t>
            </a:r>
            <a:endParaRPr lang="ko-KR" alt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84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466865" y="3047770"/>
            <a:ext cx="55470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 진 계 획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1078" y="2086517"/>
            <a:ext cx="6018629" cy="2938170"/>
          </a:xfrm>
          <a:prstGeom prst="rect">
            <a:avLst/>
          </a:prstGeom>
          <a:noFill/>
          <a:ln w="57150">
            <a:gradFill flip="none" rotWithShape="1">
              <a:gsLst>
                <a:gs pos="0">
                  <a:srgbClr val="6D5B97"/>
                </a:gs>
                <a:gs pos="41000">
                  <a:srgbClr val="E96187"/>
                </a:gs>
                <a:gs pos="100000">
                  <a:srgbClr val="9B86BE"/>
                </a:gs>
              </a:gsLst>
              <a:lin ang="13500000" scaled="1"/>
              <a:tileRect/>
            </a:gradFill>
          </a:ln>
          <a:effectLst>
            <a:outerShdw blurRad="38100" dist="38100" dir="8100000" algn="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97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rgbClr val="E96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rgbClr val="E96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107405" y="51882"/>
            <a:ext cx="305955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추진 계획</a:t>
            </a:r>
            <a:endParaRPr lang="ko-KR" altLang="en-US" sz="3000" dirty="0">
              <a:solidFill>
                <a:srgbClr val="F398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4391" y="1096414"/>
            <a:ext cx="200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* DB</a:t>
            </a:r>
            <a:r>
              <a:rPr lang="ko-KR" altLang="en-US" b="1" dirty="0" smtClean="0"/>
              <a:t>에 사진 넣기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391" y="2008163"/>
            <a:ext cx="2575514" cy="429252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755785" y="2973056"/>
            <a:ext cx="701665" cy="39805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829298" y="2404962"/>
            <a:ext cx="4924425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현재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‘</a:t>
            </a:r>
            <a:r>
              <a:rPr lang="ko-KR" altLang="en-US" dirty="0" err="1" smtClean="0"/>
              <a:t>사진추가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기능이 활성화되지 않음</a:t>
            </a:r>
            <a:r>
              <a:rPr lang="en-US" altLang="ko-KR" dirty="0" smtClean="0"/>
              <a:t>.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829298" y="3380637"/>
            <a:ext cx="4924425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계획</a:t>
            </a:r>
            <a:r>
              <a:rPr lang="ko-KR" altLang="en-US" dirty="0" smtClean="0"/>
              <a:t> </a:t>
            </a:r>
            <a:r>
              <a:rPr lang="en-US" altLang="ko-KR" dirty="0" smtClean="0"/>
              <a:t>: Driver</a:t>
            </a:r>
            <a:r>
              <a:rPr lang="ko-KR" altLang="en-US" dirty="0" smtClean="0"/>
              <a:t>가 사진 추가 후 회원가입 신청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596059" y="4187037"/>
            <a:ext cx="364331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‘YA, TA!’</a:t>
            </a:r>
            <a:r>
              <a:rPr lang="ko-KR" altLang="en-US" dirty="0" smtClean="0"/>
              <a:t>측에서 사진 확인 후 승인</a:t>
            </a:r>
            <a:endParaRPr lang="ko-KR" altLang="en-US" dirty="0"/>
          </a:p>
        </p:txBody>
      </p:sp>
      <p:pic>
        <p:nvPicPr>
          <p:cNvPr id="17" name="Picture 14" descr="íì´í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129045" y="3805608"/>
            <a:ext cx="324931" cy="32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íì´í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129046" y="4581229"/>
            <a:ext cx="324931" cy="32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596059" y="4962657"/>
            <a:ext cx="3390902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 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0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rgbClr val="E96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rgbClr val="E96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107405" y="51882"/>
            <a:ext cx="305955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추진 계획</a:t>
            </a:r>
            <a:endParaRPr lang="ko-KR" altLang="en-US" sz="3000" dirty="0">
              <a:solidFill>
                <a:srgbClr val="F398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9945" y="1240474"/>
            <a:ext cx="200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* </a:t>
            </a:r>
            <a:r>
              <a:rPr lang="ko-KR" altLang="en-US" b="1" dirty="0" smtClean="0"/>
              <a:t>신고 기능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67325" y="2643087"/>
            <a:ext cx="4924425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현재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‘</a:t>
            </a:r>
            <a:r>
              <a:rPr lang="ko-KR" altLang="en-US" dirty="0" smtClean="0"/>
              <a:t>신청하기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이용완료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서비스만 존재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267325" y="3828312"/>
            <a:ext cx="60579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계획</a:t>
            </a:r>
            <a:r>
              <a:rPr lang="ko-KR" altLang="en-US" dirty="0" smtClean="0"/>
              <a:t> </a:t>
            </a:r>
            <a:r>
              <a:rPr lang="en-US" altLang="ko-KR" dirty="0" smtClean="0"/>
              <a:t>: User</a:t>
            </a:r>
            <a:r>
              <a:rPr lang="ko-KR" altLang="en-US" dirty="0" smtClean="0"/>
              <a:t>가 탑승 후 </a:t>
            </a:r>
            <a:r>
              <a:rPr lang="ko-KR" altLang="en-US" dirty="0" err="1" smtClean="0"/>
              <a:t>신고사항이</a:t>
            </a:r>
            <a:r>
              <a:rPr lang="ko-KR" altLang="en-US" dirty="0" smtClean="0"/>
              <a:t> 있다면 신고 버튼 클릭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548433" y="4634712"/>
            <a:ext cx="3481391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신고 </a:t>
            </a:r>
            <a:r>
              <a:rPr lang="en-US" altLang="ko-KR" dirty="0" smtClean="0"/>
              <a:t>3</a:t>
            </a:r>
            <a:r>
              <a:rPr lang="ko-KR" altLang="en-US" dirty="0" smtClean="0"/>
              <a:t>회 누적 시 회원자격 박탈</a:t>
            </a:r>
            <a:endParaRPr lang="ko-KR" altLang="en-US" dirty="0"/>
          </a:p>
        </p:txBody>
      </p:sp>
      <p:pic>
        <p:nvPicPr>
          <p:cNvPr id="17" name="Picture 14" descr="íì´í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081420" y="4253283"/>
            <a:ext cx="324931" cy="32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45" y="2220024"/>
            <a:ext cx="2304406" cy="379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4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rgbClr val="E96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rgbClr val="E96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107405" y="51882"/>
            <a:ext cx="305955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추진 계획</a:t>
            </a:r>
            <a:endParaRPr lang="ko-KR" altLang="en-US" sz="3000" dirty="0">
              <a:solidFill>
                <a:srgbClr val="F398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9945" y="1240474"/>
            <a:ext cx="200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* </a:t>
            </a:r>
            <a:r>
              <a:rPr lang="ko-KR" altLang="en-US" b="1" dirty="0" smtClean="0"/>
              <a:t>신청 수락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67323" y="2640282"/>
            <a:ext cx="5943601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현재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어느 경로에 신청이 들어와 있는지 확인이 어려움</a:t>
            </a:r>
            <a:endParaRPr lang="en-US" altLang="ko-K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267324" y="3828312"/>
            <a:ext cx="6581775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계획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신청자가 </a:t>
            </a:r>
            <a:r>
              <a:rPr lang="ko-KR" altLang="en-US" dirty="0"/>
              <a:t>있는 경로 의 색깔을 다르게 </a:t>
            </a:r>
            <a:r>
              <a:rPr lang="ko-KR" altLang="en-US" dirty="0" smtClean="0"/>
              <a:t>나타내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확인이 </a:t>
            </a:r>
            <a:r>
              <a:rPr lang="ko-KR" altLang="en-US" dirty="0" smtClean="0"/>
              <a:t>용이하게 함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945" y="2135481"/>
            <a:ext cx="2495611" cy="41243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47875" y="3219450"/>
            <a:ext cx="1971675" cy="304800"/>
          </a:xfrm>
          <a:prstGeom prst="rect">
            <a:avLst/>
          </a:prstGeom>
          <a:noFill/>
          <a:ln w="25400">
            <a:solidFill>
              <a:srgbClr val="E96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2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rgbClr val="E96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rgbClr val="E96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107405" y="51882"/>
            <a:ext cx="305955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추진 계획</a:t>
            </a:r>
            <a:endParaRPr lang="ko-KR" altLang="en-US" sz="3000" dirty="0">
              <a:solidFill>
                <a:srgbClr val="F398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8042" y="1227808"/>
            <a:ext cx="200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* User </a:t>
            </a:r>
            <a:r>
              <a:rPr lang="ko-KR" altLang="en-US" b="1" dirty="0" smtClean="0"/>
              <a:t>정보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67323" y="2640282"/>
            <a:ext cx="6448427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현재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Driver</a:t>
            </a:r>
            <a:r>
              <a:rPr lang="ko-KR" altLang="en-US" dirty="0" smtClean="0"/>
              <a:t>에게 정보가 </a:t>
            </a:r>
            <a:r>
              <a:rPr lang="ko-KR" altLang="en-US" dirty="0"/>
              <a:t>보이지 </a:t>
            </a:r>
            <a:r>
              <a:rPr lang="ko-KR" altLang="en-US" dirty="0" smtClean="0"/>
              <a:t>않음</a:t>
            </a:r>
            <a:r>
              <a:rPr lang="en-US" altLang="ko-KR" dirty="0"/>
              <a:t>.</a:t>
            </a:r>
            <a:r>
              <a:rPr lang="ko-KR" altLang="en-US" sz="1600" dirty="0" smtClean="0"/>
              <a:t>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의 정보를 변수에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err="1" smtClean="0"/>
              <a:t>저장해놓음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267324" y="3828312"/>
            <a:ext cx="6581775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계획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정보가 화면에 출력되도록 구현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042" y="1917864"/>
            <a:ext cx="2687426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5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rgbClr val="E96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rgbClr val="E96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107405" y="51882"/>
            <a:ext cx="305955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추진 계획</a:t>
            </a:r>
            <a:endParaRPr lang="ko-KR" altLang="en-US" sz="3000" dirty="0">
              <a:solidFill>
                <a:srgbClr val="F398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8042" y="1227808"/>
            <a:ext cx="200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* Driver </a:t>
            </a:r>
            <a:r>
              <a:rPr lang="ko-KR" altLang="en-US" b="1" dirty="0" smtClean="0"/>
              <a:t>정보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67323" y="2640282"/>
            <a:ext cx="6448427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현재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운전자의 아이디 정보만 출력됨</a:t>
            </a:r>
            <a:endParaRPr lang="en-US" altLang="ko-K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267324" y="3828312"/>
            <a:ext cx="6837046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계획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스쿠터의 사진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번호 모든 정보가 출력되게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함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042" y="1933575"/>
            <a:ext cx="2578003" cy="438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3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rgbClr val="E96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rgbClr val="E96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107405" y="51882"/>
            <a:ext cx="305955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추진 계획</a:t>
            </a:r>
            <a:endParaRPr lang="ko-KR" altLang="en-US" sz="3000" dirty="0">
              <a:solidFill>
                <a:srgbClr val="F398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9944" y="1240474"/>
            <a:ext cx="286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* </a:t>
            </a:r>
            <a:r>
              <a:rPr lang="ko-KR" altLang="en-US" b="1" dirty="0" err="1" smtClean="0"/>
              <a:t>운영자용</a:t>
            </a:r>
            <a:r>
              <a:rPr lang="ko-KR" altLang="en-US" b="1" dirty="0" smtClean="0"/>
              <a:t> 어플리케이션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29224" y="2849832"/>
            <a:ext cx="5257802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현재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회원가입을 하면 모두 회원이 됨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229224" y="4037862"/>
            <a:ext cx="6581775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계획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사진 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신고 접수 등을 </a:t>
            </a:r>
            <a:r>
              <a:rPr lang="ko-KR" altLang="en-US" dirty="0" smtClean="0"/>
              <a:t>위하여 </a:t>
            </a:r>
            <a:r>
              <a:rPr lang="ko-KR" altLang="en-US" dirty="0" err="1" smtClean="0"/>
              <a:t>운영자용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    </a:t>
            </a:r>
            <a:r>
              <a:rPr lang="ko-KR" altLang="en-US" dirty="0" err="1" smtClean="0"/>
              <a:t>어플을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만듬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176" y="2079215"/>
            <a:ext cx="2548839" cy="423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1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rgbClr val="E96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rgbClr val="E96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107405" y="51882"/>
            <a:ext cx="305955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추진 계획</a:t>
            </a:r>
            <a:endParaRPr lang="ko-KR" altLang="en-US" sz="3000" dirty="0">
              <a:solidFill>
                <a:srgbClr val="F398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8042" y="1227808"/>
            <a:ext cx="271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* </a:t>
            </a:r>
            <a:r>
              <a:rPr lang="ko-KR" altLang="en-US" b="1" dirty="0" smtClean="0"/>
              <a:t>비동기 </a:t>
            </a:r>
            <a:r>
              <a:rPr lang="ko-KR" altLang="en-US" b="1" dirty="0" smtClean="0"/>
              <a:t>프로그래밍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458042" y="2471892"/>
            <a:ext cx="75907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현재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새로고침을</a:t>
            </a:r>
            <a:r>
              <a:rPr lang="ko-KR" altLang="en-US" dirty="0" smtClean="0"/>
              <a:t> 해야 </a:t>
            </a:r>
            <a:r>
              <a:rPr lang="ko-KR" altLang="en-US" dirty="0" smtClean="0"/>
              <a:t>신청 </a:t>
            </a:r>
            <a:r>
              <a:rPr lang="ko-KR" altLang="en-US" dirty="0" smtClean="0"/>
              <a:t>정보가 업데이트 됨</a:t>
            </a:r>
            <a:r>
              <a:rPr lang="en-US" altLang="ko-KR" dirty="0" smtClean="0"/>
              <a:t>.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041" y="3929311"/>
            <a:ext cx="858277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계획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비동기 </a:t>
            </a:r>
            <a:r>
              <a:rPr lang="ko-KR" altLang="en-US" dirty="0" smtClean="0"/>
              <a:t>프로그래밍을 </a:t>
            </a:r>
            <a:r>
              <a:rPr lang="ko-KR" altLang="en-US" dirty="0" smtClean="0"/>
              <a:t>통해 실시간으로 신청 정보를 업데이트 하도록 함</a:t>
            </a:r>
            <a:r>
              <a:rPr lang="en-US" altLang="ko-KR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0407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466865" y="3047770"/>
            <a:ext cx="55470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연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1078" y="2086517"/>
            <a:ext cx="6018629" cy="2938170"/>
          </a:xfrm>
          <a:prstGeom prst="rect">
            <a:avLst/>
          </a:prstGeom>
          <a:noFill/>
          <a:ln w="57150">
            <a:gradFill flip="none" rotWithShape="1">
              <a:gsLst>
                <a:gs pos="0">
                  <a:srgbClr val="6D5B97"/>
                </a:gs>
                <a:gs pos="41000">
                  <a:srgbClr val="E96187"/>
                </a:gs>
                <a:gs pos="100000">
                  <a:srgbClr val="9B86BE"/>
                </a:gs>
              </a:gsLst>
              <a:lin ang="13500000" scaled="1"/>
              <a:tileRect/>
            </a:gradFill>
          </a:ln>
          <a:effectLst>
            <a:outerShdw blurRad="38100" dist="38100" dir="8100000" algn="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7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8EAF5A1-83EA-4CDE-8CA0-E2F8EA01F873}"/>
              </a:ext>
            </a:extLst>
          </p:cNvPr>
          <p:cNvGrpSpPr/>
          <p:nvPr/>
        </p:nvGrpSpPr>
        <p:grpSpPr>
          <a:xfrm>
            <a:off x="4586705" y="3923277"/>
            <a:ext cx="2999539" cy="138984"/>
            <a:chOff x="4596230" y="4256652"/>
            <a:chExt cx="2999539" cy="138984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9E130D6-9C9B-48BF-9668-220BD1C99472}"/>
                </a:ext>
              </a:extLst>
            </p:cNvPr>
            <p:cNvSpPr/>
            <p:nvPr/>
          </p:nvSpPr>
          <p:spPr>
            <a:xfrm flipH="1">
              <a:off x="7456785" y="4256652"/>
              <a:ext cx="138984" cy="138984"/>
            </a:xfrm>
            <a:prstGeom prst="ellipse">
              <a:avLst/>
            </a:prstGeom>
            <a:solidFill>
              <a:srgbClr val="E96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E96187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D6F4422-454B-4BD0-8354-71F4D0EC0BBE}"/>
                </a:ext>
              </a:extLst>
            </p:cNvPr>
            <p:cNvSpPr/>
            <p:nvPr/>
          </p:nvSpPr>
          <p:spPr>
            <a:xfrm flipH="1">
              <a:off x="7138946" y="4256652"/>
              <a:ext cx="138984" cy="138984"/>
            </a:xfrm>
            <a:prstGeom prst="ellipse">
              <a:avLst/>
            </a:prstGeom>
            <a:solidFill>
              <a:srgbClr val="AF9D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B6DA85A-7670-4144-B6C1-A191FE4B25EB}"/>
                </a:ext>
              </a:extLst>
            </p:cNvPr>
            <p:cNvSpPr/>
            <p:nvPr/>
          </p:nvSpPr>
          <p:spPr>
            <a:xfrm flipH="1">
              <a:off x="6821107" y="4256652"/>
              <a:ext cx="138984" cy="138984"/>
            </a:xfrm>
            <a:prstGeom prst="ellipse">
              <a:avLst/>
            </a:prstGeom>
            <a:solidFill>
              <a:srgbClr val="FAC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753247D-C526-430B-975E-FDF9D832FAFB}"/>
                </a:ext>
              </a:extLst>
            </p:cNvPr>
            <p:cNvSpPr/>
            <p:nvPr/>
          </p:nvSpPr>
          <p:spPr>
            <a:xfrm flipH="1">
              <a:off x="6503267" y="4256652"/>
              <a:ext cx="138984" cy="138984"/>
            </a:xfrm>
            <a:prstGeom prst="ellipse">
              <a:avLst/>
            </a:prstGeom>
            <a:solidFill>
              <a:srgbClr val="F5AD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B638889-CFD8-4497-8C67-F127E09079CF}"/>
                </a:ext>
              </a:extLst>
            </p:cNvPr>
            <p:cNvSpPr/>
            <p:nvPr/>
          </p:nvSpPr>
          <p:spPr>
            <a:xfrm flipH="1">
              <a:off x="6185427" y="4256652"/>
              <a:ext cx="138984" cy="138984"/>
            </a:xfrm>
            <a:prstGeom prst="ellipse">
              <a:avLst/>
            </a:prstGeom>
            <a:solidFill>
              <a:srgbClr val="9B86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030619A-18FF-474E-9022-867BCD7E3F8C}"/>
                </a:ext>
              </a:extLst>
            </p:cNvPr>
            <p:cNvSpPr/>
            <p:nvPr/>
          </p:nvSpPr>
          <p:spPr>
            <a:xfrm flipH="1">
              <a:off x="5867587" y="4256652"/>
              <a:ext cx="138984" cy="138984"/>
            </a:xfrm>
            <a:prstGeom prst="ellipse">
              <a:avLst/>
            </a:prstGeom>
            <a:solidFill>
              <a:srgbClr val="C17C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A4984C3-1F57-49A7-8552-0630A054F520}"/>
                </a:ext>
              </a:extLst>
            </p:cNvPr>
            <p:cNvSpPr/>
            <p:nvPr/>
          </p:nvSpPr>
          <p:spPr>
            <a:xfrm flipH="1">
              <a:off x="5549748" y="4256652"/>
              <a:ext cx="138984" cy="138984"/>
            </a:xfrm>
            <a:prstGeom prst="ellipse">
              <a:avLst/>
            </a:prstGeom>
            <a:solidFill>
              <a:srgbClr val="FAC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EA0356D-5339-4305-B737-431F50F97D9D}"/>
                </a:ext>
              </a:extLst>
            </p:cNvPr>
            <p:cNvSpPr/>
            <p:nvPr/>
          </p:nvSpPr>
          <p:spPr>
            <a:xfrm flipH="1">
              <a:off x="5231909" y="4256652"/>
              <a:ext cx="138984" cy="138984"/>
            </a:xfrm>
            <a:prstGeom prst="ellipse">
              <a:avLst/>
            </a:prstGeom>
            <a:solidFill>
              <a:srgbClr val="F39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BE048C9-B07B-420C-8109-FC7CEC5EDF47}"/>
                </a:ext>
              </a:extLst>
            </p:cNvPr>
            <p:cNvSpPr/>
            <p:nvPr/>
          </p:nvSpPr>
          <p:spPr>
            <a:xfrm flipH="1">
              <a:off x="4914069" y="4256652"/>
              <a:ext cx="138984" cy="138984"/>
            </a:xfrm>
            <a:prstGeom prst="ellipse">
              <a:avLst/>
            </a:prstGeom>
            <a:solidFill>
              <a:srgbClr val="CB4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C6BC6965-CE56-4BDF-ADFE-8B8F15E8DE0F}"/>
                </a:ext>
              </a:extLst>
            </p:cNvPr>
            <p:cNvSpPr/>
            <p:nvPr/>
          </p:nvSpPr>
          <p:spPr>
            <a:xfrm flipH="1">
              <a:off x="4596230" y="4256652"/>
              <a:ext cx="138984" cy="138984"/>
            </a:xfrm>
            <a:prstGeom prst="ellipse">
              <a:avLst/>
            </a:prstGeom>
            <a:solidFill>
              <a:srgbClr val="5C4D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9DD070C-F772-413B-B979-F60873AC8D43}"/>
              </a:ext>
            </a:extLst>
          </p:cNvPr>
          <p:cNvSpPr/>
          <p:nvPr/>
        </p:nvSpPr>
        <p:spPr>
          <a:xfrm>
            <a:off x="4903420" y="2588750"/>
            <a:ext cx="2228495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dirty="0" smtClean="0">
                <a:solidFill>
                  <a:srgbClr val="E96A6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 &amp; A</a:t>
            </a:r>
            <a:endParaRPr lang="en-US" altLang="ko-KR" sz="5400" dirty="0">
              <a:solidFill>
                <a:srgbClr val="E96A6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08466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466865" y="3047770"/>
            <a:ext cx="55470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 안 서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1078" y="2086517"/>
            <a:ext cx="6018629" cy="2938170"/>
          </a:xfrm>
          <a:prstGeom prst="rect">
            <a:avLst/>
          </a:prstGeom>
          <a:noFill/>
          <a:ln w="57150">
            <a:gradFill flip="none" rotWithShape="1">
              <a:gsLst>
                <a:gs pos="0">
                  <a:srgbClr val="6D5B97"/>
                </a:gs>
                <a:gs pos="41000">
                  <a:srgbClr val="E96187"/>
                </a:gs>
                <a:gs pos="100000">
                  <a:srgbClr val="9B86BE"/>
                </a:gs>
              </a:gsLst>
              <a:lin ang="13500000" scaled="1"/>
              <a:tileRect/>
            </a:gradFill>
          </a:ln>
          <a:effectLst>
            <a:outerShdw blurRad="38100" dist="38100" dir="8100000" algn="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3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8EAF5A1-83EA-4CDE-8CA0-E2F8EA01F873}"/>
              </a:ext>
            </a:extLst>
          </p:cNvPr>
          <p:cNvGrpSpPr/>
          <p:nvPr/>
        </p:nvGrpSpPr>
        <p:grpSpPr>
          <a:xfrm>
            <a:off x="4596230" y="4256652"/>
            <a:ext cx="2999539" cy="138984"/>
            <a:chOff x="4596230" y="4256652"/>
            <a:chExt cx="2999539" cy="138984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9E130D6-9C9B-48BF-9668-220BD1C99472}"/>
                </a:ext>
              </a:extLst>
            </p:cNvPr>
            <p:cNvSpPr/>
            <p:nvPr/>
          </p:nvSpPr>
          <p:spPr>
            <a:xfrm flipH="1">
              <a:off x="7456785" y="4256652"/>
              <a:ext cx="138984" cy="138984"/>
            </a:xfrm>
            <a:prstGeom prst="ellipse">
              <a:avLst/>
            </a:prstGeom>
            <a:solidFill>
              <a:srgbClr val="E96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E96187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D6F4422-454B-4BD0-8354-71F4D0EC0BBE}"/>
                </a:ext>
              </a:extLst>
            </p:cNvPr>
            <p:cNvSpPr/>
            <p:nvPr/>
          </p:nvSpPr>
          <p:spPr>
            <a:xfrm flipH="1">
              <a:off x="7138946" y="4256652"/>
              <a:ext cx="138984" cy="138984"/>
            </a:xfrm>
            <a:prstGeom prst="ellipse">
              <a:avLst/>
            </a:prstGeom>
            <a:solidFill>
              <a:srgbClr val="AF9D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B6DA85A-7670-4144-B6C1-A191FE4B25EB}"/>
                </a:ext>
              </a:extLst>
            </p:cNvPr>
            <p:cNvSpPr/>
            <p:nvPr/>
          </p:nvSpPr>
          <p:spPr>
            <a:xfrm flipH="1">
              <a:off x="6821107" y="4256652"/>
              <a:ext cx="138984" cy="138984"/>
            </a:xfrm>
            <a:prstGeom prst="ellipse">
              <a:avLst/>
            </a:prstGeom>
            <a:solidFill>
              <a:srgbClr val="FAC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753247D-C526-430B-975E-FDF9D832FAFB}"/>
                </a:ext>
              </a:extLst>
            </p:cNvPr>
            <p:cNvSpPr/>
            <p:nvPr/>
          </p:nvSpPr>
          <p:spPr>
            <a:xfrm flipH="1">
              <a:off x="6503267" y="4256652"/>
              <a:ext cx="138984" cy="138984"/>
            </a:xfrm>
            <a:prstGeom prst="ellipse">
              <a:avLst/>
            </a:prstGeom>
            <a:solidFill>
              <a:srgbClr val="F5AD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B638889-CFD8-4497-8C67-F127E09079CF}"/>
                </a:ext>
              </a:extLst>
            </p:cNvPr>
            <p:cNvSpPr/>
            <p:nvPr/>
          </p:nvSpPr>
          <p:spPr>
            <a:xfrm flipH="1">
              <a:off x="6185427" y="4256652"/>
              <a:ext cx="138984" cy="138984"/>
            </a:xfrm>
            <a:prstGeom prst="ellipse">
              <a:avLst/>
            </a:prstGeom>
            <a:solidFill>
              <a:srgbClr val="9B86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030619A-18FF-474E-9022-867BCD7E3F8C}"/>
                </a:ext>
              </a:extLst>
            </p:cNvPr>
            <p:cNvSpPr/>
            <p:nvPr/>
          </p:nvSpPr>
          <p:spPr>
            <a:xfrm flipH="1">
              <a:off x="5867587" y="4256652"/>
              <a:ext cx="138984" cy="138984"/>
            </a:xfrm>
            <a:prstGeom prst="ellipse">
              <a:avLst/>
            </a:prstGeom>
            <a:solidFill>
              <a:srgbClr val="C17C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A4984C3-1F57-49A7-8552-0630A054F520}"/>
                </a:ext>
              </a:extLst>
            </p:cNvPr>
            <p:cNvSpPr/>
            <p:nvPr/>
          </p:nvSpPr>
          <p:spPr>
            <a:xfrm flipH="1">
              <a:off x="5549748" y="4256652"/>
              <a:ext cx="138984" cy="138984"/>
            </a:xfrm>
            <a:prstGeom prst="ellipse">
              <a:avLst/>
            </a:prstGeom>
            <a:solidFill>
              <a:srgbClr val="FAC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EA0356D-5339-4305-B737-431F50F97D9D}"/>
                </a:ext>
              </a:extLst>
            </p:cNvPr>
            <p:cNvSpPr/>
            <p:nvPr/>
          </p:nvSpPr>
          <p:spPr>
            <a:xfrm flipH="1">
              <a:off x="5231909" y="4256652"/>
              <a:ext cx="138984" cy="138984"/>
            </a:xfrm>
            <a:prstGeom prst="ellipse">
              <a:avLst/>
            </a:prstGeom>
            <a:solidFill>
              <a:srgbClr val="F39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BE048C9-B07B-420C-8109-FC7CEC5EDF47}"/>
                </a:ext>
              </a:extLst>
            </p:cNvPr>
            <p:cNvSpPr/>
            <p:nvPr/>
          </p:nvSpPr>
          <p:spPr>
            <a:xfrm flipH="1">
              <a:off x="4914069" y="4256652"/>
              <a:ext cx="138984" cy="138984"/>
            </a:xfrm>
            <a:prstGeom prst="ellipse">
              <a:avLst/>
            </a:prstGeom>
            <a:solidFill>
              <a:srgbClr val="CB4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C6BC6965-CE56-4BDF-ADFE-8B8F15E8DE0F}"/>
                </a:ext>
              </a:extLst>
            </p:cNvPr>
            <p:cNvSpPr/>
            <p:nvPr/>
          </p:nvSpPr>
          <p:spPr>
            <a:xfrm flipH="1">
              <a:off x="4596230" y="4256652"/>
              <a:ext cx="138984" cy="138984"/>
            </a:xfrm>
            <a:prstGeom prst="ellipse">
              <a:avLst/>
            </a:prstGeom>
            <a:solidFill>
              <a:srgbClr val="5C4D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9DD070C-F772-413B-B979-F60873AC8D43}"/>
              </a:ext>
            </a:extLst>
          </p:cNvPr>
          <p:cNvSpPr/>
          <p:nvPr/>
        </p:nvSpPr>
        <p:spPr>
          <a:xfrm>
            <a:off x="4264020" y="2922125"/>
            <a:ext cx="3647152" cy="11768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400" dirty="0" smtClean="0">
                <a:solidFill>
                  <a:srgbClr val="E96A6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en-US" altLang="ko-KR" sz="5400" dirty="0">
              <a:solidFill>
                <a:srgbClr val="E96A6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259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-630331" y="36493"/>
            <a:ext cx="45070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dirty="0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YA, TA! </a:t>
            </a:r>
            <a:r>
              <a:rPr lang="ko-KR" altLang="en-US" sz="3200" dirty="0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목적</a:t>
            </a:r>
            <a:endParaRPr lang="ko-KR" altLang="en-US" sz="3200" dirty="0">
              <a:solidFill>
                <a:srgbClr val="F398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rgbClr val="E96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rgbClr val="E96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54" y="1907299"/>
            <a:ext cx="2930479" cy="29304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530" y="2206353"/>
            <a:ext cx="2778199" cy="2778199"/>
          </a:xfrm>
          <a:prstGeom prst="rect">
            <a:avLst/>
          </a:prstGeom>
        </p:spPr>
      </p:pic>
      <p:pic>
        <p:nvPicPr>
          <p:cNvPr id="15" name="Picture 14" descr="íì´í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89904" y="3432557"/>
            <a:ext cx="1463626" cy="32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 descr="íì´í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813150" y="3432557"/>
            <a:ext cx="1463626" cy="32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81049" y="5717983"/>
            <a:ext cx="9705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sz="2000" b="1" dirty="0" smtClean="0">
                <a:solidFill>
                  <a:srgbClr val="E96A63"/>
                </a:solidFill>
              </a:rPr>
              <a:t>셔틀을 기다리는 학생</a:t>
            </a:r>
            <a:r>
              <a:rPr lang="ko-KR" altLang="en-US" sz="2000" dirty="0" smtClean="0"/>
              <a:t>과 </a:t>
            </a:r>
            <a:r>
              <a:rPr lang="ko-KR" altLang="en-US" sz="2000" b="1" dirty="0" smtClean="0">
                <a:solidFill>
                  <a:srgbClr val="E96A63"/>
                </a:solidFill>
              </a:rPr>
              <a:t>스쿠터를 이용하여 등교하는 학생</a:t>
            </a:r>
            <a:r>
              <a:rPr lang="ko-KR" altLang="en-US" sz="2000" dirty="0" smtClean="0"/>
              <a:t>을 연결 </a:t>
            </a:r>
            <a:r>
              <a:rPr lang="en-US" altLang="ko-KR" sz="2000" dirty="0" smtClean="0"/>
              <a:t>=&gt; </a:t>
            </a:r>
            <a:r>
              <a:rPr lang="ko-KR" altLang="en-US" sz="2000" b="1" dirty="0" smtClean="0">
                <a:solidFill>
                  <a:srgbClr val="E96A63"/>
                </a:solidFill>
              </a:rPr>
              <a:t>시간 단축</a:t>
            </a:r>
            <a:endParaRPr lang="ko-KR" altLang="en-US" sz="2000" b="1" dirty="0">
              <a:solidFill>
                <a:srgbClr val="E96A63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3926" y="2370804"/>
            <a:ext cx="2613748" cy="261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4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-212180" y="60384"/>
            <a:ext cx="305955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기능 목록</a:t>
            </a:r>
            <a:endParaRPr lang="ko-KR" altLang="en-US" sz="3000" dirty="0">
              <a:solidFill>
                <a:srgbClr val="F398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rgbClr val="E96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rgbClr val="E96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5034" y="1184902"/>
            <a:ext cx="4444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메인 화면 출력</a:t>
            </a:r>
            <a:endParaRPr lang="ko-KR" alt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5034" y="2039581"/>
            <a:ext cx="4444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회원 가입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5034" y="3304792"/>
            <a:ext cx="4444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3. </a:t>
            </a:r>
            <a:r>
              <a:rPr lang="ko-KR" altLang="en-US" sz="2000" b="1" dirty="0" smtClean="0"/>
              <a:t>로그인</a:t>
            </a:r>
            <a:endParaRPr lang="ko-KR" alt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5034" y="3933278"/>
            <a:ext cx="4444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4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이용자의 서비스 이용</a:t>
            </a:r>
            <a:endParaRPr lang="ko-KR" alt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25034" y="5313360"/>
            <a:ext cx="4444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5. </a:t>
            </a:r>
            <a:r>
              <a:rPr lang="ko-KR" altLang="en-US" sz="2000" b="1" dirty="0" smtClean="0"/>
              <a:t>이용자에게 정보 제공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50085" y="4339854"/>
            <a:ext cx="50874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Driver = User</a:t>
            </a:r>
            <a:r>
              <a:rPr lang="ko-KR" altLang="en-US" sz="1400" dirty="0" smtClean="0"/>
              <a:t>의 신청을 수락하여 서비스 이용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User = </a:t>
            </a:r>
            <a:r>
              <a:rPr lang="ko-KR" altLang="en-US" sz="1400" dirty="0" smtClean="0"/>
              <a:t>원하는 경로를 신청하고 </a:t>
            </a:r>
            <a:r>
              <a:rPr lang="en-US" altLang="ko-KR" sz="1400" dirty="0" smtClean="0"/>
              <a:t>Driver</a:t>
            </a:r>
            <a:r>
              <a:rPr lang="ko-KR" altLang="en-US" sz="1400" dirty="0" smtClean="0"/>
              <a:t>와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     </a:t>
            </a:r>
            <a:r>
              <a:rPr lang="ko-KR" altLang="en-US" sz="1400" dirty="0" smtClean="0"/>
              <a:t>연결이 되면 서비스 이용하기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850085" y="1587522"/>
            <a:ext cx="5087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레이아웃 완성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850084" y="2446157"/>
            <a:ext cx="798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User = </a:t>
            </a:r>
            <a:r>
              <a:rPr lang="ko-KR" altLang="en-US" sz="1400" dirty="0" smtClean="0"/>
              <a:t>회원정보 입력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이용약관 동의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850084" y="2760400"/>
            <a:ext cx="798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Driver = </a:t>
            </a:r>
            <a:r>
              <a:rPr lang="ko-KR" altLang="en-US" sz="1400" dirty="0" smtClean="0"/>
              <a:t>회원정보 입력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이용약관 동의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차량 사진</a:t>
            </a:r>
            <a:r>
              <a:rPr lang="en-US" altLang="ko-KR" sz="1400" dirty="0" smtClean="0"/>
              <a:t>&amp;</a:t>
            </a:r>
            <a:r>
              <a:rPr lang="ko-KR" altLang="en-US" sz="1400" dirty="0" smtClean="0"/>
              <a:t>면허 사진 등록 후 </a:t>
            </a:r>
            <a:r>
              <a:rPr lang="en-US" altLang="ko-KR" sz="1400" dirty="0" smtClean="0"/>
              <a:t>‘YA, TA!’</a:t>
            </a:r>
            <a:r>
              <a:rPr lang="ko-KR" altLang="en-US" sz="1400" dirty="0" smtClean="0"/>
              <a:t>측에서 승인 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850084" y="5713470"/>
            <a:ext cx="798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User =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연결 시</a:t>
            </a:r>
            <a:r>
              <a:rPr lang="en-US" altLang="ko-KR" sz="1400" dirty="0" smtClean="0"/>
              <a:t>, Driver</a:t>
            </a:r>
            <a:r>
              <a:rPr lang="ko-KR" altLang="en-US" sz="1400" dirty="0" smtClean="0"/>
              <a:t>의 차량 사진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핸드폰 번호 등의 정보 제공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850084" y="6021247"/>
            <a:ext cx="798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Driver =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연결 시</a:t>
            </a:r>
            <a:r>
              <a:rPr lang="en-US" altLang="ko-KR" sz="1400" dirty="0" smtClean="0"/>
              <a:t>, User</a:t>
            </a:r>
            <a:r>
              <a:rPr lang="ko-KR" altLang="en-US" sz="1400" dirty="0" smtClean="0"/>
              <a:t>의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핸드폰 번호 등의 정보 제공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188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-135980" y="53552"/>
            <a:ext cx="305955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학생 피드백</a:t>
            </a:r>
            <a:endParaRPr lang="ko-KR" altLang="en-US" sz="3000" dirty="0">
              <a:solidFill>
                <a:srgbClr val="F398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rgbClr val="E96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rgbClr val="E96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5034" y="1765927"/>
            <a:ext cx="4444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안전 문제</a:t>
            </a:r>
            <a:endParaRPr lang="ko-KR" alt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5034" y="3759977"/>
            <a:ext cx="4444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결제 방법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21509" y="2251702"/>
            <a:ext cx="79891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사고시 처리 방법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헬멧 착용 여부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8764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466865" y="3047770"/>
            <a:ext cx="55470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 행 상 황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1078" y="2086517"/>
            <a:ext cx="6018629" cy="2938170"/>
          </a:xfrm>
          <a:prstGeom prst="rect">
            <a:avLst/>
          </a:prstGeom>
          <a:noFill/>
          <a:ln w="57150">
            <a:gradFill flip="none" rotWithShape="1">
              <a:gsLst>
                <a:gs pos="0">
                  <a:srgbClr val="6D5B97"/>
                </a:gs>
                <a:gs pos="41000">
                  <a:srgbClr val="E96187"/>
                </a:gs>
                <a:gs pos="100000">
                  <a:srgbClr val="9B86BE"/>
                </a:gs>
              </a:gsLst>
              <a:lin ang="13500000" scaled="1"/>
              <a:tileRect/>
            </a:gradFill>
          </a:ln>
          <a:effectLst>
            <a:outerShdw blurRad="38100" dist="38100" dir="8100000" algn="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13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-221705" y="51882"/>
            <a:ext cx="305955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구현 도구</a:t>
            </a:r>
            <a:endParaRPr lang="ko-KR" altLang="en-US" sz="3000" dirty="0">
              <a:solidFill>
                <a:srgbClr val="F398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rgbClr val="E96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rgbClr val="E96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13518" y="4749193"/>
            <a:ext cx="4829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서버 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Wamp</a:t>
            </a:r>
            <a:r>
              <a:rPr lang="en-US" altLang="ko-KR" sz="2000" dirty="0" smtClean="0"/>
              <a:t>( Apache + PHP + MySQL )</a:t>
            </a:r>
            <a:endParaRPr lang="ko-KR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7315199" y="4749193"/>
            <a:ext cx="2748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안드로이드 스튜디오</a:t>
            </a:r>
            <a:endParaRPr lang="ko-KR" altLang="en-US" sz="20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058" y="2114698"/>
            <a:ext cx="1724628" cy="167288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224" y="2114698"/>
            <a:ext cx="1400779" cy="17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1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-107405" y="51882"/>
            <a:ext cx="305955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구현한 기능</a:t>
            </a:r>
            <a:endParaRPr lang="ko-KR" altLang="en-US" sz="3000" dirty="0">
              <a:solidFill>
                <a:srgbClr val="F398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rgbClr val="E96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rgbClr val="E96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53" y="1920142"/>
            <a:ext cx="2256965" cy="3990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3153" y="1162779"/>
            <a:ext cx="112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*</a:t>
            </a:r>
            <a:r>
              <a:rPr lang="ko-KR" altLang="en-US" sz="2000" b="1" dirty="0"/>
              <a:t> </a:t>
            </a:r>
            <a:r>
              <a:rPr lang="ko-KR" altLang="en-US" sz="2000" b="1" dirty="0" smtClean="0"/>
              <a:t>서버</a:t>
            </a:r>
            <a:endParaRPr lang="ko-KR" altLang="en-US" sz="2000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983" y="2356337"/>
            <a:ext cx="3266017" cy="311858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201959" y="2171671"/>
            <a:ext cx="518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같은 </a:t>
            </a:r>
            <a:r>
              <a:rPr lang="en-US" altLang="ko-KR" dirty="0" smtClean="0"/>
              <a:t>IP</a:t>
            </a:r>
            <a:r>
              <a:rPr lang="ko-KR" altLang="en-US" dirty="0" smtClean="0"/>
              <a:t> 안에서만 정보 주고받기 가능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01959" y="3044951"/>
            <a:ext cx="518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포트포워딩을</a:t>
            </a:r>
            <a:r>
              <a:rPr lang="ko-KR" altLang="en-US" dirty="0" smtClean="0"/>
              <a:t> 통해 외부 </a:t>
            </a:r>
            <a:r>
              <a:rPr lang="en-US" altLang="ko-KR" dirty="0" smtClean="0"/>
              <a:t>IP</a:t>
            </a:r>
            <a:r>
              <a:rPr lang="ko-KR" altLang="en-US" dirty="0" smtClean="0"/>
              <a:t>도 접속 가능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21109" y="4151481"/>
            <a:ext cx="2589741" cy="163121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 smtClean="0"/>
          </a:p>
          <a:p>
            <a:r>
              <a:rPr lang="ko-KR" altLang="en-US" sz="2000" dirty="0" smtClean="0"/>
              <a:t>완성 일자 </a:t>
            </a:r>
            <a:r>
              <a:rPr lang="en-US" altLang="ko-KR" sz="2000" dirty="0" smtClean="0"/>
              <a:t>: 11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일</a:t>
            </a:r>
            <a:endParaRPr lang="en-US" altLang="ko-KR" sz="2000" dirty="0" smtClean="0"/>
          </a:p>
          <a:p>
            <a:r>
              <a:rPr lang="ko-KR" altLang="en-US" sz="2000" dirty="0"/>
              <a:t>난이도 </a:t>
            </a:r>
            <a:r>
              <a:rPr lang="en-US" altLang="ko-KR" sz="2000" dirty="0"/>
              <a:t>: </a:t>
            </a:r>
            <a:r>
              <a:rPr lang="ko-KR" altLang="en-US" sz="2000" dirty="0" smtClean="0"/>
              <a:t>중상</a:t>
            </a:r>
            <a:endParaRPr lang="ko-KR" altLang="en-US" sz="2000" dirty="0"/>
          </a:p>
          <a:p>
            <a:r>
              <a:rPr lang="ko-KR" altLang="en-US" sz="2000" dirty="0" smtClean="0"/>
              <a:t>담당 </a:t>
            </a:r>
            <a:r>
              <a:rPr lang="ko-KR" altLang="en-US" sz="2000" dirty="0"/>
              <a:t>팀원 </a:t>
            </a:r>
            <a:r>
              <a:rPr lang="en-US" altLang="ko-KR" sz="2000" dirty="0"/>
              <a:t>: </a:t>
            </a:r>
            <a:r>
              <a:rPr lang="ko-KR" altLang="en-US" sz="2000" dirty="0"/>
              <a:t>김주현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4112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3499</TotalTime>
  <Words>738</Words>
  <Application>Microsoft Office PowerPoint</Application>
  <PresentationFormat>와이드스크린</PresentationFormat>
  <Paragraphs>163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맑은 고딕</vt:lpstr>
      <vt:lpstr>맑은 고딕 Semilight</vt:lpstr>
      <vt:lpstr>아리따-돋움(TTF)-Medium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SeungJun</cp:lastModifiedBy>
  <cp:revision>66</cp:revision>
  <dcterms:created xsi:type="dcterms:W3CDTF">2018-10-01T13:16:53Z</dcterms:created>
  <dcterms:modified xsi:type="dcterms:W3CDTF">2018-11-06T07:07:45Z</dcterms:modified>
</cp:coreProperties>
</file>