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80" r:id="rId4"/>
    <p:sldId id="305" r:id="rId5"/>
    <p:sldId id="259" r:id="rId6"/>
    <p:sldId id="314" r:id="rId7"/>
    <p:sldId id="321" r:id="rId8"/>
    <p:sldId id="284" r:id="rId9"/>
    <p:sldId id="289" r:id="rId10"/>
    <p:sldId id="285" r:id="rId11"/>
    <p:sldId id="286" r:id="rId12"/>
    <p:sldId id="327" r:id="rId13"/>
    <p:sldId id="322" r:id="rId14"/>
    <p:sldId id="323" r:id="rId15"/>
    <p:sldId id="324" r:id="rId16"/>
    <p:sldId id="325" r:id="rId17"/>
    <p:sldId id="326" r:id="rId18"/>
    <p:sldId id="331" r:id="rId19"/>
    <p:sldId id="329" r:id="rId20"/>
    <p:sldId id="328" r:id="rId21"/>
    <p:sldId id="330" r:id="rId22"/>
    <p:sldId id="304" r:id="rId23"/>
    <p:sldId id="333" r:id="rId24"/>
    <p:sldId id="334" r:id="rId25"/>
    <p:sldId id="335" r:id="rId26"/>
    <p:sldId id="336" r:id="rId27"/>
    <p:sldId id="337" r:id="rId28"/>
    <p:sldId id="269" r:id="rId29"/>
    <p:sldId id="27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06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9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1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3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6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6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5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6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9292-1145-4235-B131-4B79209EDB9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81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9292-1145-4235-B131-4B79209EDB9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4F9EE-A4A1-45A3-B1F4-4EBA8842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6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75602" y="1989722"/>
            <a:ext cx="55470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 , TA!</a:t>
            </a:r>
            <a:endParaRPr lang="ko-KR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0642" y="4321773"/>
            <a:ext cx="52647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Medium"/>
              <a:ea typeface="아리따-돋움(TTF)-Medium"/>
              <a:cs typeface="+mn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rPr>
              <a:t>팀프로젝트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ㅣ김상운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교수님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ㅣ타조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6303" y="1305467"/>
            <a:ext cx="6018629" cy="293817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rgbClr val="6D5B97"/>
                </a:gs>
                <a:gs pos="41000">
                  <a:srgbClr val="E96187"/>
                </a:gs>
                <a:gs pos="100000">
                  <a:srgbClr val="9B86BE"/>
                </a:gs>
              </a:gsLst>
              <a:lin ang="13500000" scaled="1"/>
              <a:tileRect/>
            </a:gradFill>
          </a:ln>
          <a:effectLst>
            <a:outerShdw blurRad="38100" dist="38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7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" y="999019"/>
            <a:ext cx="36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smtClean="0"/>
              <a:t>전체 레이아웃 완성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334919" y="2104717"/>
            <a:ext cx="1958936" cy="3720181"/>
            <a:chOff x="836155" y="1947699"/>
            <a:chExt cx="1958936" cy="3720181"/>
          </a:xfrm>
        </p:grpSpPr>
        <p:pic>
          <p:nvPicPr>
            <p:cNvPr id="12" name="Picture 2" descr="G4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155" y="1947699"/>
              <a:ext cx="1958936" cy="372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8698" y="2225964"/>
              <a:ext cx="1748350" cy="30862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7" name="그룹 16"/>
          <p:cNvGrpSpPr/>
          <p:nvPr/>
        </p:nvGrpSpPr>
        <p:grpSpPr>
          <a:xfrm>
            <a:off x="3869081" y="2104717"/>
            <a:ext cx="1958936" cy="3720181"/>
            <a:chOff x="3370317" y="1947699"/>
            <a:chExt cx="1958936" cy="3720181"/>
          </a:xfrm>
        </p:grpSpPr>
        <p:pic>
          <p:nvPicPr>
            <p:cNvPr id="13" name="Picture 2" descr="G4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0317" y="1947699"/>
              <a:ext cx="1958936" cy="372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6818" y="2225965"/>
              <a:ext cx="1772517" cy="30862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8" name="그룹 17"/>
          <p:cNvGrpSpPr/>
          <p:nvPr/>
        </p:nvGrpSpPr>
        <p:grpSpPr>
          <a:xfrm>
            <a:off x="6403243" y="2104717"/>
            <a:ext cx="1958936" cy="3720181"/>
            <a:chOff x="5904479" y="1947699"/>
            <a:chExt cx="1958936" cy="3720181"/>
          </a:xfrm>
        </p:grpSpPr>
        <p:pic>
          <p:nvPicPr>
            <p:cNvPr id="15" name="Picture 2" descr="G4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479" y="1947699"/>
              <a:ext cx="1958936" cy="372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0956" y="2225965"/>
              <a:ext cx="1762333" cy="30862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9" name="그룹 18"/>
          <p:cNvGrpSpPr/>
          <p:nvPr/>
        </p:nvGrpSpPr>
        <p:grpSpPr>
          <a:xfrm>
            <a:off x="8937405" y="2104717"/>
            <a:ext cx="1958936" cy="3720181"/>
            <a:chOff x="8438641" y="1947699"/>
            <a:chExt cx="1958936" cy="3720181"/>
          </a:xfrm>
        </p:grpSpPr>
        <p:pic>
          <p:nvPicPr>
            <p:cNvPr id="16" name="Picture 2" descr="G4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641" y="1947699"/>
              <a:ext cx="1958936" cy="372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65540" y="2225964"/>
              <a:ext cx="1736024" cy="3086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2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853" y="1050824"/>
            <a:ext cx="266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smtClean="0"/>
              <a:t>회원가입</a:t>
            </a:r>
            <a:endParaRPr lang="ko-KR" altLang="en-US" sz="20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630" y="4944722"/>
            <a:ext cx="4238625" cy="92392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25835" y="1959751"/>
            <a:ext cx="1958936" cy="3720180"/>
            <a:chOff x="428825" y="1959752"/>
            <a:chExt cx="1958936" cy="3720180"/>
          </a:xfrm>
        </p:grpSpPr>
        <p:pic>
          <p:nvPicPr>
            <p:cNvPr id="11" name="Picture 2" descr="G4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25" y="1959752"/>
              <a:ext cx="1958936" cy="3720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233" y="2192941"/>
              <a:ext cx="1765811" cy="30931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3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040" y="1959751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687479" y="1959751"/>
            <a:ext cx="471943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가입 </a:t>
            </a:r>
            <a:r>
              <a:rPr lang="en-US" altLang="ko-KR" dirty="0" smtClean="0"/>
              <a:t>: 1. </a:t>
            </a:r>
            <a:r>
              <a:rPr lang="ko-KR" altLang="en-US" dirty="0" smtClean="0"/>
              <a:t>회원 정보 입력</a:t>
            </a:r>
            <a:r>
              <a:rPr lang="en-US" altLang="ko-KR" dirty="0" smtClean="0"/>
              <a:t>.</a:t>
            </a:r>
          </a:p>
          <a:p>
            <a:pPr>
              <a:lnSpc>
                <a:spcPct val="3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2. </a:t>
            </a:r>
            <a:r>
              <a:rPr lang="ko-KR" altLang="en-US" dirty="0" smtClean="0"/>
              <a:t>약관 </a:t>
            </a:r>
            <a:r>
              <a:rPr lang="ko-KR" altLang="en-US" dirty="0" err="1" smtClean="0"/>
              <a:t>비동의시</a:t>
            </a:r>
            <a:r>
              <a:rPr lang="ko-KR" altLang="en-US" dirty="0" smtClean="0"/>
              <a:t> 회원가입 불가</a:t>
            </a:r>
            <a:r>
              <a:rPr lang="en-US" altLang="ko-KR" dirty="0" smtClean="0"/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3. DB</a:t>
            </a:r>
            <a:r>
              <a:rPr lang="ko-KR" altLang="en-US" dirty="0" smtClean="0"/>
              <a:t>에 정보 입력됨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71" y="2192938"/>
            <a:ext cx="1732209" cy="309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2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853" y="1050824"/>
            <a:ext cx="266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smtClean="0"/>
              <a:t>로그인</a:t>
            </a:r>
            <a:endParaRPr lang="ko-KR" altLang="en-US" sz="2000" b="1" dirty="0"/>
          </a:p>
        </p:txBody>
      </p:sp>
      <p:pic>
        <p:nvPicPr>
          <p:cNvPr id="11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5" y="1959751"/>
            <a:ext cx="1958936" cy="37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039" y="1959751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73" y="2192939"/>
            <a:ext cx="1768416" cy="30931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45306" y="1888139"/>
            <a:ext cx="4593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</a:t>
            </a:r>
            <a:r>
              <a:rPr lang="en-US" altLang="ko-KR" dirty="0" smtClean="0"/>
              <a:t>: 1. </a:t>
            </a:r>
            <a:r>
              <a:rPr lang="ko-KR" altLang="en-US" dirty="0" smtClean="0"/>
              <a:t>아이디와 비밀번호 입력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2. DB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와 비교 후 로그인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3. </a:t>
            </a:r>
            <a:r>
              <a:rPr lang="ko-KR" altLang="en-US" dirty="0" smtClean="0"/>
              <a:t>일치하지 않다면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되지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ko-KR" altLang="en-US" dirty="0" smtClean="0"/>
              <a:t>않고 텍스트가 띄워진다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834" y="2202175"/>
            <a:ext cx="1745550" cy="30839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29834" y="3121891"/>
            <a:ext cx="1745550" cy="350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45305" y="4085772"/>
            <a:ext cx="5877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추가 기능 </a:t>
            </a:r>
            <a:r>
              <a:rPr lang="en-US" altLang="ko-KR" dirty="0" smtClean="0"/>
              <a:t>: 1. </a:t>
            </a:r>
            <a:r>
              <a:rPr lang="ko-KR" altLang="en-US" dirty="0" smtClean="0"/>
              <a:t>운전자는 이용자로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가능하지만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ko-KR" altLang="en-US" dirty="0" smtClean="0"/>
              <a:t>이용자는 운전자로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불가능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03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853" y="1050824"/>
            <a:ext cx="235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smtClean="0"/>
              <a:t>신청하기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이용자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42903" y="1959751"/>
            <a:ext cx="1958936" cy="3720181"/>
            <a:chOff x="274320" y="1959751"/>
            <a:chExt cx="1958936" cy="3720181"/>
          </a:xfrm>
        </p:grpSpPr>
        <p:pic>
          <p:nvPicPr>
            <p:cNvPr id="13" name="Picture 2" descr="G4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" y="1959751"/>
              <a:ext cx="1958936" cy="372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6" y="2225964"/>
              <a:ext cx="1776189" cy="3066472"/>
            </a:xfrm>
            <a:prstGeom prst="rect">
              <a:avLst/>
            </a:prstGeom>
          </p:spPr>
        </p:pic>
      </p:grpSp>
      <p:pic>
        <p:nvPicPr>
          <p:cNvPr id="18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615" y="1959751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48222" y="2041298"/>
            <a:ext cx="12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신청하기 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158187" y="2033704"/>
            <a:ext cx="465050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이용자가 </a:t>
            </a:r>
            <a:r>
              <a:rPr lang="ko-KR" altLang="en-US" b="1" dirty="0" smtClean="0">
                <a:solidFill>
                  <a:srgbClr val="FF0000"/>
                </a:solidFill>
              </a:rPr>
              <a:t>원하는 경로</a:t>
            </a:r>
            <a:r>
              <a:rPr lang="ko-KR" altLang="en-US" dirty="0" smtClean="0"/>
              <a:t>를 신청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0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000" dirty="0" smtClean="0"/>
          </a:p>
          <a:p>
            <a:r>
              <a:rPr lang="en-US" altLang="ko-KR" dirty="0" smtClean="0"/>
              <a:t>2. </a:t>
            </a:r>
            <a:r>
              <a:rPr lang="ko-KR" altLang="en-US" dirty="0"/>
              <a:t>현금이 준비되었는지 미리 확인한다</a:t>
            </a:r>
            <a:r>
              <a:rPr lang="en-US" altLang="ko-KR" dirty="0"/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dirty="0" smtClean="0"/>
              <a:t>3. </a:t>
            </a:r>
            <a:r>
              <a:rPr lang="ko-KR" altLang="en-US" dirty="0"/>
              <a:t>신청한 정보가 </a:t>
            </a:r>
            <a:r>
              <a:rPr lang="ko-KR" altLang="en-US" b="1" dirty="0">
                <a:solidFill>
                  <a:srgbClr val="FF0000"/>
                </a:solidFill>
              </a:rPr>
              <a:t>운전자의 화면</a:t>
            </a:r>
            <a:r>
              <a:rPr lang="ko-KR" altLang="en-US" dirty="0"/>
              <a:t>에 띄워진다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운전자가 같은 경로를 선택할 때 까지 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자동으로 </a:t>
            </a:r>
            <a:r>
              <a:rPr lang="ko-KR" altLang="en-US" b="1" dirty="0" smtClean="0">
                <a:solidFill>
                  <a:srgbClr val="FF0000"/>
                </a:solidFill>
              </a:rPr>
              <a:t>새로고침하여 연결을 시도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뒤로가기</a:t>
            </a:r>
            <a:r>
              <a:rPr lang="ko-KR" altLang="en-US" dirty="0" smtClean="0"/>
              <a:t> 버튼을 누르면 </a:t>
            </a:r>
            <a:r>
              <a:rPr lang="ko-KR" altLang="en-US" b="1" dirty="0" smtClean="0">
                <a:solidFill>
                  <a:srgbClr val="FF0000"/>
                </a:solidFill>
              </a:rPr>
              <a:t>신청 정보가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</a:t>
            </a:r>
            <a:r>
              <a:rPr lang="ko-KR" altLang="en-US" b="1" dirty="0" smtClean="0">
                <a:solidFill>
                  <a:srgbClr val="FF0000"/>
                </a:solidFill>
              </a:rPr>
              <a:t>삭제됨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149" y="2225965"/>
            <a:ext cx="1772350" cy="306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6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853" y="1050824"/>
            <a:ext cx="241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smtClean="0"/>
              <a:t>신청 받기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운전자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13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77" y="1959750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42903" y="1959751"/>
            <a:ext cx="1958936" cy="3720181"/>
            <a:chOff x="3093355" y="1950515"/>
            <a:chExt cx="1958936" cy="3720181"/>
          </a:xfrm>
        </p:grpSpPr>
        <p:pic>
          <p:nvPicPr>
            <p:cNvPr id="18" name="Picture 2" descr="G4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355" y="1950515"/>
              <a:ext cx="1958936" cy="372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370" y="2225965"/>
              <a:ext cx="1766454" cy="3066472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5800440" y="2079822"/>
            <a:ext cx="12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신청받기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99753" y="2079822"/>
            <a:ext cx="40686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신청이 들어와있는 경로</a:t>
            </a:r>
            <a:r>
              <a:rPr lang="ko-KR" altLang="en-US" dirty="0" smtClean="0"/>
              <a:t>만 화면에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나타남</a:t>
            </a:r>
            <a:r>
              <a:rPr lang="en-US" altLang="ko-KR" dirty="0" smtClean="0"/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운행을 원하는 경로에 신청이 들어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와 있다면 </a:t>
            </a:r>
            <a:r>
              <a:rPr lang="ko-KR" altLang="en-US" b="1" dirty="0" smtClean="0">
                <a:solidFill>
                  <a:srgbClr val="FF0000"/>
                </a:solidFill>
              </a:rPr>
              <a:t>선택해서 운행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92" y="2235201"/>
            <a:ext cx="1805420" cy="30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853" y="1050824"/>
            <a:ext cx="241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smtClean="0"/>
              <a:t>연결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이용자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13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77" y="1959750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3" y="1959751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634189" y="2079822"/>
            <a:ext cx="12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연결 화면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33501" y="2079822"/>
            <a:ext cx="4973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자신이 신청한 경로를 운전자가 수락하였을 때 서로 </a:t>
            </a:r>
            <a:r>
              <a:rPr lang="ko-KR" altLang="en-US" b="1" dirty="0" smtClean="0">
                <a:solidFill>
                  <a:srgbClr val="FF0000"/>
                </a:solidFill>
              </a:rPr>
              <a:t>매칭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0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화면에 </a:t>
            </a:r>
            <a:r>
              <a:rPr lang="ko-KR" altLang="en-US" b="1" dirty="0" smtClean="0">
                <a:solidFill>
                  <a:srgbClr val="FF0000"/>
                </a:solidFill>
              </a:rPr>
              <a:t>운전자의 정보</a:t>
            </a:r>
            <a:r>
              <a:rPr lang="ko-KR" altLang="en-US" dirty="0" smtClean="0"/>
              <a:t>가 나타난다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0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차량번호를 확인하고 </a:t>
            </a:r>
            <a:r>
              <a:rPr lang="ko-KR" altLang="en-US" b="1" dirty="0" smtClean="0">
                <a:solidFill>
                  <a:srgbClr val="FF0000"/>
                </a:solidFill>
              </a:rPr>
              <a:t>탑승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6" y="2189018"/>
            <a:ext cx="1764530" cy="31034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66" y="2238181"/>
            <a:ext cx="1740634" cy="30542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52148" y="2660073"/>
            <a:ext cx="1647561" cy="1043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853" y="1050824"/>
            <a:ext cx="241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smtClean="0"/>
              <a:t>연결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운전자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13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77" y="1959750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3" y="1959751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634189" y="2079822"/>
            <a:ext cx="12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연결 화면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33501" y="2079822"/>
            <a:ext cx="483522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신청이 들어와있는 경로를 수락하였을 때 신청을 한 이용자와 </a:t>
            </a:r>
            <a:r>
              <a:rPr lang="ko-KR" altLang="en-US" b="1" dirty="0" smtClean="0">
                <a:solidFill>
                  <a:srgbClr val="FF0000"/>
                </a:solidFill>
              </a:rPr>
              <a:t>매칭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0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화면에 </a:t>
            </a:r>
            <a:r>
              <a:rPr lang="ko-KR" altLang="en-US" b="1" dirty="0" smtClean="0">
                <a:solidFill>
                  <a:srgbClr val="FF0000"/>
                </a:solidFill>
              </a:rPr>
              <a:t>이용자의 정보</a:t>
            </a:r>
            <a:r>
              <a:rPr lang="ko-KR" altLang="en-US" dirty="0" smtClean="0"/>
              <a:t>가 나타난다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6" y="2189018"/>
            <a:ext cx="1764530" cy="31034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01" y="2207232"/>
            <a:ext cx="1757887" cy="30852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52148" y="3426691"/>
            <a:ext cx="1656797" cy="572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34188" y="3630013"/>
            <a:ext cx="12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자료 구조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33501" y="3630013"/>
            <a:ext cx="4729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Queue</a:t>
            </a:r>
            <a:r>
              <a:rPr lang="ko-KR" altLang="en-US" dirty="0" smtClean="0"/>
              <a:t>를 이용하여 먼저 신청한 이용자부터</a:t>
            </a:r>
            <a:endParaRPr lang="en-US" altLang="ko-KR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dirty="0" smtClean="0"/>
              <a:t>서비스를 이용할 수 있도록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60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853" y="1050824"/>
            <a:ext cx="2745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smtClean="0"/>
              <a:t>신고 </a:t>
            </a:r>
            <a:r>
              <a:rPr lang="ko-KR" altLang="en-US" sz="2000" b="1" dirty="0" smtClean="0"/>
              <a:t>접수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이용자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13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77" y="1959750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3" y="1959751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634189" y="2079822"/>
            <a:ext cx="12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신고 접수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33501" y="2079822"/>
            <a:ext cx="48352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탑승완료</a:t>
            </a:r>
            <a:r>
              <a:rPr lang="ko-KR" altLang="en-US" dirty="0" smtClean="0"/>
              <a:t> 후 불편했던 점이 있다면 우측 상단의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신고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b="1" dirty="0" smtClean="0">
                <a:solidFill>
                  <a:srgbClr val="FF0000"/>
                </a:solidFill>
              </a:rPr>
              <a:t>버튼</a:t>
            </a:r>
            <a:r>
              <a:rPr lang="ko-KR" altLang="en-US" dirty="0" smtClean="0"/>
              <a:t>을 누른다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불편 내용을  적은 후 보내면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내용이 들어온다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37" y="2231722"/>
            <a:ext cx="1732518" cy="316591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93454" y="2373746"/>
            <a:ext cx="517621" cy="498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480" y="2231722"/>
            <a:ext cx="1751129" cy="311311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844" y="3871214"/>
            <a:ext cx="4410356" cy="249244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924480" y="3871214"/>
            <a:ext cx="465265" cy="192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423564" y="5117437"/>
            <a:ext cx="1754909" cy="461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67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853" y="1050824"/>
            <a:ext cx="267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err="1" smtClean="0"/>
              <a:t>운영자용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어플</a:t>
            </a:r>
            <a:r>
              <a:rPr lang="ko-KR" altLang="en-US" sz="2000" b="1" dirty="0" smtClean="0"/>
              <a:t> 기능</a:t>
            </a:r>
            <a:endParaRPr lang="ko-KR" altLang="en-US" sz="2000" b="1" dirty="0"/>
          </a:p>
        </p:txBody>
      </p:sp>
      <p:pic>
        <p:nvPicPr>
          <p:cNvPr id="18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80" y="1996697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634189" y="2079822"/>
            <a:ext cx="12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정보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44154" y="2079822"/>
            <a:ext cx="5260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가입된 회원들의 목록이 나타난다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회원 정보를 삭제할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059" y="2264489"/>
            <a:ext cx="1766178" cy="30648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34188" y="3871214"/>
            <a:ext cx="12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신고 접수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44154" y="3871214"/>
            <a:ext cx="526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이용자가 보낸 불편사항을 확인할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04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853" y="1050824"/>
            <a:ext cx="320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smtClean="0"/>
              <a:t>회원 목록 확인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운영자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13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77" y="1959750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3" y="1959751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634189" y="2079822"/>
            <a:ext cx="12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목록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44154" y="2079822"/>
            <a:ext cx="5260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 </a:t>
            </a:r>
            <a:r>
              <a:rPr lang="en-US" altLang="ko-KR" b="1" dirty="0" smtClean="0">
                <a:solidFill>
                  <a:srgbClr val="FF0000"/>
                </a:solidFill>
              </a:rPr>
              <a:t>DB</a:t>
            </a:r>
            <a:r>
              <a:rPr lang="ko-KR" altLang="en-US" dirty="0" smtClean="0"/>
              <a:t>에 저장되어 있는 </a:t>
            </a:r>
            <a:r>
              <a:rPr lang="ko-KR" altLang="en-US" b="1" dirty="0" smtClean="0">
                <a:solidFill>
                  <a:srgbClr val="FF0000"/>
                </a:solidFill>
              </a:rPr>
              <a:t>회원들의 목록</a:t>
            </a:r>
            <a:r>
              <a:rPr lang="ko-KR" altLang="en-US" dirty="0" smtClean="0"/>
              <a:t>을 확인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새로고침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버튼</a:t>
            </a:r>
            <a:r>
              <a:rPr lang="ko-KR" altLang="en-US" dirty="0" smtClean="0"/>
              <a:t>을 누르면 </a:t>
            </a:r>
            <a:r>
              <a:rPr lang="ko-KR" altLang="en-US" b="1" dirty="0" smtClean="0">
                <a:solidFill>
                  <a:srgbClr val="FF0000"/>
                </a:solidFill>
              </a:rPr>
              <a:t>실시간</a:t>
            </a:r>
            <a:r>
              <a:rPr lang="ko-KR" altLang="en-US" dirty="0" smtClean="0"/>
              <a:t>으로 추가되는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회원들을 </a:t>
            </a:r>
            <a:r>
              <a:rPr lang="ko-KR" altLang="en-US" b="1" dirty="0" smtClean="0">
                <a:solidFill>
                  <a:srgbClr val="FF0000"/>
                </a:solidFill>
              </a:rPr>
              <a:t>확인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45" y="2227542"/>
            <a:ext cx="1791199" cy="30556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54" y="2246014"/>
            <a:ext cx="1751738" cy="30371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37673" y="4913746"/>
            <a:ext cx="406400" cy="3602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34188" y="3871214"/>
            <a:ext cx="12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자료 구조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282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4330" y="-11430"/>
            <a:ext cx="3155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36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36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786" y="1105111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F39863"/>
                </a:solidFill>
              </a:rPr>
              <a:t>01 </a:t>
            </a:r>
            <a:r>
              <a:rPr lang="ko-KR" altLang="en-US" sz="2200" dirty="0" smtClean="0">
                <a:solidFill>
                  <a:srgbClr val="F39863"/>
                </a:solidFill>
              </a:rPr>
              <a:t> </a:t>
            </a:r>
            <a:r>
              <a:rPr lang="en-US" altLang="ko-KR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YA, TA!</a:t>
            </a:r>
          </a:p>
          <a:p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786" y="2152264"/>
            <a:ext cx="5669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E96A63"/>
                </a:solidFill>
              </a:rPr>
              <a:t>02</a:t>
            </a:r>
            <a:r>
              <a:rPr lang="en-US" altLang="ko-KR" sz="2200" dirty="0" smtClean="0"/>
              <a:t>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최종 결과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6786" y="3449254"/>
            <a:ext cx="566928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F39863"/>
                </a:solidFill>
              </a:rPr>
              <a:t>03</a:t>
            </a:r>
            <a:r>
              <a:rPr lang="en-US" altLang="ko-KR" sz="2200" dirty="0" smtClean="0"/>
              <a:t>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 </a:t>
            </a:r>
            <a:r>
              <a:rPr lang="ko-KR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목록표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439" y="2640942"/>
            <a:ext cx="317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E96A63"/>
                </a:solidFill>
              </a:rPr>
              <a:t>변경 사항</a:t>
            </a:r>
            <a:endParaRPr lang="en-US" altLang="ko-KR" sz="1200" dirty="0" smtClean="0">
              <a:solidFill>
                <a:srgbClr val="E96A6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E96A63"/>
                </a:solidFill>
              </a:rPr>
              <a:t>구현 기능</a:t>
            </a:r>
            <a:r>
              <a:rPr lang="en-US" altLang="ko-KR" sz="1200" dirty="0" smtClean="0">
                <a:solidFill>
                  <a:srgbClr val="E96A63"/>
                </a:solidFill>
              </a:rPr>
              <a:t>(</a:t>
            </a:r>
            <a:r>
              <a:rPr lang="ko-KR" altLang="en-US" sz="1200" dirty="0" smtClean="0">
                <a:solidFill>
                  <a:srgbClr val="E96A63"/>
                </a:solidFill>
              </a:rPr>
              <a:t>운전자</a:t>
            </a:r>
            <a:r>
              <a:rPr lang="en-US" altLang="ko-KR" sz="1200" dirty="0" smtClean="0">
                <a:solidFill>
                  <a:srgbClr val="E96A63"/>
                </a:solidFill>
              </a:rPr>
              <a:t>/</a:t>
            </a:r>
            <a:r>
              <a:rPr lang="ko-KR" altLang="en-US" sz="1200" dirty="0" smtClean="0">
                <a:solidFill>
                  <a:srgbClr val="E96A63"/>
                </a:solidFill>
              </a:rPr>
              <a:t>사용자</a:t>
            </a:r>
            <a:r>
              <a:rPr lang="en-US" altLang="ko-KR" sz="1200" dirty="0" smtClean="0">
                <a:solidFill>
                  <a:srgbClr val="E96A63"/>
                </a:solidFill>
              </a:rPr>
              <a:t>/</a:t>
            </a:r>
            <a:r>
              <a:rPr lang="ko-KR" altLang="en-US" sz="1200" dirty="0" smtClean="0">
                <a:solidFill>
                  <a:srgbClr val="E96A63"/>
                </a:solidFill>
              </a:rPr>
              <a:t>운영자</a:t>
            </a:r>
            <a:r>
              <a:rPr lang="en-US" altLang="ko-KR" sz="1200" dirty="0" smtClean="0">
                <a:solidFill>
                  <a:srgbClr val="E96A63"/>
                </a:solidFill>
              </a:rPr>
              <a:t>)</a:t>
            </a:r>
            <a:endParaRPr lang="en-US" altLang="ko-KR" sz="1200" dirty="0" smtClean="0">
              <a:solidFill>
                <a:srgbClr val="E96A6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rgbClr val="E96A6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786" y="4399424"/>
            <a:ext cx="5669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E96A63"/>
                </a:solidFill>
              </a:rPr>
              <a:t>04</a:t>
            </a:r>
            <a:r>
              <a:rPr lang="en-US" altLang="ko-KR" sz="2200" dirty="0" smtClean="0"/>
              <a:t>  </a:t>
            </a:r>
            <a:r>
              <a:rPr lang="ko-KR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자체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평가표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786" y="5386873"/>
            <a:ext cx="566928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F39863"/>
                </a:solidFill>
              </a:rPr>
              <a:t>05</a:t>
            </a:r>
            <a:r>
              <a:rPr lang="ko-KR" altLang="en-US" sz="2200" dirty="0" smtClean="0">
                <a:solidFill>
                  <a:srgbClr val="F39863"/>
                </a:solidFill>
              </a:rPr>
              <a:t> 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3439" y="1498187"/>
            <a:ext cx="154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E96A63"/>
                </a:solidFill>
              </a:rPr>
              <a:t>배경</a:t>
            </a:r>
            <a:endParaRPr lang="en-US" altLang="ko-KR" sz="1200" dirty="0" smtClean="0">
              <a:solidFill>
                <a:srgbClr val="E96A6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E96A63"/>
                </a:solidFill>
              </a:rPr>
              <a:t>목적</a:t>
            </a:r>
            <a:endParaRPr lang="en-US" altLang="ko-KR" sz="1200" dirty="0" smtClean="0">
              <a:solidFill>
                <a:srgbClr val="E96A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4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853" y="1050824"/>
            <a:ext cx="320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smtClean="0"/>
              <a:t>회원 삭제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운영자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13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77" y="1959750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3" y="1959751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634189" y="2079822"/>
            <a:ext cx="12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 삭제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33501" y="2079822"/>
            <a:ext cx="4899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신고</a:t>
            </a:r>
            <a:r>
              <a:rPr lang="ko-KR" altLang="en-US" dirty="0" smtClean="0"/>
              <a:t>가 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회</a:t>
            </a:r>
            <a:r>
              <a:rPr lang="ko-KR" altLang="en-US" dirty="0" smtClean="0"/>
              <a:t> 들어온 회원은 </a:t>
            </a:r>
            <a:r>
              <a:rPr lang="ko-KR" altLang="en-US" b="1" dirty="0" smtClean="0">
                <a:solidFill>
                  <a:srgbClr val="FF0000"/>
                </a:solidFill>
              </a:rPr>
              <a:t>회원 자격을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</a:t>
            </a:r>
            <a:r>
              <a:rPr lang="ko-KR" altLang="en-US" b="1" dirty="0" smtClean="0">
                <a:solidFill>
                  <a:srgbClr val="FF0000"/>
                </a:solidFill>
              </a:rPr>
              <a:t>박탈</a:t>
            </a:r>
            <a:r>
              <a:rPr lang="ko-KR" altLang="en-US" dirty="0" smtClean="0"/>
              <a:t>당한다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회원의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입력한 후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삭제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b="1" dirty="0" smtClean="0">
                <a:solidFill>
                  <a:srgbClr val="FF0000"/>
                </a:solidFill>
              </a:rPr>
              <a:t>버튼</a:t>
            </a:r>
            <a:r>
              <a:rPr lang="ko-KR" altLang="en-US" dirty="0" smtClean="0"/>
              <a:t>을 누르면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DB</a:t>
            </a:r>
            <a:r>
              <a:rPr lang="ko-KR" altLang="en-US" dirty="0" smtClean="0"/>
              <a:t>에서 </a:t>
            </a:r>
            <a:r>
              <a:rPr lang="ko-KR" altLang="en-US" b="1" dirty="0" smtClean="0">
                <a:solidFill>
                  <a:srgbClr val="FF0000"/>
                </a:solidFill>
              </a:rPr>
              <a:t>회원의 정보가 없어진다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9" y="2246016"/>
            <a:ext cx="1730848" cy="3077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63" y="2235957"/>
            <a:ext cx="1742164" cy="30871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4255" y="2992582"/>
            <a:ext cx="932872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2800" y="3461747"/>
            <a:ext cx="1071418" cy="5191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2800" y="4156364"/>
            <a:ext cx="1071418" cy="50800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189634" y="3472872"/>
            <a:ext cx="1071418" cy="50800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853" y="1050824"/>
            <a:ext cx="320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smtClean="0"/>
              <a:t>신고 현황 확인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운영자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13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77" y="1959750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G4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3" y="1959751"/>
            <a:ext cx="1958936" cy="37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634189" y="2079822"/>
            <a:ext cx="12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신고 현황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44154" y="2079822"/>
            <a:ext cx="5260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사용자가 </a:t>
            </a:r>
            <a:r>
              <a:rPr lang="ko-KR" altLang="en-US" b="1" dirty="0" smtClean="0">
                <a:solidFill>
                  <a:srgbClr val="FF0000"/>
                </a:solidFill>
              </a:rPr>
              <a:t>불편사항</a:t>
            </a:r>
            <a:r>
              <a:rPr lang="ko-KR" altLang="en-US" dirty="0" smtClean="0"/>
              <a:t>을 적어 보내면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그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b="1" dirty="0" smtClean="0">
                <a:solidFill>
                  <a:srgbClr val="FF0000"/>
                </a:solidFill>
              </a:rPr>
              <a:t>내용이 추가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운영자 </a:t>
            </a:r>
            <a:r>
              <a:rPr lang="ko-KR" altLang="en-US" dirty="0" err="1" smtClean="0"/>
              <a:t>어플의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신고현황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dirty="0" smtClean="0"/>
              <a:t>에 접수된 </a:t>
            </a:r>
            <a:r>
              <a:rPr lang="ko-KR" altLang="en-US" b="1" dirty="0" smtClean="0">
                <a:solidFill>
                  <a:srgbClr val="FF0000"/>
                </a:solidFill>
              </a:rPr>
              <a:t>불편사항들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</a:t>
            </a:r>
            <a:r>
              <a:rPr lang="ko-KR" altLang="en-US" b="1" dirty="0" smtClean="0">
                <a:solidFill>
                  <a:srgbClr val="FF0000"/>
                </a:solidFill>
              </a:rPr>
              <a:t>이 나타난다</a:t>
            </a:r>
            <a:r>
              <a:rPr lang="en-US" altLang="ko-KR" dirty="0" smtClean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59" y="2246355"/>
            <a:ext cx="1770171" cy="304608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5789" y="5966536"/>
            <a:ext cx="1413163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사용자 화면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93462" y="5966536"/>
            <a:ext cx="1413163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운영자 화면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1" y="2237120"/>
            <a:ext cx="1752765" cy="305531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57211" y="3934691"/>
            <a:ext cx="320244" cy="24014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41964" y="3177309"/>
            <a:ext cx="1080654" cy="2863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6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494267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일정표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264627"/>
            <a:ext cx="80391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66865" y="3047770"/>
            <a:ext cx="55470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 능 목 록 표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1078" y="2086517"/>
            <a:ext cx="6018629" cy="293817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rgbClr val="6D5B97"/>
                </a:gs>
                <a:gs pos="41000">
                  <a:srgbClr val="E96187"/>
                </a:gs>
                <a:gs pos="100000">
                  <a:srgbClr val="9B86BE"/>
                </a:gs>
              </a:gsLst>
              <a:lin ang="13500000" scaled="1"/>
              <a:tileRect/>
            </a:gradFill>
          </a:ln>
          <a:effectLst>
            <a:outerShdw blurRad="38100" dist="38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0519" y="51882"/>
            <a:ext cx="23426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3000" dirty="0" err="1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목록표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596151"/>
            <a:ext cx="9953625" cy="49720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1107" y="926901"/>
            <a:ext cx="320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smtClean="0"/>
              <a:t>사용자 </a:t>
            </a:r>
            <a:r>
              <a:rPr lang="ko-KR" altLang="en-US" sz="2000" b="1" dirty="0" err="1" smtClean="0"/>
              <a:t>어플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메인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1176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0519" y="51882"/>
            <a:ext cx="23426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3000" dirty="0" err="1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목록표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160299"/>
            <a:ext cx="9944100" cy="2352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107" y="926901"/>
            <a:ext cx="320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smtClean="0"/>
              <a:t>운영자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어플</a:t>
            </a:r>
            <a:r>
              <a:rPr lang="ko-KR" altLang="en-US" sz="2000" b="1" dirty="0" smtClean="0"/>
              <a:t>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85850" y="5477163"/>
            <a:ext cx="8926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사용자 </a:t>
            </a:r>
            <a:r>
              <a:rPr lang="ko-KR" altLang="en-US" sz="2000" dirty="0" err="1" smtClean="0"/>
              <a:t>어플</a:t>
            </a:r>
            <a:r>
              <a:rPr lang="en-US" altLang="ko-KR" sz="2000" dirty="0" smtClean="0"/>
              <a:t>(</a:t>
            </a:r>
            <a:r>
              <a:rPr lang="en-US" altLang="ko-KR" sz="2000" b="1" dirty="0" smtClean="0"/>
              <a:t>17</a:t>
            </a:r>
            <a:r>
              <a:rPr lang="ko-KR" altLang="en-US" sz="2000" b="1" dirty="0" smtClean="0"/>
              <a:t>개</a:t>
            </a:r>
            <a:r>
              <a:rPr lang="en-US" altLang="ko-KR" sz="2000" dirty="0" smtClean="0"/>
              <a:t>) + </a:t>
            </a:r>
            <a:r>
              <a:rPr lang="ko-KR" altLang="en-US" sz="2000" dirty="0" smtClean="0"/>
              <a:t>운영자 </a:t>
            </a:r>
            <a:r>
              <a:rPr lang="ko-KR" altLang="en-US" sz="2000" dirty="0" err="1" smtClean="0"/>
              <a:t>어플</a:t>
            </a:r>
            <a:r>
              <a:rPr lang="en-US" altLang="ko-KR" sz="2000" dirty="0" smtClean="0"/>
              <a:t>(</a:t>
            </a:r>
            <a:r>
              <a:rPr lang="en-US" altLang="ko-KR" sz="2000" b="1" dirty="0" smtClean="0"/>
              <a:t>8</a:t>
            </a:r>
            <a:r>
              <a:rPr lang="ko-KR" altLang="en-US" sz="2000" b="1" dirty="0" smtClean="0"/>
              <a:t>개</a:t>
            </a:r>
            <a:r>
              <a:rPr lang="en-US" altLang="ko-KR" sz="2000" dirty="0" smtClean="0"/>
              <a:t>) = </a:t>
            </a:r>
            <a:r>
              <a:rPr lang="ko-KR" altLang="en-US" sz="2000" dirty="0" smtClean="0"/>
              <a:t>총 </a:t>
            </a:r>
            <a:r>
              <a:rPr lang="en-US" altLang="ko-KR" sz="2000" b="1" dirty="0" smtClean="0"/>
              <a:t>25</a:t>
            </a:r>
            <a:r>
              <a:rPr lang="ko-KR" altLang="en-US" sz="2000" b="1" dirty="0" smtClean="0"/>
              <a:t>개</a:t>
            </a:r>
            <a:r>
              <a:rPr lang="ko-KR" altLang="en-US" sz="2000" dirty="0" smtClean="0"/>
              <a:t> 파일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112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66865" y="3047770"/>
            <a:ext cx="55470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체 평 가 표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1078" y="2086517"/>
            <a:ext cx="6018629" cy="293817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rgbClr val="6D5B97"/>
                </a:gs>
                <a:gs pos="41000">
                  <a:srgbClr val="E96187"/>
                </a:gs>
                <a:gs pos="100000">
                  <a:srgbClr val="9B86BE"/>
                </a:gs>
              </a:gsLst>
              <a:lin ang="13500000" scaled="1"/>
              <a:tileRect/>
            </a:gradFill>
          </a:ln>
          <a:effectLst>
            <a:outerShdw blurRad="38100" dist="38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66865" y="3047770"/>
            <a:ext cx="55470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연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1078" y="2086517"/>
            <a:ext cx="6018629" cy="293817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rgbClr val="6D5B97"/>
                </a:gs>
                <a:gs pos="41000">
                  <a:srgbClr val="E96187"/>
                </a:gs>
                <a:gs pos="100000">
                  <a:srgbClr val="9B86BE"/>
                </a:gs>
              </a:gsLst>
              <a:lin ang="13500000" scaled="1"/>
              <a:tileRect/>
            </a:gradFill>
          </a:ln>
          <a:effectLst>
            <a:outerShdw blurRad="38100" dist="38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8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8EAF5A1-83EA-4CDE-8CA0-E2F8EA01F873}"/>
              </a:ext>
            </a:extLst>
          </p:cNvPr>
          <p:cNvGrpSpPr/>
          <p:nvPr/>
        </p:nvGrpSpPr>
        <p:grpSpPr>
          <a:xfrm>
            <a:off x="4586705" y="3923277"/>
            <a:ext cx="2999539" cy="138984"/>
            <a:chOff x="4596230" y="4256652"/>
            <a:chExt cx="2999539" cy="13898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9E130D6-9C9B-48BF-9668-220BD1C99472}"/>
                </a:ext>
              </a:extLst>
            </p:cNvPr>
            <p:cNvSpPr/>
            <p:nvPr/>
          </p:nvSpPr>
          <p:spPr>
            <a:xfrm flipH="1">
              <a:off x="7456785" y="4256652"/>
              <a:ext cx="138984" cy="138984"/>
            </a:xfrm>
            <a:prstGeom prst="ellipse">
              <a:avLst/>
            </a:prstGeom>
            <a:solidFill>
              <a:srgbClr val="E96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E96187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D6F4422-454B-4BD0-8354-71F4D0EC0BBE}"/>
                </a:ext>
              </a:extLst>
            </p:cNvPr>
            <p:cNvSpPr/>
            <p:nvPr/>
          </p:nvSpPr>
          <p:spPr>
            <a:xfrm flipH="1">
              <a:off x="7138946" y="4256652"/>
              <a:ext cx="138984" cy="138984"/>
            </a:xfrm>
            <a:prstGeom prst="ellipse">
              <a:avLst/>
            </a:prstGeom>
            <a:solidFill>
              <a:srgbClr val="AF9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B6DA85A-7670-4144-B6C1-A191FE4B25EB}"/>
                </a:ext>
              </a:extLst>
            </p:cNvPr>
            <p:cNvSpPr/>
            <p:nvPr/>
          </p:nvSpPr>
          <p:spPr>
            <a:xfrm flipH="1">
              <a:off x="6821107" y="4256652"/>
              <a:ext cx="138984" cy="138984"/>
            </a:xfrm>
            <a:prstGeom prst="ellipse">
              <a:avLst/>
            </a:prstGeom>
            <a:solidFill>
              <a:srgbClr val="FAC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753247D-C526-430B-975E-FDF9D832FAFB}"/>
                </a:ext>
              </a:extLst>
            </p:cNvPr>
            <p:cNvSpPr/>
            <p:nvPr/>
          </p:nvSpPr>
          <p:spPr>
            <a:xfrm flipH="1">
              <a:off x="6503267" y="4256652"/>
              <a:ext cx="138984" cy="138984"/>
            </a:xfrm>
            <a:prstGeom prst="ellipse">
              <a:avLst/>
            </a:prstGeom>
            <a:solidFill>
              <a:srgbClr val="F5AD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B638889-CFD8-4497-8C67-F127E09079CF}"/>
                </a:ext>
              </a:extLst>
            </p:cNvPr>
            <p:cNvSpPr/>
            <p:nvPr/>
          </p:nvSpPr>
          <p:spPr>
            <a:xfrm flipH="1">
              <a:off x="6185427" y="4256652"/>
              <a:ext cx="138984" cy="138984"/>
            </a:xfrm>
            <a:prstGeom prst="ellipse">
              <a:avLst/>
            </a:prstGeom>
            <a:solidFill>
              <a:srgbClr val="9B86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030619A-18FF-474E-9022-867BCD7E3F8C}"/>
                </a:ext>
              </a:extLst>
            </p:cNvPr>
            <p:cNvSpPr/>
            <p:nvPr/>
          </p:nvSpPr>
          <p:spPr>
            <a:xfrm flipH="1">
              <a:off x="5867587" y="4256652"/>
              <a:ext cx="138984" cy="138984"/>
            </a:xfrm>
            <a:prstGeom prst="ellipse">
              <a:avLst/>
            </a:prstGeom>
            <a:solidFill>
              <a:srgbClr val="C17C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A4984C3-1F57-49A7-8552-0630A054F520}"/>
                </a:ext>
              </a:extLst>
            </p:cNvPr>
            <p:cNvSpPr/>
            <p:nvPr/>
          </p:nvSpPr>
          <p:spPr>
            <a:xfrm flipH="1">
              <a:off x="5549748" y="4256652"/>
              <a:ext cx="138984" cy="138984"/>
            </a:xfrm>
            <a:prstGeom prst="ellipse">
              <a:avLst/>
            </a:prstGeom>
            <a:solidFill>
              <a:srgbClr val="FAC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EA0356D-5339-4305-B737-431F50F97D9D}"/>
                </a:ext>
              </a:extLst>
            </p:cNvPr>
            <p:cNvSpPr/>
            <p:nvPr/>
          </p:nvSpPr>
          <p:spPr>
            <a:xfrm flipH="1">
              <a:off x="5231909" y="4256652"/>
              <a:ext cx="138984" cy="138984"/>
            </a:xfrm>
            <a:prstGeom prst="ellipse">
              <a:avLst/>
            </a:prstGeom>
            <a:solidFill>
              <a:srgbClr val="F39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BE048C9-B07B-420C-8109-FC7CEC5EDF47}"/>
                </a:ext>
              </a:extLst>
            </p:cNvPr>
            <p:cNvSpPr/>
            <p:nvPr/>
          </p:nvSpPr>
          <p:spPr>
            <a:xfrm flipH="1">
              <a:off x="4914069" y="4256652"/>
              <a:ext cx="138984" cy="138984"/>
            </a:xfrm>
            <a:prstGeom prst="ellipse">
              <a:avLst/>
            </a:prstGeom>
            <a:solidFill>
              <a:srgbClr val="CB4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6BC6965-CE56-4BDF-ADFE-8B8F15E8DE0F}"/>
                </a:ext>
              </a:extLst>
            </p:cNvPr>
            <p:cNvSpPr/>
            <p:nvPr/>
          </p:nvSpPr>
          <p:spPr>
            <a:xfrm flipH="1">
              <a:off x="4596230" y="4256652"/>
              <a:ext cx="138984" cy="138984"/>
            </a:xfrm>
            <a:prstGeom prst="ellipse">
              <a:avLst/>
            </a:prstGeom>
            <a:solidFill>
              <a:srgbClr val="5C4D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DD070C-F772-413B-B979-F60873AC8D43}"/>
              </a:ext>
            </a:extLst>
          </p:cNvPr>
          <p:cNvSpPr/>
          <p:nvPr/>
        </p:nvSpPr>
        <p:spPr>
          <a:xfrm>
            <a:off x="4903420" y="2588750"/>
            <a:ext cx="2228495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 smtClean="0">
                <a:solidFill>
                  <a:srgbClr val="E96A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en-US" altLang="ko-KR" sz="5400" dirty="0">
              <a:solidFill>
                <a:srgbClr val="E96A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846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8EAF5A1-83EA-4CDE-8CA0-E2F8EA01F873}"/>
              </a:ext>
            </a:extLst>
          </p:cNvPr>
          <p:cNvGrpSpPr/>
          <p:nvPr/>
        </p:nvGrpSpPr>
        <p:grpSpPr>
          <a:xfrm>
            <a:off x="4596230" y="4256652"/>
            <a:ext cx="2999539" cy="138984"/>
            <a:chOff x="4596230" y="4256652"/>
            <a:chExt cx="2999539" cy="13898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9E130D6-9C9B-48BF-9668-220BD1C99472}"/>
                </a:ext>
              </a:extLst>
            </p:cNvPr>
            <p:cNvSpPr/>
            <p:nvPr/>
          </p:nvSpPr>
          <p:spPr>
            <a:xfrm flipH="1">
              <a:off x="7456785" y="4256652"/>
              <a:ext cx="138984" cy="138984"/>
            </a:xfrm>
            <a:prstGeom prst="ellipse">
              <a:avLst/>
            </a:prstGeom>
            <a:solidFill>
              <a:srgbClr val="E96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E96187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D6F4422-454B-4BD0-8354-71F4D0EC0BBE}"/>
                </a:ext>
              </a:extLst>
            </p:cNvPr>
            <p:cNvSpPr/>
            <p:nvPr/>
          </p:nvSpPr>
          <p:spPr>
            <a:xfrm flipH="1">
              <a:off x="7138946" y="4256652"/>
              <a:ext cx="138984" cy="138984"/>
            </a:xfrm>
            <a:prstGeom prst="ellipse">
              <a:avLst/>
            </a:prstGeom>
            <a:solidFill>
              <a:srgbClr val="AF9D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B6DA85A-7670-4144-B6C1-A191FE4B25EB}"/>
                </a:ext>
              </a:extLst>
            </p:cNvPr>
            <p:cNvSpPr/>
            <p:nvPr/>
          </p:nvSpPr>
          <p:spPr>
            <a:xfrm flipH="1">
              <a:off x="6821107" y="4256652"/>
              <a:ext cx="138984" cy="138984"/>
            </a:xfrm>
            <a:prstGeom prst="ellipse">
              <a:avLst/>
            </a:prstGeom>
            <a:solidFill>
              <a:srgbClr val="FAC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753247D-C526-430B-975E-FDF9D832FAFB}"/>
                </a:ext>
              </a:extLst>
            </p:cNvPr>
            <p:cNvSpPr/>
            <p:nvPr/>
          </p:nvSpPr>
          <p:spPr>
            <a:xfrm flipH="1">
              <a:off x="6503267" y="4256652"/>
              <a:ext cx="138984" cy="138984"/>
            </a:xfrm>
            <a:prstGeom prst="ellipse">
              <a:avLst/>
            </a:prstGeom>
            <a:solidFill>
              <a:srgbClr val="F5AD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B638889-CFD8-4497-8C67-F127E09079CF}"/>
                </a:ext>
              </a:extLst>
            </p:cNvPr>
            <p:cNvSpPr/>
            <p:nvPr/>
          </p:nvSpPr>
          <p:spPr>
            <a:xfrm flipH="1">
              <a:off x="6185427" y="4256652"/>
              <a:ext cx="138984" cy="138984"/>
            </a:xfrm>
            <a:prstGeom prst="ellipse">
              <a:avLst/>
            </a:prstGeom>
            <a:solidFill>
              <a:srgbClr val="9B86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030619A-18FF-474E-9022-867BCD7E3F8C}"/>
                </a:ext>
              </a:extLst>
            </p:cNvPr>
            <p:cNvSpPr/>
            <p:nvPr/>
          </p:nvSpPr>
          <p:spPr>
            <a:xfrm flipH="1">
              <a:off x="5867587" y="4256652"/>
              <a:ext cx="138984" cy="138984"/>
            </a:xfrm>
            <a:prstGeom prst="ellipse">
              <a:avLst/>
            </a:prstGeom>
            <a:solidFill>
              <a:srgbClr val="C17C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A4984C3-1F57-49A7-8552-0630A054F520}"/>
                </a:ext>
              </a:extLst>
            </p:cNvPr>
            <p:cNvSpPr/>
            <p:nvPr/>
          </p:nvSpPr>
          <p:spPr>
            <a:xfrm flipH="1">
              <a:off x="5549748" y="4256652"/>
              <a:ext cx="138984" cy="138984"/>
            </a:xfrm>
            <a:prstGeom prst="ellipse">
              <a:avLst/>
            </a:prstGeom>
            <a:solidFill>
              <a:srgbClr val="FAC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EA0356D-5339-4305-B737-431F50F97D9D}"/>
                </a:ext>
              </a:extLst>
            </p:cNvPr>
            <p:cNvSpPr/>
            <p:nvPr/>
          </p:nvSpPr>
          <p:spPr>
            <a:xfrm flipH="1">
              <a:off x="5231909" y="4256652"/>
              <a:ext cx="138984" cy="138984"/>
            </a:xfrm>
            <a:prstGeom prst="ellipse">
              <a:avLst/>
            </a:prstGeom>
            <a:solidFill>
              <a:srgbClr val="F398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BE048C9-B07B-420C-8109-FC7CEC5EDF47}"/>
                </a:ext>
              </a:extLst>
            </p:cNvPr>
            <p:cNvSpPr/>
            <p:nvPr/>
          </p:nvSpPr>
          <p:spPr>
            <a:xfrm flipH="1">
              <a:off x="4914069" y="4256652"/>
              <a:ext cx="138984" cy="138984"/>
            </a:xfrm>
            <a:prstGeom prst="ellipse">
              <a:avLst/>
            </a:prstGeom>
            <a:solidFill>
              <a:srgbClr val="CB4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6BC6965-CE56-4BDF-ADFE-8B8F15E8DE0F}"/>
                </a:ext>
              </a:extLst>
            </p:cNvPr>
            <p:cNvSpPr/>
            <p:nvPr/>
          </p:nvSpPr>
          <p:spPr>
            <a:xfrm flipH="1">
              <a:off x="4596230" y="4256652"/>
              <a:ext cx="138984" cy="138984"/>
            </a:xfrm>
            <a:prstGeom prst="ellipse">
              <a:avLst/>
            </a:prstGeom>
            <a:solidFill>
              <a:srgbClr val="5C4D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DD070C-F772-413B-B979-F60873AC8D43}"/>
              </a:ext>
            </a:extLst>
          </p:cNvPr>
          <p:cNvSpPr/>
          <p:nvPr/>
        </p:nvSpPr>
        <p:spPr>
          <a:xfrm>
            <a:off x="4264020" y="2922125"/>
            <a:ext cx="3647152" cy="1176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 smtClean="0">
                <a:solidFill>
                  <a:srgbClr val="E96A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5400" dirty="0">
              <a:solidFill>
                <a:srgbClr val="E96A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259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66865" y="3047770"/>
            <a:ext cx="55470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YA, TA!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1078" y="2086517"/>
            <a:ext cx="6018629" cy="293817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rgbClr val="6D5B97"/>
                </a:gs>
                <a:gs pos="41000">
                  <a:srgbClr val="E96187"/>
                </a:gs>
                <a:gs pos="100000">
                  <a:srgbClr val="9B86BE"/>
                </a:gs>
              </a:gsLst>
              <a:lin ang="13500000" scaled="1"/>
              <a:tileRect/>
            </a:gradFill>
          </a:ln>
          <a:effectLst>
            <a:outerShdw blurRad="38100" dist="38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605247" y="72986"/>
            <a:ext cx="32004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  <a:r>
              <a:rPr lang="en-US" altLang="ko-KR" sz="3200" b="1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03" y="1242535"/>
            <a:ext cx="3740631" cy="303805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Picture 2" descr="í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74" y="1850405"/>
            <a:ext cx="519724" cy="5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í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12" y="3144517"/>
            <a:ext cx="519724" cy="5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503" y="1242534"/>
            <a:ext cx="3749639" cy="303805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588655" y="4655127"/>
            <a:ext cx="9000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광장 총 </a:t>
            </a:r>
            <a:r>
              <a:rPr lang="ko-KR" altLang="en-US" b="1" dirty="0" smtClean="0">
                <a:solidFill>
                  <a:srgbClr val="FF0000"/>
                </a:solidFill>
              </a:rPr>
              <a:t>두 군데의 셔틀 정거장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9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 12</a:t>
            </a:r>
            <a:r>
              <a:rPr lang="ko-KR" altLang="en-US" dirty="0" smtClean="0"/>
              <a:t>시까지 등교하는 </a:t>
            </a:r>
            <a:r>
              <a:rPr lang="ko-KR" altLang="en-US" b="1" dirty="0" smtClean="0">
                <a:solidFill>
                  <a:srgbClr val="FF0000"/>
                </a:solidFill>
              </a:rPr>
              <a:t>학생들이 많이 몰림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오전 시간대</a:t>
            </a:r>
            <a:r>
              <a:rPr lang="en-US" altLang="ko-KR" dirty="0" smtClean="0"/>
              <a:t>(09~12)</a:t>
            </a:r>
            <a:r>
              <a:rPr lang="ko-KR" altLang="en-US" dirty="0" smtClean="0"/>
              <a:t>에 </a:t>
            </a:r>
            <a:r>
              <a:rPr lang="ko-KR" altLang="en-US" b="1" dirty="0" smtClean="0">
                <a:solidFill>
                  <a:srgbClr val="FF0000"/>
                </a:solidFill>
              </a:rPr>
              <a:t>셔틀을 타지 못 하는 경우</a:t>
            </a:r>
            <a:r>
              <a:rPr lang="ko-KR" altLang="en-US" dirty="0" smtClean="0"/>
              <a:t>가 많다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우버</a:t>
            </a:r>
            <a:r>
              <a:rPr lang="en-US" altLang="ko-KR" dirty="0" smtClean="0"/>
              <a:t>TAXI</a:t>
            </a:r>
            <a:r>
              <a:rPr lang="ko-KR" altLang="en-US" dirty="0" smtClean="0"/>
              <a:t>와 같이 스쿠터 사용자들과의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대 </a:t>
            </a:r>
            <a:r>
              <a:rPr lang="en-US" altLang="ko-KR" b="1" dirty="0" smtClean="0">
                <a:solidFill>
                  <a:srgbClr val="FF0000"/>
                </a:solidFill>
              </a:rPr>
              <a:t>1 </a:t>
            </a:r>
            <a:r>
              <a:rPr lang="ko-KR" altLang="en-US" b="1" dirty="0" smtClean="0">
                <a:solidFill>
                  <a:srgbClr val="FF0000"/>
                </a:solidFill>
              </a:rPr>
              <a:t>매칭 시스템</a:t>
            </a:r>
            <a:r>
              <a:rPr lang="ko-KR" altLang="en-US" dirty="0" smtClean="0"/>
              <a:t> 생각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5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427131" y="36493"/>
            <a:ext cx="2745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endParaRPr lang="ko-KR" altLang="en-US" sz="32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792" y="1798772"/>
            <a:ext cx="2778199" cy="2778199"/>
          </a:xfrm>
          <a:prstGeom prst="rect">
            <a:avLst/>
          </a:prstGeom>
        </p:spPr>
      </p:pic>
      <p:pic>
        <p:nvPicPr>
          <p:cNvPr id="15" name="Picture 14" descr="íì´í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054097" y="2967459"/>
            <a:ext cx="1463626" cy="3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1049" y="5717983"/>
            <a:ext cx="9705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sz="2000" b="1" dirty="0" smtClean="0">
                <a:solidFill>
                  <a:srgbClr val="E96A63"/>
                </a:solidFill>
              </a:rPr>
              <a:t>셔틀을 기다리는 학생</a:t>
            </a:r>
            <a:r>
              <a:rPr lang="ko-KR" altLang="en-US" sz="2000" dirty="0" smtClean="0"/>
              <a:t>과 </a:t>
            </a:r>
            <a:r>
              <a:rPr lang="ko-KR" altLang="en-US" sz="2000" b="1" dirty="0" smtClean="0">
                <a:solidFill>
                  <a:srgbClr val="E96A63"/>
                </a:solidFill>
              </a:rPr>
              <a:t>스쿠터를 이용하여 등교하는 학생</a:t>
            </a:r>
            <a:r>
              <a:rPr lang="ko-KR" altLang="en-US" sz="2000" dirty="0" smtClean="0"/>
              <a:t>을 연결 </a:t>
            </a:r>
            <a:r>
              <a:rPr lang="en-US" altLang="ko-KR" sz="2000" dirty="0" smtClean="0"/>
              <a:t>=&gt;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시간 단축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1" name="Picture 6" descr="ì¤ë§í¸í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156" y="1506230"/>
            <a:ext cx="2407144" cy="34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828" y="1995191"/>
            <a:ext cx="1422400" cy="25003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3" name="Picture 4" descr="ì¬ë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12" y="2105767"/>
            <a:ext cx="1569053" cy="216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íì´í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733" y="2968786"/>
            <a:ext cx="1463626" cy="3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4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66865" y="3047770"/>
            <a:ext cx="55470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 종 결 과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1078" y="2086517"/>
            <a:ext cx="6018629" cy="2938170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rgbClr val="6D5B97"/>
                </a:gs>
                <a:gs pos="41000">
                  <a:srgbClr val="E96187"/>
                </a:gs>
                <a:gs pos="100000">
                  <a:srgbClr val="9B86BE"/>
                </a:gs>
              </a:gsLst>
              <a:lin ang="13500000" scaled="1"/>
              <a:tileRect/>
            </a:gradFill>
          </a:ln>
          <a:effectLst>
            <a:outerShdw blurRad="38100" dist="381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5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239140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변경사항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233" y="964405"/>
            <a:ext cx="305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 </a:t>
            </a:r>
            <a:r>
              <a:rPr lang="ko-KR" altLang="en-US" b="1" dirty="0" smtClean="0"/>
              <a:t>운전자 회원 사진 및 승인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70607" y="3415596"/>
            <a:ext cx="4233024" cy="203132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면허증 사진을 확인하여 불법 운행이 </a:t>
            </a:r>
            <a:endParaRPr lang="en-US" altLang="ko-KR" dirty="0" smtClean="0"/>
          </a:p>
          <a:p>
            <a:r>
              <a:rPr lang="ko-KR" altLang="en-US" dirty="0" smtClean="0"/>
              <a:t>   일어나지 않도록 하기 위함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스쿠터 사진을 이용자에게 전송해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보다 쉬운 접선이 이루어지게 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위함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0642" y="3415596"/>
            <a:ext cx="12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기존 목표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11697" y="2051501"/>
            <a:ext cx="12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수정 계획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21661" y="2051501"/>
            <a:ext cx="4408517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운전자 회원 </a:t>
            </a:r>
            <a:r>
              <a:rPr lang="ko-KR" altLang="en-US" dirty="0" smtClean="0"/>
              <a:t>가입 시 차량번호를 입력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접선 시 이용자에게 운전자의 차량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번호를 전송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0642" y="2051501"/>
            <a:ext cx="12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기존 계획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769103" y="2051501"/>
            <a:ext cx="4233024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면허증 사진과 스쿠터 사진을 직접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확인하여 회원자격을 승인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8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53" y="1920142"/>
            <a:ext cx="2256965" cy="3990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4320" y="1124831"/>
            <a:ext cx="3605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서버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(Apache)</a:t>
            </a:r>
            <a:endParaRPr lang="ko-KR" altLang="en-US" sz="20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83" y="2356337"/>
            <a:ext cx="3266017" cy="31185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95560" y="2171671"/>
            <a:ext cx="518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b="1" dirty="0" smtClean="0">
                <a:solidFill>
                  <a:srgbClr val="FF0000"/>
                </a:solidFill>
              </a:rPr>
              <a:t>Apache</a:t>
            </a:r>
            <a:r>
              <a:rPr lang="ko-KR" altLang="en-US" dirty="0" smtClean="0"/>
              <a:t>를 이용하여 </a:t>
            </a:r>
            <a:r>
              <a:rPr lang="ko-KR" altLang="en-US" b="1" dirty="0" smtClean="0">
                <a:solidFill>
                  <a:srgbClr val="FF0000"/>
                </a:solidFill>
              </a:rPr>
              <a:t>서버 구축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95559" y="3044951"/>
            <a:ext cx="53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원래는 </a:t>
            </a:r>
            <a:r>
              <a:rPr lang="ko-KR" altLang="en-US" b="1" dirty="0" smtClean="0">
                <a:solidFill>
                  <a:srgbClr val="FF0000"/>
                </a:solidFill>
              </a:rPr>
              <a:t>같은 네트워크 </a:t>
            </a:r>
            <a:r>
              <a:rPr lang="ko-KR" altLang="en-US" b="1" dirty="0">
                <a:solidFill>
                  <a:srgbClr val="FF0000"/>
                </a:solidFill>
              </a:rPr>
              <a:t>안에서만</a:t>
            </a:r>
            <a:r>
              <a:rPr lang="ko-KR" altLang="en-US" dirty="0"/>
              <a:t> 정보 주고받기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95560" y="3915628"/>
            <a:ext cx="467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포트포워딩을</a:t>
            </a:r>
            <a:r>
              <a:rPr lang="ko-KR" altLang="en-US" dirty="0" smtClean="0"/>
              <a:t> 통해 </a:t>
            </a:r>
            <a:r>
              <a:rPr lang="ko-KR" altLang="en-US" b="1" dirty="0" smtClean="0">
                <a:solidFill>
                  <a:srgbClr val="FF0000"/>
                </a:solidFill>
              </a:rPr>
              <a:t>외부 네트워크도 접속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</a:t>
            </a:r>
            <a:r>
              <a:rPr lang="ko-KR" altLang="en-US" b="1" dirty="0" smtClean="0">
                <a:solidFill>
                  <a:srgbClr val="FF0000"/>
                </a:solidFill>
              </a:rPr>
              <a:t>가능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-107405" y="51882"/>
            <a:ext cx="30595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 smtClean="0">
                <a:solidFill>
                  <a:srgbClr val="F398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구현한 기능</a:t>
            </a:r>
            <a:endParaRPr lang="ko-KR" altLang="en-US" sz="3000" dirty="0">
              <a:solidFill>
                <a:srgbClr val="F398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1430" y="657761"/>
            <a:ext cx="12092940" cy="0"/>
          </a:xfrm>
          <a:prstGeom prst="line">
            <a:avLst/>
          </a:prstGeom>
          <a:ln w="22225">
            <a:solidFill>
              <a:srgbClr val="E96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274320" cy="891540"/>
          </a:xfrm>
          <a:prstGeom prst="rect">
            <a:avLst/>
          </a:prstGeom>
          <a:solidFill>
            <a:srgbClr val="E96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79" y="2526528"/>
            <a:ext cx="4933949" cy="25803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4320" y="1083262"/>
            <a:ext cx="4933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*</a:t>
            </a:r>
            <a:r>
              <a:rPr lang="en-US" altLang="ko-KR" sz="2000" b="1" dirty="0" err="1" smtClean="0"/>
              <a:t>DataBase</a:t>
            </a:r>
            <a:r>
              <a:rPr lang="en-US" altLang="ko-KR" sz="2000" b="1" dirty="0" smtClean="0"/>
              <a:t> (MySQL)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13235" y="2526528"/>
            <a:ext cx="4747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 </a:t>
            </a:r>
            <a:r>
              <a:rPr lang="en-US" altLang="ko-KR" b="1" dirty="0" smtClean="0">
                <a:solidFill>
                  <a:srgbClr val="FF0000"/>
                </a:solidFill>
              </a:rPr>
              <a:t>MySQL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Apache</a:t>
            </a:r>
            <a:r>
              <a:rPr lang="ko-KR" altLang="en-US" dirty="0" smtClean="0"/>
              <a:t>에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</a:t>
            </a:r>
            <a:r>
              <a:rPr lang="ko-KR" altLang="en-US" b="1" dirty="0" smtClean="0">
                <a:solidFill>
                  <a:srgbClr val="FF0000"/>
                </a:solidFill>
              </a:rPr>
              <a:t>베이스 구축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>
              <a:buClr>
                <a:schemeClr val="tx1"/>
              </a:buClr>
            </a:pPr>
            <a:endParaRPr lang="en-US" altLang="ko-KR" dirty="0"/>
          </a:p>
          <a:p>
            <a:pPr>
              <a:buClr>
                <a:schemeClr val="tx1"/>
              </a:buClr>
            </a:pPr>
            <a:r>
              <a:rPr lang="en-US" altLang="ko-KR" dirty="0" smtClean="0"/>
              <a:t>2.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en-US" altLang="ko-KR" b="1" dirty="0" smtClean="0">
                <a:solidFill>
                  <a:srgbClr val="FF0000"/>
                </a:solidFill>
              </a:rPr>
              <a:t>PHP</a:t>
            </a:r>
            <a:r>
              <a:rPr lang="ko-KR" altLang="en-US" dirty="0" smtClean="0"/>
              <a:t>를 이용하여 </a:t>
            </a:r>
            <a:r>
              <a:rPr lang="ko-KR" altLang="en-US" b="1" dirty="0" smtClean="0">
                <a:solidFill>
                  <a:srgbClr val="FF0000"/>
                </a:solidFill>
              </a:rPr>
              <a:t>안드로이드 스튜디오와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altLang="ko-KR" b="1" dirty="0" smtClean="0">
                <a:solidFill>
                  <a:srgbClr val="FF0000"/>
                </a:solidFill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</a:rPr>
              <a:t>연동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931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4451</TotalTime>
  <Words>721</Words>
  <Application>Microsoft Office PowerPoint</Application>
  <PresentationFormat>와이드스크린</PresentationFormat>
  <Paragraphs>172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맑은 고딕 Semilight</vt:lpstr>
      <vt:lpstr>아리따-돋움(TTF)-Medium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SeungJun</cp:lastModifiedBy>
  <cp:revision>128</cp:revision>
  <dcterms:created xsi:type="dcterms:W3CDTF">2018-10-01T13:16:53Z</dcterms:created>
  <dcterms:modified xsi:type="dcterms:W3CDTF">2018-12-03T15:22:51Z</dcterms:modified>
</cp:coreProperties>
</file>