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Montserrat"/>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9BA9D0-0843-4176-BB6C-593C361EAE7B}">
  <a:tblStyle styleId="{F99BA9D0-0843-4176-BB6C-593C361EAE7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61c766a52_0_1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61c766a52_0_1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64af11be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64af11be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64af11be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64af11be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64af11be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64af11be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61c766a52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61c766a52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64af11be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64af11be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64af11be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64af11be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64af11be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64af11be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64af11be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64af11be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64af11be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64af11be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64af11be1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a64af11be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61c766a52_0_2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61c766a52_0_2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64af11be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64af11be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64af11be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64af11be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61c766a52_0_2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a61c766a52_0_2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64af11be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a64af11be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64af11be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64af11be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64af11be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64af11be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64af11be1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64af11be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a61c766a52_0_2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a61c766a52_0_2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64af11be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64af11be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a64af11be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a64af11be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61c766a52_0_2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61c766a52_0_2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64af11be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a64af11be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a64af11be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a64af11be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64af11be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64af11be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64af11be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a64af11be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a64af11be1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a64af11be1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a61c766a52_0_2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a61c766a52_0_2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a64af11be1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a64af11be1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64af11be1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64af11be1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a64af11be1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a64af11be1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a61c766a52_0_2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a61c766a52_0_2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61c766a52_0_2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61c766a52_0_2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a64af11be1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a64af11be1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61c766a52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a61c766a52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a61c766a52_0_2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a61c766a52_0_2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a61c766a52_0_2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a61c766a52_0_2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64af11b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64af11b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64af11be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64af11be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64af11be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64af11be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64af11be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64af11be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64af11be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64af11be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4.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2.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742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a:t>
            </a:r>
            <a:endParaRPr/>
          </a:p>
          <a:p>
            <a:pPr indent="0" lvl="0" marL="0" rtl="0" algn="l">
              <a:spcBef>
                <a:spcPts val="0"/>
              </a:spcBef>
              <a:spcAft>
                <a:spcPts val="0"/>
              </a:spcAft>
              <a:buNone/>
            </a:pPr>
            <a:r>
              <a:rPr lang="en"/>
              <a:t>Application Project</a:t>
            </a:r>
            <a:endParaRPr/>
          </a:p>
        </p:txBody>
      </p:sp>
      <p:sp>
        <p:nvSpPr>
          <p:cNvPr id="135" name="Google Shape;135;p13"/>
          <p:cNvSpPr txBox="1"/>
          <p:nvPr>
            <p:ph idx="1" type="subTitle"/>
          </p:nvPr>
        </p:nvSpPr>
        <p:spPr>
          <a:xfrm>
            <a:off x="4859375" y="3788425"/>
            <a:ext cx="3751800" cy="6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Members:</a:t>
            </a:r>
            <a:r>
              <a:rPr lang="en"/>
              <a:t> Ajwa Shahid (ckf2dq), </a:t>
            </a:r>
            <a:endParaRPr/>
          </a:p>
          <a:p>
            <a:pPr indent="0" lvl="0" marL="0" rtl="0" algn="l">
              <a:spcBef>
                <a:spcPts val="0"/>
              </a:spcBef>
              <a:spcAft>
                <a:spcPts val="0"/>
              </a:spcAft>
              <a:buNone/>
            </a:pPr>
            <a:r>
              <a:rPr lang="en"/>
              <a:t>Ji Hyun Kim (mqa4qu), Nicki Choquette (nc2uzv)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a:p>
            <a:pPr indent="0" lvl="0" marL="0" rtl="0" algn="l">
              <a:spcBef>
                <a:spcPts val="0"/>
              </a:spcBef>
              <a:spcAft>
                <a:spcPts val="0"/>
              </a:spcAft>
              <a:buNone/>
            </a:pPr>
            <a:r>
              <a:rPr lang="en" sz="2622"/>
              <a:t>Evaluating Results</a:t>
            </a:r>
            <a:endParaRPr sz="2622"/>
          </a:p>
        </p:txBody>
      </p:sp>
      <p:pic>
        <p:nvPicPr>
          <p:cNvPr id="195" name="Google Shape;195;p22"/>
          <p:cNvPicPr preferRelativeResize="0"/>
          <p:nvPr/>
        </p:nvPicPr>
        <p:blipFill>
          <a:blip r:embed="rId3">
            <a:alphaModFix/>
          </a:blip>
          <a:stretch>
            <a:fillRect/>
          </a:stretch>
        </p:blipFill>
        <p:spPr>
          <a:xfrm>
            <a:off x="4939500" y="194550"/>
            <a:ext cx="3739726" cy="2295375"/>
          </a:xfrm>
          <a:prstGeom prst="rect">
            <a:avLst/>
          </a:prstGeom>
          <a:noFill/>
          <a:ln>
            <a:noFill/>
          </a:ln>
        </p:spPr>
      </p:pic>
      <p:sp>
        <p:nvSpPr>
          <p:cNvPr id="196" name="Google Shape;196;p22"/>
          <p:cNvSpPr txBox="1"/>
          <p:nvPr/>
        </p:nvSpPr>
        <p:spPr>
          <a:xfrm>
            <a:off x="358625" y="2609975"/>
            <a:ext cx="8399100" cy="2191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For each score:</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Accuracy: training accuracy (0.988) is slightly higher than the testing accuracy (0.982), however the gap is not significant, indicating that it did not overfit.</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Precision: both training (0.992) and testing (0.981) scores are high, where the model has a higher rate of true positives than false positives.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Recall: the gap between training (0.975) and testing (0.971) is very small, indicating that the model has generalized well.</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F1 Score: F1 is influenced both by precision and recall, thus the gap of F1 score is presumably from precision scores. This again indicates the model has generalized well.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AUC: both training (0.997) and testing (0.995) scores are high, indicating the model classifies the dataset well.</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p:txBody>
      </p:sp>
      <p:sp>
        <p:nvSpPr>
          <p:cNvPr id="197" name="Google Shape;197;p22"/>
          <p:cNvSpPr txBox="1"/>
          <p:nvPr/>
        </p:nvSpPr>
        <p:spPr>
          <a:xfrm>
            <a:off x="358625" y="1515249"/>
            <a:ext cx="4351200" cy="1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Dataset 1 - Cross Validation Results</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The difference between the training and testing scores across all metrics is insignificant, indicating a well-balanced bias-variance </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tradeoff.</a:t>
            </a:r>
            <a:endParaRPr sz="11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a:p>
            <a:pPr indent="0" lvl="0" marL="0" rtl="0" algn="l">
              <a:spcBef>
                <a:spcPts val="0"/>
              </a:spcBef>
              <a:spcAft>
                <a:spcPts val="0"/>
              </a:spcAft>
              <a:buNone/>
            </a:pPr>
            <a:r>
              <a:rPr lang="en" sz="2622"/>
              <a:t>Evaluating Results</a:t>
            </a:r>
            <a:endParaRPr sz="2622"/>
          </a:p>
        </p:txBody>
      </p:sp>
      <p:pic>
        <p:nvPicPr>
          <p:cNvPr id="203" name="Google Shape;203;p23"/>
          <p:cNvPicPr preferRelativeResize="0"/>
          <p:nvPr/>
        </p:nvPicPr>
        <p:blipFill>
          <a:blip r:embed="rId3">
            <a:alphaModFix/>
          </a:blip>
          <a:stretch>
            <a:fillRect/>
          </a:stretch>
        </p:blipFill>
        <p:spPr>
          <a:xfrm>
            <a:off x="1416500" y="2782675"/>
            <a:ext cx="6800899" cy="2139600"/>
          </a:xfrm>
          <a:prstGeom prst="rect">
            <a:avLst/>
          </a:prstGeom>
          <a:noFill/>
          <a:ln>
            <a:noFill/>
          </a:ln>
        </p:spPr>
      </p:pic>
      <p:sp>
        <p:nvSpPr>
          <p:cNvPr id="204" name="Google Shape;204;p23"/>
          <p:cNvSpPr txBox="1"/>
          <p:nvPr/>
        </p:nvSpPr>
        <p:spPr>
          <a:xfrm>
            <a:off x="1416500" y="1505225"/>
            <a:ext cx="1195200" cy="5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Dataset 2</a:t>
            </a:r>
            <a:endParaRPr sz="1600">
              <a:solidFill>
                <a:schemeClr val="lt1"/>
              </a:solidFill>
              <a:latin typeface="Lato"/>
              <a:ea typeface="Lato"/>
              <a:cs typeface="Lato"/>
              <a:sym typeface="Lato"/>
            </a:endParaRPr>
          </a:p>
        </p:txBody>
      </p:sp>
      <p:pic>
        <p:nvPicPr>
          <p:cNvPr id="205" name="Google Shape;205;p23"/>
          <p:cNvPicPr preferRelativeResize="0"/>
          <p:nvPr/>
        </p:nvPicPr>
        <p:blipFill>
          <a:blip r:embed="rId4">
            <a:alphaModFix/>
          </a:blip>
          <a:stretch>
            <a:fillRect/>
          </a:stretch>
        </p:blipFill>
        <p:spPr>
          <a:xfrm>
            <a:off x="4418377" y="393750"/>
            <a:ext cx="3799023" cy="230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a:p>
            <a:pPr indent="0" lvl="0" marL="0" rtl="0" algn="l">
              <a:spcBef>
                <a:spcPts val="0"/>
              </a:spcBef>
              <a:spcAft>
                <a:spcPts val="0"/>
              </a:spcAft>
              <a:buNone/>
            </a:pPr>
            <a:r>
              <a:rPr lang="en" sz="2622"/>
              <a:t>Evaluating Results</a:t>
            </a:r>
            <a:endParaRPr sz="2622"/>
          </a:p>
        </p:txBody>
      </p:sp>
      <p:sp>
        <p:nvSpPr>
          <p:cNvPr id="211" name="Google Shape;211;p24"/>
          <p:cNvSpPr txBox="1"/>
          <p:nvPr/>
        </p:nvSpPr>
        <p:spPr>
          <a:xfrm>
            <a:off x="358625" y="2609975"/>
            <a:ext cx="8399100" cy="2191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For each score:</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Accuracy: training accuracy (0.745) is slightly higher than the testing accuracy (0.725), however the gap is not significant, indicating that it did not overfit.</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Precision: both training (0.672) and testing (0.648) scores are arguably good, where the model has a higher rate of true positives than false positives.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Recall: the gap between training (0.518) and testing (0.493) is small, but the values are low  indicating that the model has a high rate of false negatives.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F1 Score: F1 is influenced both by precision and recall, thus the low value of F1 score is presumably from recall scores. This indicates a high rate of false positives and false negatives. This may be caused by class imbalance in the dataset.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AUC: both training (0.796) and testing (0.777) scores are high, indicating the model classifies the dataset well.</a:t>
            </a:r>
            <a:endParaRPr sz="1200">
              <a:solidFill>
                <a:schemeClr val="lt1"/>
              </a:solidFill>
              <a:latin typeface="Lato"/>
              <a:ea typeface="Lato"/>
              <a:cs typeface="Lato"/>
              <a:sym typeface="Lato"/>
            </a:endParaRPr>
          </a:p>
        </p:txBody>
      </p:sp>
      <p:sp>
        <p:nvSpPr>
          <p:cNvPr id="212" name="Google Shape;212;p24"/>
          <p:cNvSpPr txBox="1"/>
          <p:nvPr/>
        </p:nvSpPr>
        <p:spPr>
          <a:xfrm>
            <a:off x="358625" y="1515249"/>
            <a:ext cx="4351200" cy="1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Dataset 2 - Cross Validation Results</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lang="en" sz="1100">
                <a:solidFill>
                  <a:schemeClr val="lt1"/>
                </a:solidFill>
                <a:latin typeface="Lato"/>
                <a:ea typeface="Lato"/>
                <a:cs typeface="Lato"/>
                <a:sym typeface="Lato"/>
              </a:rPr>
              <a:t>The difference between the training and testing scores across all metrics is relatively low, indicating a well-balanced bias-variance tradeoff.</a:t>
            </a:r>
            <a:endParaRPr sz="1100">
              <a:solidFill>
                <a:schemeClr val="lt1"/>
              </a:solidFill>
              <a:latin typeface="Lato"/>
              <a:ea typeface="Lato"/>
              <a:cs typeface="Lato"/>
              <a:sym typeface="Lato"/>
            </a:endParaRPr>
          </a:p>
        </p:txBody>
      </p:sp>
      <p:pic>
        <p:nvPicPr>
          <p:cNvPr id="213" name="Google Shape;213;p24"/>
          <p:cNvPicPr preferRelativeResize="0"/>
          <p:nvPr/>
        </p:nvPicPr>
        <p:blipFill>
          <a:blip r:embed="rId3">
            <a:alphaModFix/>
          </a:blip>
          <a:stretch>
            <a:fillRect/>
          </a:stretch>
        </p:blipFill>
        <p:spPr>
          <a:xfrm>
            <a:off x="4958702" y="176425"/>
            <a:ext cx="3799023" cy="2307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 Nearest Neighbor</a:t>
            </a:r>
            <a:endParaRPr/>
          </a:p>
        </p:txBody>
      </p:sp>
      <p:sp>
        <p:nvSpPr>
          <p:cNvPr id="219" name="Google Shape;219;p25"/>
          <p:cNvSpPr txBox="1"/>
          <p:nvPr>
            <p:ph idx="1" type="body"/>
          </p:nvPr>
        </p:nvSpPr>
        <p:spPr>
          <a:xfrm>
            <a:off x="1297500" y="1567550"/>
            <a:ext cx="70389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K Nearest Neighbors (KNN) is a simple model to classify data. It trains on an already classified data, and when given a datapoint it decides the class by looking at the nearest K number of neighbors, and assigns the datapoint the majority class.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Parameter Tuning</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Number of Neighbours (K) tested as hyperparameters ranged from 1 to 99.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a:p>
            <a:pPr indent="0" lvl="0" marL="0" rtl="0" algn="l">
              <a:spcBef>
                <a:spcPts val="0"/>
              </a:spcBef>
              <a:spcAft>
                <a:spcPts val="0"/>
              </a:spcAft>
              <a:buNone/>
            </a:pPr>
            <a:r>
              <a:rPr lang="en" sz="2622"/>
              <a:t>Parameter Tuning</a:t>
            </a:r>
            <a:endParaRPr sz="2622"/>
          </a:p>
        </p:txBody>
      </p:sp>
      <p:sp>
        <p:nvSpPr>
          <p:cNvPr id="225" name="Google Shape;225;p26"/>
          <p:cNvSpPr txBox="1"/>
          <p:nvPr/>
        </p:nvSpPr>
        <p:spPr>
          <a:xfrm>
            <a:off x="1397100" y="1487125"/>
            <a:ext cx="1972500" cy="1720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Dataset 1</a:t>
            </a:r>
            <a:endParaRPr>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Highest Mean Test Accuracy Achieved: 0.9718984</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Best K Value: 11</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p:txBody>
      </p:sp>
      <p:pic>
        <p:nvPicPr>
          <p:cNvPr id="226" name="Google Shape;226;p26"/>
          <p:cNvPicPr preferRelativeResize="0"/>
          <p:nvPr/>
        </p:nvPicPr>
        <p:blipFill>
          <a:blip r:embed="rId3">
            <a:alphaModFix/>
          </a:blip>
          <a:stretch>
            <a:fillRect/>
          </a:stretch>
        </p:blipFill>
        <p:spPr>
          <a:xfrm>
            <a:off x="4038175" y="1307850"/>
            <a:ext cx="4536104"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a:p>
            <a:pPr indent="0" lvl="0" marL="0" rtl="0" algn="l">
              <a:spcBef>
                <a:spcPts val="0"/>
              </a:spcBef>
              <a:spcAft>
                <a:spcPts val="0"/>
              </a:spcAft>
              <a:buNone/>
            </a:pPr>
            <a:r>
              <a:rPr lang="en" sz="2622"/>
              <a:t>Parameter Tuning</a:t>
            </a:r>
            <a:endParaRPr sz="2622"/>
          </a:p>
        </p:txBody>
      </p:sp>
      <p:sp>
        <p:nvSpPr>
          <p:cNvPr id="232" name="Google Shape;232;p27"/>
          <p:cNvSpPr txBox="1"/>
          <p:nvPr/>
        </p:nvSpPr>
        <p:spPr>
          <a:xfrm>
            <a:off x="274225" y="1650125"/>
            <a:ext cx="3647700" cy="3188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Dataset 1 - Bias/Variance Tradeoff</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With initial low values of K the model overfit on the training data, giving high mean train accuracy and low test accuracy. As we increase K to around 10, the test accuracy peaks and becomes comparable to the train accuracy, showing that the model is able to classify well. But as we keep increasing K, the accuracy for both test and train data decreases because the classification now is less influenced by local variations in the data.</a:t>
            </a:r>
            <a:endParaRPr sz="1100">
              <a:solidFill>
                <a:schemeClr val="lt1"/>
              </a:solidFill>
              <a:latin typeface="Lato"/>
              <a:ea typeface="Lato"/>
              <a:cs typeface="Lato"/>
              <a:sym typeface="Lato"/>
            </a:endParaRPr>
          </a:p>
        </p:txBody>
      </p:sp>
      <p:pic>
        <p:nvPicPr>
          <p:cNvPr id="233" name="Google Shape;233;p27"/>
          <p:cNvPicPr preferRelativeResize="0"/>
          <p:nvPr/>
        </p:nvPicPr>
        <p:blipFill>
          <a:blip r:embed="rId3">
            <a:alphaModFix/>
          </a:blip>
          <a:stretch>
            <a:fillRect/>
          </a:stretch>
        </p:blipFill>
        <p:spPr>
          <a:xfrm>
            <a:off x="4273600" y="1307850"/>
            <a:ext cx="4536104" cy="353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a:p>
            <a:pPr indent="0" lvl="0" marL="0" rtl="0" algn="l">
              <a:spcBef>
                <a:spcPts val="0"/>
              </a:spcBef>
              <a:spcAft>
                <a:spcPts val="0"/>
              </a:spcAft>
              <a:buNone/>
            </a:pPr>
            <a:r>
              <a:rPr lang="en" sz="2622"/>
              <a:t>Parameter Tuning</a:t>
            </a:r>
            <a:endParaRPr sz="2622"/>
          </a:p>
        </p:txBody>
      </p:sp>
      <p:sp>
        <p:nvSpPr>
          <p:cNvPr id="239" name="Google Shape;239;p28"/>
          <p:cNvSpPr txBox="1"/>
          <p:nvPr/>
        </p:nvSpPr>
        <p:spPr>
          <a:xfrm>
            <a:off x="1424275" y="1487125"/>
            <a:ext cx="1972500" cy="1720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Dataset 2</a:t>
            </a:r>
            <a:endParaRPr>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Highest Mean Test Accuracy Achieved: 0.72733580</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Best K Value: 25</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p:txBody>
      </p:sp>
      <p:pic>
        <p:nvPicPr>
          <p:cNvPr id="240" name="Google Shape;240;p28"/>
          <p:cNvPicPr preferRelativeResize="0"/>
          <p:nvPr/>
        </p:nvPicPr>
        <p:blipFill>
          <a:blip r:embed="rId3">
            <a:alphaModFix/>
          </a:blip>
          <a:stretch>
            <a:fillRect/>
          </a:stretch>
        </p:blipFill>
        <p:spPr>
          <a:xfrm>
            <a:off x="4219275" y="1307850"/>
            <a:ext cx="4491679" cy="353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a:p>
            <a:pPr indent="0" lvl="0" marL="0" rtl="0" algn="l">
              <a:spcBef>
                <a:spcPts val="0"/>
              </a:spcBef>
              <a:spcAft>
                <a:spcPts val="0"/>
              </a:spcAft>
              <a:buNone/>
            </a:pPr>
            <a:r>
              <a:rPr lang="en" sz="2622"/>
              <a:t>Parameter Tuning</a:t>
            </a:r>
            <a:endParaRPr sz="2622"/>
          </a:p>
        </p:txBody>
      </p:sp>
      <p:sp>
        <p:nvSpPr>
          <p:cNvPr id="246" name="Google Shape;246;p29"/>
          <p:cNvSpPr txBox="1"/>
          <p:nvPr/>
        </p:nvSpPr>
        <p:spPr>
          <a:xfrm>
            <a:off x="437225" y="1650000"/>
            <a:ext cx="3647700" cy="3188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Dataset 2 - Bias/Variance Tradeoff</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Similarly for the second dataset, with initial low values of K the model overfit on the training data, giving high mean train accuracy and low test accuracy. As we increase K to around 25, the test accuracy peaks and becomes comparable to the train accuracy, showing that the model is able to classify well. But as we keep increasing K, the accuracy for both test and train data decreases because the classification now is less influenced by local variations in the data.</a:t>
            </a:r>
            <a:endParaRPr sz="1100">
              <a:solidFill>
                <a:schemeClr val="lt1"/>
              </a:solidFill>
              <a:latin typeface="Lato"/>
              <a:ea typeface="Lato"/>
              <a:cs typeface="Lato"/>
              <a:sym typeface="Lato"/>
            </a:endParaRPr>
          </a:p>
        </p:txBody>
      </p:sp>
      <p:pic>
        <p:nvPicPr>
          <p:cNvPr id="247" name="Google Shape;247;p29"/>
          <p:cNvPicPr preferRelativeResize="0"/>
          <p:nvPr/>
        </p:nvPicPr>
        <p:blipFill>
          <a:blip r:embed="rId3">
            <a:alphaModFix/>
          </a:blip>
          <a:stretch>
            <a:fillRect/>
          </a:stretch>
        </p:blipFill>
        <p:spPr>
          <a:xfrm>
            <a:off x="4355100" y="1307850"/>
            <a:ext cx="4491679" cy="353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a:p>
            <a:pPr indent="0" lvl="0" marL="0" rtl="0" algn="l">
              <a:spcBef>
                <a:spcPts val="0"/>
              </a:spcBef>
              <a:spcAft>
                <a:spcPts val="0"/>
              </a:spcAft>
              <a:buNone/>
            </a:pPr>
            <a:r>
              <a:rPr lang="en" sz="2622"/>
              <a:t>Evaluating Results</a:t>
            </a:r>
            <a:endParaRPr sz="2622"/>
          </a:p>
        </p:txBody>
      </p:sp>
      <p:sp>
        <p:nvSpPr>
          <p:cNvPr id="253" name="Google Shape;253;p30"/>
          <p:cNvSpPr txBox="1"/>
          <p:nvPr/>
        </p:nvSpPr>
        <p:spPr>
          <a:xfrm>
            <a:off x="1432075" y="1505225"/>
            <a:ext cx="1195200" cy="5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Dataset 1</a:t>
            </a:r>
            <a:endParaRPr sz="1600">
              <a:solidFill>
                <a:schemeClr val="lt1"/>
              </a:solidFill>
              <a:latin typeface="Lato"/>
              <a:ea typeface="Lato"/>
              <a:cs typeface="Lato"/>
              <a:sym typeface="Lato"/>
            </a:endParaRPr>
          </a:p>
        </p:txBody>
      </p:sp>
      <p:pic>
        <p:nvPicPr>
          <p:cNvPr id="254" name="Google Shape;254;p30"/>
          <p:cNvPicPr preferRelativeResize="0"/>
          <p:nvPr/>
        </p:nvPicPr>
        <p:blipFill>
          <a:blip r:embed="rId3">
            <a:alphaModFix/>
          </a:blip>
          <a:stretch>
            <a:fillRect/>
          </a:stretch>
        </p:blipFill>
        <p:spPr>
          <a:xfrm>
            <a:off x="4469700" y="393750"/>
            <a:ext cx="3866700" cy="2373325"/>
          </a:xfrm>
          <a:prstGeom prst="rect">
            <a:avLst/>
          </a:prstGeom>
          <a:noFill/>
          <a:ln>
            <a:noFill/>
          </a:ln>
        </p:spPr>
      </p:pic>
      <p:pic>
        <p:nvPicPr>
          <p:cNvPr id="255" name="Google Shape;255;p30"/>
          <p:cNvPicPr preferRelativeResize="0"/>
          <p:nvPr/>
        </p:nvPicPr>
        <p:blipFill>
          <a:blip r:embed="rId4">
            <a:alphaModFix/>
          </a:blip>
          <a:stretch>
            <a:fillRect/>
          </a:stretch>
        </p:blipFill>
        <p:spPr>
          <a:xfrm>
            <a:off x="1432063" y="2865150"/>
            <a:ext cx="6551587" cy="20716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a:p>
            <a:pPr indent="0" lvl="0" marL="0" rtl="0" algn="l">
              <a:spcBef>
                <a:spcPts val="0"/>
              </a:spcBef>
              <a:spcAft>
                <a:spcPts val="0"/>
              </a:spcAft>
              <a:buNone/>
            </a:pPr>
            <a:r>
              <a:rPr lang="en" sz="2622"/>
              <a:t>Evaluating Results</a:t>
            </a:r>
            <a:endParaRPr sz="2622"/>
          </a:p>
        </p:txBody>
      </p:sp>
      <p:sp>
        <p:nvSpPr>
          <p:cNvPr id="261" name="Google Shape;261;p31"/>
          <p:cNvSpPr txBox="1"/>
          <p:nvPr/>
        </p:nvSpPr>
        <p:spPr>
          <a:xfrm>
            <a:off x="358625" y="2609975"/>
            <a:ext cx="8399100" cy="2191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For each score:</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Accuracy: training accuracy (0.973) is very slightly higher than the testing accuracy (0.972), however the gap is not significant, indicating that it did not overfit.</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Precision: both training (0.989) and testing (0.990) scores are high, where the model has a higher rate of true positives than false positives.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Recall: the gap between training (0.936) and testing (0.933) is very small, indicating that the model has generalized well.</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F1 Score: F1 is influenced both by precision and recall, this again indicates the model has generalized well.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AUC: both training (0.996) and testing (0.993) scores are high, indicating the model classifies the dataset well.</a:t>
            </a:r>
            <a:endParaRPr sz="1200">
              <a:solidFill>
                <a:schemeClr val="lt1"/>
              </a:solidFill>
              <a:latin typeface="Lato"/>
              <a:ea typeface="Lato"/>
              <a:cs typeface="Lato"/>
              <a:sym typeface="Lato"/>
            </a:endParaRPr>
          </a:p>
        </p:txBody>
      </p:sp>
      <p:sp>
        <p:nvSpPr>
          <p:cNvPr id="262" name="Google Shape;262;p31"/>
          <p:cNvSpPr txBox="1"/>
          <p:nvPr/>
        </p:nvSpPr>
        <p:spPr>
          <a:xfrm>
            <a:off x="358625" y="1515249"/>
            <a:ext cx="4351200" cy="1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Dataset 1 - Cross Validation Results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The difference between the training and testing scores across all metrics is insignificant, indicating a well-balanced bias-variance tradeoff.</a:t>
            </a:r>
            <a:endParaRPr sz="1100">
              <a:solidFill>
                <a:schemeClr val="lt1"/>
              </a:solidFill>
            </a:endParaRPr>
          </a:p>
        </p:txBody>
      </p:sp>
      <p:pic>
        <p:nvPicPr>
          <p:cNvPr id="263" name="Google Shape;263;p31"/>
          <p:cNvPicPr preferRelativeResize="0"/>
          <p:nvPr/>
        </p:nvPicPr>
        <p:blipFill>
          <a:blip r:embed="rId3">
            <a:alphaModFix/>
          </a:blip>
          <a:stretch>
            <a:fillRect/>
          </a:stretch>
        </p:blipFill>
        <p:spPr>
          <a:xfrm>
            <a:off x="4891025" y="155025"/>
            <a:ext cx="3866700" cy="237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Processing</a:t>
            </a:r>
            <a:endParaRPr/>
          </a:p>
        </p:txBody>
      </p:sp>
      <p:sp>
        <p:nvSpPr>
          <p:cNvPr id="141" name="Google Shape;141;p14"/>
          <p:cNvSpPr txBox="1"/>
          <p:nvPr>
            <p:ph idx="1" type="body"/>
          </p:nvPr>
        </p:nvSpPr>
        <p:spPr>
          <a:xfrm>
            <a:off x="1297500" y="1567550"/>
            <a:ext cx="70389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the project3_dataset1, and project3_dataset2 we separated the features from the labels. </a:t>
            </a:r>
            <a:endParaRPr/>
          </a:p>
          <a:p>
            <a:pPr indent="-311150" lvl="0" marL="457200" rtl="0" algn="l">
              <a:spcBef>
                <a:spcPts val="0"/>
              </a:spcBef>
              <a:spcAft>
                <a:spcPts val="0"/>
              </a:spcAft>
              <a:buSzPts val="1300"/>
              <a:buChar char="●"/>
            </a:pPr>
            <a:r>
              <a:rPr lang="en"/>
              <a:t>For the dataset2 we mapped the fourth column from the features such that the “Absent” is 0 and “Present” is 1. </a:t>
            </a:r>
            <a:endParaRPr/>
          </a:p>
          <a:p>
            <a:pPr indent="-311150" lvl="0" marL="457200" rtl="0" algn="l">
              <a:spcBef>
                <a:spcPts val="0"/>
              </a:spcBef>
              <a:spcAft>
                <a:spcPts val="0"/>
              </a:spcAft>
              <a:buSzPts val="1300"/>
              <a:buChar char="●"/>
            </a:pPr>
            <a:r>
              <a:rPr lang="en"/>
              <a:t>Normalized both the datasets to avoid any scaling issue.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a:p>
            <a:pPr indent="0" lvl="0" marL="0" rtl="0" algn="l">
              <a:spcBef>
                <a:spcPts val="0"/>
              </a:spcBef>
              <a:spcAft>
                <a:spcPts val="0"/>
              </a:spcAft>
              <a:buNone/>
            </a:pPr>
            <a:r>
              <a:rPr lang="en" sz="2622"/>
              <a:t>Evaluating Results</a:t>
            </a:r>
            <a:endParaRPr sz="2622"/>
          </a:p>
        </p:txBody>
      </p:sp>
      <p:sp>
        <p:nvSpPr>
          <p:cNvPr id="269" name="Google Shape;269;p32"/>
          <p:cNvSpPr txBox="1"/>
          <p:nvPr/>
        </p:nvSpPr>
        <p:spPr>
          <a:xfrm>
            <a:off x="1483700" y="1505225"/>
            <a:ext cx="1195200" cy="5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Dataset 2</a:t>
            </a:r>
            <a:endParaRPr sz="1600">
              <a:solidFill>
                <a:schemeClr val="lt1"/>
              </a:solidFill>
              <a:latin typeface="Lato"/>
              <a:ea typeface="Lato"/>
              <a:cs typeface="Lato"/>
              <a:sym typeface="Lato"/>
            </a:endParaRPr>
          </a:p>
        </p:txBody>
      </p:sp>
      <p:pic>
        <p:nvPicPr>
          <p:cNvPr id="270" name="Google Shape;270;p32"/>
          <p:cNvPicPr preferRelativeResize="0"/>
          <p:nvPr/>
        </p:nvPicPr>
        <p:blipFill>
          <a:blip r:embed="rId3">
            <a:alphaModFix/>
          </a:blip>
          <a:stretch>
            <a:fillRect/>
          </a:stretch>
        </p:blipFill>
        <p:spPr>
          <a:xfrm>
            <a:off x="4386725" y="339425"/>
            <a:ext cx="3904401" cy="2421475"/>
          </a:xfrm>
          <a:prstGeom prst="rect">
            <a:avLst/>
          </a:prstGeom>
          <a:noFill/>
          <a:ln>
            <a:noFill/>
          </a:ln>
        </p:spPr>
      </p:pic>
      <p:pic>
        <p:nvPicPr>
          <p:cNvPr id="271" name="Google Shape;271;p32"/>
          <p:cNvPicPr preferRelativeResize="0"/>
          <p:nvPr/>
        </p:nvPicPr>
        <p:blipFill>
          <a:blip r:embed="rId4">
            <a:alphaModFix/>
          </a:blip>
          <a:stretch>
            <a:fillRect/>
          </a:stretch>
        </p:blipFill>
        <p:spPr>
          <a:xfrm>
            <a:off x="1483688" y="2853900"/>
            <a:ext cx="6666524" cy="2091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a:t>
            </a:r>
            <a:endParaRPr/>
          </a:p>
          <a:p>
            <a:pPr indent="0" lvl="0" marL="0" rtl="0" algn="l">
              <a:spcBef>
                <a:spcPts val="0"/>
              </a:spcBef>
              <a:spcAft>
                <a:spcPts val="0"/>
              </a:spcAft>
              <a:buNone/>
            </a:pPr>
            <a:r>
              <a:rPr lang="en" sz="2622"/>
              <a:t>Evaluating Results</a:t>
            </a:r>
            <a:endParaRPr sz="2622"/>
          </a:p>
        </p:txBody>
      </p:sp>
      <p:sp>
        <p:nvSpPr>
          <p:cNvPr id="277" name="Google Shape;277;p33"/>
          <p:cNvSpPr txBox="1"/>
          <p:nvPr/>
        </p:nvSpPr>
        <p:spPr>
          <a:xfrm>
            <a:off x="358625" y="2609975"/>
            <a:ext cx="8399100" cy="2191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For each score:</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Accuracy: training accuracy (0.748) is slightly higher than the testing accuracy (0.727), however the gap is not significant, indicating that it did not overfit.</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Precision: both training (0.739) and testing (0.697) scores are arguably high, where the model has a higher rate of true positives than false positives.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Recall: the gap between training (0.421) and testing (0.392) is small, but both the values are low indicating that the model has a high rate of false negatives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F1 Score: F1 is influenced both by precision and recall, thus the low value of F1 score is presumably from recall scores. This indicates a high rate of false positives and false negatives. This may be caused by class imbalance in the dataset.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AUC: both training (0.790) and testing (0.754) scores are high, indicating the model classifies the dataset well but because the area is slightly higher on the training set, it may be overfit.</a:t>
            </a:r>
            <a:endParaRPr sz="1200">
              <a:solidFill>
                <a:schemeClr val="lt1"/>
              </a:solidFill>
              <a:latin typeface="Lato"/>
              <a:ea typeface="Lato"/>
              <a:cs typeface="Lato"/>
              <a:sym typeface="Lato"/>
            </a:endParaRPr>
          </a:p>
        </p:txBody>
      </p:sp>
      <p:sp>
        <p:nvSpPr>
          <p:cNvPr id="278" name="Google Shape;278;p33"/>
          <p:cNvSpPr txBox="1"/>
          <p:nvPr/>
        </p:nvSpPr>
        <p:spPr>
          <a:xfrm>
            <a:off x="358625" y="1515249"/>
            <a:ext cx="4351200" cy="1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Dataset 2 - Cross Validation Results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The difference between the training and testing scores across all metrics is relatively low, indicating a well-balanced bias-variance tradeoff.</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279" name="Google Shape;279;p33"/>
          <p:cNvPicPr preferRelativeResize="0"/>
          <p:nvPr/>
        </p:nvPicPr>
        <p:blipFill>
          <a:blip r:embed="rId3">
            <a:alphaModFix/>
          </a:blip>
          <a:stretch>
            <a:fillRect/>
          </a:stretch>
        </p:blipFill>
        <p:spPr>
          <a:xfrm>
            <a:off x="4853325" y="106875"/>
            <a:ext cx="3904401" cy="242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a:t>
            </a:r>
            <a:endParaRPr/>
          </a:p>
        </p:txBody>
      </p:sp>
      <p:sp>
        <p:nvSpPr>
          <p:cNvPr id="285" name="Google Shape;285;p34"/>
          <p:cNvSpPr txBox="1"/>
          <p:nvPr>
            <p:ph idx="1" type="body"/>
          </p:nvPr>
        </p:nvSpPr>
        <p:spPr>
          <a:xfrm>
            <a:off x="4817100" y="1567550"/>
            <a:ext cx="40191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Top-down, supervised algorithm</a:t>
            </a:r>
            <a:endParaRPr sz="1400"/>
          </a:p>
          <a:p>
            <a:pPr indent="-317500" lvl="0" marL="457200" rtl="0" algn="l">
              <a:spcBef>
                <a:spcPts val="0"/>
              </a:spcBef>
              <a:spcAft>
                <a:spcPts val="0"/>
              </a:spcAft>
              <a:buSzPts val="1400"/>
              <a:buChar char="●"/>
            </a:pPr>
            <a:r>
              <a:rPr lang="en" sz="1400"/>
              <a:t>Process</a:t>
            </a:r>
            <a:endParaRPr sz="1400"/>
          </a:p>
          <a:p>
            <a:pPr indent="-304800" lvl="1" marL="914400" rtl="0" algn="l">
              <a:spcBef>
                <a:spcPts val="0"/>
              </a:spcBef>
              <a:spcAft>
                <a:spcPts val="0"/>
              </a:spcAft>
              <a:buSzPts val="1200"/>
              <a:buChar char="○"/>
            </a:pPr>
            <a:r>
              <a:rPr lang="en" sz="1200"/>
              <a:t>Starts from root node with all data points</a:t>
            </a:r>
            <a:endParaRPr sz="1200"/>
          </a:p>
          <a:p>
            <a:pPr indent="-304800" lvl="1" marL="914400" rtl="0" algn="l">
              <a:spcBef>
                <a:spcPts val="0"/>
              </a:spcBef>
              <a:spcAft>
                <a:spcPts val="0"/>
              </a:spcAft>
              <a:buSzPts val="1200"/>
              <a:buChar char="○"/>
            </a:pPr>
            <a:r>
              <a:rPr lang="en" sz="1200"/>
              <a:t>Goes down, repeatedly examining current leaves and possible splits</a:t>
            </a:r>
            <a:endParaRPr sz="1200"/>
          </a:p>
          <a:p>
            <a:pPr indent="-304800" lvl="1" marL="914400" rtl="0" algn="l">
              <a:spcBef>
                <a:spcPts val="0"/>
              </a:spcBef>
              <a:spcAft>
                <a:spcPts val="0"/>
              </a:spcAft>
              <a:buSzPts val="1200"/>
              <a:buChar char="○"/>
            </a:pPr>
            <a:r>
              <a:rPr lang="en" sz="1200"/>
              <a:t>Chooses splits</a:t>
            </a:r>
            <a:endParaRPr sz="1200"/>
          </a:p>
          <a:p>
            <a:pPr indent="-304800" lvl="1" marL="914400" rtl="0" algn="l">
              <a:spcBef>
                <a:spcPts val="0"/>
              </a:spcBef>
              <a:spcAft>
                <a:spcPts val="0"/>
              </a:spcAft>
              <a:buSzPts val="1200"/>
              <a:buChar char="○"/>
            </a:pPr>
            <a:r>
              <a:rPr lang="en" sz="1200"/>
              <a:t>Continues until reaching the last leaf node</a:t>
            </a:r>
            <a:endParaRPr sz="1200"/>
          </a:p>
          <a:p>
            <a:pPr indent="-317500" lvl="0" marL="457200" rtl="0" algn="l">
              <a:spcBef>
                <a:spcPts val="0"/>
              </a:spcBef>
              <a:spcAft>
                <a:spcPts val="0"/>
              </a:spcAft>
              <a:buSzPts val="1400"/>
              <a:buChar char="●"/>
            </a:pPr>
            <a:r>
              <a:rPr lang="en" sz="1400"/>
              <a:t>Advantages</a:t>
            </a:r>
            <a:endParaRPr sz="1400"/>
          </a:p>
          <a:p>
            <a:pPr indent="-304800" lvl="1" marL="914400" rtl="0" algn="l">
              <a:spcBef>
                <a:spcPts val="0"/>
              </a:spcBef>
              <a:spcAft>
                <a:spcPts val="0"/>
              </a:spcAft>
              <a:buSzPts val="1200"/>
              <a:buChar char="○"/>
            </a:pPr>
            <a:r>
              <a:rPr lang="en" sz="1200"/>
              <a:t>Simple, effective, intuitive, easy to interpret and visualize</a:t>
            </a:r>
            <a:endParaRPr sz="1200"/>
          </a:p>
          <a:p>
            <a:pPr indent="-317500" lvl="0" marL="457200" rtl="0" algn="l">
              <a:spcBef>
                <a:spcPts val="0"/>
              </a:spcBef>
              <a:spcAft>
                <a:spcPts val="0"/>
              </a:spcAft>
              <a:buSzPts val="1400"/>
              <a:buChar char="●"/>
            </a:pPr>
            <a:r>
              <a:rPr lang="en" sz="1400"/>
              <a:t>Risks</a:t>
            </a:r>
            <a:endParaRPr sz="1400"/>
          </a:p>
          <a:p>
            <a:pPr indent="-304800" lvl="1" marL="914400" rtl="0" algn="l">
              <a:spcBef>
                <a:spcPts val="0"/>
              </a:spcBef>
              <a:spcAft>
                <a:spcPts val="0"/>
              </a:spcAft>
              <a:buSzPts val="1200"/>
              <a:buChar char="○"/>
            </a:pPr>
            <a:r>
              <a:rPr lang="en" sz="1200"/>
              <a:t>Can lead to suboptimal trees and overfitting</a:t>
            </a:r>
            <a:endParaRPr sz="1200"/>
          </a:p>
        </p:txBody>
      </p:sp>
      <p:pic>
        <p:nvPicPr>
          <p:cNvPr id="286" name="Google Shape;286;p34"/>
          <p:cNvPicPr preferRelativeResize="0"/>
          <p:nvPr/>
        </p:nvPicPr>
        <p:blipFill>
          <a:blip r:embed="rId3">
            <a:alphaModFix/>
          </a:blip>
          <a:stretch>
            <a:fillRect/>
          </a:stretch>
        </p:blipFill>
        <p:spPr>
          <a:xfrm>
            <a:off x="357325" y="1567550"/>
            <a:ext cx="4054617" cy="29111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idx="1" type="body"/>
          </p:nvPr>
        </p:nvSpPr>
        <p:spPr>
          <a:xfrm>
            <a:off x="1297500" y="1567550"/>
            <a:ext cx="70389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Focused </a:t>
            </a:r>
            <a:r>
              <a:rPr lang="en"/>
              <a:t>on determining </a:t>
            </a:r>
            <a:r>
              <a:rPr b="1" lang="en"/>
              <a:t>optimal data splitting</a:t>
            </a:r>
            <a:r>
              <a:rPr lang="en"/>
              <a:t> and </a:t>
            </a:r>
            <a:r>
              <a:rPr b="1" lang="en"/>
              <a:t>stopping criteria </a:t>
            </a:r>
            <a:r>
              <a:rPr lang="en"/>
              <a:t>for best results.</a:t>
            </a:r>
            <a:endParaRPr/>
          </a:p>
          <a:p>
            <a:pPr indent="-311150" lvl="0" marL="457200" rtl="0" algn="l">
              <a:spcBef>
                <a:spcPts val="1200"/>
              </a:spcBef>
              <a:spcAft>
                <a:spcPts val="0"/>
              </a:spcAft>
              <a:buSzPts val="1300"/>
              <a:buChar char="●"/>
            </a:pPr>
            <a:r>
              <a:rPr lang="en"/>
              <a:t>Gini vs </a:t>
            </a:r>
            <a:r>
              <a:rPr b="1" lang="en"/>
              <a:t>Entropy</a:t>
            </a:r>
            <a:endParaRPr b="1"/>
          </a:p>
          <a:p>
            <a:pPr indent="-298450" lvl="1" marL="914400" rtl="0" algn="l">
              <a:spcBef>
                <a:spcPts val="0"/>
              </a:spcBef>
              <a:spcAft>
                <a:spcPts val="0"/>
              </a:spcAft>
              <a:buSzPts val="1100"/>
              <a:buChar char="○"/>
            </a:pPr>
            <a:r>
              <a:rPr lang="en"/>
              <a:t>Compared two parameters for splitting data, where Gini is faster but Entropy can lead to more balanced trees by measuring node impurity and homogeneity</a:t>
            </a:r>
            <a:endParaRPr/>
          </a:p>
          <a:p>
            <a:pPr indent="-311150" lvl="0" marL="457200" rtl="0" algn="l">
              <a:spcBef>
                <a:spcPts val="0"/>
              </a:spcBef>
              <a:spcAft>
                <a:spcPts val="0"/>
              </a:spcAft>
              <a:buSzPts val="1300"/>
              <a:buChar char="●"/>
            </a:pPr>
            <a:r>
              <a:rPr b="1" lang="en"/>
              <a:t>max_depth </a:t>
            </a:r>
            <a:r>
              <a:rPr lang="en"/>
              <a:t>&amp; </a:t>
            </a:r>
            <a:r>
              <a:rPr b="1" lang="en"/>
              <a:t>min_samples_leaf</a:t>
            </a:r>
            <a:endParaRPr b="1"/>
          </a:p>
          <a:p>
            <a:pPr indent="-298450" lvl="1" marL="914400" rtl="0" algn="l">
              <a:spcBef>
                <a:spcPts val="0"/>
              </a:spcBef>
              <a:spcAft>
                <a:spcPts val="0"/>
              </a:spcAft>
              <a:buSzPts val="1100"/>
              <a:buChar char="○"/>
            </a:pPr>
            <a:r>
              <a:rPr lang="en"/>
              <a:t>Utilized to manage the bias-variance tradeoff, aiming to prevent overfitting and complexity by controlling tree growth and the minimum samples in leaf nodes</a:t>
            </a:r>
            <a:endParaRPr/>
          </a:p>
        </p:txBody>
      </p:sp>
      <p:sp>
        <p:nvSpPr>
          <p:cNvPr id="292" name="Google Shape;292;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a:p>
            <a:pPr indent="0" lvl="0" marL="0" rtl="0" algn="l">
              <a:spcBef>
                <a:spcPts val="0"/>
              </a:spcBef>
              <a:spcAft>
                <a:spcPts val="0"/>
              </a:spcAft>
              <a:buNone/>
            </a:pPr>
            <a:r>
              <a:rPr lang="en"/>
              <a:t>Parameter Tuning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idx="1" type="body"/>
          </p:nvPr>
        </p:nvSpPr>
        <p:spPr>
          <a:xfrm>
            <a:off x="1297500" y="1567550"/>
            <a:ext cx="70389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Gini vs </a:t>
            </a:r>
            <a:r>
              <a:rPr lang="en"/>
              <a:t>Entropy</a:t>
            </a:r>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n"/>
              <a:t>→ Higher test </a:t>
            </a:r>
            <a:r>
              <a:rPr b="1" lang="en"/>
              <a:t>accuracy</a:t>
            </a:r>
            <a:r>
              <a:rPr b="1" lang="en"/>
              <a:t> in Entropy</a:t>
            </a:r>
            <a:endParaRPr b="1"/>
          </a:p>
        </p:txBody>
      </p:sp>
      <p:sp>
        <p:nvSpPr>
          <p:cNvPr id="298" name="Google Shape;298;p3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a:p>
            <a:pPr indent="0" lvl="0" marL="0" rtl="0" algn="l">
              <a:spcBef>
                <a:spcPts val="0"/>
              </a:spcBef>
              <a:spcAft>
                <a:spcPts val="0"/>
              </a:spcAft>
              <a:buNone/>
            </a:pPr>
            <a:r>
              <a:rPr lang="en"/>
              <a:t>Parameter Tuning</a:t>
            </a:r>
            <a:endParaRPr/>
          </a:p>
        </p:txBody>
      </p:sp>
      <p:graphicFrame>
        <p:nvGraphicFramePr>
          <p:cNvPr id="299" name="Google Shape;299;p36"/>
          <p:cNvGraphicFramePr/>
          <p:nvPr/>
        </p:nvGraphicFramePr>
        <p:xfrm>
          <a:off x="1411000" y="2031900"/>
          <a:ext cx="3000000" cy="3000000"/>
        </p:xfrm>
        <a:graphic>
          <a:graphicData uri="http://schemas.openxmlformats.org/drawingml/2006/table">
            <a:tbl>
              <a:tblPr>
                <a:noFill/>
                <a:tableStyleId>{F99BA9D0-0843-4176-BB6C-593C361EAE7B}</a:tableStyleId>
              </a:tblPr>
              <a:tblGrid>
                <a:gridCol w="1981200"/>
                <a:gridCol w="1981200"/>
                <a:gridCol w="1981200"/>
              </a:tblGrid>
              <a:tr h="12700">
                <a:tc>
                  <a:txBody>
                    <a:bodyPr/>
                    <a:lstStyle/>
                    <a:p>
                      <a:pPr indent="0" lvl="0" marL="0" rtl="0" algn="l">
                        <a:spcBef>
                          <a:spcPts val="0"/>
                        </a:spcBef>
                        <a:spcAft>
                          <a:spcPts val="0"/>
                        </a:spcAft>
                        <a:buNone/>
                      </a:pPr>
                      <a:r>
                        <a:t/>
                      </a:r>
                      <a:endParaRPr sz="1200">
                        <a:solidFill>
                          <a:schemeClr val="lt1"/>
                        </a:solidFill>
                        <a:latin typeface="Lato"/>
                        <a:ea typeface="Lato"/>
                        <a:cs typeface="Lato"/>
                        <a:sym typeface="Lato"/>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Entropy</a:t>
                      </a:r>
                      <a:endParaRPr sz="1200">
                        <a:solidFill>
                          <a:schemeClr val="lt1"/>
                        </a:solidFill>
                        <a:latin typeface="Lato"/>
                        <a:ea typeface="Lato"/>
                        <a:cs typeface="Lato"/>
                        <a:sym typeface="Lato"/>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Gini </a:t>
                      </a:r>
                      <a:endParaRPr sz="1200">
                        <a:solidFill>
                          <a:schemeClr val="lt1"/>
                        </a:solidFill>
                        <a:latin typeface="Lato"/>
                        <a:ea typeface="Lato"/>
                        <a:cs typeface="Lato"/>
                        <a:sym typeface="Lato"/>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Test accuracy for Dataset 1</a:t>
                      </a:r>
                      <a:endParaRPr sz="1200">
                        <a:solidFill>
                          <a:schemeClr val="lt1"/>
                        </a:solidFill>
                        <a:latin typeface="Lato"/>
                        <a:ea typeface="Lato"/>
                        <a:cs typeface="Lato"/>
                        <a:sym typeface="Lato"/>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latin typeface="Lato"/>
                          <a:ea typeface="Lato"/>
                          <a:cs typeface="Lato"/>
                          <a:sym typeface="Lato"/>
                        </a:rPr>
                        <a:t>0.934962</a:t>
                      </a:r>
                      <a:endParaRPr b="1" sz="1200">
                        <a:solidFill>
                          <a:schemeClr val="lt1"/>
                        </a:solidFill>
                        <a:latin typeface="Lato"/>
                        <a:ea typeface="Lato"/>
                        <a:cs typeface="Lato"/>
                        <a:sym typeface="Lato"/>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0.915664</a:t>
                      </a:r>
                      <a:endParaRPr sz="1200">
                        <a:solidFill>
                          <a:schemeClr val="lt1"/>
                        </a:solidFill>
                        <a:latin typeface="Lato"/>
                        <a:ea typeface="Lato"/>
                        <a:cs typeface="Lato"/>
                        <a:sym typeface="Lato"/>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Test accuracy for Dataset 2</a:t>
                      </a:r>
                      <a:endParaRPr sz="1200">
                        <a:solidFill>
                          <a:schemeClr val="lt1"/>
                        </a:solidFill>
                        <a:latin typeface="Lato"/>
                        <a:ea typeface="Lato"/>
                        <a:cs typeface="Lato"/>
                        <a:sym typeface="Lato"/>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latin typeface="Lato"/>
                          <a:ea typeface="Lato"/>
                          <a:cs typeface="Lato"/>
                          <a:sym typeface="Lato"/>
                        </a:rPr>
                        <a:t>0.638575</a:t>
                      </a:r>
                      <a:endParaRPr b="1" sz="1200">
                        <a:solidFill>
                          <a:schemeClr val="lt1"/>
                        </a:solidFill>
                        <a:latin typeface="Lato"/>
                        <a:ea typeface="Lato"/>
                        <a:cs typeface="Lato"/>
                        <a:sym typeface="Lato"/>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0.616790</a:t>
                      </a:r>
                      <a:endParaRPr sz="1200">
                        <a:solidFill>
                          <a:schemeClr val="lt1"/>
                        </a:solidFill>
                        <a:latin typeface="Lato"/>
                        <a:ea typeface="Lato"/>
                        <a:cs typeface="Lato"/>
                        <a:sym typeface="Lato"/>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idx="1" type="body"/>
          </p:nvPr>
        </p:nvSpPr>
        <p:spPr>
          <a:xfrm>
            <a:off x="1297500" y="1567550"/>
            <a:ext cx="70389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max_depth &amp; min_samples_leaf</a:t>
            </a:r>
            <a:endParaRPr/>
          </a:p>
          <a:p>
            <a:pPr indent="-304800" lvl="0" marL="457200" rtl="0" algn="l">
              <a:spcBef>
                <a:spcPts val="1200"/>
              </a:spcBef>
              <a:spcAft>
                <a:spcPts val="0"/>
              </a:spcAft>
              <a:buSzPts val="1200"/>
              <a:buChar char="●"/>
            </a:pPr>
            <a:r>
              <a:rPr lang="en" sz="1200"/>
              <a:t>Combination of b</a:t>
            </a:r>
            <a:r>
              <a:rPr lang="en" sz="1200"/>
              <a:t>oth max_depth and min_samples_leaf </a:t>
            </a:r>
            <a:br>
              <a:rPr lang="en" sz="1200"/>
            </a:br>
            <a:r>
              <a:rPr lang="en" sz="1200"/>
              <a:t>L</a:t>
            </a:r>
            <a:r>
              <a:rPr lang="en" sz="1200"/>
              <a:t>ooped both ranges from 1 to 20</a:t>
            </a:r>
            <a:endParaRPr/>
          </a:p>
        </p:txBody>
      </p:sp>
      <p:sp>
        <p:nvSpPr>
          <p:cNvPr id="305" name="Google Shape;305;p3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a:p>
            <a:pPr indent="0" lvl="0" marL="0" rtl="0" algn="l">
              <a:spcBef>
                <a:spcPts val="0"/>
              </a:spcBef>
              <a:spcAft>
                <a:spcPts val="0"/>
              </a:spcAft>
              <a:buNone/>
            </a:pPr>
            <a:r>
              <a:rPr lang="en"/>
              <a:t>Parameter Tuning</a:t>
            </a:r>
            <a:endParaRPr/>
          </a:p>
        </p:txBody>
      </p:sp>
      <p:graphicFrame>
        <p:nvGraphicFramePr>
          <p:cNvPr id="306" name="Google Shape;306;p37"/>
          <p:cNvGraphicFramePr/>
          <p:nvPr/>
        </p:nvGraphicFramePr>
        <p:xfrm>
          <a:off x="1652725" y="2689200"/>
          <a:ext cx="3000000" cy="3000000"/>
        </p:xfrm>
        <a:graphic>
          <a:graphicData uri="http://schemas.openxmlformats.org/drawingml/2006/table">
            <a:tbl>
              <a:tblPr>
                <a:noFill/>
                <a:tableStyleId>{F99BA9D0-0843-4176-BB6C-593C361EAE7B}</a:tableStyleId>
              </a:tblPr>
              <a:tblGrid>
                <a:gridCol w="1639450"/>
                <a:gridCol w="1639450"/>
                <a:gridCol w="1639450"/>
                <a:gridCol w="1639450"/>
              </a:tblGrid>
              <a:tr h="324125">
                <a:tc>
                  <a:txBody>
                    <a:bodyPr/>
                    <a:lstStyle/>
                    <a:p>
                      <a:pPr indent="0" lvl="0" marL="0" rtl="0" algn="ctr">
                        <a:spcBef>
                          <a:spcPts val="0"/>
                        </a:spcBef>
                        <a:spcAft>
                          <a:spcPts val="0"/>
                        </a:spcAft>
                        <a:buNone/>
                      </a:pPr>
                      <a:r>
                        <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max_depth</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min_samples_leaf</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lt1"/>
                          </a:solidFill>
                          <a:latin typeface="Lato"/>
                          <a:ea typeface="Lato"/>
                          <a:cs typeface="Lato"/>
                          <a:sym typeface="Lato"/>
                        </a:rPr>
                        <a:t>testing accuracy</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25925">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Dataset 1 Best Model</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latin typeface="Lato"/>
                          <a:ea typeface="Lato"/>
                          <a:cs typeface="Lato"/>
                          <a:sym typeface="Lato"/>
                        </a:rPr>
                        <a:t>4</a:t>
                      </a:r>
                      <a:endParaRPr b="1"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10</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lt1"/>
                          </a:solidFill>
                          <a:latin typeface="Lato"/>
                          <a:ea typeface="Lato"/>
                          <a:cs typeface="Lato"/>
                          <a:sym typeface="Lato"/>
                        </a:rPr>
                        <a:t>0.942</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25925">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Dataset 2 Best Model</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latin typeface="Lato"/>
                          <a:ea typeface="Lato"/>
                          <a:cs typeface="Lato"/>
                          <a:sym typeface="Lato"/>
                        </a:rPr>
                        <a:t>3</a:t>
                      </a:r>
                      <a:endParaRPr b="1"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10</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lt1"/>
                          </a:solidFill>
                          <a:latin typeface="Lato"/>
                          <a:ea typeface="Lato"/>
                          <a:cs typeface="Lato"/>
                          <a:sym typeface="Lato"/>
                        </a:rPr>
                        <a:t>0.723</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idx="1" type="body"/>
          </p:nvPr>
        </p:nvSpPr>
        <p:spPr>
          <a:xfrm>
            <a:off x="1297500" y="3727200"/>
            <a:ext cx="7038900" cy="1040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E4E4E4"/>
              </a:buClr>
              <a:buSzPts val="1300"/>
              <a:buChar char="●"/>
            </a:pPr>
            <a:r>
              <a:rPr lang="en">
                <a:solidFill>
                  <a:srgbClr val="E4E4E4"/>
                </a:solidFill>
              </a:rPr>
              <a:t>Dataset 1: </a:t>
            </a:r>
            <a:r>
              <a:rPr lang="en"/>
              <a:t>Well-balanced bias-variance tradeoff</a:t>
            </a:r>
            <a:br>
              <a:rPr lang="en">
                <a:solidFill>
                  <a:srgbClr val="E4E4E4"/>
                </a:solidFill>
              </a:rPr>
            </a:br>
            <a:r>
              <a:rPr lang="en">
                <a:solidFill>
                  <a:srgbClr val="E4E4E4"/>
                </a:solidFill>
              </a:rPr>
              <a:t>(</a:t>
            </a:r>
            <a:r>
              <a:rPr lang="en">
                <a:solidFill>
                  <a:srgbClr val="E4E4E4"/>
                </a:solidFill>
              </a:rPr>
              <a:t>only small difference between training and testing scores across all metrics)</a:t>
            </a:r>
            <a:endParaRPr>
              <a:solidFill>
                <a:srgbClr val="E4E4E4"/>
              </a:solidFill>
            </a:endParaRPr>
          </a:p>
          <a:p>
            <a:pPr indent="-311150" lvl="0" marL="457200" rtl="0" algn="l">
              <a:spcBef>
                <a:spcPts val="0"/>
              </a:spcBef>
              <a:spcAft>
                <a:spcPts val="0"/>
              </a:spcAft>
              <a:buClr>
                <a:srgbClr val="E4E4E4"/>
              </a:buClr>
              <a:buSzPts val="1300"/>
              <a:buChar char="●"/>
            </a:pPr>
            <a:r>
              <a:rPr lang="en">
                <a:solidFill>
                  <a:srgbClr val="E4E4E4"/>
                </a:solidFill>
              </a:rPr>
              <a:t>Dataset 2: </a:t>
            </a:r>
            <a:r>
              <a:rPr lang="en"/>
              <a:t>Potential for improvement in bias-variance tradeoff</a:t>
            </a:r>
            <a:br>
              <a:rPr lang="en">
                <a:solidFill>
                  <a:srgbClr val="E4E4E4"/>
                </a:solidFill>
              </a:rPr>
            </a:br>
            <a:r>
              <a:rPr lang="en">
                <a:solidFill>
                  <a:srgbClr val="E4E4E4"/>
                </a:solidFill>
              </a:rPr>
              <a:t>(lower overall scores and larger gaps between training and testing across all metrics)</a:t>
            </a:r>
            <a:endParaRPr>
              <a:solidFill>
                <a:srgbClr val="E4E4E4"/>
              </a:solidFill>
            </a:endParaRPr>
          </a:p>
        </p:txBody>
      </p:sp>
      <p:sp>
        <p:nvSpPr>
          <p:cNvPr id="312" name="Google Shape;312;p3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a:p>
            <a:pPr indent="0" lvl="0" marL="0" rtl="0" algn="l">
              <a:spcBef>
                <a:spcPts val="0"/>
              </a:spcBef>
              <a:spcAft>
                <a:spcPts val="0"/>
              </a:spcAft>
              <a:buNone/>
            </a:pPr>
            <a:r>
              <a:rPr lang="en" sz="2622"/>
              <a:t>Evaluating Results</a:t>
            </a:r>
            <a:endParaRPr/>
          </a:p>
        </p:txBody>
      </p:sp>
      <p:pic>
        <p:nvPicPr>
          <p:cNvPr id="313" name="Google Shape;313;p38"/>
          <p:cNvPicPr preferRelativeResize="0"/>
          <p:nvPr/>
        </p:nvPicPr>
        <p:blipFill>
          <a:blip r:embed="rId3">
            <a:alphaModFix/>
          </a:blip>
          <a:stretch>
            <a:fillRect/>
          </a:stretch>
        </p:blipFill>
        <p:spPr>
          <a:xfrm>
            <a:off x="1450350" y="1530200"/>
            <a:ext cx="3182001" cy="1974650"/>
          </a:xfrm>
          <a:prstGeom prst="rect">
            <a:avLst/>
          </a:prstGeom>
          <a:noFill/>
          <a:ln>
            <a:noFill/>
          </a:ln>
        </p:spPr>
      </p:pic>
      <p:pic>
        <p:nvPicPr>
          <p:cNvPr id="314" name="Google Shape;314;p38"/>
          <p:cNvPicPr preferRelativeResize="0"/>
          <p:nvPr/>
        </p:nvPicPr>
        <p:blipFill>
          <a:blip r:embed="rId4">
            <a:alphaModFix/>
          </a:blip>
          <a:stretch>
            <a:fillRect/>
          </a:stretch>
        </p:blipFill>
        <p:spPr>
          <a:xfrm>
            <a:off x="5001425" y="1529963"/>
            <a:ext cx="3182113" cy="1975104"/>
          </a:xfrm>
          <a:prstGeom prst="rect">
            <a:avLst/>
          </a:prstGeom>
          <a:noFill/>
          <a:ln>
            <a:noFill/>
          </a:ln>
        </p:spPr>
      </p:pic>
      <p:sp>
        <p:nvSpPr>
          <p:cNvPr id="315" name="Google Shape;315;p38"/>
          <p:cNvSpPr txBox="1"/>
          <p:nvPr>
            <p:ph idx="1" type="body"/>
          </p:nvPr>
        </p:nvSpPr>
        <p:spPr>
          <a:xfrm>
            <a:off x="1450350" y="1215575"/>
            <a:ext cx="1008900" cy="355200"/>
          </a:xfrm>
          <a:prstGeom prst="rect">
            <a:avLst/>
          </a:prstGeom>
          <a:ln>
            <a:noFill/>
          </a:ln>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rgbClr val="E4E4E4"/>
                </a:solidFill>
              </a:rPr>
              <a:t>Dataset 1</a:t>
            </a:r>
            <a:endParaRPr>
              <a:solidFill>
                <a:srgbClr val="E4E4E4"/>
              </a:solidFill>
            </a:endParaRPr>
          </a:p>
        </p:txBody>
      </p:sp>
      <p:sp>
        <p:nvSpPr>
          <p:cNvPr id="316" name="Google Shape;316;p38"/>
          <p:cNvSpPr txBox="1"/>
          <p:nvPr>
            <p:ph idx="1" type="body"/>
          </p:nvPr>
        </p:nvSpPr>
        <p:spPr>
          <a:xfrm>
            <a:off x="5001425" y="1215575"/>
            <a:ext cx="1008900" cy="355200"/>
          </a:xfrm>
          <a:prstGeom prst="rect">
            <a:avLst/>
          </a:prstGeom>
          <a:ln>
            <a:noFill/>
          </a:ln>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rgbClr val="E4E4E4"/>
                </a:solidFill>
              </a:rPr>
              <a:t>Dataset 2</a:t>
            </a:r>
            <a:endParaRPr>
              <a:solidFill>
                <a:srgbClr val="E4E4E4"/>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SVM</a:t>
            </a:r>
            <a:endParaRPr/>
          </a:p>
        </p:txBody>
      </p:sp>
      <p:sp>
        <p:nvSpPr>
          <p:cNvPr id="322" name="Google Shape;322;p39"/>
          <p:cNvSpPr txBox="1"/>
          <p:nvPr>
            <p:ph idx="1" type="body"/>
          </p:nvPr>
        </p:nvSpPr>
        <p:spPr>
          <a:xfrm>
            <a:off x="1297500" y="1567550"/>
            <a:ext cx="70389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1800"/>
              </a:spcBef>
              <a:spcAft>
                <a:spcPts val="0"/>
              </a:spcAft>
              <a:buNone/>
            </a:pPr>
            <a:r>
              <a:rPr lang="en"/>
              <a:t>Support Vector Machines are classification models that can classify data with no obvious linear separation by transforming them to a higher dimension and using a support vector classifier in that relatively higher dimension. To decide which dimension would be best to transform the feature space to, we use different Kernels. Other parameters like gamma and C also affect the classification and have been discussed in more detail in the following slides.</a:t>
            </a:r>
            <a:endParaRPr/>
          </a:p>
          <a:p>
            <a:pPr indent="0" lvl="0" marL="0" rtl="0" algn="l">
              <a:spcBef>
                <a:spcPts val="1800"/>
              </a:spcBef>
              <a:spcAft>
                <a:spcPts val="0"/>
              </a:spcAft>
              <a:buNone/>
            </a:pPr>
            <a:r>
              <a:rPr b="1" lang="en"/>
              <a:t>Parameter Tuning</a:t>
            </a:r>
            <a:endParaRPr b="1"/>
          </a:p>
          <a:p>
            <a:pPr indent="0" lvl="0" marL="0" rtl="0" algn="l">
              <a:spcBef>
                <a:spcPts val="1800"/>
              </a:spcBef>
              <a:spcAft>
                <a:spcPts val="600"/>
              </a:spcAft>
              <a:buNone/>
            </a:pPr>
            <a:r>
              <a:rPr lang="en"/>
              <a:t>Kernel: 'linear', 'poly', 'rbf', 'sigmoid'</a:t>
            </a:r>
            <a:br>
              <a:rPr lang="en"/>
            </a:br>
            <a:r>
              <a:rPr lang="en"/>
              <a:t>Parameter C: [0.1, 1, 10]</a:t>
            </a:r>
            <a:br>
              <a:rPr lang="en"/>
            </a:br>
            <a:r>
              <a:rPr lang="en"/>
              <a:t>Gamma: [0.01, 0.1, 1, 10]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a:t>
            </a:r>
            <a:endParaRPr/>
          </a:p>
          <a:p>
            <a:pPr indent="0" lvl="0" marL="0" rtl="0" algn="l">
              <a:spcBef>
                <a:spcPts val="0"/>
              </a:spcBef>
              <a:spcAft>
                <a:spcPts val="0"/>
              </a:spcAft>
              <a:buNone/>
            </a:pPr>
            <a:r>
              <a:rPr lang="en" sz="2622"/>
              <a:t>Parameter Tuning</a:t>
            </a:r>
            <a:endParaRPr sz="2622"/>
          </a:p>
        </p:txBody>
      </p:sp>
      <p:sp>
        <p:nvSpPr>
          <p:cNvPr id="328" name="Google Shape;328;p40"/>
          <p:cNvSpPr txBox="1"/>
          <p:nvPr>
            <p:ph idx="1" type="body"/>
          </p:nvPr>
        </p:nvSpPr>
        <p:spPr>
          <a:xfrm>
            <a:off x="1297500" y="1585650"/>
            <a:ext cx="7503900" cy="3128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b="1" lang="en" sz="1500"/>
              <a:t>Kernel:</a:t>
            </a:r>
            <a:endParaRPr sz="1500"/>
          </a:p>
          <a:p>
            <a:pPr indent="-311150" lvl="0" marL="457200" rtl="0" algn="l">
              <a:lnSpc>
                <a:spcPct val="105000"/>
              </a:lnSpc>
              <a:spcBef>
                <a:spcPts val="0"/>
              </a:spcBef>
              <a:spcAft>
                <a:spcPts val="0"/>
              </a:spcAft>
              <a:buSzPts val="1300"/>
              <a:buFont typeface="Arial"/>
              <a:buAutoNum type="arabicPeriod"/>
            </a:pPr>
            <a:r>
              <a:rPr b="1" lang="en"/>
              <a:t>Linear:</a:t>
            </a:r>
            <a:r>
              <a:rPr lang="en"/>
              <a:t> This works well when the data is linearly separable, resulting in an untransformed feature space.</a:t>
            </a:r>
            <a:endParaRPr/>
          </a:p>
          <a:p>
            <a:pPr indent="-311150" lvl="0" marL="457200" rtl="0" algn="l">
              <a:lnSpc>
                <a:spcPct val="105000"/>
              </a:lnSpc>
              <a:spcBef>
                <a:spcPts val="0"/>
              </a:spcBef>
              <a:spcAft>
                <a:spcPts val="0"/>
              </a:spcAft>
              <a:buSzPts val="1300"/>
              <a:buFont typeface="Arial"/>
              <a:buAutoNum type="arabicPeriod"/>
            </a:pPr>
            <a:r>
              <a:rPr b="1" lang="en"/>
              <a:t>Polynomial: </a:t>
            </a:r>
            <a:r>
              <a:rPr lang="en"/>
              <a:t>This works well for relationships that are non-linear and can make more flexible decision boundaries, the data is transformed but no extra dimension is added.</a:t>
            </a:r>
            <a:endParaRPr/>
          </a:p>
          <a:p>
            <a:pPr indent="-311150" lvl="0" marL="457200" rtl="0" algn="l">
              <a:lnSpc>
                <a:spcPct val="105000"/>
              </a:lnSpc>
              <a:spcBef>
                <a:spcPts val="0"/>
              </a:spcBef>
              <a:spcAft>
                <a:spcPts val="0"/>
              </a:spcAft>
              <a:buSzPts val="1300"/>
              <a:buFont typeface="Arial"/>
              <a:buAutoNum type="arabicPeriod"/>
            </a:pPr>
            <a:r>
              <a:rPr b="1" lang="en"/>
              <a:t>RBF:</a:t>
            </a:r>
            <a:r>
              <a:rPr lang="en"/>
              <a:t> These are even more flexible than polynomial kernels and the decision boundary complexity depends on the value of gamma, which we are also changing and testing with for this project. And so we hypothesized that this choice will probably give the best test accuracy. However, higher gamma values could lead to overfitting so we tested with a range of values. This is discussed more later in this section.This is also the default kernel in sci-kit learn.</a:t>
            </a:r>
            <a:endParaRPr/>
          </a:p>
          <a:p>
            <a:pPr indent="-311150" lvl="0" marL="457200" rtl="0" algn="l">
              <a:lnSpc>
                <a:spcPct val="105000"/>
              </a:lnSpc>
              <a:spcBef>
                <a:spcPts val="0"/>
              </a:spcBef>
              <a:spcAft>
                <a:spcPts val="0"/>
              </a:spcAft>
              <a:buSzPts val="1300"/>
              <a:buFont typeface="Arial"/>
              <a:buAutoNum type="arabicPeriod"/>
            </a:pPr>
            <a:r>
              <a:rPr b="1" lang="en"/>
              <a:t>Sigmoid:</a:t>
            </a:r>
            <a:r>
              <a:rPr lang="en"/>
              <a:t> The sigmoid function is also nonlinear and the shape and flexibility of the decision boundary for this also depends on the gamma value. This also seemed like a good candidate to perform our tests due to the flexibility, but the complex boundaries that form may not be able to generalize well over the dataset.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a:t>
            </a:r>
            <a:endParaRPr/>
          </a:p>
          <a:p>
            <a:pPr indent="0" lvl="0" marL="0" rtl="0" algn="l">
              <a:spcBef>
                <a:spcPts val="0"/>
              </a:spcBef>
              <a:spcAft>
                <a:spcPts val="0"/>
              </a:spcAft>
              <a:buNone/>
            </a:pPr>
            <a:r>
              <a:rPr lang="en" sz="2622"/>
              <a:t>Parameter Tuning</a:t>
            </a:r>
            <a:endParaRPr sz="2622"/>
          </a:p>
        </p:txBody>
      </p:sp>
      <p:sp>
        <p:nvSpPr>
          <p:cNvPr id="334" name="Google Shape;334;p41"/>
          <p:cNvSpPr txBox="1"/>
          <p:nvPr>
            <p:ph idx="1" type="body"/>
          </p:nvPr>
        </p:nvSpPr>
        <p:spPr>
          <a:xfrm>
            <a:off x="1297500" y="1585650"/>
            <a:ext cx="75039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a:t>Parameter C</a:t>
            </a:r>
            <a:endParaRPr b="1"/>
          </a:p>
          <a:p>
            <a:pPr indent="0" lvl="0" marL="0" rtl="0" algn="l">
              <a:lnSpc>
                <a:spcPct val="105000"/>
              </a:lnSpc>
              <a:spcBef>
                <a:spcPts val="0"/>
              </a:spcBef>
              <a:spcAft>
                <a:spcPts val="0"/>
              </a:spcAft>
              <a:buNone/>
            </a:pPr>
            <a:r>
              <a:rPr lang="en"/>
              <a:t>[0.1, 1, 10]</a:t>
            </a:r>
            <a:endParaRPr/>
          </a:p>
          <a:p>
            <a:pPr indent="0" lvl="0" marL="0" rtl="0" algn="l">
              <a:lnSpc>
                <a:spcPct val="105000"/>
              </a:lnSpc>
              <a:spcBef>
                <a:spcPts val="0"/>
              </a:spcBef>
              <a:spcAft>
                <a:spcPts val="0"/>
              </a:spcAft>
              <a:buNone/>
            </a:pPr>
            <a:r>
              <a:t/>
            </a:r>
            <a:endParaRPr/>
          </a:p>
          <a:p>
            <a:pPr indent="0" lvl="0" marL="0" rtl="0" algn="l">
              <a:lnSpc>
                <a:spcPct val="105000"/>
              </a:lnSpc>
              <a:spcBef>
                <a:spcPts val="0"/>
              </a:spcBef>
              <a:spcAft>
                <a:spcPts val="0"/>
              </a:spcAft>
              <a:buNone/>
            </a:pPr>
            <a:r>
              <a:rPr lang="en"/>
              <a:t>Large value of parameter C gives a small margin, hence penalizing more on misclassified data points. This results in  Low Bias and High Variance A small value of parameter C gives a large margin, this allows for more misclassifications, resulting in High Bias and Low Variance.</a:t>
            </a:r>
            <a:endParaRPr/>
          </a:p>
          <a:p>
            <a:pPr indent="0" lvl="0" marL="0" rtl="0" algn="l">
              <a:lnSpc>
                <a:spcPct val="105000"/>
              </a:lnSpc>
              <a:spcBef>
                <a:spcPts val="0"/>
              </a:spcBef>
              <a:spcAft>
                <a:spcPts val="0"/>
              </a:spcAft>
              <a:buNone/>
            </a:pPr>
            <a:r>
              <a:t/>
            </a:r>
            <a:endParaRPr/>
          </a:p>
          <a:p>
            <a:pPr indent="0" lvl="0" marL="0" rtl="0" algn="l">
              <a:lnSpc>
                <a:spcPct val="105000"/>
              </a:lnSpc>
              <a:spcBef>
                <a:spcPts val="0"/>
              </a:spcBef>
              <a:spcAft>
                <a:spcPts val="0"/>
              </a:spcAft>
              <a:buNone/>
            </a:pPr>
            <a:r>
              <a:rPr b="1" lang="en"/>
              <a:t>Gamma (𝛾)</a:t>
            </a:r>
            <a:endParaRPr b="1"/>
          </a:p>
          <a:p>
            <a:pPr indent="0" lvl="0" marL="0" rtl="0" algn="l">
              <a:lnSpc>
                <a:spcPct val="105000"/>
              </a:lnSpc>
              <a:spcBef>
                <a:spcPts val="0"/>
              </a:spcBef>
              <a:spcAft>
                <a:spcPts val="0"/>
              </a:spcAft>
              <a:buNone/>
            </a:pPr>
            <a:r>
              <a:rPr lang="en"/>
              <a:t>[0.01, 0.1, 1, 10]</a:t>
            </a:r>
            <a:endParaRPr/>
          </a:p>
          <a:p>
            <a:pPr indent="0" lvl="0" marL="0" rtl="0" algn="l">
              <a:lnSpc>
                <a:spcPct val="105000"/>
              </a:lnSpc>
              <a:spcBef>
                <a:spcPts val="0"/>
              </a:spcBef>
              <a:spcAft>
                <a:spcPts val="0"/>
              </a:spcAft>
              <a:buNone/>
            </a:pPr>
            <a:r>
              <a:t/>
            </a:r>
            <a:endParaRPr/>
          </a:p>
          <a:p>
            <a:pPr indent="0" lvl="0" marL="0" rtl="0" algn="l">
              <a:lnSpc>
                <a:spcPct val="105000"/>
              </a:lnSpc>
              <a:spcBef>
                <a:spcPts val="0"/>
              </a:spcBef>
              <a:spcAft>
                <a:spcPts val="0"/>
              </a:spcAft>
              <a:buNone/>
            </a:pPr>
            <a:r>
              <a:rPr lang="en"/>
              <a:t>We learnt in class that when 𝛾 is small, a support vector has influence on deciding the class of a data even if the distance is large.This results in High Bias and Low Variance. When 𝛾 is large, a support vector does not have widespread influence. This results in Low Bias and High Variance.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147" name="Google Shape;147;p15"/>
          <p:cNvSpPr txBox="1"/>
          <p:nvPr>
            <p:ph idx="1" type="body"/>
          </p:nvPr>
        </p:nvSpPr>
        <p:spPr>
          <a:xfrm>
            <a:off x="1297500" y="1567550"/>
            <a:ext cx="35181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Logistic Regression</a:t>
            </a:r>
            <a:endParaRPr sz="2000"/>
          </a:p>
          <a:p>
            <a:pPr indent="-355600" lvl="0" marL="457200" rtl="0" algn="l">
              <a:spcBef>
                <a:spcPts val="0"/>
              </a:spcBef>
              <a:spcAft>
                <a:spcPts val="0"/>
              </a:spcAft>
              <a:buSzPts val="2000"/>
              <a:buAutoNum type="arabicPeriod"/>
            </a:pPr>
            <a:r>
              <a:rPr lang="en" sz="2000"/>
              <a:t>K Nearest Neighbor</a:t>
            </a:r>
            <a:endParaRPr sz="2000"/>
          </a:p>
          <a:p>
            <a:pPr indent="-355600" lvl="0" marL="457200" rtl="0" algn="l">
              <a:spcBef>
                <a:spcPts val="0"/>
              </a:spcBef>
              <a:spcAft>
                <a:spcPts val="0"/>
              </a:spcAft>
              <a:buSzPts val="2000"/>
              <a:buAutoNum type="arabicPeriod"/>
            </a:pPr>
            <a:r>
              <a:rPr lang="en" sz="2000"/>
              <a:t>Decision Tree</a:t>
            </a:r>
            <a:endParaRPr sz="2000"/>
          </a:p>
          <a:p>
            <a:pPr indent="-355600" lvl="0" marL="457200" rtl="0" algn="l">
              <a:spcBef>
                <a:spcPts val="0"/>
              </a:spcBef>
              <a:spcAft>
                <a:spcPts val="0"/>
              </a:spcAft>
              <a:buSzPts val="2000"/>
              <a:buAutoNum type="arabicPeriod"/>
            </a:pPr>
            <a:r>
              <a:rPr lang="en" sz="2000"/>
              <a:t>SVM</a:t>
            </a:r>
            <a:endParaRPr sz="2000"/>
          </a:p>
          <a:p>
            <a:pPr indent="-355600" lvl="0" marL="457200" rtl="0" algn="l">
              <a:spcBef>
                <a:spcPts val="0"/>
              </a:spcBef>
              <a:spcAft>
                <a:spcPts val="0"/>
              </a:spcAft>
              <a:buSzPts val="2000"/>
              <a:buAutoNum type="arabicPeriod"/>
            </a:pPr>
            <a:r>
              <a:rPr lang="en" sz="2000"/>
              <a:t>Random Forest</a:t>
            </a:r>
            <a:endParaRPr sz="2000"/>
          </a:p>
          <a:p>
            <a:pPr indent="-355600" lvl="0" marL="457200" rtl="0" algn="l">
              <a:spcBef>
                <a:spcPts val="0"/>
              </a:spcBef>
              <a:spcAft>
                <a:spcPts val="0"/>
              </a:spcAft>
              <a:buSzPts val="2000"/>
              <a:buAutoNum type="arabicPeriod"/>
            </a:pPr>
            <a:r>
              <a:rPr lang="en" sz="2000"/>
              <a:t>Boosting</a:t>
            </a:r>
            <a:endParaRPr sz="2000"/>
          </a:p>
          <a:p>
            <a:pPr indent="-355600" lvl="0" marL="457200" rtl="0" algn="l">
              <a:spcBef>
                <a:spcPts val="0"/>
              </a:spcBef>
              <a:spcAft>
                <a:spcPts val="0"/>
              </a:spcAft>
              <a:buSzPts val="2000"/>
              <a:buAutoNum type="arabicPeriod"/>
            </a:pPr>
            <a:r>
              <a:rPr lang="en" sz="2000"/>
              <a:t>Neural Network</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a:t>
            </a:r>
            <a:endParaRPr/>
          </a:p>
          <a:p>
            <a:pPr indent="0" lvl="0" marL="0" rtl="0" algn="l">
              <a:spcBef>
                <a:spcPts val="0"/>
              </a:spcBef>
              <a:spcAft>
                <a:spcPts val="0"/>
              </a:spcAft>
              <a:buNone/>
            </a:pPr>
            <a:r>
              <a:rPr lang="en" sz="2622"/>
              <a:t>Evaluating Results</a:t>
            </a:r>
            <a:endParaRPr sz="2622"/>
          </a:p>
        </p:txBody>
      </p:sp>
      <p:sp>
        <p:nvSpPr>
          <p:cNvPr id="340" name="Google Shape;340;p42"/>
          <p:cNvSpPr txBox="1"/>
          <p:nvPr/>
        </p:nvSpPr>
        <p:spPr>
          <a:xfrm>
            <a:off x="1432075" y="1505225"/>
            <a:ext cx="2788800" cy="1104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Dataset 1</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Best Hyperparameters:</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{'C': 10, 'gamma': 0.01, 'kernel': 'rbf'}</a:t>
            </a:r>
            <a:endParaRPr sz="1200">
              <a:solidFill>
                <a:schemeClr val="lt1"/>
              </a:solidFill>
              <a:latin typeface="Lato"/>
              <a:ea typeface="Lato"/>
              <a:cs typeface="Lato"/>
              <a:sym typeface="Lato"/>
            </a:endParaRPr>
          </a:p>
        </p:txBody>
      </p:sp>
      <p:pic>
        <p:nvPicPr>
          <p:cNvPr id="341" name="Google Shape;341;p42"/>
          <p:cNvPicPr preferRelativeResize="0"/>
          <p:nvPr/>
        </p:nvPicPr>
        <p:blipFill>
          <a:blip r:embed="rId3">
            <a:alphaModFix/>
          </a:blip>
          <a:stretch>
            <a:fillRect/>
          </a:stretch>
        </p:blipFill>
        <p:spPr>
          <a:xfrm>
            <a:off x="4444700" y="229525"/>
            <a:ext cx="4059400" cy="2504875"/>
          </a:xfrm>
          <a:prstGeom prst="rect">
            <a:avLst/>
          </a:prstGeom>
          <a:noFill/>
          <a:ln>
            <a:noFill/>
          </a:ln>
        </p:spPr>
      </p:pic>
      <p:pic>
        <p:nvPicPr>
          <p:cNvPr id="342" name="Google Shape;342;p42"/>
          <p:cNvPicPr preferRelativeResize="0"/>
          <p:nvPr/>
        </p:nvPicPr>
        <p:blipFill>
          <a:blip r:embed="rId4">
            <a:alphaModFix/>
          </a:blip>
          <a:stretch>
            <a:fillRect/>
          </a:stretch>
        </p:blipFill>
        <p:spPr>
          <a:xfrm>
            <a:off x="1453488" y="2886800"/>
            <a:ext cx="6726922" cy="2104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a:t>
            </a:r>
            <a:endParaRPr/>
          </a:p>
          <a:p>
            <a:pPr indent="0" lvl="0" marL="0" rtl="0" algn="l">
              <a:spcBef>
                <a:spcPts val="0"/>
              </a:spcBef>
              <a:spcAft>
                <a:spcPts val="0"/>
              </a:spcAft>
              <a:buNone/>
            </a:pPr>
            <a:r>
              <a:rPr lang="en" sz="2622"/>
              <a:t>Evaluating Results</a:t>
            </a:r>
            <a:endParaRPr sz="2622"/>
          </a:p>
        </p:txBody>
      </p:sp>
      <p:sp>
        <p:nvSpPr>
          <p:cNvPr id="348" name="Google Shape;348;p43"/>
          <p:cNvSpPr txBox="1"/>
          <p:nvPr/>
        </p:nvSpPr>
        <p:spPr>
          <a:xfrm>
            <a:off x="358625" y="2609975"/>
            <a:ext cx="8399100" cy="2191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For each score:</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Accuracy: training accuracy (0.987) is slightly higher than the testing accuracy (0.982), however the gap is not significant, indicating that it did not overfit.</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Precision: both training (0.998) and testing (0.995) scores are high, where the model has a higher rate of true positives than false positives.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Recall: the gap between training (0.969) and testing (0.957) is very small, indicating that the model classifies the data well.</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F1 Score: F1 is influenced both by precision and recall, thus the gap of F1 score is presumably from recall scores. This again indicates the model has generalized well.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AUC: both training (0.998) and testing (0.996) scores are high, indicating the model classifies the dataset well.</a:t>
            </a:r>
            <a:endParaRPr sz="1200">
              <a:solidFill>
                <a:schemeClr val="lt1"/>
              </a:solidFill>
              <a:latin typeface="Lato"/>
              <a:ea typeface="Lato"/>
              <a:cs typeface="Lato"/>
              <a:sym typeface="Lato"/>
            </a:endParaRPr>
          </a:p>
        </p:txBody>
      </p:sp>
      <p:sp>
        <p:nvSpPr>
          <p:cNvPr id="349" name="Google Shape;349;p43"/>
          <p:cNvSpPr txBox="1"/>
          <p:nvPr/>
        </p:nvSpPr>
        <p:spPr>
          <a:xfrm>
            <a:off x="358625" y="1515249"/>
            <a:ext cx="4351200" cy="1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Dataset 1 - Cross Validation Results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The difference between the training and testing scores across all metrics is insignificant, indicating a well-balanced bias-variance tradeoff.</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350" name="Google Shape;350;p43"/>
          <p:cNvPicPr preferRelativeResize="0"/>
          <p:nvPr/>
        </p:nvPicPr>
        <p:blipFill>
          <a:blip r:embed="rId3">
            <a:alphaModFix/>
          </a:blip>
          <a:stretch>
            <a:fillRect/>
          </a:stretch>
        </p:blipFill>
        <p:spPr>
          <a:xfrm>
            <a:off x="4868800" y="128675"/>
            <a:ext cx="3888926" cy="2399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a:t>
            </a:r>
            <a:endParaRPr/>
          </a:p>
          <a:p>
            <a:pPr indent="0" lvl="0" marL="0" rtl="0" algn="l">
              <a:spcBef>
                <a:spcPts val="0"/>
              </a:spcBef>
              <a:spcAft>
                <a:spcPts val="0"/>
              </a:spcAft>
              <a:buNone/>
            </a:pPr>
            <a:r>
              <a:rPr lang="en" sz="2622"/>
              <a:t>Evaluating Results</a:t>
            </a:r>
            <a:endParaRPr sz="2622"/>
          </a:p>
        </p:txBody>
      </p:sp>
      <p:sp>
        <p:nvSpPr>
          <p:cNvPr id="356" name="Google Shape;356;p44"/>
          <p:cNvSpPr txBox="1"/>
          <p:nvPr/>
        </p:nvSpPr>
        <p:spPr>
          <a:xfrm>
            <a:off x="1432075" y="1505225"/>
            <a:ext cx="2616600" cy="1066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Dataset 2</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Best Hyperparameters: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{'C': 10, 'gamma': 0.01, 'kernel': 'rbf'}</a:t>
            </a:r>
            <a:endParaRPr sz="1200">
              <a:solidFill>
                <a:schemeClr val="lt1"/>
              </a:solidFill>
              <a:latin typeface="Lato"/>
              <a:ea typeface="Lato"/>
              <a:cs typeface="Lato"/>
              <a:sym typeface="Lato"/>
            </a:endParaRPr>
          </a:p>
        </p:txBody>
      </p:sp>
      <p:pic>
        <p:nvPicPr>
          <p:cNvPr id="357" name="Google Shape;357;p44"/>
          <p:cNvPicPr preferRelativeResize="0"/>
          <p:nvPr/>
        </p:nvPicPr>
        <p:blipFill>
          <a:blip r:embed="rId3">
            <a:alphaModFix/>
          </a:blip>
          <a:stretch>
            <a:fillRect/>
          </a:stretch>
        </p:blipFill>
        <p:spPr>
          <a:xfrm>
            <a:off x="4462800" y="235875"/>
            <a:ext cx="3959775" cy="2462175"/>
          </a:xfrm>
          <a:prstGeom prst="rect">
            <a:avLst/>
          </a:prstGeom>
          <a:noFill/>
          <a:ln>
            <a:noFill/>
          </a:ln>
        </p:spPr>
      </p:pic>
      <p:pic>
        <p:nvPicPr>
          <p:cNvPr id="358" name="Google Shape;358;p44"/>
          <p:cNvPicPr preferRelativeResize="0"/>
          <p:nvPr/>
        </p:nvPicPr>
        <p:blipFill>
          <a:blip r:embed="rId4">
            <a:alphaModFix/>
          </a:blip>
          <a:stretch>
            <a:fillRect/>
          </a:stretch>
        </p:blipFill>
        <p:spPr>
          <a:xfrm>
            <a:off x="1478675" y="2859500"/>
            <a:ext cx="6857726" cy="2140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a:t>
            </a:r>
            <a:endParaRPr/>
          </a:p>
          <a:p>
            <a:pPr indent="0" lvl="0" marL="0" rtl="0" algn="l">
              <a:spcBef>
                <a:spcPts val="0"/>
              </a:spcBef>
              <a:spcAft>
                <a:spcPts val="0"/>
              </a:spcAft>
              <a:buNone/>
            </a:pPr>
            <a:r>
              <a:rPr lang="en" sz="2622"/>
              <a:t>Evaluating Results</a:t>
            </a:r>
            <a:endParaRPr sz="2622"/>
          </a:p>
        </p:txBody>
      </p:sp>
      <p:sp>
        <p:nvSpPr>
          <p:cNvPr id="364" name="Google Shape;364;p45"/>
          <p:cNvSpPr txBox="1"/>
          <p:nvPr/>
        </p:nvSpPr>
        <p:spPr>
          <a:xfrm>
            <a:off x="358625" y="2609975"/>
            <a:ext cx="8399100" cy="2191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For each score:</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Accuracy: training accuracy (0.772) is slightly higher than the testing accuracy (0.738), and this difference might indicate that the model might have overfit on the training data..</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Precision: both training (0.730) and testing (0.684) scores are comparable and relatively low, showing the model has a moderately good rate of true positives than false positives.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Recall: the gap between training (0.543) and testing (0.481) is small, but both values are low showing that the model has a high rate of false negatives.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F1 Score: F1 is influenced both by precision and recall, thus this indicates that the model may have overfit on the training data.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AUC: both training (0.816) and testing (0.778) scores are good and comparable, indicating the model classifies the dataset relatively well.</a:t>
            </a:r>
            <a:endParaRPr sz="1200">
              <a:solidFill>
                <a:schemeClr val="lt1"/>
              </a:solidFill>
              <a:latin typeface="Lato"/>
              <a:ea typeface="Lato"/>
              <a:cs typeface="Lato"/>
              <a:sym typeface="Lato"/>
            </a:endParaRPr>
          </a:p>
        </p:txBody>
      </p:sp>
      <p:sp>
        <p:nvSpPr>
          <p:cNvPr id="365" name="Google Shape;365;p45"/>
          <p:cNvSpPr txBox="1"/>
          <p:nvPr/>
        </p:nvSpPr>
        <p:spPr>
          <a:xfrm>
            <a:off x="358625" y="1515249"/>
            <a:ext cx="4351200" cy="1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Dataset 2 - Cross Validation Results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The difference between the training and testing scores across all metrics is relatively low, indicating a well-balanced bias-variance tradeoff.</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pic>
        <p:nvPicPr>
          <p:cNvPr id="366" name="Google Shape;366;p45"/>
          <p:cNvPicPr preferRelativeResize="0"/>
          <p:nvPr/>
        </p:nvPicPr>
        <p:blipFill>
          <a:blip r:embed="rId3">
            <a:alphaModFix/>
          </a:blip>
          <a:stretch>
            <a:fillRect/>
          </a:stretch>
        </p:blipFill>
        <p:spPr>
          <a:xfrm>
            <a:off x="4868800" y="128675"/>
            <a:ext cx="3888926" cy="2399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6"/>
          <p:cNvSpPr txBox="1"/>
          <p:nvPr>
            <p:ph idx="1" type="body"/>
          </p:nvPr>
        </p:nvSpPr>
        <p:spPr>
          <a:xfrm>
            <a:off x="4817100" y="1567550"/>
            <a:ext cx="40191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Combines multiple decision trees</a:t>
            </a:r>
            <a:endParaRPr sz="1500"/>
          </a:p>
          <a:p>
            <a:pPr indent="-323850" lvl="0" marL="457200" rtl="0" algn="l">
              <a:spcBef>
                <a:spcPts val="0"/>
              </a:spcBef>
              <a:spcAft>
                <a:spcPts val="0"/>
              </a:spcAft>
              <a:buSzPts val="1500"/>
              <a:buChar char="●"/>
            </a:pPr>
            <a:r>
              <a:rPr lang="en" sz="1500"/>
              <a:t>Bagging Method</a:t>
            </a:r>
            <a:endParaRPr sz="1500"/>
          </a:p>
          <a:p>
            <a:pPr indent="-323850" lvl="1" marL="914400" rtl="0" algn="l">
              <a:spcBef>
                <a:spcPts val="0"/>
              </a:spcBef>
              <a:spcAft>
                <a:spcPts val="0"/>
              </a:spcAft>
              <a:buSzPts val="1500"/>
              <a:buChar char="○"/>
            </a:pPr>
            <a:r>
              <a:rPr lang="en" sz="1500"/>
              <a:t>Builds each tree from a random sample of the dataset and selects a random subset of features for each tree</a:t>
            </a:r>
            <a:endParaRPr sz="1500"/>
          </a:p>
          <a:p>
            <a:pPr indent="-323850" lvl="0" marL="457200" rtl="0" algn="l">
              <a:spcBef>
                <a:spcPts val="0"/>
              </a:spcBef>
              <a:spcAft>
                <a:spcPts val="0"/>
              </a:spcAft>
              <a:buSzPts val="1500"/>
              <a:buChar char="●"/>
            </a:pPr>
            <a:r>
              <a:rPr lang="en" sz="1500"/>
              <a:t>Majority Voting</a:t>
            </a:r>
            <a:endParaRPr sz="1500"/>
          </a:p>
          <a:p>
            <a:pPr indent="-323850" lvl="0" marL="457200" rtl="0" algn="l">
              <a:spcBef>
                <a:spcPts val="0"/>
              </a:spcBef>
              <a:spcAft>
                <a:spcPts val="0"/>
              </a:spcAft>
              <a:buSzPts val="1500"/>
              <a:buChar char="●"/>
            </a:pPr>
            <a:r>
              <a:rPr lang="en" sz="1500"/>
              <a:t>Reduces Overfitting</a:t>
            </a:r>
            <a:endParaRPr sz="1500"/>
          </a:p>
          <a:p>
            <a:pPr indent="-323850" lvl="1" marL="914400" rtl="0" algn="l">
              <a:spcBef>
                <a:spcPts val="0"/>
              </a:spcBef>
              <a:spcAft>
                <a:spcPts val="0"/>
              </a:spcAft>
              <a:buSzPts val="1500"/>
              <a:buChar char="○"/>
            </a:pPr>
            <a:r>
              <a:rPr lang="en" sz="1500"/>
              <a:t>not considering all features like decision tree</a:t>
            </a:r>
            <a:endParaRPr sz="1500"/>
          </a:p>
        </p:txBody>
      </p:sp>
      <p:sp>
        <p:nvSpPr>
          <p:cNvPr id="372" name="Google Shape;372;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a:t>
            </a:r>
            <a:endParaRPr/>
          </a:p>
        </p:txBody>
      </p:sp>
      <p:sp>
        <p:nvSpPr>
          <p:cNvPr id="373" name="Google Shape;373;p46"/>
          <p:cNvSpPr/>
          <p:nvPr/>
        </p:nvSpPr>
        <p:spPr>
          <a:xfrm>
            <a:off x="547138" y="1541025"/>
            <a:ext cx="3828300" cy="291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374" name="Google Shape;374;p46"/>
          <p:cNvPicPr preferRelativeResize="0"/>
          <p:nvPr/>
        </p:nvPicPr>
        <p:blipFill>
          <a:blip r:embed="rId3">
            <a:alphaModFix/>
          </a:blip>
          <a:stretch>
            <a:fillRect/>
          </a:stretch>
        </p:blipFill>
        <p:spPr>
          <a:xfrm>
            <a:off x="522937" y="1514475"/>
            <a:ext cx="3876724" cy="29642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idx="1" type="body"/>
          </p:nvPr>
        </p:nvSpPr>
        <p:spPr>
          <a:xfrm>
            <a:off x="1297500" y="1567550"/>
            <a:ext cx="7038900" cy="3258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n_estimator controls the number of trees, affecting accuracy and complexity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Initial accuracy increases, peaking at 51 (dataset 1) and 64 (dataset 2)</a:t>
            </a:r>
            <a:endParaRPr/>
          </a:p>
        </p:txBody>
      </p:sp>
      <p:sp>
        <p:nvSpPr>
          <p:cNvPr id="380" name="Google Shape;380;p4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a:p>
            <a:pPr indent="0" lvl="0" marL="0" rtl="0" algn="l">
              <a:spcBef>
                <a:spcPts val="0"/>
              </a:spcBef>
              <a:spcAft>
                <a:spcPts val="0"/>
              </a:spcAft>
              <a:buNone/>
            </a:pPr>
            <a:r>
              <a:rPr lang="en"/>
              <a:t>Parameter Tuning</a:t>
            </a:r>
            <a:endParaRPr/>
          </a:p>
        </p:txBody>
      </p:sp>
      <p:pic>
        <p:nvPicPr>
          <p:cNvPr id="381" name="Google Shape;381;p47"/>
          <p:cNvPicPr preferRelativeResize="0"/>
          <p:nvPr/>
        </p:nvPicPr>
        <p:blipFill>
          <a:blip r:embed="rId3">
            <a:alphaModFix/>
          </a:blip>
          <a:stretch>
            <a:fillRect/>
          </a:stretch>
        </p:blipFill>
        <p:spPr>
          <a:xfrm>
            <a:off x="1401800" y="2103975"/>
            <a:ext cx="3342269" cy="2114250"/>
          </a:xfrm>
          <a:prstGeom prst="rect">
            <a:avLst/>
          </a:prstGeom>
          <a:noFill/>
          <a:ln>
            <a:noFill/>
          </a:ln>
        </p:spPr>
      </p:pic>
      <p:pic>
        <p:nvPicPr>
          <p:cNvPr id="382" name="Google Shape;382;p47"/>
          <p:cNvPicPr preferRelativeResize="0"/>
          <p:nvPr/>
        </p:nvPicPr>
        <p:blipFill>
          <a:blip r:embed="rId4">
            <a:alphaModFix/>
          </a:blip>
          <a:stretch>
            <a:fillRect/>
          </a:stretch>
        </p:blipFill>
        <p:spPr>
          <a:xfrm>
            <a:off x="4886979" y="2105200"/>
            <a:ext cx="3345120" cy="2111797"/>
          </a:xfrm>
          <a:prstGeom prst="rect">
            <a:avLst/>
          </a:prstGeom>
          <a:noFill/>
          <a:ln>
            <a:noFill/>
          </a:ln>
        </p:spPr>
      </p:pic>
      <p:sp>
        <p:nvSpPr>
          <p:cNvPr id="383" name="Google Shape;383;p47"/>
          <p:cNvSpPr txBox="1"/>
          <p:nvPr>
            <p:ph idx="1" type="body"/>
          </p:nvPr>
        </p:nvSpPr>
        <p:spPr>
          <a:xfrm>
            <a:off x="1450350" y="1836500"/>
            <a:ext cx="1008900" cy="355200"/>
          </a:xfrm>
          <a:prstGeom prst="rect">
            <a:avLst/>
          </a:prstGeom>
          <a:ln>
            <a:noFill/>
          </a:ln>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rgbClr val="E4E4E4"/>
                </a:solidFill>
              </a:rPr>
              <a:t>Dataset 1</a:t>
            </a:r>
            <a:endParaRPr>
              <a:solidFill>
                <a:srgbClr val="E4E4E4"/>
              </a:solidFill>
            </a:endParaRPr>
          </a:p>
        </p:txBody>
      </p:sp>
      <p:sp>
        <p:nvSpPr>
          <p:cNvPr id="384" name="Google Shape;384;p47"/>
          <p:cNvSpPr txBox="1"/>
          <p:nvPr>
            <p:ph idx="1" type="body"/>
          </p:nvPr>
        </p:nvSpPr>
        <p:spPr>
          <a:xfrm>
            <a:off x="5001425" y="1836500"/>
            <a:ext cx="1008900" cy="355200"/>
          </a:xfrm>
          <a:prstGeom prst="rect">
            <a:avLst/>
          </a:prstGeom>
          <a:ln>
            <a:noFill/>
          </a:ln>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rgbClr val="E4E4E4"/>
                </a:solidFill>
              </a:rPr>
              <a:t>Dataset 2</a:t>
            </a:r>
            <a:endParaRPr>
              <a:solidFill>
                <a:srgbClr val="E4E4E4"/>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8"/>
          <p:cNvSpPr txBox="1"/>
          <p:nvPr>
            <p:ph idx="1" type="body"/>
          </p:nvPr>
        </p:nvSpPr>
        <p:spPr>
          <a:xfrm>
            <a:off x="1297500" y="1567550"/>
            <a:ext cx="7038900" cy="3015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n_estimator &amp; max_depth</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Optimal number of trees decreased when combined with max_depth variations, suggesting that controlled depth prevents overfitting, enhancing accuracy with fewer trees</a:t>
            </a:r>
            <a:endParaRPr/>
          </a:p>
        </p:txBody>
      </p:sp>
      <p:sp>
        <p:nvSpPr>
          <p:cNvPr id="390" name="Google Shape;390;p4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a:p>
            <a:pPr indent="0" lvl="0" marL="0" rtl="0" algn="l">
              <a:spcBef>
                <a:spcPts val="0"/>
              </a:spcBef>
              <a:spcAft>
                <a:spcPts val="0"/>
              </a:spcAft>
              <a:buNone/>
            </a:pPr>
            <a:r>
              <a:rPr lang="en"/>
              <a:t>Parameter Tuning</a:t>
            </a:r>
            <a:endParaRPr/>
          </a:p>
        </p:txBody>
      </p:sp>
      <p:graphicFrame>
        <p:nvGraphicFramePr>
          <p:cNvPr id="391" name="Google Shape;391;p48"/>
          <p:cNvGraphicFramePr/>
          <p:nvPr/>
        </p:nvGraphicFramePr>
        <p:xfrm>
          <a:off x="1635975" y="2224750"/>
          <a:ext cx="3000000" cy="3000000"/>
        </p:xfrm>
        <a:graphic>
          <a:graphicData uri="http://schemas.openxmlformats.org/drawingml/2006/table">
            <a:tbl>
              <a:tblPr>
                <a:noFill/>
                <a:tableStyleId>{F99BA9D0-0843-4176-BB6C-593C361EAE7B}</a:tableStyleId>
              </a:tblPr>
              <a:tblGrid>
                <a:gridCol w="1639450"/>
                <a:gridCol w="1639450"/>
                <a:gridCol w="1639450"/>
                <a:gridCol w="1639450"/>
              </a:tblGrid>
              <a:tr h="324125">
                <a:tc>
                  <a:txBody>
                    <a:bodyPr/>
                    <a:lstStyle/>
                    <a:p>
                      <a:pPr indent="0" lvl="0" marL="0" rtl="0" algn="ctr">
                        <a:spcBef>
                          <a:spcPts val="0"/>
                        </a:spcBef>
                        <a:spcAft>
                          <a:spcPts val="0"/>
                        </a:spcAft>
                        <a:buNone/>
                      </a:pPr>
                      <a:r>
                        <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max_depth</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n_estimator</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lt1"/>
                          </a:solidFill>
                          <a:latin typeface="Lato"/>
                          <a:ea typeface="Lato"/>
                          <a:cs typeface="Lato"/>
                          <a:sym typeface="Lato"/>
                        </a:rPr>
                        <a:t>testing accuracy</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25925">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Dataset 1 Best Model</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latin typeface="Lato"/>
                          <a:ea typeface="Lato"/>
                          <a:cs typeface="Lato"/>
                          <a:sym typeface="Lato"/>
                        </a:rPr>
                        <a:t>7</a:t>
                      </a:r>
                      <a:endParaRPr b="1"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17</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lt1"/>
                          </a:solidFill>
                          <a:latin typeface="Lato"/>
                          <a:ea typeface="Lato"/>
                          <a:cs typeface="Lato"/>
                          <a:sym typeface="Lato"/>
                        </a:rPr>
                        <a:t>0.970</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25925">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Dataset 2 Best Model</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solidFill>
                            <a:schemeClr val="lt1"/>
                          </a:solidFill>
                          <a:latin typeface="Lato"/>
                          <a:ea typeface="Lato"/>
                          <a:cs typeface="Lato"/>
                          <a:sym typeface="Lato"/>
                        </a:rPr>
                        <a:t>3</a:t>
                      </a:r>
                      <a:endParaRPr b="1"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lt1"/>
                          </a:solidFill>
                          <a:latin typeface="Lato"/>
                          <a:ea typeface="Lato"/>
                          <a:cs typeface="Lato"/>
                          <a:sym typeface="Lato"/>
                        </a:rPr>
                        <a:t>38</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lt1"/>
                          </a:solidFill>
                          <a:latin typeface="Lato"/>
                          <a:ea typeface="Lato"/>
                          <a:cs typeface="Lato"/>
                          <a:sym typeface="Lato"/>
                        </a:rPr>
                        <a:t>0.725</a:t>
                      </a:r>
                      <a:endParaRPr sz="1200">
                        <a:solidFill>
                          <a:schemeClr val="lt1"/>
                        </a:solidFill>
                        <a:latin typeface="Lato"/>
                        <a:ea typeface="Lato"/>
                        <a:cs typeface="Lato"/>
                        <a:sym typeface="Lato"/>
                      </a:endParaRPr>
                    </a:p>
                  </a:txBody>
                  <a:tcPr marT="63500" marB="63500" marR="63500" marL="635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ph idx="1" type="body"/>
          </p:nvPr>
        </p:nvSpPr>
        <p:spPr>
          <a:xfrm>
            <a:off x="1297500" y="3727200"/>
            <a:ext cx="7038900" cy="1040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E4E4E4"/>
              </a:buClr>
              <a:buSzPts val="1300"/>
              <a:buChar char="●"/>
            </a:pPr>
            <a:r>
              <a:rPr lang="en">
                <a:solidFill>
                  <a:srgbClr val="E4E4E4"/>
                </a:solidFill>
              </a:rPr>
              <a:t>Dataset 1: </a:t>
            </a:r>
            <a:r>
              <a:rPr lang="en"/>
              <a:t>Well-balanced bias-variance tradeoff</a:t>
            </a:r>
            <a:br>
              <a:rPr lang="en">
                <a:solidFill>
                  <a:srgbClr val="E4E4E4"/>
                </a:solidFill>
              </a:rPr>
            </a:br>
            <a:r>
              <a:rPr lang="en">
                <a:solidFill>
                  <a:srgbClr val="E4E4E4"/>
                </a:solidFill>
              </a:rPr>
              <a:t>(minimized gap between training and testing scores across all metrics)</a:t>
            </a:r>
            <a:endParaRPr>
              <a:solidFill>
                <a:srgbClr val="E4E4E4"/>
              </a:solidFill>
            </a:endParaRPr>
          </a:p>
          <a:p>
            <a:pPr indent="-311150" lvl="0" marL="457200" rtl="0" algn="l">
              <a:spcBef>
                <a:spcPts val="0"/>
              </a:spcBef>
              <a:spcAft>
                <a:spcPts val="0"/>
              </a:spcAft>
              <a:buClr>
                <a:srgbClr val="E4E4E4"/>
              </a:buClr>
              <a:buSzPts val="1300"/>
              <a:buChar char="●"/>
            </a:pPr>
            <a:r>
              <a:rPr lang="en">
                <a:solidFill>
                  <a:srgbClr val="E4E4E4"/>
                </a:solidFill>
              </a:rPr>
              <a:t>Dataset 2: </a:t>
            </a:r>
            <a:r>
              <a:rPr lang="en"/>
              <a:t>Potential for improvement in bias-variance tradeoff</a:t>
            </a:r>
            <a:br>
              <a:rPr lang="en">
                <a:solidFill>
                  <a:srgbClr val="E4E4E4"/>
                </a:solidFill>
              </a:rPr>
            </a:br>
            <a:r>
              <a:rPr lang="en">
                <a:solidFill>
                  <a:srgbClr val="E4E4E4"/>
                </a:solidFill>
              </a:rPr>
              <a:t>(lower overall scores and larger gaps between training and testing across all metrics)</a:t>
            </a:r>
            <a:endParaRPr>
              <a:solidFill>
                <a:srgbClr val="E4E4E4"/>
              </a:solidFill>
            </a:endParaRPr>
          </a:p>
        </p:txBody>
      </p:sp>
      <p:sp>
        <p:nvSpPr>
          <p:cNvPr id="397" name="Google Shape;397;p4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a:p>
            <a:pPr indent="0" lvl="0" marL="0" rtl="0" algn="l">
              <a:spcBef>
                <a:spcPts val="0"/>
              </a:spcBef>
              <a:spcAft>
                <a:spcPts val="0"/>
              </a:spcAft>
              <a:buNone/>
            </a:pPr>
            <a:r>
              <a:rPr lang="en" sz="2622"/>
              <a:t>Evaluating Results</a:t>
            </a:r>
            <a:endParaRPr/>
          </a:p>
        </p:txBody>
      </p:sp>
      <p:pic>
        <p:nvPicPr>
          <p:cNvPr id="398" name="Google Shape;398;p49"/>
          <p:cNvPicPr preferRelativeResize="0"/>
          <p:nvPr/>
        </p:nvPicPr>
        <p:blipFill>
          <a:blip r:embed="rId3">
            <a:alphaModFix/>
          </a:blip>
          <a:stretch>
            <a:fillRect/>
          </a:stretch>
        </p:blipFill>
        <p:spPr>
          <a:xfrm>
            <a:off x="1490275" y="1458875"/>
            <a:ext cx="3182113" cy="1975104"/>
          </a:xfrm>
          <a:prstGeom prst="rect">
            <a:avLst/>
          </a:prstGeom>
          <a:noFill/>
          <a:ln>
            <a:noFill/>
          </a:ln>
        </p:spPr>
      </p:pic>
      <p:pic>
        <p:nvPicPr>
          <p:cNvPr id="399" name="Google Shape;399;p49"/>
          <p:cNvPicPr preferRelativeResize="0"/>
          <p:nvPr/>
        </p:nvPicPr>
        <p:blipFill>
          <a:blip r:embed="rId4">
            <a:alphaModFix/>
          </a:blip>
          <a:stretch>
            <a:fillRect/>
          </a:stretch>
        </p:blipFill>
        <p:spPr>
          <a:xfrm>
            <a:off x="4961500" y="1458875"/>
            <a:ext cx="3182113" cy="1975104"/>
          </a:xfrm>
          <a:prstGeom prst="rect">
            <a:avLst/>
          </a:prstGeom>
          <a:noFill/>
          <a:ln>
            <a:noFill/>
          </a:ln>
        </p:spPr>
      </p:pic>
      <p:sp>
        <p:nvSpPr>
          <p:cNvPr id="400" name="Google Shape;400;p49"/>
          <p:cNvSpPr txBox="1"/>
          <p:nvPr>
            <p:ph idx="1" type="body"/>
          </p:nvPr>
        </p:nvSpPr>
        <p:spPr>
          <a:xfrm>
            <a:off x="1450350" y="1139375"/>
            <a:ext cx="1008900" cy="355200"/>
          </a:xfrm>
          <a:prstGeom prst="rect">
            <a:avLst/>
          </a:prstGeom>
          <a:ln>
            <a:noFill/>
          </a:ln>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rgbClr val="E4E4E4"/>
                </a:solidFill>
              </a:rPr>
              <a:t>Dataset 1</a:t>
            </a:r>
            <a:endParaRPr>
              <a:solidFill>
                <a:srgbClr val="E4E4E4"/>
              </a:solidFill>
            </a:endParaRPr>
          </a:p>
        </p:txBody>
      </p:sp>
      <p:sp>
        <p:nvSpPr>
          <p:cNvPr id="401" name="Google Shape;401;p49"/>
          <p:cNvSpPr txBox="1"/>
          <p:nvPr>
            <p:ph idx="1" type="body"/>
          </p:nvPr>
        </p:nvSpPr>
        <p:spPr>
          <a:xfrm>
            <a:off x="5001425" y="1139375"/>
            <a:ext cx="1008900" cy="355200"/>
          </a:xfrm>
          <a:prstGeom prst="rect">
            <a:avLst/>
          </a:prstGeom>
          <a:ln>
            <a:noFill/>
          </a:ln>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rgbClr val="E4E4E4"/>
                </a:solidFill>
              </a:rPr>
              <a:t>Dataset 2</a:t>
            </a:r>
            <a:endParaRPr>
              <a:solidFill>
                <a:srgbClr val="E4E4E4"/>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Ada</a:t>
            </a:r>
            <a:r>
              <a:rPr lang="en"/>
              <a:t>Boosting</a:t>
            </a:r>
            <a:endParaRPr/>
          </a:p>
        </p:txBody>
      </p:sp>
      <p:pic>
        <p:nvPicPr>
          <p:cNvPr id="407" name="Google Shape;407;p50"/>
          <p:cNvPicPr preferRelativeResize="0"/>
          <p:nvPr/>
        </p:nvPicPr>
        <p:blipFill>
          <a:blip r:embed="rId3">
            <a:alphaModFix/>
          </a:blip>
          <a:stretch>
            <a:fillRect/>
          </a:stretch>
        </p:blipFill>
        <p:spPr>
          <a:xfrm>
            <a:off x="1564650" y="1190400"/>
            <a:ext cx="6202700" cy="1890750"/>
          </a:xfrm>
          <a:prstGeom prst="rect">
            <a:avLst/>
          </a:prstGeom>
          <a:noFill/>
          <a:ln>
            <a:noFill/>
          </a:ln>
        </p:spPr>
      </p:pic>
      <p:sp>
        <p:nvSpPr>
          <p:cNvPr id="408" name="Google Shape;408;p50"/>
          <p:cNvSpPr txBox="1"/>
          <p:nvPr>
            <p:ph idx="1" type="body"/>
          </p:nvPr>
        </p:nvSpPr>
        <p:spPr>
          <a:xfrm>
            <a:off x="495850" y="3316075"/>
            <a:ext cx="8340300" cy="1527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Combines multiple weak learners into a strong learner</a:t>
            </a:r>
            <a:endParaRPr sz="1500"/>
          </a:p>
          <a:p>
            <a:pPr indent="-323850" lvl="0" marL="457200" rtl="0" algn="l">
              <a:spcBef>
                <a:spcPts val="0"/>
              </a:spcBef>
              <a:spcAft>
                <a:spcPts val="0"/>
              </a:spcAft>
              <a:buSzPts val="1500"/>
              <a:buChar char="●"/>
            </a:pPr>
            <a:r>
              <a:rPr lang="en" sz="1500"/>
              <a:t>Misclassified instances in training receive increased weights in subsequent iterations, focusing on difficult cases for improvement</a:t>
            </a:r>
            <a:endParaRPr sz="1500"/>
          </a:p>
          <a:p>
            <a:pPr indent="-323850" lvl="0" marL="457200" rtl="0" algn="l">
              <a:spcBef>
                <a:spcPts val="0"/>
              </a:spcBef>
              <a:spcAft>
                <a:spcPts val="0"/>
              </a:spcAft>
              <a:buSzPts val="1500"/>
              <a:buChar char="●"/>
            </a:pPr>
            <a:r>
              <a:rPr lang="en" sz="1500"/>
              <a:t>Preferred for its simplicity and lower propensity for overfitting compared to XGBoost and Gradient Boosting</a:t>
            </a:r>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AdaBoosting</a:t>
            </a:r>
            <a:endParaRPr/>
          </a:p>
          <a:p>
            <a:pPr indent="0" lvl="0" marL="0" rtl="0" algn="l">
              <a:spcBef>
                <a:spcPts val="0"/>
              </a:spcBef>
              <a:spcAft>
                <a:spcPts val="0"/>
              </a:spcAft>
              <a:buNone/>
            </a:pPr>
            <a:r>
              <a:rPr lang="en"/>
              <a:t>Parameter Tuning</a:t>
            </a:r>
            <a:endParaRPr/>
          </a:p>
        </p:txBody>
      </p:sp>
      <p:sp>
        <p:nvSpPr>
          <p:cNvPr id="414" name="Google Shape;414;p51"/>
          <p:cNvSpPr txBox="1"/>
          <p:nvPr>
            <p:ph idx="1" type="body"/>
          </p:nvPr>
        </p:nvSpPr>
        <p:spPr>
          <a:xfrm>
            <a:off x="1297500" y="1567550"/>
            <a:ext cx="7038900" cy="3258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n_estimator </a:t>
            </a:r>
            <a:r>
              <a:rPr lang="en"/>
              <a:t>controls</a:t>
            </a:r>
            <a:r>
              <a:rPr lang="en"/>
              <a:t> </a:t>
            </a:r>
            <a:r>
              <a:rPr lang="en"/>
              <a:t>maximum number of weak learners, balancing overfitting risks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a:t>Initial accuracy increases, peaking at 162 for dataset 1</a:t>
            </a:r>
            <a:br>
              <a:rPr lang="en"/>
            </a:br>
            <a:r>
              <a:rPr lang="en"/>
              <a:t>→ Optimal at 20 for dataset 2, accuracy declining beyond this point, suggesting overfitting and high variance (may be due to inherent simplicity of dataset 2)</a:t>
            </a:r>
            <a:endParaRPr/>
          </a:p>
        </p:txBody>
      </p:sp>
      <p:pic>
        <p:nvPicPr>
          <p:cNvPr id="415" name="Google Shape;415;p51"/>
          <p:cNvPicPr preferRelativeResize="0"/>
          <p:nvPr/>
        </p:nvPicPr>
        <p:blipFill>
          <a:blip r:embed="rId3">
            <a:alphaModFix/>
          </a:blip>
          <a:stretch>
            <a:fillRect/>
          </a:stretch>
        </p:blipFill>
        <p:spPr>
          <a:xfrm>
            <a:off x="1804575" y="2122788"/>
            <a:ext cx="2952061" cy="1887630"/>
          </a:xfrm>
          <a:prstGeom prst="rect">
            <a:avLst/>
          </a:prstGeom>
          <a:noFill/>
          <a:ln>
            <a:noFill/>
          </a:ln>
        </p:spPr>
      </p:pic>
      <p:pic>
        <p:nvPicPr>
          <p:cNvPr id="416" name="Google Shape;416;p51"/>
          <p:cNvPicPr preferRelativeResize="0"/>
          <p:nvPr/>
        </p:nvPicPr>
        <p:blipFill>
          <a:blip r:embed="rId4">
            <a:alphaModFix/>
          </a:blip>
          <a:stretch>
            <a:fillRect/>
          </a:stretch>
        </p:blipFill>
        <p:spPr>
          <a:xfrm>
            <a:off x="4877274" y="2120750"/>
            <a:ext cx="2952052" cy="1891700"/>
          </a:xfrm>
          <a:prstGeom prst="rect">
            <a:avLst/>
          </a:prstGeom>
          <a:noFill/>
          <a:ln>
            <a:noFill/>
          </a:ln>
        </p:spPr>
      </p:pic>
      <p:sp>
        <p:nvSpPr>
          <p:cNvPr id="417" name="Google Shape;417;p51"/>
          <p:cNvSpPr txBox="1"/>
          <p:nvPr>
            <p:ph idx="1" type="body"/>
          </p:nvPr>
        </p:nvSpPr>
        <p:spPr>
          <a:xfrm>
            <a:off x="1804575" y="1820400"/>
            <a:ext cx="1008900" cy="355200"/>
          </a:xfrm>
          <a:prstGeom prst="rect">
            <a:avLst/>
          </a:prstGeom>
          <a:ln>
            <a:noFill/>
          </a:ln>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rgbClr val="E4E4E4"/>
                </a:solidFill>
              </a:rPr>
              <a:t>Dataset 1</a:t>
            </a:r>
            <a:endParaRPr>
              <a:solidFill>
                <a:srgbClr val="E4E4E4"/>
              </a:solidFill>
            </a:endParaRPr>
          </a:p>
        </p:txBody>
      </p:sp>
      <p:sp>
        <p:nvSpPr>
          <p:cNvPr id="418" name="Google Shape;418;p51"/>
          <p:cNvSpPr txBox="1"/>
          <p:nvPr>
            <p:ph idx="1" type="body"/>
          </p:nvPr>
        </p:nvSpPr>
        <p:spPr>
          <a:xfrm>
            <a:off x="4877275" y="1820400"/>
            <a:ext cx="1008900" cy="355200"/>
          </a:xfrm>
          <a:prstGeom prst="rect">
            <a:avLst/>
          </a:prstGeom>
          <a:ln>
            <a:noFill/>
          </a:ln>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rgbClr val="E4E4E4"/>
                </a:solidFill>
              </a:rPr>
              <a:t>Dataset 2</a:t>
            </a:r>
            <a:endParaRPr>
              <a:solidFill>
                <a:srgbClr val="E4E4E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
        <p:nvSpPr>
          <p:cNvPr id="153" name="Google Shape;153;p16"/>
          <p:cNvSpPr txBox="1"/>
          <p:nvPr>
            <p:ph idx="1" type="body"/>
          </p:nvPr>
        </p:nvSpPr>
        <p:spPr>
          <a:xfrm>
            <a:off x="1297500" y="1567550"/>
            <a:ext cx="70389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The first classification model we implemented that utilizes features and weights for each along with a bias to correctly classify a datapoint with highest probability. </a:t>
            </a:r>
            <a:endParaRPr/>
          </a:p>
          <a:p>
            <a:pPr indent="0" lvl="0" marL="0" rtl="0" algn="l">
              <a:spcBef>
                <a:spcPts val="1200"/>
              </a:spcBef>
              <a:spcAft>
                <a:spcPts val="0"/>
              </a:spcAft>
              <a:buNone/>
            </a:pPr>
            <a:r>
              <a:rPr b="1" lang="en"/>
              <a:t>Parameter Tuning</a:t>
            </a:r>
            <a:endParaRPr b="1"/>
          </a:p>
          <a:p>
            <a:pPr indent="0" lvl="0" marL="0" rtl="0" algn="l">
              <a:spcBef>
                <a:spcPts val="1200"/>
              </a:spcBef>
              <a:spcAft>
                <a:spcPts val="0"/>
              </a:spcAft>
              <a:buNone/>
            </a:pPr>
            <a:r>
              <a:rPr lang="en">
                <a:latin typeface="Arial"/>
                <a:ea typeface="Arial"/>
                <a:cs typeface="Arial"/>
                <a:sym typeface="Arial"/>
              </a:rPr>
              <a:t>Strong regularization effect will give less accurate results since the model would then overfit on the training data and perform poorly on the tests data. So, for our model we decided to test out different regularization values by changing the C parameter (the inverse of regularization strength). A higher value of C would mean minimal regularization, and vice versa.</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C (Inverse of Regularization Strength)</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Range of values tested: [ '0.001', '0.01', '0.1', '1', '10', '100']</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2"/>
          <p:cNvSpPr txBox="1"/>
          <p:nvPr>
            <p:ph idx="1" type="body"/>
          </p:nvPr>
        </p:nvSpPr>
        <p:spPr>
          <a:xfrm>
            <a:off x="1297500" y="3727200"/>
            <a:ext cx="7038900" cy="1040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2500"/>
          </a:bodyPr>
          <a:lstStyle/>
          <a:p>
            <a:pPr indent="-304958" lvl="0" marL="457200" rtl="0" algn="l">
              <a:spcBef>
                <a:spcPts val="0"/>
              </a:spcBef>
              <a:spcAft>
                <a:spcPts val="0"/>
              </a:spcAft>
              <a:buClr>
                <a:srgbClr val="E4E4E4"/>
              </a:buClr>
              <a:buSzPct val="100000"/>
              <a:buChar char="●"/>
            </a:pPr>
            <a:r>
              <a:rPr lang="en">
                <a:solidFill>
                  <a:srgbClr val="E4E4E4"/>
                </a:solidFill>
              </a:rPr>
              <a:t>Dataset 1: </a:t>
            </a:r>
            <a:r>
              <a:rPr lang="en"/>
              <a:t>Well-balanced bias-variance tradeoff</a:t>
            </a:r>
            <a:br>
              <a:rPr lang="en">
                <a:solidFill>
                  <a:srgbClr val="E4E4E4"/>
                </a:solidFill>
              </a:rPr>
            </a:br>
            <a:r>
              <a:rPr lang="en">
                <a:solidFill>
                  <a:srgbClr val="E4E4E4"/>
                </a:solidFill>
              </a:rPr>
              <a:t>(perfect training scores, minimized gap between training and testing scores across all metrics)</a:t>
            </a:r>
            <a:endParaRPr>
              <a:solidFill>
                <a:srgbClr val="E4E4E4"/>
              </a:solidFill>
            </a:endParaRPr>
          </a:p>
          <a:p>
            <a:pPr indent="-304958" lvl="0" marL="457200" rtl="0" algn="l">
              <a:spcBef>
                <a:spcPts val="0"/>
              </a:spcBef>
              <a:spcAft>
                <a:spcPts val="0"/>
              </a:spcAft>
              <a:buClr>
                <a:srgbClr val="E4E4E4"/>
              </a:buClr>
              <a:buSzPct val="100000"/>
              <a:buChar char="●"/>
            </a:pPr>
            <a:r>
              <a:rPr lang="en">
                <a:solidFill>
                  <a:srgbClr val="E4E4E4"/>
                </a:solidFill>
              </a:rPr>
              <a:t>Dataset 2: </a:t>
            </a:r>
            <a:r>
              <a:rPr lang="en"/>
              <a:t>Potential for improvement in bias-variance tradeoff</a:t>
            </a:r>
            <a:br>
              <a:rPr lang="en">
                <a:solidFill>
                  <a:srgbClr val="E4E4E4"/>
                </a:solidFill>
              </a:rPr>
            </a:br>
            <a:r>
              <a:rPr lang="en">
                <a:solidFill>
                  <a:srgbClr val="E4E4E4"/>
                </a:solidFill>
              </a:rPr>
              <a:t>(lower overall scores and significant gaps between training and testing across all metrics)</a:t>
            </a:r>
            <a:endParaRPr>
              <a:solidFill>
                <a:srgbClr val="E4E4E4"/>
              </a:solidFill>
            </a:endParaRPr>
          </a:p>
        </p:txBody>
      </p:sp>
      <p:sp>
        <p:nvSpPr>
          <p:cNvPr id="424" name="Google Shape;424;p5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AdaBoosting</a:t>
            </a:r>
            <a:endParaRPr/>
          </a:p>
          <a:p>
            <a:pPr indent="0" lvl="0" marL="0" rtl="0" algn="l">
              <a:spcBef>
                <a:spcPts val="0"/>
              </a:spcBef>
              <a:spcAft>
                <a:spcPts val="0"/>
              </a:spcAft>
              <a:buNone/>
            </a:pPr>
            <a:r>
              <a:rPr lang="en" sz="2622"/>
              <a:t>Evaluating Results</a:t>
            </a:r>
            <a:endParaRPr/>
          </a:p>
        </p:txBody>
      </p:sp>
      <p:pic>
        <p:nvPicPr>
          <p:cNvPr id="425" name="Google Shape;425;p52"/>
          <p:cNvPicPr preferRelativeResize="0"/>
          <p:nvPr/>
        </p:nvPicPr>
        <p:blipFill>
          <a:blip r:embed="rId3">
            <a:alphaModFix/>
          </a:blip>
          <a:stretch>
            <a:fillRect/>
          </a:stretch>
        </p:blipFill>
        <p:spPr>
          <a:xfrm>
            <a:off x="1341988" y="1570813"/>
            <a:ext cx="3136393" cy="1947673"/>
          </a:xfrm>
          <a:prstGeom prst="rect">
            <a:avLst/>
          </a:prstGeom>
          <a:noFill/>
          <a:ln>
            <a:noFill/>
          </a:ln>
        </p:spPr>
      </p:pic>
      <p:pic>
        <p:nvPicPr>
          <p:cNvPr id="426" name="Google Shape;426;p52"/>
          <p:cNvPicPr preferRelativeResize="0"/>
          <p:nvPr/>
        </p:nvPicPr>
        <p:blipFill>
          <a:blip r:embed="rId4">
            <a:alphaModFix/>
          </a:blip>
          <a:stretch>
            <a:fillRect/>
          </a:stretch>
        </p:blipFill>
        <p:spPr>
          <a:xfrm>
            <a:off x="4663563" y="1570836"/>
            <a:ext cx="3138451" cy="1947625"/>
          </a:xfrm>
          <a:prstGeom prst="rect">
            <a:avLst/>
          </a:prstGeom>
          <a:noFill/>
          <a:ln>
            <a:noFill/>
          </a:ln>
        </p:spPr>
      </p:pic>
      <p:sp>
        <p:nvSpPr>
          <p:cNvPr id="427" name="Google Shape;427;p52"/>
          <p:cNvSpPr txBox="1"/>
          <p:nvPr>
            <p:ph idx="1" type="body"/>
          </p:nvPr>
        </p:nvSpPr>
        <p:spPr>
          <a:xfrm>
            <a:off x="1342000" y="1215575"/>
            <a:ext cx="1008900" cy="355200"/>
          </a:xfrm>
          <a:prstGeom prst="rect">
            <a:avLst/>
          </a:prstGeom>
          <a:ln>
            <a:noFill/>
          </a:ln>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rgbClr val="E4E4E4"/>
                </a:solidFill>
              </a:rPr>
              <a:t>Dataset 1</a:t>
            </a:r>
            <a:endParaRPr>
              <a:solidFill>
                <a:srgbClr val="E4E4E4"/>
              </a:solidFill>
            </a:endParaRPr>
          </a:p>
        </p:txBody>
      </p:sp>
      <p:sp>
        <p:nvSpPr>
          <p:cNvPr id="428" name="Google Shape;428;p52"/>
          <p:cNvSpPr txBox="1"/>
          <p:nvPr>
            <p:ph idx="1" type="body"/>
          </p:nvPr>
        </p:nvSpPr>
        <p:spPr>
          <a:xfrm>
            <a:off x="4663575" y="1215575"/>
            <a:ext cx="1008900" cy="355200"/>
          </a:xfrm>
          <a:prstGeom prst="rect">
            <a:avLst/>
          </a:prstGeom>
          <a:ln>
            <a:noFill/>
          </a:ln>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rgbClr val="E4E4E4"/>
                </a:solidFill>
              </a:rPr>
              <a:t>Dataset 2</a:t>
            </a:r>
            <a:endParaRPr>
              <a:solidFill>
                <a:srgbClr val="E4E4E4"/>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a:t>
            </a:r>
            <a:endParaRPr/>
          </a:p>
        </p:txBody>
      </p:sp>
      <p:sp>
        <p:nvSpPr>
          <p:cNvPr id="434" name="Google Shape;434;p53"/>
          <p:cNvSpPr txBox="1"/>
          <p:nvPr>
            <p:ph idx="1" type="body"/>
          </p:nvPr>
        </p:nvSpPr>
        <p:spPr>
          <a:xfrm>
            <a:off x="496100" y="1634500"/>
            <a:ext cx="34032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t>Structure (used </a:t>
            </a:r>
            <a:r>
              <a:rPr b="1" lang="en" u="sng"/>
              <a:t>Pytorch</a:t>
            </a:r>
            <a:r>
              <a:rPr b="1" lang="en"/>
              <a:t>):</a:t>
            </a:r>
            <a:endParaRPr b="1"/>
          </a:p>
          <a:p>
            <a:pPr indent="-311150" lvl="0" marL="457200" rtl="0" algn="l">
              <a:spcBef>
                <a:spcPts val="1200"/>
              </a:spcBef>
              <a:spcAft>
                <a:spcPts val="0"/>
              </a:spcAft>
              <a:buSzPts val="1300"/>
              <a:buChar char="●"/>
            </a:pPr>
            <a:r>
              <a:rPr lang="en"/>
              <a:t>Contains </a:t>
            </a:r>
            <a:r>
              <a:rPr lang="en" u="sng"/>
              <a:t>2 hidden layers</a:t>
            </a:r>
            <a:endParaRPr u="sng"/>
          </a:p>
          <a:p>
            <a:pPr indent="-311150" lvl="0" marL="457200" rtl="0" algn="l">
              <a:spcBef>
                <a:spcPts val="0"/>
              </a:spcBef>
              <a:spcAft>
                <a:spcPts val="0"/>
              </a:spcAft>
              <a:buSzPts val="1300"/>
              <a:buChar char="●"/>
            </a:pPr>
            <a:r>
              <a:rPr lang="en"/>
              <a:t>torch.nn.Linear was used between all layers</a:t>
            </a:r>
            <a:endParaRPr/>
          </a:p>
          <a:p>
            <a:pPr indent="-311150" lvl="0" marL="457200" rtl="0" algn="l">
              <a:spcBef>
                <a:spcPts val="0"/>
              </a:spcBef>
              <a:spcAft>
                <a:spcPts val="0"/>
              </a:spcAft>
              <a:buSzPts val="1300"/>
              <a:buChar char="●"/>
            </a:pPr>
            <a:r>
              <a:rPr lang="en"/>
              <a:t>torch.nn.functional.Sigmoid was used as the </a:t>
            </a:r>
            <a:r>
              <a:rPr lang="en" u="sng"/>
              <a:t>sigmoid activation function</a:t>
            </a:r>
            <a:endParaRPr u="sng"/>
          </a:p>
          <a:p>
            <a:pPr indent="-311150" lvl="0" marL="457200" rtl="0" algn="l">
              <a:spcBef>
                <a:spcPts val="0"/>
              </a:spcBef>
              <a:spcAft>
                <a:spcPts val="0"/>
              </a:spcAft>
              <a:buSzPts val="1300"/>
              <a:buChar char="●"/>
            </a:pPr>
            <a:r>
              <a:rPr lang="en"/>
              <a:t>During training, </a:t>
            </a:r>
            <a:r>
              <a:rPr lang="en" u="sng"/>
              <a:t>torch.nn.CrossEntropyLoss</a:t>
            </a:r>
            <a:r>
              <a:rPr lang="en"/>
              <a:t> was used to calculate loss; of note, torch.nn.CrossEntropyLoss also applies the </a:t>
            </a:r>
            <a:r>
              <a:rPr lang="en" u="sng"/>
              <a:t>softmax output layer</a:t>
            </a:r>
            <a:endParaRPr u="sng"/>
          </a:p>
        </p:txBody>
      </p:sp>
      <p:graphicFrame>
        <p:nvGraphicFramePr>
          <p:cNvPr id="435" name="Google Shape;435;p53"/>
          <p:cNvGraphicFramePr/>
          <p:nvPr/>
        </p:nvGraphicFramePr>
        <p:xfrm>
          <a:off x="4356700" y="1551813"/>
          <a:ext cx="3000000" cy="3000000"/>
        </p:xfrm>
        <a:graphic>
          <a:graphicData uri="http://schemas.openxmlformats.org/drawingml/2006/table">
            <a:tbl>
              <a:tblPr>
                <a:noFill/>
                <a:tableStyleId>{F99BA9D0-0843-4176-BB6C-593C361EAE7B}</a:tableStyleId>
              </a:tblPr>
              <a:tblGrid>
                <a:gridCol w="2256025"/>
                <a:gridCol w="2088475"/>
              </a:tblGrid>
              <a:tr h="26120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Hyperparameters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(With Default Settings):</a:t>
                      </a:r>
                      <a:endParaRPr sz="1300">
                        <a:solidFill>
                          <a:schemeClr val="lt1"/>
                        </a:solidFill>
                        <a:latin typeface="Lato"/>
                        <a:ea typeface="Lato"/>
                        <a:cs typeface="Lato"/>
                        <a:sym typeface="Lato"/>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Options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(Ranges):</a:t>
                      </a:r>
                      <a:endParaRPr sz="1300">
                        <a:solidFill>
                          <a:schemeClr val="lt1"/>
                        </a:solidFill>
                        <a:latin typeface="Lato"/>
                        <a:ea typeface="Lato"/>
                        <a:cs typeface="Lato"/>
                        <a:sym typeface="Lato"/>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2900">
                <a:tc>
                  <a:txBody>
                    <a:bodyPr/>
                    <a:lstStyle/>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h_1_o_s=</a:t>
                      </a:r>
                      <a:r>
                        <a:rPr lang="en" sz="1050">
                          <a:solidFill>
                            <a:srgbClr val="93C47D"/>
                          </a:solidFill>
                          <a:latin typeface="Courier New"/>
                          <a:ea typeface="Courier New"/>
                          <a:cs typeface="Courier New"/>
                          <a:sym typeface="Courier New"/>
                        </a:rPr>
                        <a:t>256</a:t>
                      </a:r>
                      <a:endParaRPr sz="1050">
                        <a:solidFill>
                          <a:srgbClr val="93C47D"/>
                        </a:solidFill>
                        <a:latin typeface="Courier New"/>
                        <a:ea typeface="Courier New"/>
                        <a:cs typeface="Courier New"/>
                        <a:sym typeface="Courier New"/>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a:t>
                      </a:r>
                      <a:r>
                        <a:rPr lang="en" sz="1050">
                          <a:solidFill>
                            <a:srgbClr val="93C47D"/>
                          </a:solidFill>
                          <a:latin typeface="Courier New"/>
                          <a:ea typeface="Courier New"/>
                          <a:cs typeface="Courier New"/>
                          <a:sym typeface="Courier New"/>
                        </a:rPr>
                        <a:t>256</a:t>
                      </a:r>
                      <a:r>
                        <a:rPr lang="en" sz="1050">
                          <a:solidFill>
                            <a:schemeClr val="lt1"/>
                          </a:solidFill>
                          <a:latin typeface="Courier New"/>
                          <a:ea typeface="Courier New"/>
                          <a:cs typeface="Courier New"/>
                          <a:sym typeface="Courier New"/>
                        </a:rPr>
                        <a:t>,</a:t>
                      </a:r>
                      <a:r>
                        <a:rPr lang="en" sz="1050">
                          <a:solidFill>
                            <a:srgbClr val="93C47D"/>
                          </a:solidFill>
                          <a:latin typeface="Courier New"/>
                          <a:ea typeface="Courier New"/>
                          <a:cs typeface="Courier New"/>
                          <a:sym typeface="Courier New"/>
                        </a:rPr>
                        <a:t> 392</a:t>
                      </a:r>
                      <a:r>
                        <a:rPr lang="en" sz="1050">
                          <a:solidFill>
                            <a:schemeClr val="lt1"/>
                          </a:solidFill>
                          <a:latin typeface="Courier New"/>
                          <a:ea typeface="Courier New"/>
                          <a:cs typeface="Courier New"/>
                          <a:sym typeface="Courier New"/>
                        </a:rPr>
                        <a:t>]</a:t>
                      </a:r>
                      <a:endParaRPr sz="1100"/>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2900">
                <a:tc>
                  <a:txBody>
                    <a:bodyPr/>
                    <a:lstStyle/>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h_2_o_s=</a:t>
                      </a:r>
                      <a:r>
                        <a:rPr lang="en" sz="1050">
                          <a:solidFill>
                            <a:srgbClr val="93C47D"/>
                          </a:solidFill>
                          <a:latin typeface="Courier New"/>
                          <a:ea typeface="Courier New"/>
                          <a:cs typeface="Courier New"/>
                          <a:sym typeface="Courier New"/>
                        </a:rPr>
                        <a:t>128</a:t>
                      </a:r>
                      <a:endParaRPr sz="1100"/>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a:t>
                      </a:r>
                      <a:r>
                        <a:rPr lang="en" sz="1050">
                          <a:solidFill>
                            <a:srgbClr val="93C47D"/>
                          </a:solidFill>
                          <a:latin typeface="Courier New"/>
                          <a:ea typeface="Courier New"/>
                          <a:cs typeface="Courier New"/>
                          <a:sym typeface="Courier New"/>
                        </a:rPr>
                        <a:t>128</a:t>
                      </a:r>
                      <a:r>
                        <a:rPr lang="en" sz="1050">
                          <a:solidFill>
                            <a:schemeClr val="lt1"/>
                          </a:solidFill>
                          <a:latin typeface="Courier New"/>
                          <a:ea typeface="Courier New"/>
                          <a:cs typeface="Courier New"/>
                          <a:sym typeface="Courier New"/>
                        </a:rPr>
                        <a:t>,</a:t>
                      </a:r>
                      <a:r>
                        <a:rPr lang="en" sz="1050">
                          <a:solidFill>
                            <a:srgbClr val="93C47D"/>
                          </a:solidFill>
                          <a:latin typeface="Courier New"/>
                          <a:ea typeface="Courier New"/>
                          <a:cs typeface="Courier New"/>
                          <a:sym typeface="Courier New"/>
                        </a:rPr>
                        <a:t> 196</a:t>
                      </a:r>
                      <a:r>
                        <a:rPr lang="en" sz="1050">
                          <a:solidFill>
                            <a:schemeClr val="lt1"/>
                          </a:solidFill>
                          <a:latin typeface="Courier New"/>
                          <a:ea typeface="Courier New"/>
                          <a:cs typeface="Courier New"/>
                          <a:sym typeface="Courier New"/>
                        </a:rPr>
                        <a:t>]</a:t>
                      </a:r>
                      <a:endParaRPr sz="1100"/>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94625">
                <a:tc>
                  <a:txBody>
                    <a:bodyPr/>
                    <a:lstStyle/>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w=</a:t>
                      </a:r>
                      <a:r>
                        <a:rPr lang="en" sz="1050">
                          <a:solidFill>
                            <a:srgbClr val="9FC5E8"/>
                          </a:solidFill>
                          <a:latin typeface="Courier New"/>
                          <a:ea typeface="Courier New"/>
                          <a:cs typeface="Courier New"/>
                          <a:sym typeface="Courier New"/>
                        </a:rPr>
                        <a:t>None</a:t>
                      </a:r>
                      <a:endParaRPr sz="1100">
                        <a:solidFill>
                          <a:srgbClr val="9FC5E8"/>
                        </a:solidFill>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a:t>
                      </a:r>
                      <a:r>
                        <a:rPr lang="en" sz="1050">
                          <a:solidFill>
                            <a:srgbClr val="9FC5E8"/>
                          </a:solidFill>
                          <a:latin typeface="Courier New"/>
                          <a:ea typeface="Courier New"/>
                          <a:cs typeface="Courier New"/>
                          <a:sym typeface="Courier New"/>
                        </a:rPr>
                        <a:t>None</a:t>
                      </a:r>
                      <a:r>
                        <a:rPr lang="en" sz="1050">
                          <a:solidFill>
                            <a:schemeClr val="lt1"/>
                          </a:solidFill>
                          <a:latin typeface="Courier New"/>
                          <a:ea typeface="Courier New"/>
                          <a:cs typeface="Courier New"/>
                          <a:sym typeface="Courier New"/>
                        </a:rPr>
                        <a:t>, [</a:t>
                      </a:r>
                      <a:r>
                        <a:rPr lang="en" sz="1050">
                          <a:solidFill>
                            <a:srgbClr val="DD7E6B"/>
                          </a:solidFill>
                          <a:latin typeface="Courier New"/>
                          <a:ea typeface="Courier New"/>
                          <a:cs typeface="Courier New"/>
                          <a:sym typeface="Courier New"/>
                        </a:rPr>
                        <a:t>"hidden_1"</a:t>
                      </a:r>
                      <a:r>
                        <a:rPr lang="en" sz="1050">
                          <a:solidFill>
                            <a:schemeClr val="lt1"/>
                          </a:solidFill>
                          <a:latin typeface="Courier New"/>
                          <a:ea typeface="Courier New"/>
                          <a:cs typeface="Courier New"/>
                          <a:sym typeface="Courier New"/>
                        </a:rPr>
                        <a:t>], [</a:t>
                      </a:r>
                      <a:r>
                        <a:rPr lang="en" sz="1050">
                          <a:solidFill>
                            <a:srgbClr val="DD7E6B"/>
                          </a:solidFill>
                          <a:latin typeface="Courier New"/>
                          <a:ea typeface="Courier New"/>
                          <a:cs typeface="Courier New"/>
                          <a:sym typeface="Courier New"/>
                        </a:rPr>
                        <a:t>"hidden_2"</a:t>
                      </a:r>
                      <a:r>
                        <a:rPr lang="en" sz="1050">
                          <a:solidFill>
                            <a:schemeClr val="lt1"/>
                          </a:solidFill>
                          <a:latin typeface="Courier New"/>
                          <a:ea typeface="Courier New"/>
                          <a:cs typeface="Courier New"/>
                          <a:sym typeface="Courier New"/>
                        </a:rPr>
                        <a:t>], [</a:t>
                      </a:r>
                      <a:r>
                        <a:rPr lang="en" sz="1050">
                          <a:solidFill>
                            <a:srgbClr val="DD7E6B"/>
                          </a:solidFill>
                          <a:latin typeface="Courier New"/>
                          <a:ea typeface="Courier New"/>
                          <a:cs typeface="Courier New"/>
                          <a:sym typeface="Courier New"/>
                        </a:rPr>
                        <a:t>"hidden_1"</a:t>
                      </a:r>
                      <a:r>
                        <a:rPr lang="en" sz="1050">
                          <a:solidFill>
                            <a:schemeClr val="lt1"/>
                          </a:solidFill>
                          <a:latin typeface="Courier New"/>
                          <a:ea typeface="Courier New"/>
                          <a:cs typeface="Courier New"/>
                          <a:sym typeface="Courier New"/>
                        </a:rPr>
                        <a:t>, </a:t>
                      </a:r>
                      <a:r>
                        <a:rPr lang="en" sz="1050">
                          <a:solidFill>
                            <a:srgbClr val="DD7E6B"/>
                          </a:solidFill>
                          <a:latin typeface="Courier New"/>
                          <a:ea typeface="Courier New"/>
                          <a:cs typeface="Courier New"/>
                          <a:sym typeface="Courier New"/>
                        </a:rPr>
                        <a:t>"hidden_2"</a:t>
                      </a:r>
                      <a:r>
                        <a:rPr lang="en" sz="1050">
                          <a:solidFill>
                            <a:schemeClr val="lt1"/>
                          </a:solidFill>
                          <a:latin typeface="Courier New"/>
                          <a:ea typeface="Courier New"/>
                          <a:cs typeface="Courier New"/>
                          <a:sym typeface="Courier New"/>
                        </a:rPr>
                        <a:t>]]</a:t>
                      </a:r>
                      <a:endParaRPr sz="1100"/>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2900">
                <a:tc>
                  <a:txBody>
                    <a:bodyPr/>
                    <a:lstStyle/>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b=[</a:t>
                      </a:r>
                      <a:r>
                        <a:rPr lang="en" sz="1050">
                          <a:solidFill>
                            <a:srgbClr val="93C47D"/>
                          </a:solidFill>
                          <a:latin typeface="Courier New"/>
                          <a:ea typeface="Courier New"/>
                          <a:cs typeface="Courier New"/>
                          <a:sym typeface="Courier New"/>
                        </a:rPr>
                        <a:t>1</a:t>
                      </a:r>
                      <a:r>
                        <a:rPr lang="en" sz="1050">
                          <a:solidFill>
                            <a:schemeClr val="lt1"/>
                          </a:solidFill>
                          <a:latin typeface="Courier New"/>
                          <a:ea typeface="Courier New"/>
                          <a:cs typeface="Courier New"/>
                          <a:sym typeface="Courier New"/>
                        </a:rPr>
                        <a:t>, </a:t>
                      </a:r>
                      <a:r>
                        <a:rPr lang="en" sz="1050">
                          <a:solidFill>
                            <a:srgbClr val="93C47D"/>
                          </a:solidFill>
                          <a:latin typeface="Courier New"/>
                          <a:ea typeface="Courier New"/>
                          <a:cs typeface="Courier New"/>
                          <a:sym typeface="Courier New"/>
                        </a:rPr>
                        <a:t>1</a:t>
                      </a:r>
                      <a:r>
                        <a:rPr lang="en" sz="1050">
                          <a:solidFill>
                            <a:schemeClr val="lt1"/>
                          </a:solidFill>
                          <a:latin typeface="Courier New"/>
                          <a:ea typeface="Courier New"/>
                          <a:cs typeface="Courier New"/>
                          <a:sym typeface="Courier New"/>
                        </a:rPr>
                        <a:t>]</a:t>
                      </a:r>
                      <a:endParaRPr sz="1100"/>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a:t>
                      </a:r>
                      <a:r>
                        <a:rPr lang="en" sz="1050">
                          <a:solidFill>
                            <a:srgbClr val="93C47D"/>
                          </a:solidFill>
                          <a:latin typeface="Courier New"/>
                          <a:ea typeface="Courier New"/>
                          <a:cs typeface="Courier New"/>
                          <a:sym typeface="Courier New"/>
                        </a:rPr>
                        <a:t>1</a:t>
                      </a:r>
                      <a:r>
                        <a:rPr lang="en" sz="1050">
                          <a:solidFill>
                            <a:schemeClr val="lt1"/>
                          </a:solidFill>
                          <a:latin typeface="Courier New"/>
                          <a:ea typeface="Courier New"/>
                          <a:cs typeface="Courier New"/>
                          <a:sym typeface="Courier New"/>
                        </a:rPr>
                        <a:t>,</a:t>
                      </a:r>
                      <a:r>
                        <a:rPr lang="en" sz="1050">
                          <a:latin typeface="Courier New"/>
                          <a:ea typeface="Courier New"/>
                          <a:cs typeface="Courier New"/>
                          <a:sym typeface="Courier New"/>
                        </a:rPr>
                        <a:t> </a:t>
                      </a:r>
                      <a:r>
                        <a:rPr lang="en" sz="1050">
                          <a:solidFill>
                            <a:srgbClr val="93C47D"/>
                          </a:solidFill>
                          <a:latin typeface="Courier New"/>
                          <a:ea typeface="Courier New"/>
                          <a:cs typeface="Courier New"/>
                          <a:sym typeface="Courier New"/>
                        </a:rPr>
                        <a:t>1</a:t>
                      </a:r>
                      <a:r>
                        <a:rPr lang="en" sz="1050">
                          <a:solidFill>
                            <a:schemeClr val="lt1"/>
                          </a:solidFill>
                          <a:latin typeface="Courier New"/>
                          <a:ea typeface="Courier New"/>
                          <a:cs typeface="Courier New"/>
                          <a:sym typeface="Courier New"/>
                        </a:rPr>
                        <a:t>], [</a:t>
                      </a:r>
                      <a:r>
                        <a:rPr lang="en" sz="1050">
                          <a:solidFill>
                            <a:srgbClr val="93C47D"/>
                          </a:solidFill>
                          <a:latin typeface="Courier New"/>
                          <a:ea typeface="Courier New"/>
                          <a:cs typeface="Courier New"/>
                          <a:sym typeface="Courier New"/>
                        </a:rPr>
                        <a:t>1</a:t>
                      </a:r>
                      <a:r>
                        <a:rPr lang="en" sz="1050">
                          <a:solidFill>
                            <a:schemeClr val="lt1"/>
                          </a:solidFill>
                          <a:latin typeface="Courier New"/>
                          <a:ea typeface="Courier New"/>
                          <a:cs typeface="Courier New"/>
                          <a:sym typeface="Courier New"/>
                        </a:rPr>
                        <a:t>,</a:t>
                      </a:r>
                      <a:r>
                        <a:rPr lang="en" sz="1050">
                          <a:latin typeface="Courier New"/>
                          <a:ea typeface="Courier New"/>
                          <a:cs typeface="Courier New"/>
                          <a:sym typeface="Courier New"/>
                        </a:rPr>
                        <a:t> </a:t>
                      </a:r>
                      <a:r>
                        <a:rPr lang="en" sz="1050">
                          <a:solidFill>
                            <a:srgbClr val="93C47D"/>
                          </a:solidFill>
                          <a:latin typeface="Courier New"/>
                          <a:ea typeface="Courier New"/>
                          <a:cs typeface="Courier New"/>
                          <a:sym typeface="Courier New"/>
                        </a:rPr>
                        <a:t>0</a:t>
                      </a:r>
                      <a:r>
                        <a:rPr lang="en" sz="1050">
                          <a:solidFill>
                            <a:schemeClr val="lt1"/>
                          </a:solidFill>
                          <a:latin typeface="Courier New"/>
                          <a:ea typeface="Courier New"/>
                          <a:cs typeface="Courier New"/>
                          <a:sym typeface="Courier New"/>
                        </a:rPr>
                        <a:t>], [</a:t>
                      </a:r>
                      <a:r>
                        <a:rPr lang="en" sz="1050">
                          <a:solidFill>
                            <a:srgbClr val="93C47D"/>
                          </a:solidFill>
                          <a:latin typeface="Courier New"/>
                          <a:ea typeface="Courier New"/>
                          <a:cs typeface="Courier New"/>
                          <a:sym typeface="Courier New"/>
                        </a:rPr>
                        <a:t>0</a:t>
                      </a:r>
                      <a:r>
                        <a:rPr lang="en" sz="1050">
                          <a:solidFill>
                            <a:schemeClr val="lt1"/>
                          </a:solidFill>
                          <a:latin typeface="Courier New"/>
                          <a:ea typeface="Courier New"/>
                          <a:cs typeface="Courier New"/>
                          <a:sym typeface="Courier New"/>
                        </a:rPr>
                        <a:t>, </a:t>
                      </a:r>
                      <a:r>
                        <a:rPr lang="en" sz="1050">
                          <a:solidFill>
                            <a:srgbClr val="93C47D"/>
                          </a:solidFill>
                          <a:latin typeface="Courier New"/>
                          <a:ea typeface="Courier New"/>
                          <a:cs typeface="Courier New"/>
                          <a:sym typeface="Courier New"/>
                        </a:rPr>
                        <a:t>1</a:t>
                      </a:r>
                      <a:r>
                        <a:rPr lang="en" sz="1050">
                          <a:solidFill>
                            <a:schemeClr val="lt1"/>
                          </a:solidFill>
                          <a:latin typeface="Courier New"/>
                          <a:ea typeface="Courier New"/>
                          <a:cs typeface="Courier New"/>
                          <a:sym typeface="Courier New"/>
                        </a:rPr>
                        <a:t>], [</a:t>
                      </a:r>
                      <a:r>
                        <a:rPr lang="en" sz="1050">
                          <a:solidFill>
                            <a:srgbClr val="93C47D"/>
                          </a:solidFill>
                          <a:latin typeface="Courier New"/>
                          <a:ea typeface="Courier New"/>
                          <a:cs typeface="Courier New"/>
                          <a:sym typeface="Courier New"/>
                        </a:rPr>
                        <a:t>0</a:t>
                      </a:r>
                      <a:r>
                        <a:rPr lang="en" sz="1050">
                          <a:solidFill>
                            <a:schemeClr val="lt1"/>
                          </a:solidFill>
                          <a:latin typeface="Courier New"/>
                          <a:ea typeface="Courier New"/>
                          <a:cs typeface="Courier New"/>
                          <a:sym typeface="Courier New"/>
                        </a:rPr>
                        <a:t>,</a:t>
                      </a:r>
                      <a:r>
                        <a:rPr lang="en" sz="1050">
                          <a:latin typeface="Courier New"/>
                          <a:ea typeface="Courier New"/>
                          <a:cs typeface="Courier New"/>
                          <a:sym typeface="Courier New"/>
                        </a:rPr>
                        <a:t> </a:t>
                      </a:r>
                      <a:r>
                        <a:rPr lang="en" sz="1050">
                          <a:solidFill>
                            <a:srgbClr val="93C47D"/>
                          </a:solidFill>
                          <a:latin typeface="Courier New"/>
                          <a:ea typeface="Courier New"/>
                          <a:cs typeface="Courier New"/>
                          <a:sym typeface="Courier New"/>
                        </a:rPr>
                        <a:t>0</a:t>
                      </a:r>
                      <a:r>
                        <a:rPr lang="en" sz="1050">
                          <a:solidFill>
                            <a:schemeClr val="lt1"/>
                          </a:solidFill>
                          <a:latin typeface="Courier New"/>
                          <a:ea typeface="Courier New"/>
                          <a:cs typeface="Courier New"/>
                          <a:sym typeface="Courier New"/>
                        </a:rPr>
                        <a:t>]]</a:t>
                      </a:r>
                      <a:endParaRPr sz="1050">
                        <a:solidFill>
                          <a:schemeClr val="lt1"/>
                        </a:solidFill>
                        <a:latin typeface="Courier New"/>
                        <a:ea typeface="Courier New"/>
                        <a:cs typeface="Courier New"/>
                        <a:sym typeface="Courier New"/>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02900">
                <a:tc>
                  <a:txBody>
                    <a:bodyPr/>
                    <a:lstStyle/>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lr=</a:t>
                      </a:r>
                      <a:r>
                        <a:rPr lang="en" sz="1050">
                          <a:solidFill>
                            <a:srgbClr val="93C47D"/>
                          </a:solidFill>
                          <a:latin typeface="Courier New"/>
                          <a:ea typeface="Courier New"/>
                          <a:cs typeface="Courier New"/>
                          <a:sym typeface="Courier New"/>
                        </a:rPr>
                        <a:t>0.5</a:t>
                      </a:r>
                      <a:endParaRPr sz="1100"/>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35714"/>
                        </a:lnSpc>
                        <a:spcBef>
                          <a:spcPts val="0"/>
                        </a:spcBef>
                        <a:spcAft>
                          <a:spcPts val="0"/>
                        </a:spcAft>
                        <a:buNone/>
                      </a:pPr>
                      <a:r>
                        <a:rPr lang="en" sz="1050">
                          <a:solidFill>
                            <a:schemeClr val="lt1"/>
                          </a:solidFill>
                          <a:latin typeface="Courier New"/>
                          <a:ea typeface="Courier New"/>
                          <a:cs typeface="Courier New"/>
                          <a:sym typeface="Courier New"/>
                        </a:rPr>
                        <a:t>[</a:t>
                      </a:r>
                      <a:r>
                        <a:rPr lang="en" sz="1050">
                          <a:solidFill>
                            <a:srgbClr val="93C47D"/>
                          </a:solidFill>
                          <a:latin typeface="Courier New"/>
                          <a:ea typeface="Courier New"/>
                          <a:cs typeface="Courier New"/>
                          <a:sym typeface="Courier New"/>
                        </a:rPr>
                        <a:t>0.25</a:t>
                      </a:r>
                      <a:r>
                        <a:rPr lang="en" sz="1050">
                          <a:solidFill>
                            <a:schemeClr val="lt1"/>
                          </a:solidFill>
                          <a:latin typeface="Courier New"/>
                          <a:ea typeface="Courier New"/>
                          <a:cs typeface="Courier New"/>
                          <a:sym typeface="Courier New"/>
                        </a:rPr>
                        <a:t>, </a:t>
                      </a:r>
                      <a:r>
                        <a:rPr lang="en" sz="1050">
                          <a:solidFill>
                            <a:srgbClr val="93C47D"/>
                          </a:solidFill>
                          <a:latin typeface="Courier New"/>
                          <a:ea typeface="Courier New"/>
                          <a:cs typeface="Courier New"/>
                          <a:sym typeface="Courier New"/>
                        </a:rPr>
                        <a:t>0.5</a:t>
                      </a:r>
                      <a:r>
                        <a:rPr lang="en" sz="1050">
                          <a:solidFill>
                            <a:schemeClr val="lt1"/>
                          </a:solidFill>
                          <a:latin typeface="Courier New"/>
                          <a:ea typeface="Courier New"/>
                          <a:cs typeface="Courier New"/>
                          <a:sym typeface="Courier New"/>
                        </a:rPr>
                        <a:t>, </a:t>
                      </a:r>
                      <a:r>
                        <a:rPr lang="en" sz="1050">
                          <a:solidFill>
                            <a:srgbClr val="93C47D"/>
                          </a:solidFill>
                          <a:latin typeface="Courier New"/>
                          <a:ea typeface="Courier New"/>
                          <a:cs typeface="Courier New"/>
                          <a:sym typeface="Courier New"/>
                        </a:rPr>
                        <a:t>0.75</a:t>
                      </a:r>
                      <a:r>
                        <a:rPr lang="en" sz="1050">
                          <a:solidFill>
                            <a:schemeClr val="lt1"/>
                          </a:solidFill>
                          <a:latin typeface="Courier New"/>
                          <a:ea typeface="Courier New"/>
                          <a:cs typeface="Courier New"/>
                          <a:sym typeface="Courier New"/>
                        </a:rPr>
                        <a:t>]</a:t>
                      </a:r>
                      <a:endParaRPr sz="1050">
                        <a:solidFill>
                          <a:schemeClr val="lt1"/>
                        </a:solidFill>
                        <a:latin typeface="Courier New"/>
                        <a:ea typeface="Courier New"/>
                        <a:cs typeface="Courier New"/>
                        <a:sym typeface="Courier New"/>
                      </a:endParaRPr>
                    </a:p>
                  </a:txBody>
                  <a:tcPr marT="63500" marB="63500" marR="63500" marL="635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4"/>
          <p:cNvSpPr txBox="1"/>
          <p:nvPr>
            <p:ph idx="1" type="body"/>
          </p:nvPr>
        </p:nvSpPr>
        <p:spPr>
          <a:xfrm>
            <a:off x="5351875" y="719675"/>
            <a:ext cx="3601800" cy="2911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500"/>
              <a:t>Hyperparameter Affects:</a:t>
            </a:r>
            <a:endParaRPr b="1" sz="1500"/>
          </a:p>
          <a:p>
            <a:pPr indent="0" lvl="0" marL="0" rtl="0" algn="l">
              <a:spcBef>
                <a:spcPts val="1200"/>
              </a:spcBef>
              <a:spcAft>
                <a:spcPts val="0"/>
              </a:spcAft>
              <a:buNone/>
            </a:pPr>
            <a:r>
              <a:rPr b="1" lang="en"/>
              <a:t>Learning Rate:</a:t>
            </a:r>
            <a:r>
              <a:rPr lang="en"/>
              <a:t> Strongly affect</a:t>
            </a:r>
            <a:r>
              <a:rPr lang="en"/>
              <a:t>s</a:t>
            </a:r>
            <a:r>
              <a:rPr lang="en"/>
              <a:t> training and testing performance</a:t>
            </a:r>
            <a:endParaRPr/>
          </a:p>
          <a:p>
            <a:pPr indent="0" lvl="0" marL="0" rtl="0" algn="l">
              <a:spcBef>
                <a:spcPts val="1200"/>
              </a:spcBef>
              <a:spcAft>
                <a:spcPts val="0"/>
              </a:spcAft>
              <a:buNone/>
            </a:pPr>
            <a:r>
              <a:rPr b="1" lang="en"/>
              <a:t>Number of Hidden Units:</a:t>
            </a:r>
            <a:r>
              <a:rPr lang="en"/>
              <a:t> Affects training and testing performance</a:t>
            </a:r>
            <a:endParaRPr/>
          </a:p>
          <a:p>
            <a:pPr indent="0" lvl="0" marL="0" rtl="0" algn="l">
              <a:spcBef>
                <a:spcPts val="1200"/>
              </a:spcBef>
              <a:spcAft>
                <a:spcPts val="0"/>
              </a:spcAft>
              <a:buNone/>
            </a:pPr>
            <a:r>
              <a:rPr b="1" lang="en"/>
              <a:t>Weight Initialization:</a:t>
            </a:r>
            <a:r>
              <a:rPr lang="en"/>
              <a:t> Does not affect training performance, does affect testing performance</a:t>
            </a:r>
            <a:endParaRPr/>
          </a:p>
          <a:p>
            <a:pPr indent="0" lvl="0" marL="0" rtl="0" algn="l">
              <a:spcBef>
                <a:spcPts val="1200"/>
              </a:spcBef>
              <a:spcAft>
                <a:spcPts val="1200"/>
              </a:spcAft>
              <a:buNone/>
            </a:pPr>
            <a:r>
              <a:rPr b="1" lang="en"/>
              <a:t>Bias Initialization:</a:t>
            </a:r>
            <a:r>
              <a:rPr lang="en"/>
              <a:t> Does not affect training or testing performance</a:t>
            </a:r>
            <a:endParaRPr/>
          </a:p>
        </p:txBody>
      </p:sp>
      <p:sp>
        <p:nvSpPr>
          <p:cNvPr id="441" name="Google Shape;441;p54"/>
          <p:cNvSpPr txBox="1"/>
          <p:nvPr>
            <p:ph idx="2" type="body"/>
          </p:nvPr>
        </p:nvSpPr>
        <p:spPr>
          <a:xfrm>
            <a:off x="4894675" y="3677725"/>
            <a:ext cx="3601800" cy="1359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t>Highest Accuracy Model (51.56%):</a:t>
            </a:r>
            <a:br>
              <a:rPr lang="en"/>
            </a:br>
            <a:r>
              <a:rPr lang="en"/>
              <a:t>Learning Rate = 0.25</a:t>
            </a:r>
            <a:br>
              <a:rPr lang="en"/>
            </a:br>
            <a:r>
              <a:rPr lang="en"/>
              <a:t>Number of Hidden Units = (256, 128)</a:t>
            </a:r>
            <a:br>
              <a:rPr lang="en"/>
            </a:br>
            <a:r>
              <a:rPr lang="en"/>
              <a:t>Weight </a:t>
            </a:r>
            <a:r>
              <a:rPr lang="en"/>
              <a:t>Initialization</a:t>
            </a:r>
            <a:r>
              <a:rPr lang="en"/>
              <a:t> = (xavier_normal_, default)</a:t>
            </a:r>
            <a:br>
              <a:rPr lang="en"/>
            </a:br>
            <a:r>
              <a:rPr lang="en"/>
              <a:t>Bias Initialization = [0, 0]</a:t>
            </a:r>
            <a:endParaRPr/>
          </a:p>
        </p:txBody>
      </p:sp>
      <p:pic>
        <p:nvPicPr>
          <p:cNvPr id="442" name="Google Shape;442;p54" title="Chart"/>
          <p:cNvPicPr preferRelativeResize="0"/>
          <p:nvPr/>
        </p:nvPicPr>
        <p:blipFill>
          <a:blip r:embed="rId3">
            <a:alphaModFix/>
          </a:blip>
          <a:stretch>
            <a:fillRect/>
          </a:stretch>
        </p:blipFill>
        <p:spPr>
          <a:xfrm>
            <a:off x="87425" y="3207950"/>
            <a:ext cx="2959050" cy="1829676"/>
          </a:xfrm>
          <a:prstGeom prst="rect">
            <a:avLst/>
          </a:prstGeom>
          <a:noFill/>
          <a:ln>
            <a:noFill/>
          </a:ln>
          <a:effectLst>
            <a:outerShdw blurRad="57150" rotWithShape="0" algn="bl" dir="5400000" dist="19050">
              <a:srgbClr val="000000">
                <a:alpha val="50000"/>
              </a:srgbClr>
            </a:outerShdw>
          </a:effectLst>
        </p:spPr>
      </p:pic>
      <p:pic>
        <p:nvPicPr>
          <p:cNvPr id="443" name="Google Shape;443;p54" title="Chart"/>
          <p:cNvPicPr preferRelativeResize="0"/>
          <p:nvPr/>
        </p:nvPicPr>
        <p:blipFill>
          <a:blip r:embed="rId4">
            <a:alphaModFix/>
          </a:blip>
          <a:stretch>
            <a:fillRect/>
          </a:stretch>
        </p:blipFill>
        <p:spPr>
          <a:xfrm>
            <a:off x="87425" y="940025"/>
            <a:ext cx="3091449" cy="1911550"/>
          </a:xfrm>
          <a:prstGeom prst="rect">
            <a:avLst/>
          </a:prstGeom>
          <a:noFill/>
          <a:ln>
            <a:noFill/>
          </a:ln>
          <a:effectLst>
            <a:outerShdw blurRad="57150" rotWithShape="0" algn="bl" dir="5400000" dist="19050">
              <a:srgbClr val="000000">
                <a:alpha val="50000"/>
              </a:srgbClr>
            </a:outerShdw>
          </a:effectLst>
        </p:spPr>
      </p:pic>
      <p:pic>
        <p:nvPicPr>
          <p:cNvPr id="444" name="Google Shape;444;p54" title="Chart"/>
          <p:cNvPicPr preferRelativeResize="0"/>
          <p:nvPr/>
        </p:nvPicPr>
        <p:blipFill>
          <a:blip r:embed="rId5">
            <a:alphaModFix/>
          </a:blip>
          <a:stretch>
            <a:fillRect/>
          </a:stretch>
        </p:blipFill>
        <p:spPr>
          <a:xfrm>
            <a:off x="2400925" y="1753613"/>
            <a:ext cx="2892675" cy="1788650"/>
          </a:xfrm>
          <a:prstGeom prst="rect">
            <a:avLst/>
          </a:prstGeom>
          <a:noFill/>
          <a:ln>
            <a:noFill/>
          </a:ln>
          <a:effectLst>
            <a:outerShdw blurRad="57150" rotWithShape="0" algn="bl" dir="5400000" dist="19050">
              <a:srgbClr val="000000">
                <a:alpha val="50000"/>
              </a:srgbClr>
            </a:outerShdw>
          </a:effectLst>
        </p:spPr>
      </p:pic>
      <p:sp>
        <p:nvSpPr>
          <p:cNvPr id="445" name="Google Shape;445;p54"/>
          <p:cNvSpPr txBox="1"/>
          <p:nvPr/>
        </p:nvSpPr>
        <p:spPr>
          <a:xfrm>
            <a:off x="3220150" y="1172750"/>
            <a:ext cx="1274700" cy="535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Sample Graphs From Results</a:t>
            </a:r>
            <a:endParaRPr sz="1300">
              <a:solidFill>
                <a:schemeClr val="lt1"/>
              </a:solidFill>
              <a:latin typeface="Lato"/>
              <a:ea typeface="Lato"/>
              <a:cs typeface="Lato"/>
              <a:sym typeface="Lato"/>
            </a:endParaRPr>
          </a:p>
        </p:txBody>
      </p:sp>
      <p:sp>
        <p:nvSpPr>
          <p:cNvPr id="446" name="Google Shape;446;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5"/>
          <p:cNvSpPr txBox="1"/>
          <p:nvPr>
            <p:ph type="ctrTitle"/>
          </p:nvPr>
        </p:nvSpPr>
        <p:spPr>
          <a:xfrm>
            <a:off x="3267575" y="1323425"/>
            <a:ext cx="3413100" cy="8184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4600"/>
              <a:t>Thank you!</a:t>
            </a:r>
            <a:endParaRPr sz="4600"/>
          </a:p>
        </p:txBody>
      </p:sp>
      <p:sp>
        <p:nvSpPr>
          <p:cNvPr id="452" name="Google Shape;452;p55"/>
          <p:cNvSpPr txBox="1"/>
          <p:nvPr>
            <p:ph idx="1" type="subTitle"/>
          </p:nvPr>
        </p:nvSpPr>
        <p:spPr>
          <a:xfrm>
            <a:off x="4101675" y="2265750"/>
            <a:ext cx="4737000" cy="1939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t>We have all learned a lot throughout this Machine Learning course, and we thank the professors and teaching assistants for everything they’ve done to facilitate our learning. This project has taught us a lot – it is often said the best way to learn is to do, and this project allowed us to implement so many of the algorithms and concepts we learned throughout the course. Happy J-term!</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a:p>
            <a:pPr indent="0" lvl="0" marL="0" rtl="0" algn="l">
              <a:spcBef>
                <a:spcPts val="0"/>
              </a:spcBef>
              <a:spcAft>
                <a:spcPts val="0"/>
              </a:spcAft>
              <a:buNone/>
            </a:pPr>
            <a:r>
              <a:rPr lang="en" sz="2622"/>
              <a:t>Parameter Tuning</a:t>
            </a:r>
            <a:endParaRPr sz="2622"/>
          </a:p>
        </p:txBody>
      </p:sp>
      <p:pic>
        <p:nvPicPr>
          <p:cNvPr id="159" name="Google Shape;159;p17"/>
          <p:cNvPicPr preferRelativeResize="0"/>
          <p:nvPr/>
        </p:nvPicPr>
        <p:blipFill>
          <a:blip r:embed="rId3">
            <a:alphaModFix/>
          </a:blip>
          <a:stretch>
            <a:fillRect/>
          </a:stretch>
        </p:blipFill>
        <p:spPr>
          <a:xfrm>
            <a:off x="4356650" y="1424200"/>
            <a:ext cx="4432475" cy="3458225"/>
          </a:xfrm>
          <a:prstGeom prst="rect">
            <a:avLst/>
          </a:prstGeom>
          <a:noFill/>
          <a:ln>
            <a:noFill/>
          </a:ln>
        </p:spPr>
      </p:pic>
      <p:sp>
        <p:nvSpPr>
          <p:cNvPr id="160" name="Google Shape;160;p17"/>
          <p:cNvSpPr txBox="1"/>
          <p:nvPr/>
        </p:nvSpPr>
        <p:spPr>
          <a:xfrm>
            <a:off x="1451425" y="1496200"/>
            <a:ext cx="1972500" cy="1602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Dataset 1</a:t>
            </a:r>
            <a:endParaRPr>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Highest Mean Test Accuracy Achieved: 0.98245614</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Best C Value: 1</a:t>
            </a:r>
            <a:endParaRPr sz="12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a:p>
            <a:pPr indent="0" lvl="0" marL="0" rtl="0" algn="l">
              <a:spcBef>
                <a:spcPts val="0"/>
              </a:spcBef>
              <a:spcAft>
                <a:spcPts val="0"/>
              </a:spcAft>
              <a:buNone/>
            </a:pPr>
            <a:r>
              <a:rPr lang="en" sz="2622"/>
              <a:t>Parameter Tuning</a:t>
            </a:r>
            <a:endParaRPr sz="2622"/>
          </a:p>
        </p:txBody>
      </p:sp>
      <p:pic>
        <p:nvPicPr>
          <p:cNvPr id="166" name="Google Shape;166;p18"/>
          <p:cNvPicPr preferRelativeResize="0"/>
          <p:nvPr/>
        </p:nvPicPr>
        <p:blipFill>
          <a:blip r:embed="rId3">
            <a:alphaModFix/>
          </a:blip>
          <a:stretch>
            <a:fillRect/>
          </a:stretch>
        </p:blipFill>
        <p:spPr>
          <a:xfrm>
            <a:off x="4572000" y="1397675"/>
            <a:ext cx="4432475" cy="3458225"/>
          </a:xfrm>
          <a:prstGeom prst="rect">
            <a:avLst/>
          </a:prstGeom>
          <a:noFill/>
          <a:ln>
            <a:noFill/>
          </a:ln>
        </p:spPr>
      </p:pic>
      <p:sp>
        <p:nvSpPr>
          <p:cNvPr id="167" name="Google Shape;167;p18"/>
          <p:cNvSpPr txBox="1"/>
          <p:nvPr/>
        </p:nvSpPr>
        <p:spPr>
          <a:xfrm>
            <a:off x="281725" y="1496200"/>
            <a:ext cx="4011600" cy="3359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Dataset 1 - Bias/Variance Tradeoff</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A low value of C, high regularization gives low training accuracy, which means that the model has not fitted itself closely to the training data, this is low variance and high bias. As we increase C, and regularization becomes low, the model better fits the training data giving high training accuracy and also improves the testing accuracy. But when we increase C beyond the value of 1 (i.e. 10, 100) the training accuracy increases since the model has to overfit on the training data and testing accuracy decreases as a result, this causes high variance and low bias. Considering this tradeoff, we ended up choosing C=1 for our model for the best results.</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a:p>
            <a:pPr indent="0" lvl="0" marL="0" rtl="0" algn="l">
              <a:spcBef>
                <a:spcPts val="0"/>
              </a:spcBef>
              <a:spcAft>
                <a:spcPts val="0"/>
              </a:spcAft>
              <a:buNone/>
            </a:pPr>
            <a:r>
              <a:rPr lang="en" sz="2622"/>
              <a:t>Parameter Tuning</a:t>
            </a:r>
            <a:endParaRPr sz="2622"/>
          </a:p>
        </p:txBody>
      </p:sp>
      <p:sp>
        <p:nvSpPr>
          <p:cNvPr id="173" name="Google Shape;173;p19"/>
          <p:cNvSpPr txBox="1"/>
          <p:nvPr/>
        </p:nvSpPr>
        <p:spPr>
          <a:xfrm>
            <a:off x="1442400" y="1487125"/>
            <a:ext cx="1972500" cy="1623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Dataset 2</a:t>
            </a:r>
            <a:endParaRPr>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Highest Mean Test Accuracy Achieved: 0.72511563</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Best C Value: 0.1</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p:txBody>
      </p:sp>
      <p:pic>
        <p:nvPicPr>
          <p:cNvPr id="174" name="Google Shape;174;p19"/>
          <p:cNvPicPr preferRelativeResize="0"/>
          <p:nvPr/>
        </p:nvPicPr>
        <p:blipFill>
          <a:blip r:embed="rId3">
            <a:alphaModFix/>
          </a:blip>
          <a:stretch>
            <a:fillRect/>
          </a:stretch>
        </p:blipFill>
        <p:spPr>
          <a:xfrm>
            <a:off x="4228325" y="1424025"/>
            <a:ext cx="4524375" cy="3457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a:p>
            <a:pPr indent="0" lvl="0" marL="0" rtl="0" algn="l">
              <a:spcBef>
                <a:spcPts val="0"/>
              </a:spcBef>
              <a:spcAft>
                <a:spcPts val="0"/>
              </a:spcAft>
              <a:buNone/>
            </a:pPr>
            <a:r>
              <a:rPr lang="en" sz="2622"/>
              <a:t>Parameter Tuning</a:t>
            </a:r>
            <a:endParaRPr sz="2622"/>
          </a:p>
        </p:txBody>
      </p:sp>
      <p:sp>
        <p:nvSpPr>
          <p:cNvPr id="180" name="Google Shape;180;p20"/>
          <p:cNvSpPr txBox="1"/>
          <p:nvPr/>
        </p:nvSpPr>
        <p:spPr>
          <a:xfrm>
            <a:off x="281725" y="1496200"/>
            <a:ext cx="4111200" cy="3359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Dataset 2 - Bias/Variance Tradeoff</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lt1"/>
                </a:solidFill>
                <a:latin typeface="Lato"/>
                <a:ea typeface="Lato"/>
                <a:cs typeface="Lato"/>
                <a:sym typeface="Lato"/>
              </a:rPr>
              <a:t>Similarly for the second dataset, a low value of C, high regularization gives low training accuracy, which means that the model has not fitted itself closely to the training data, this is low variance and high bias. Shown in the figure, we increase C, and regularization becomes low, the model better fits the training data giving high training accuracy and also improves the testing accuracy. But when we increase C beyond the value of 0.1 (i.e. 1, 10, 100) the training accuracy decreases this behavior was unexpected, but since this resulted in low accuracy for both test and train data, the best choice was obvious. Considering this tradeoff, we ended up choosing C=0.1 for our model for the best results.</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lt1"/>
              </a:solidFill>
              <a:latin typeface="Lato"/>
              <a:ea typeface="Lato"/>
              <a:cs typeface="Lato"/>
              <a:sym typeface="Lato"/>
            </a:endParaRPr>
          </a:p>
        </p:txBody>
      </p:sp>
      <p:pic>
        <p:nvPicPr>
          <p:cNvPr id="181" name="Google Shape;181;p20"/>
          <p:cNvPicPr preferRelativeResize="0"/>
          <p:nvPr/>
        </p:nvPicPr>
        <p:blipFill>
          <a:blip r:embed="rId3">
            <a:alphaModFix/>
          </a:blip>
          <a:stretch>
            <a:fillRect/>
          </a:stretch>
        </p:blipFill>
        <p:spPr>
          <a:xfrm>
            <a:off x="4571998" y="1496200"/>
            <a:ext cx="4396302" cy="33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a:p>
            <a:pPr indent="0" lvl="0" marL="0" rtl="0" algn="l">
              <a:spcBef>
                <a:spcPts val="0"/>
              </a:spcBef>
              <a:spcAft>
                <a:spcPts val="0"/>
              </a:spcAft>
              <a:buNone/>
            </a:pPr>
            <a:r>
              <a:rPr lang="en" sz="2622"/>
              <a:t>Evaluating Results</a:t>
            </a:r>
            <a:endParaRPr sz="2622"/>
          </a:p>
        </p:txBody>
      </p:sp>
      <p:pic>
        <p:nvPicPr>
          <p:cNvPr id="187" name="Google Shape;187;p21"/>
          <p:cNvPicPr preferRelativeResize="0"/>
          <p:nvPr/>
        </p:nvPicPr>
        <p:blipFill>
          <a:blip r:embed="rId3">
            <a:alphaModFix/>
          </a:blip>
          <a:stretch>
            <a:fillRect/>
          </a:stretch>
        </p:blipFill>
        <p:spPr>
          <a:xfrm>
            <a:off x="4477675" y="393750"/>
            <a:ext cx="3739726" cy="2295375"/>
          </a:xfrm>
          <a:prstGeom prst="rect">
            <a:avLst/>
          </a:prstGeom>
          <a:noFill/>
          <a:ln>
            <a:noFill/>
          </a:ln>
        </p:spPr>
      </p:pic>
      <p:pic>
        <p:nvPicPr>
          <p:cNvPr id="188" name="Google Shape;188;p21"/>
          <p:cNvPicPr preferRelativeResize="0"/>
          <p:nvPr/>
        </p:nvPicPr>
        <p:blipFill>
          <a:blip r:embed="rId4">
            <a:alphaModFix/>
          </a:blip>
          <a:stretch>
            <a:fillRect/>
          </a:stretch>
        </p:blipFill>
        <p:spPr>
          <a:xfrm>
            <a:off x="1416500" y="2782664"/>
            <a:ext cx="6800899" cy="2139600"/>
          </a:xfrm>
          <a:prstGeom prst="rect">
            <a:avLst/>
          </a:prstGeom>
          <a:noFill/>
          <a:ln>
            <a:noFill/>
          </a:ln>
        </p:spPr>
      </p:pic>
      <p:sp>
        <p:nvSpPr>
          <p:cNvPr id="189" name="Google Shape;189;p21"/>
          <p:cNvSpPr txBox="1"/>
          <p:nvPr/>
        </p:nvSpPr>
        <p:spPr>
          <a:xfrm>
            <a:off x="1416500" y="1505225"/>
            <a:ext cx="1195200" cy="5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Dataset 1</a:t>
            </a:r>
            <a:endParaRPr sz="16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