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1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17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85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24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59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47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55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45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67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54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841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948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B82DB-0AAA-4ACD-B3A8-530E1E13D4FE}" type="datetimeFigureOut">
              <a:rPr kumimoji="1" lang="ja-JP" altLang="en-US" smtClean="0"/>
              <a:t>2015/2/1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C42EA-32A8-4AAC-8F8D-54285F4947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801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/>
          <p:cNvGrpSpPr/>
          <p:nvPr/>
        </p:nvGrpSpPr>
        <p:grpSpPr>
          <a:xfrm>
            <a:off x="710825" y="947363"/>
            <a:ext cx="521535" cy="1133095"/>
            <a:chOff x="827579" y="925690"/>
            <a:chExt cx="521535" cy="1133095"/>
          </a:xfrm>
        </p:grpSpPr>
        <p:sp>
          <p:nvSpPr>
            <p:cNvPr id="4" name="正方形/長方形 3"/>
            <p:cNvSpPr/>
            <p:nvPr/>
          </p:nvSpPr>
          <p:spPr>
            <a:xfrm rot="2700000">
              <a:off x="827583" y="92569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/>
            <p:cNvSpPr/>
            <p:nvPr/>
          </p:nvSpPr>
          <p:spPr>
            <a:xfrm rot="2700000">
              <a:off x="827582" y="123119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 rot="2700000">
              <a:off x="1133089" y="92740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 rot="2700000">
              <a:off x="1133088" y="1231194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 rot="2700000">
              <a:off x="1133088" y="153669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 rot="2700000">
              <a:off x="827580" y="153725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 rot="2700000">
              <a:off x="1133090" y="184276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 rot="2700000">
              <a:off x="827579" y="1842761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/>
        </p:nvGrpSpPr>
        <p:grpSpPr>
          <a:xfrm>
            <a:off x="5853951" y="1639511"/>
            <a:ext cx="521535" cy="1133095"/>
            <a:chOff x="827579" y="925690"/>
            <a:chExt cx="521535" cy="1133095"/>
          </a:xfrm>
        </p:grpSpPr>
        <p:sp>
          <p:nvSpPr>
            <p:cNvPr id="14" name="正方形/長方形 13"/>
            <p:cNvSpPr/>
            <p:nvPr/>
          </p:nvSpPr>
          <p:spPr>
            <a:xfrm rot="2700000">
              <a:off x="827583" y="92569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/>
            <p:cNvSpPr/>
            <p:nvPr/>
          </p:nvSpPr>
          <p:spPr>
            <a:xfrm rot="2700000">
              <a:off x="827582" y="123119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/>
            <p:cNvSpPr/>
            <p:nvPr/>
          </p:nvSpPr>
          <p:spPr>
            <a:xfrm rot="2700000">
              <a:off x="1133089" y="92740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/>
            <p:cNvSpPr/>
            <p:nvPr/>
          </p:nvSpPr>
          <p:spPr>
            <a:xfrm rot="2700000">
              <a:off x="1133088" y="1231194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 rot="2700000">
              <a:off x="1133088" y="153669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 rot="2700000">
              <a:off x="827580" y="153725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 rot="2700000">
              <a:off x="1133090" y="184276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 rot="2700000">
              <a:off x="827579" y="1842761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5853953" y="427111"/>
            <a:ext cx="521535" cy="1133095"/>
            <a:chOff x="827579" y="925690"/>
            <a:chExt cx="521535" cy="1133095"/>
          </a:xfrm>
        </p:grpSpPr>
        <p:sp>
          <p:nvSpPr>
            <p:cNvPr id="23" name="正方形/長方形 22"/>
            <p:cNvSpPr/>
            <p:nvPr/>
          </p:nvSpPr>
          <p:spPr>
            <a:xfrm rot="2700000">
              <a:off x="827583" y="92569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 rot="2700000">
              <a:off x="827582" y="123119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 rot="2700000">
              <a:off x="1133089" y="92740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 rot="2700000">
              <a:off x="1133088" y="1231194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/>
          </p:nvSpPr>
          <p:spPr>
            <a:xfrm rot="2700000">
              <a:off x="1133088" y="153669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 rot="2700000">
              <a:off x="827580" y="153725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/>
            <p:cNvSpPr/>
            <p:nvPr/>
          </p:nvSpPr>
          <p:spPr>
            <a:xfrm rot="2700000">
              <a:off x="1133090" y="184276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正方形/長方形 29"/>
            <p:cNvSpPr/>
            <p:nvPr/>
          </p:nvSpPr>
          <p:spPr>
            <a:xfrm rot="2700000">
              <a:off x="827579" y="1842761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6475647" y="1639787"/>
            <a:ext cx="521535" cy="1133095"/>
            <a:chOff x="827579" y="925690"/>
            <a:chExt cx="521535" cy="1133095"/>
          </a:xfrm>
        </p:grpSpPr>
        <p:sp>
          <p:nvSpPr>
            <p:cNvPr id="32" name="正方形/長方形 31"/>
            <p:cNvSpPr/>
            <p:nvPr/>
          </p:nvSpPr>
          <p:spPr>
            <a:xfrm rot="2700000">
              <a:off x="827583" y="92569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32"/>
            <p:cNvSpPr/>
            <p:nvPr/>
          </p:nvSpPr>
          <p:spPr>
            <a:xfrm rot="2700000">
              <a:off x="827582" y="123119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 rot="2700000">
              <a:off x="1133089" y="92740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正方形/長方形 34"/>
            <p:cNvSpPr/>
            <p:nvPr/>
          </p:nvSpPr>
          <p:spPr>
            <a:xfrm rot="2700000">
              <a:off x="1133088" y="1231194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正方形/長方形 35"/>
            <p:cNvSpPr/>
            <p:nvPr/>
          </p:nvSpPr>
          <p:spPr>
            <a:xfrm rot="2700000">
              <a:off x="1133088" y="153669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 rot="2700000">
              <a:off x="827580" y="153725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 rot="2700000">
              <a:off x="1133090" y="184276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 rot="2700000">
              <a:off x="827579" y="1842761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/>
          <p:cNvGrpSpPr/>
          <p:nvPr/>
        </p:nvGrpSpPr>
        <p:grpSpPr>
          <a:xfrm>
            <a:off x="6475752" y="426831"/>
            <a:ext cx="521535" cy="1133095"/>
            <a:chOff x="827579" y="925690"/>
            <a:chExt cx="521535" cy="1133095"/>
          </a:xfrm>
        </p:grpSpPr>
        <p:sp>
          <p:nvSpPr>
            <p:cNvPr id="41" name="正方形/長方形 40"/>
            <p:cNvSpPr/>
            <p:nvPr/>
          </p:nvSpPr>
          <p:spPr>
            <a:xfrm rot="2700000">
              <a:off x="827583" y="92569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/>
          </p:nvSpPr>
          <p:spPr>
            <a:xfrm rot="2700000">
              <a:off x="827582" y="123119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 rot="2700000">
              <a:off x="1133089" y="92740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 rot="2700000">
              <a:off x="1133088" y="1231194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/>
            <p:cNvSpPr/>
            <p:nvPr/>
          </p:nvSpPr>
          <p:spPr>
            <a:xfrm rot="2700000">
              <a:off x="1133088" y="1536699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/>
            <p:cNvSpPr/>
            <p:nvPr/>
          </p:nvSpPr>
          <p:spPr>
            <a:xfrm rot="2700000">
              <a:off x="827580" y="1537255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/>
            <p:cNvSpPr/>
            <p:nvPr/>
          </p:nvSpPr>
          <p:spPr>
            <a:xfrm rot="2700000">
              <a:off x="1133090" y="1842760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/>
            <p:cNvSpPr/>
            <p:nvPr/>
          </p:nvSpPr>
          <p:spPr>
            <a:xfrm rot="2700000">
              <a:off x="827579" y="1842761"/>
              <a:ext cx="216024" cy="216024"/>
            </a:xfrm>
            <a:prstGeom prst="rect">
              <a:avLst/>
            </a:prstGeom>
            <a:ln w="19050"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" name="テキスト ボックス 48"/>
          <p:cNvSpPr txBox="1"/>
          <p:nvPr/>
        </p:nvSpPr>
        <p:spPr>
          <a:xfrm>
            <a:off x="6182442" y="3171718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2M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442172" y="1360879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2N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1420839" y="188640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反射するのを考えるのが大変なので、上下２倍にする。</a:t>
            </a:r>
            <a:endParaRPr kumimoji="1" lang="en-US" altLang="ja-JP" dirty="0" smtClean="0"/>
          </a:p>
          <a:p>
            <a:r>
              <a:rPr lang="ja-JP" altLang="en-US" dirty="0"/>
              <a:t>端で</a:t>
            </a:r>
            <a:r>
              <a:rPr lang="ja-JP" altLang="en-US" dirty="0" smtClean="0"/>
              <a:t>は</a:t>
            </a:r>
            <a:r>
              <a:rPr lang="ja-JP" altLang="en-US" dirty="0"/>
              <a:t>反射では</a:t>
            </a:r>
            <a:r>
              <a:rPr lang="ja-JP" altLang="en-US" dirty="0" smtClean="0"/>
              <a:t>なく</a:t>
            </a:r>
            <a:r>
              <a:rPr lang="ja-JP" altLang="en-US" dirty="0"/>
              <a:t>反対側</a:t>
            </a:r>
            <a:r>
              <a:rPr lang="ja-JP" altLang="en-US" dirty="0" smtClean="0"/>
              <a:t>にループ</a:t>
            </a:r>
            <a:r>
              <a:rPr lang="ja-JP" altLang="en-US" dirty="0"/>
              <a:t>する</a:t>
            </a:r>
            <a:r>
              <a:rPr lang="ja-JP" altLang="en-US" dirty="0" smtClean="0"/>
              <a:t>と考える</a:t>
            </a:r>
            <a:endParaRPr kumimoji="1" lang="ja-JP" altLang="en-US" dirty="0"/>
          </a:p>
        </p:txBody>
      </p:sp>
      <p:sp>
        <p:nvSpPr>
          <p:cNvPr id="52" name="円/楕円 51"/>
          <p:cNvSpPr/>
          <p:nvPr/>
        </p:nvSpPr>
        <p:spPr>
          <a:xfrm>
            <a:off x="5741725" y="2532938"/>
            <a:ext cx="152759" cy="152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/>
          <p:cNvCxnSpPr/>
          <p:nvPr/>
        </p:nvCxnSpPr>
        <p:spPr>
          <a:xfrm flipV="1">
            <a:off x="5890901" y="1440750"/>
            <a:ext cx="1174972" cy="11360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5809216" y="382090"/>
            <a:ext cx="1080059" cy="107010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円/楕円 56"/>
          <p:cNvSpPr/>
          <p:nvPr/>
        </p:nvSpPr>
        <p:spPr>
          <a:xfrm>
            <a:off x="5741725" y="1341599"/>
            <a:ext cx="152759" cy="152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矢印コネクタ 58"/>
          <p:cNvCxnSpPr/>
          <p:nvPr/>
        </p:nvCxnSpPr>
        <p:spPr>
          <a:xfrm flipH="1">
            <a:off x="5875965" y="1466163"/>
            <a:ext cx="118990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1078490" y="3541050"/>
            <a:ext cx="7453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左端の点に注目する。左端の点を全部たどれれば</a:t>
            </a:r>
            <a:r>
              <a:rPr lang="ja-JP" altLang="en-US" dirty="0" smtClean="0"/>
              <a:t>、辺を全部たどれる。</a:t>
            </a:r>
            <a:endParaRPr kumimoji="1" lang="en-US" altLang="ja-JP" dirty="0" smtClean="0"/>
          </a:p>
          <a:p>
            <a:r>
              <a:rPr lang="en-US" altLang="ja-JP" dirty="0" smtClean="0"/>
              <a:t>X</a:t>
            </a:r>
            <a:r>
              <a:rPr lang="ja-JP" altLang="en-US" dirty="0" smtClean="0"/>
              <a:t>番の点から右端に行くと</a:t>
            </a:r>
            <a:r>
              <a:rPr lang="en-US" altLang="ja-JP" dirty="0" smtClean="0"/>
              <a:t>(x+2M)%2N</a:t>
            </a:r>
            <a:r>
              <a:rPr lang="ja-JP" altLang="en-US" dirty="0" smtClean="0"/>
              <a:t>の点に行く。</a:t>
            </a:r>
            <a:endParaRPr lang="en-US" altLang="ja-JP" dirty="0" smtClean="0"/>
          </a:p>
          <a:p>
            <a:r>
              <a:rPr lang="en-US" altLang="ja-JP" dirty="0" smtClean="0"/>
              <a:t>K</a:t>
            </a:r>
            <a:r>
              <a:rPr lang="ja-JP" altLang="en-US" dirty="0" smtClean="0"/>
              <a:t>周繰り返すと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x+k</a:t>
            </a:r>
            <a:r>
              <a:rPr lang="en-US" altLang="ja-JP" dirty="0" smtClean="0"/>
              <a:t>*2M)%2N</a:t>
            </a:r>
            <a:r>
              <a:rPr lang="ja-JP" altLang="en-US" dirty="0" smtClean="0"/>
              <a:t>の点にすべて行ける。</a:t>
            </a:r>
            <a:endParaRPr lang="en-US" altLang="ja-JP" dirty="0" smtClean="0"/>
          </a:p>
          <a:p>
            <a:r>
              <a:rPr lang="ja-JP" altLang="en-US" dirty="0" smtClean="0"/>
              <a:t>よって</a:t>
            </a:r>
            <a:r>
              <a:rPr lang="en-US" altLang="ja-JP" dirty="0" smtClean="0"/>
              <a:t>x</a:t>
            </a:r>
            <a:r>
              <a:rPr lang="ja-JP" altLang="en-US" dirty="0" smtClean="0"/>
              <a:t>番の点からは</a:t>
            </a:r>
            <a:r>
              <a:rPr lang="en-US" altLang="ja-JP" dirty="0" smtClean="0"/>
              <a:t>x+2*G*k</a:t>
            </a:r>
            <a:r>
              <a:rPr lang="ja-JP" altLang="en-US" dirty="0" smtClean="0"/>
              <a:t>の点に行ける。</a:t>
            </a:r>
            <a:r>
              <a:rPr lang="en-US" altLang="ja-JP" dirty="0" smtClean="0"/>
              <a:t>(G=</a:t>
            </a:r>
            <a:r>
              <a:rPr lang="en-US" altLang="ja-JP" dirty="0" err="1" smtClean="0"/>
              <a:t>gcd</a:t>
            </a:r>
            <a:r>
              <a:rPr lang="en-US" altLang="ja-JP" dirty="0" smtClean="0"/>
              <a:t>(N,M)</a:t>
            </a:r>
            <a:r>
              <a:rPr lang="ja-JP" altLang="en-US" dirty="0" err="1" smtClean="0"/>
              <a:t>。</a:t>
            </a:r>
            <a:r>
              <a:rPr lang="ja-JP" altLang="en-US" dirty="0" smtClean="0"/>
              <a:t>ユークリッドの互除法で示せる？）</a:t>
            </a:r>
            <a:endParaRPr lang="en-US" altLang="ja-JP" dirty="0" smtClean="0"/>
          </a:p>
          <a:p>
            <a:r>
              <a:rPr kumimoji="1" lang="ja-JP" altLang="en-US" dirty="0" smtClean="0"/>
              <a:t>開始位置として</a:t>
            </a:r>
            <a:r>
              <a:rPr kumimoji="1" lang="en-US" altLang="ja-JP" dirty="0" smtClean="0"/>
              <a:t>x=0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(</a:t>
            </a:r>
            <a:r>
              <a:rPr lang="en-US" altLang="ja-JP" dirty="0" smtClean="0"/>
              <a:t>2*G-1)</a:t>
            </a:r>
            <a:r>
              <a:rPr lang="ja-JP" altLang="en-US" dirty="0" smtClean="0"/>
              <a:t>の</a:t>
            </a:r>
            <a:r>
              <a:rPr lang="en-US" altLang="ja-JP" dirty="0" smtClean="0"/>
              <a:t>2*G</a:t>
            </a:r>
            <a:r>
              <a:rPr lang="ja-JP" altLang="en-US" dirty="0" smtClean="0"/>
              <a:t>個を取れば全部の点を１回ずつ回れる。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ただ、この</a:t>
            </a:r>
            <a:r>
              <a:rPr lang="ja-JP" altLang="en-US" dirty="0"/>
              <a:t>状態</a:t>
            </a:r>
            <a:r>
              <a:rPr lang="ja-JP" altLang="en-US" dirty="0" smtClean="0"/>
              <a:t>は（２倍に展開する前の図形で）逆向きの経路を２重にカウントしている。（</a:t>
            </a:r>
            <a:r>
              <a:rPr lang="en-US" altLang="ja-JP" dirty="0" smtClean="0"/>
              <a:t>4</a:t>
            </a:r>
            <a:r>
              <a:rPr lang="ja-JP" altLang="en-US" dirty="0" smtClean="0"/>
              <a:t>番の点から右上に出てるのは、展開前でいうと</a:t>
            </a:r>
            <a:r>
              <a:rPr lang="en-US" altLang="ja-JP" dirty="0" smtClean="0"/>
              <a:t>3</a:t>
            </a:r>
            <a:r>
              <a:rPr lang="ja-JP" altLang="en-US" dirty="0" smtClean="0"/>
              <a:t>番目の点から右下に行く辺になる。）なので全体を２で割って答えは</a:t>
            </a:r>
            <a:r>
              <a:rPr lang="en-US" altLang="ja-JP" dirty="0" smtClean="0"/>
              <a:t>G(</a:t>
            </a:r>
            <a:r>
              <a:rPr lang="en-US" altLang="ja-JP" dirty="0" err="1" smtClean="0"/>
              <a:t>gcd</a:t>
            </a:r>
            <a:r>
              <a:rPr lang="en-US" altLang="ja-JP" dirty="0" smtClean="0"/>
              <a:t>(N,M))</a:t>
            </a:r>
            <a:endParaRPr kumimoji="1" lang="en-US" altLang="ja-JP" dirty="0" smtClean="0"/>
          </a:p>
        </p:txBody>
      </p:sp>
      <p:cxnSp>
        <p:nvCxnSpPr>
          <p:cNvPr id="65" name="直線矢印コネクタ 64"/>
          <p:cNvCxnSpPr/>
          <p:nvPr/>
        </p:nvCxnSpPr>
        <p:spPr>
          <a:xfrm flipV="1">
            <a:off x="6889168" y="2664593"/>
            <a:ext cx="176705" cy="15275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/>
          <p:cNvCxnSpPr>
            <a:stCxn id="43" idx="1"/>
          </p:cNvCxnSpPr>
          <p:nvPr/>
        </p:nvCxnSpPr>
        <p:spPr>
          <a:xfrm>
            <a:off x="6812898" y="460186"/>
            <a:ext cx="75674" cy="22810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5318346" y="2402674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5297119" y="2163606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5297119" y="1900274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76" name="左中かっこ 75"/>
          <p:cNvSpPr/>
          <p:nvPr/>
        </p:nvSpPr>
        <p:spPr>
          <a:xfrm>
            <a:off x="4827489" y="624167"/>
            <a:ext cx="236918" cy="199809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左中かっこ 76"/>
          <p:cNvSpPr/>
          <p:nvPr/>
        </p:nvSpPr>
        <p:spPr>
          <a:xfrm rot="16200000">
            <a:off x="6352460" y="2458562"/>
            <a:ext cx="236918" cy="12427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683899" y="2142785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349784" y="1218686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80" name="右矢印 79"/>
          <p:cNvSpPr/>
          <p:nvPr/>
        </p:nvSpPr>
        <p:spPr>
          <a:xfrm>
            <a:off x="2123728" y="1360879"/>
            <a:ext cx="1224136" cy="4582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>
            <a:off x="5741725" y="2235101"/>
            <a:ext cx="152759" cy="152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/>
          <p:cNvSpPr/>
          <p:nvPr/>
        </p:nvSpPr>
        <p:spPr>
          <a:xfrm>
            <a:off x="5741725" y="1937267"/>
            <a:ext cx="152759" cy="152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>
            <a:off x="5741725" y="1639433"/>
            <a:ext cx="152759" cy="152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>
            <a:off x="5741725" y="1043765"/>
            <a:ext cx="152759" cy="152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/>
          <p:cNvSpPr/>
          <p:nvPr/>
        </p:nvSpPr>
        <p:spPr>
          <a:xfrm>
            <a:off x="5741725" y="745931"/>
            <a:ext cx="152759" cy="152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/>
          <p:cNvSpPr/>
          <p:nvPr/>
        </p:nvSpPr>
        <p:spPr>
          <a:xfrm>
            <a:off x="5741725" y="448097"/>
            <a:ext cx="152759" cy="1527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281730" y="1564852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281730" y="1297052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5272678" y="1007030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269095" y="689719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5254159" y="352176"/>
            <a:ext cx="62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453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205</Words>
  <Application>Microsoft Office PowerPoint</Application>
  <PresentationFormat>画面に合わせる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</cp:lastModifiedBy>
  <cp:revision>3</cp:revision>
  <dcterms:created xsi:type="dcterms:W3CDTF">2015-01-31T16:36:31Z</dcterms:created>
  <dcterms:modified xsi:type="dcterms:W3CDTF">2015-01-31T17:19:22Z</dcterms:modified>
</cp:coreProperties>
</file>