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69" r:id="rId2"/>
    <p:sldId id="270" r:id="rId3"/>
    <p:sldId id="278" r:id="rId4"/>
    <p:sldId id="300" r:id="rId5"/>
    <p:sldId id="295" r:id="rId6"/>
    <p:sldId id="277" r:id="rId7"/>
    <p:sldId id="306" r:id="rId8"/>
    <p:sldId id="294" r:id="rId9"/>
    <p:sldId id="296" r:id="rId10"/>
    <p:sldId id="297" r:id="rId11"/>
    <p:sldId id="305" r:id="rId12"/>
    <p:sldId id="307" r:id="rId13"/>
    <p:sldId id="299" r:id="rId14"/>
    <p:sldId id="301" r:id="rId15"/>
    <p:sldId id="302" r:id="rId16"/>
    <p:sldId id="308" r:id="rId17"/>
    <p:sldId id="309" r:id="rId18"/>
    <p:sldId id="304" r:id="rId19"/>
    <p:sldId id="303" r:id="rId20"/>
  </p:sldIdLst>
  <p:sldSz cx="9144000" cy="6858000" type="screen4x3"/>
  <p:notesSz cx="6858000" cy="9144000"/>
  <p:embeddedFontLst>
    <p:embeddedFont>
      <p:font typeface="나눔고딕 ExtraBold" panose="020B0600000101010101" charset="-127"/>
      <p:bold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고딕 Light" panose="020D0904000000000000" pitchFamily="50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36F"/>
    <a:srgbClr val="DEDEDE"/>
    <a:srgbClr val="C20C40"/>
    <a:srgbClr val="96A2A8"/>
    <a:srgbClr val="BCA09C"/>
    <a:srgbClr val="2F3030"/>
    <a:srgbClr val="E0E0E0"/>
    <a:srgbClr val="615F5D"/>
    <a:srgbClr val="DCDCDC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/>
  </p:normalViewPr>
  <p:slideViewPr>
    <p:cSldViewPr>
      <p:cViewPr varScale="1">
        <p:scale>
          <a:sx n="78" d="100"/>
          <a:sy n="78" d="100"/>
        </p:scale>
        <p:origin x="184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37FB9-2E22-4A5C-A28F-D4B6A5ED05A5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1DDD2-D914-41A4-82B4-6BDEC583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7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링크드리스트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시간복잡도가 낮은 </a:t>
            </a:r>
            <a:r>
              <a:rPr lang="en-US" altLang="ko-KR" dirty="0" smtClean="0"/>
              <a:t>BST</a:t>
            </a:r>
            <a:r>
              <a:rPr lang="ko-KR" altLang="en-US" dirty="0" smtClean="0"/>
              <a:t>로 수정 </a:t>
            </a:r>
            <a:endParaRPr lang="en-US" altLang="ko-KR" dirty="0" smtClean="0"/>
          </a:p>
          <a:p>
            <a:r>
              <a:rPr lang="ko-KR" altLang="en-US" dirty="0" smtClean="0"/>
              <a:t>보기 좋게 정렬도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58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73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3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5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링크드리스트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시간복잡도가 낮은 </a:t>
            </a:r>
            <a:r>
              <a:rPr lang="en-US" altLang="ko-KR" dirty="0" smtClean="0"/>
              <a:t>BST</a:t>
            </a:r>
            <a:r>
              <a:rPr lang="ko-KR" altLang="en-US" dirty="0" smtClean="0"/>
              <a:t>로 수정 </a:t>
            </a:r>
            <a:endParaRPr lang="en-US" altLang="ko-KR" dirty="0" smtClean="0"/>
          </a:p>
          <a:p>
            <a:r>
              <a:rPr lang="ko-KR" altLang="en-US" dirty="0" smtClean="0"/>
              <a:t>보기 좋게 정렬도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7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선입선출 기능이 필요한 </a:t>
            </a:r>
            <a:r>
              <a:rPr lang="ko-KR" altLang="en-US" dirty="0" err="1" smtClean="0"/>
              <a:t>경우기</a:t>
            </a:r>
            <a:r>
              <a:rPr lang="ko-KR" altLang="en-US" dirty="0" smtClean="0"/>
              <a:t> 때문에 큐를 선택</a:t>
            </a:r>
            <a:endParaRPr lang="en-US" altLang="ko-KR" dirty="0" smtClean="0"/>
          </a:p>
          <a:p>
            <a:r>
              <a:rPr lang="ko-KR" altLang="en-US" dirty="0" smtClean="0"/>
              <a:t>그냥 큐를 사용하면 </a:t>
            </a:r>
            <a:r>
              <a:rPr lang="ko-KR" altLang="en-US" dirty="0" err="1" smtClean="0"/>
              <a:t>디큐할때</a:t>
            </a:r>
            <a:r>
              <a:rPr lang="ko-KR" altLang="en-US" dirty="0" smtClean="0"/>
              <a:t> 프론트가 하나씩 밀려나기 때문에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front</a:t>
            </a:r>
            <a:r>
              <a:rPr lang="ko-KR" altLang="en-US" baseline="0" dirty="0" smtClean="0"/>
              <a:t>앞에 사용할 수 없는 빈 인덱스가 하나씩 생긴다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원형큐는</a:t>
            </a:r>
            <a:r>
              <a:rPr lang="ko-KR" altLang="en-US" baseline="0" dirty="0" smtClean="0"/>
              <a:t> 이를 막는다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비어있는 상태에서는 </a:t>
            </a:r>
            <a:r>
              <a:rPr lang="en-US" altLang="ko-KR" baseline="0" dirty="0" smtClean="0"/>
              <a:t>Front=rear</a:t>
            </a:r>
          </a:p>
          <a:p>
            <a:r>
              <a:rPr lang="ko-KR" altLang="en-US" baseline="0" dirty="0" smtClean="0"/>
              <a:t>꽉 차 있는 상태에선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Rear=Front-1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친구의 수는 서버의 멤버 수에 비해 현저히 적다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굳이 시간복잡도가 낮은 </a:t>
            </a:r>
            <a:r>
              <a:rPr lang="en-US" altLang="ko-KR" dirty="0" smtClean="0"/>
              <a:t>BST</a:t>
            </a:r>
            <a:r>
              <a:rPr lang="ko-KR" altLang="en-US" dirty="0" smtClean="0"/>
              <a:t>로 구현 할 필요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구현이 간단한 </a:t>
            </a:r>
            <a:r>
              <a:rPr lang="en-US" altLang="ko-KR" dirty="0" err="1" smtClean="0"/>
              <a:t>SortedLinkedList</a:t>
            </a:r>
            <a:r>
              <a:rPr lang="ko-KR" altLang="en-US" dirty="0" smtClean="0"/>
              <a:t>로 구현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친구목록이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정렬또한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채트리스트는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UnsortedLinkedList</a:t>
            </a:r>
            <a:r>
              <a:rPr lang="ko-KR" altLang="en-US" dirty="0" smtClean="0"/>
              <a:t>로 구현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어레이리스트보다</a:t>
            </a:r>
            <a:r>
              <a:rPr lang="ko-KR" altLang="en-US" dirty="0" smtClean="0"/>
              <a:t> 메모리효율이 좋고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채트리스트같은경우에</a:t>
            </a:r>
            <a:r>
              <a:rPr lang="ko-KR" altLang="en-US" dirty="0" smtClean="0"/>
              <a:t> 정렬되어 들어가면 안되기 때문에 </a:t>
            </a:r>
            <a:r>
              <a:rPr lang="en-US" altLang="ko-KR" dirty="0" err="1" smtClean="0"/>
              <a:t>UnsortedLinkedList</a:t>
            </a:r>
            <a:r>
              <a:rPr lang="ko-KR" altLang="en-US" dirty="0" smtClean="0"/>
              <a:t>로 구현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친구의 수는 서버의 멤버 수에 비해 현저히 낮다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탐색이 많이 사용되지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오히려 추가 </a:t>
            </a:r>
            <a:r>
              <a:rPr lang="ko-KR" altLang="en-US" dirty="0" err="1" smtClean="0"/>
              <a:t>삭제기능이</a:t>
            </a:r>
            <a:r>
              <a:rPr lang="ko-KR" altLang="en-US" dirty="0" smtClean="0"/>
              <a:t> 많이 일어난다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검색시간복잡도가 낮은 </a:t>
            </a:r>
            <a:r>
              <a:rPr lang="en-US" altLang="ko-KR" dirty="0" smtClean="0"/>
              <a:t>BST</a:t>
            </a:r>
            <a:r>
              <a:rPr lang="ko-KR" altLang="en-US" dirty="0" smtClean="0"/>
              <a:t>보다 추가와 삭제의 시간복잡도가 </a:t>
            </a:r>
            <a:r>
              <a:rPr lang="en-US" altLang="ko-KR" dirty="0" smtClean="0"/>
              <a:t>O(1)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링크드리스트가</a:t>
            </a:r>
            <a:r>
              <a:rPr lang="ko-KR" altLang="en-US" dirty="0" smtClean="0"/>
              <a:t> 효율적이다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친구목록이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정렬또한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5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전과동일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0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메모리를 동적으로 할당 받아 효율이 좋은 </a:t>
            </a:r>
            <a:r>
              <a:rPr lang="en-US" altLang="ko-KR" dirty="0" err="1" smtClean="0"/>
              <a:t>LinkedList</a:t>
            </a:r>
            <a:r>
              <a:rPr lang="ko-KR" altLang="en-US" dirty="0" smtClean="0"/>
              <a:t>로 구현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정렬이 되면 메시지의 순서가 뒤죽박죽이 되기 때문에</a:t>
            </a:r>
            <a:r>
              <a:rPr lang="en-US" altLang="ko-KR" dirty="0" smtClean="0"/>
              <a:t>, Unsorted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4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92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1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2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7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9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6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1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7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B7F3-3796-48A3-95E9-52056EC19E5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2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2700000">
            <a:off x="3373225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 rot="2700000">
            <a:off x="3373226" y="4132585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 rot="2700000">
            <a:off x="5336928" y="2155453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 rot="2700000">
            <a:off x="7308448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 rot="2700000">
            <a:off x="7315368" y="4132584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2700000">
            <a:off x="5336929" y="6144583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rot="2700000">
            <a:off x="5336928" y="-1827707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2700000">
            <a:off x="9269312" y="2155454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1520" y="2688593"/>
            <a:ext cx="3900900" cy="668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8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4B636F"/>
                </a:solidFill>
                <a:latin typeface="나눔고딕" pitchFamily="50" charset="-127"/>
                <a:ea typeface="나눔고딕" pitchFamily="50" charset="-127"/>
              </a:rPr>
              <a:t>카카오톡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4B636F"/>
                </a:solidFill>
                <a:latin typeface="나눔고딕" pitchFamily="50" charset="-127"/>
                <a:ea typeface="나눔고딕" pitchFamily="50" charset="-127"/>
              </a:rPr>
              <a:t> 서비스 구현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4B636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552" y="3310825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자료구조 프로젝트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4B636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407707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1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628800"/>
            <a:ext cx="381642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아이템타입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클래스 분석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구조도 및 자료구조 소개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71800" y="2228859"/>
            <a:ext cx="4176464" cy="4342651"/>
          </a:xfrm>
          <a:prstGeom prst="rect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42396" y="2423954"/>
            <a:ext cx="1435271" cy="215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ItemType</a:t>
            </a:r>
            <a:endParaRPr lang="ko-KR" altLang="en-US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3054981"/>
            <a:ext cx="3816424" cy="1416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SortedLinked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 List&lt;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FriendType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friendList</a:t>
            </a:r>
            <a:endParaRPr lang="en-US" altLang="ko-KR" sz="1200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SortedLinked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 List&lt;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FriendGroup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friendGroupList</a:t>
            </a: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UnSortedLinkedList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MessageType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chatList</a:t>
            </a: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String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msName</a:t>
            </a: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String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msAddress</a:t>
            </a: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Int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sBirth</a:t>
            </a: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String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msGender</a:t>
            </a: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String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mStatusMemo</a:t>
            </a: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String ID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String PW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2771800" y="2798745"/>
            <a:ext cx="4176464" cy="0"/>
          </a:xfrm>
          <a:prstGeom prst="line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771800" y="4725144"/>
            <a:ext cx="4176464" cy="0"/>
          </a:xfrm>
          <a:prstGeom prst="line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직사각형 26"/>
          <p:cNvSpPr/>
          <p:nvPr/>
        </p:nvSpPr>
        <p:spPr>
          <a:xfrm>
            <a:off x="2771800" y="4877544"/>
            <a:ext cx="4176464" cy="142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void Get()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void Set()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void Display()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GenerateMessage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MessageType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&amp; message)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AddMessageToChatList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MessageType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message)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AddFriendToFriendList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FriendType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Friend)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Int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DeleteFriendFromFriendList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FriendType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TempFriend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ETC..</a:t>
            </a:r>
            <a:endParaRPr lang="ko-KR" altLang="en-US" sz="1200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0252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rted Linked lis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4" y="2332754"/>
            <a:ext cx="74866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4135" y="3789040"/>
            <a:ext cx="7992888" cy="4193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SortedLinkedList</a:t>
            </a:r>
            <a:r>
              <a:rPr lang="en-US" altLang="ko-KR" sz="24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24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FriendType</a:t>
            </a:r>
            <a:r>
              <a:rPr lang="en-US" altLang="ko-KR" sz="24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  <a:r>
              <a:rPr lang="en-US" altLang="ko-KR" sz="24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friendList</a:t>
            </a:r>
            <a:endParaRPr lang="en-US" altLang="ko-KR" sz="24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2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회원의 </a:t>
            </a:r>
            <a:r>
              <a:rPr lang="ko-KR" altLang="en-US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친구정보를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저장할 목록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Sorted 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SingleLinked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list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구현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삭제와 추가의 시간복잡도가 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O(1) )</a:t>
            </a:r>
          </a:p>
          <a:p>
            <a:pPr>
              <a:lnSpc>
                <a:spcPct val="120000"/>
              </a:lnSpc>
            </a:pP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9926" y="2203808"/>
            <a:ext cx="4082074" cy="587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구조도 및 자료구조 소개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628800"/>
            <a:ext cx="381642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아이템타입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클래스 분석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3160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rted Linked lis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4" y="2332754"/>
            <a:ext cx="74866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4135" y="3789040"/>
            <a:ext cx="7992888" cy="4193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SortedLinkedList</a:t>
            </a:r>
            <a:r>
              <a:rPr lang="en-US" altLang="ko-KR" sz="24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24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FriendGroup</a:t>
            </a:r>
            <a:r>
              <a:rPr lang="en-US" altLang="ko-KR" sz="24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  <a:r>
              <a:rPr lang="en-US" altLang="ko-KR" sz="24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friendGroupList</a:t>
            </a:r>
            <a:endParaRPr lang="en-US" altLang="ko-KR" sz="24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endParaRPr lang="en-US" altLang="ko-KR" sz="2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회원의 친구그룹정보를 저장할 목록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Sorted 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SingleLinked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list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구현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삭제와 추가의 시간복잡도가 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O(1) 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9926" y="2203808"/>
            <a:ext cx="4082074" cy="587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구조도 및 자료구조 소개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628800"/>
            <a:ext cx="381642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아이템타입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클래스 분석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2494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4135" y="3789040"/>
            <a:ext cx="7992888" cy="4193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UnsortedLinkedList</a:t>
            </a:r>
            <a:r>
              <a:rPr lang="en-US" altLang="ko-KR" sz="24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24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MessageType</a:t>
            </a:r>
            <a:r>
              <a:rPr lang="en-US" altLang="ko-KR" sz="24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  <a:r>
              <a:rPr lang="en-US" altLang="ko-KR" sz="24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chatList</a:t>
            </a:r>
            <a:endParaRPr lang="en-US" altLang="ko-KR" sz="2400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회원의 채팅리스트를 저장할 목록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UnsortedLinkedList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구현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구조도 및 자료구조 소개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628800"/>
            <a:ext cx="381642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아이템타입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클래스 분석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7142" y="4075611"/>
            <a:ext cx="903894" cy="107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70369" y="2958142"/>
            <a:ext cx="903894" cy="1022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unsorted linked lis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79" y="2625292"/>
            <a:ext cx="7157922" cy="16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22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548" y="1482620"/>
            <a:ext cx="4993499" cy="23976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1792" y="674028"/>
            <a:ext cx="295213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프로그램 분석 및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추가기능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소개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1812" y="1730429"/>
            <a:ext cx="7992888" cy="4193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628800"/>
            <a:ext cx="381642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프로그램 기능 분석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548" y="4100972"/>
            <a:ext cx="4581525" cy="20478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26" y="2791549"/>
            <a:ext cx="2432299" cy="2177487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1706075" y="2791550"/>
            <a:ext cx="2793917" cy="906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706075" y="3880292"/>
            <a:ext cx="2001829" cy="700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0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876" y="1468238"/>
            <a:ext cx="3529020" cy="4350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80" y="2421247"/>
            <a:ext cx="4747659" cy="287996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1792" y="674028"/>
            <a:ext cx="295213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프로그램 분석 및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추가기능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소개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1812" y="1730429"/>
            <a:ext cx="7992888" cy="4193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628800"/>
            <a:ext cx="381642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프로그램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추가기능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소개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6012" y="2136707"/>
            <a:ext cx="2351772" cy="25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메시지를 </a:t>
            </a:r>
            <a:r>
              <a:rPr lang="ko-KR" altLang="en-US" sz="1400" b="1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보낸시간</a:t>
            </a:r>
            <a:r>
              <a:rPr lang="ko-KR" altLang="en-US" sz="1400" b="1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 출력 기능</a:t>
            </a:r>
            <a:endParaRPr lang="en-US" altLang="ko-KR" sz="1400" b="1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513" y="2172724"/>
            <a:ext cx="25200" cy="2160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84988" y="5949280"/>
            <a:ext cx="507929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Sender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Receiver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에게 메시지를 보낸 시간을 자동으로 출력한다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(project1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비해 </a:t>
            </a:r>
            <a:r>
              <a:rPr lang="ko-KR" altLang="en-US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가독성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좋게 수정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4594" y="3182614"/>
            <a:ext cx="1891031" cy="207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7293" y="4039290"/>
            <a:ext cx="1908115" cy="20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67286" y="3643302"/>
            <a:ext cx="2093145" cy="1369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922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1792" y="674028"/>
            <a:ext cx="295213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프로그램 분석 및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추가기능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소개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1812" y="1730429"/>
            <a:ext cx="7992888" cy="4193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628800"/>
            <a:ext cx="381642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프로그램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추가기능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소개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6012" y="2136707"/>
            <a:ext cx="2351772" cy="25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오늘이 생일인 유저 알림</a:t>
            </a:r>
            <a:endParaRPr lang="en-US" altLang="ko-KR" sz="1400" b="1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513" y="2172724"/>
            <a:ext cx="25200" cy="2160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228" y="2423954"/>
            <a:ext cx="3508029" cy="381335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246788" y="4869160"/>
            <a:ext cx="1891031" cy="207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46788" y="6030473"/>
            <a:ext cx="1891031" cy="207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46788" y="2445510"/>
            <a:ext cx="1891031" cy="207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84988" y="6265791"/>
            <a:ext cx="507929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자동으로 받아온 오늘 날짜와 회원의 생일 </a:t>
            </a:r>
            <a:r>
              <a:rPr lang="ko-KR" altLang="en-US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멤버변수를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비교하여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오늘이 생일인 회원의 정보를 출력해준다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870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1792" y="674028"/>
            <a:ext cx="295213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프로그램 분석 및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추가 기능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소개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1812" y="1730429"/>
            <a:ext cx="7992888" cy="4193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628800"/>
            <a:ext cx="381642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체크리스트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9772" y="2433348"/>
            <a:ext cx="410445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과제 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제시된 기본기능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회원정보를 저장할 레코드에 포함될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최소 내용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,ID,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프로필사진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배경 사진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 관리 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 검색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 삭제 및 추가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탈퇴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검색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수정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- 1:1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 리스트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채팅 기능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카카오톡회원 검색기능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 삭제의 경우 메시지를 모두 </a:t>
            </a:r>
            <a:r>
              <a:rPr lang="ko-KR" altLang="en-US" sz="140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지우는 </a:t>
            </a:r>
            <a:r>
              <a:rPr lang="ko-KR" altLang="en-US" sz="140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친구목록 편집 기능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 그룹 만들기 기능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기능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메시지에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전송 시각</a:t>
            </a:r>
            <a:endParaRPr lang="en-US" altLang="ko-KR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오늘이 생일인 회원정보</a:t>
            </a:r>
            <a:endParaRPr lang="en-US" altLang="ko-KR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308304" y="243334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308304" y="2708920"/>
            <a:ext cx="7200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64638" y="2248682"/>
            <a:ext cx="720080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64638" y="2599250"/>
            <a:ext cx="971858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 구현</a:t>
            </a:r>
            <a:endParaRPr lang="ko-KR" altLang="en-US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9181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1792" y="674028"/>
            <a:ext cx="295213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프로그램 분석 및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추가기능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소개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1812" y="1730429"/>
            <a:ext cx="7992888" cy="4193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63788" y="2875002"/>
            <a:ext cx="381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6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데모 시연</a:t>
            </a:r>
            <a:endParaRPr lang="ko-KR" altLang="en-US" sz="6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558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2700000">
            <a:off x="3373225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 rot="2700000">
            <a:off x="3373226" y="4132585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 rot="2700000">
            <a:off x="5336928" y="2155453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 rot="2700000">
            <a:off x="7308448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 rot="2700000">
            <a:off x="7315368" y="4132584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2700000">
            <a:off x="5336929" y="6144583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rot="2700000">
            <a:off x="5336928" y="-1827707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2700000">
            <a:off x="9269312" y="2155454"/>
            <a:ext cx="2710800" cy="2710800"/>
          </a:xfrm>
          <a:prstGeom prst="roundRect">
            <a:avLst>
              <a:gd name="adj" fmla="val 5893"/>
            </a:avLst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9552" y="3310825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itchFamily="50" charset="-127"/>
                <a:ea typeface="나눔고딕" pitchFamily="50" charset="-127"/>
              </a:rPr>
              <a:t>Thank </a:t>
            </a:r>
            <a:r>
              <a:rPr lang="en-US" altLang="ko-KR" sz="1400" b="1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itchFamily="50" charset="-127"/>
                <a:ea typeface="나눔고딕" pitchFamily="50" charset="-127"/>
              </a:rPr>
              <a:t>you</a:t>
            </a:r>
            <a:r>
              <a:rPr lang="en-US" altLang="ko-KR" sz="1400" b="1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Light" pitchFamily="50" charset="-127"/>
                <a:ea typeface="나눔고딕 Light" pitchFamily="50" charset="-127"/>
              </a:rPr>
              <a:t>.</a:t>
            </a:r>
            <a:endParaRPr lang="ko-KR" altLang="en-US" sz="1400" b="1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407707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2688593"/>
            <a:ext cx="3900900" cy="668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8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4B636F"/>
                </a:solidFill>
                <a:latin typeface="나눔고딕" pitchFamily="50" charset="-127"/>
                <a:ea typeface="나눔고딕" pitchFamily="50" charset="-127"/>
              </a:rPr>
              <a:t>카카오톡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4B636F"/>
                </a:solidFill>
                <a:latin typeface="나눔고딕" pitchFamily="50" charset="-127"/>
                <a:ea typeface="나눔고딕" pitchFamily="50" charset="-127"/>
              </a:rPr>
              <a:t> 서비스 구현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4B636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45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카카오톡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81026"/>
            <a:ext cx="12283775" cy="69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9525" y="-72149"/>
            <a:ext cx="9153525" cy="6953093"/>
          </a:xfrm>
          <a:prstGeom prst="rect">
            <a:avLst/>
          </a:prstGeom>
          <a:solidFill>
            <a:srgbClr val="2F303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2470" y="476672"/>
            <a:ext cx="2135747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8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Contents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-9525" y="476672"/>
            <a:ext cx="17012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50690" y="1681758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01 </a:t>
            </a:r>
            <a:r>
              <a:rPr lang="ko-KR" altLang="en-US" sz="16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프로젝트 주제 및 목표 </a:t>
            </a:r>
            <a:endParaRPr lang="en-US" altLang="ko-KR" sz="16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50690" y="2881891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02 </a:t>
            </a:r>
            <a:r>
              <a:rPr lang="ko-KR" altLang="en-US" sz="16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구조도 및 자료구조 소개</a:t>
            </a:r>
            <a:endParaRPr lang="en-US" altLang="ko-KR" sz="16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0690" y="4082024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03 </a:t>
            </a:r>
            <a:r>
              <a:rPr lang="ko-KR" altLang="en-US" sz="16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프로그램 분석 및 </a:t>
            </a:r>
            <a:r>
              <a:rPr lang="ko-KR" altLang="en-US" sz="1600" b="1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추가기능</a:t>
            </a:r>
            <a:endParaRPr lang="en-US" altLang="ko-KR" sz="16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2738" y="2321583"/>
            <a:ext cx="4104456" cy="594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 Light" pitchFamily="50" charset="-127"/>
              <a:ea typeface="나눔고딕 Light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82738" y="3494240"/>
            <a:ext cx="4104456" cy="594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 Light" pitchFamily="50" charset="-127"/>
              <a:ea typeface="나눔고딕 Light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82738" y="4699144"/>
            <a:ext cx="4104456" cy="594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Light" pitchFamily="50" charset="-127"/>
                <a:ea typeface="나눔고딕 Light" pitchFamily="50" charset="-127"/>
                <a:cs typeface="Arial" panose="020B0604020202020204" pitchFamily="34" charset="0"/>
              </a:rPr>
              <a:t> </a:t>
            </a:r>
            <a:endParaRPr lang="en-US" altLang="ko-KR" sz="1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 Light" pitchFamily="50" charset="-127"/>
              <a:ea typeface="나눔고딕 Light" pitchFamily="50" charset="-127"/>
              <a:cs typeface="Arial" panose="020B0604020202020204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102496" y="1609750"/>
            <a:ext cx="0" cy="4680519"/>
          </a:xfrm>
          <a:prstGeom prst="line">
            <a:avLst/>
          </a:prstGeom>
          <a:ln w="19050">
            <a:solidFill>
              <a:srgbClr val="96A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940496" y="1735782"/>
            <a:ext cx="324000" cy="324000"/>
            <a:chOff x="940496" y="1735782"/>
            <a:chExt cx="324000" cy="324000"/>
          </a:xfrm>
        </p:grpSpPr>
        <p:sp>
          <p:nvSpPr>
            <p:cNvPr id="9" name="타원 8"/>
            <p:cNvSpPr/>
            <p:nvPr/>
          </p:nvSpPr>
          <p:spPr>
            <a:xfrm>
              <a:off x="940496" y="1735782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542156" h="542156">
                  <a:moveTo>
                    <a:pt x="271078" y="135539"/>
                  </a:moveTo>
                  <a:cubicBezTo>
                    <a:pt x="196222" y="135539"/>
                    <a:pt x="135539" y="196222"/>
                    <a:pt x="135539" y="271078"/>
                  </a:cubicBezTo>
                  <a:cubicBezTo>
                    <a:pt x="135539" y="345934"/>
                    <a:pt x="196222" y="406617"/>
                    <a:pt x="271078" y="406617"/>
                  </a:cubicBezTo>
                  <a:cubicBezTo>
                    <a:pt x="345934" y="406617"/>
                    <a:pt x="406617" y="345934"/>
                    <a:pt x="406617" y="271078"/>
                  </a:cubicBezTo>
                  <a:cubicBezTo>
                    <a:pt x="406617" y="196222"/>
                    <a:pt x="345934" y="135539"/>
                    <a:pt x="271078" y="135539"/>
                  </a:cubicBezTo>
                  <a:close/>
                  <a:moveTo>
                    <a:pt x="271078" y="0"/>
                  </a:moveTo>
                  <a:cubicBezTo>
                    <a:pt x="420790" y="0"/>
                    <a:pt x="542156" y="121366"/>
                    <a:pt x="542156" y="271078"/>
                  </a:cubicBezTo>
                  <a:cubicBezTo>
                    <a:pt x="542156" y="420790"/>
                    <a:pt x="420790" y="542156"/>
                    <a:pt x="271078" y="542156"/>
                  </a:cubicBezTo>
                  <a:cubicBezTo>
                    <a:pt x="121366" y="542156"/>
                    <a:pt x="0" y="420790"/>
                    <a:pt x="0" y="271078"/>
                  </a:cubicBezTo>
                  <a:cubicBezTo>
                    <a:pt x="0" y="121366"/>
                    <a:pt x="121366" y="0"/>
                    <a:pt x="271078" y="0"/>
                  </a:cubicBezTo>
                  <a:close/>
                </a:path>
              </a:pathLst>
            </a:custGeom>
            <a:solidFill>
              <a:srgbClr val="96A2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1012496" y="1807782"/>
              <a:ext cx="180000" cy="180000"/>
            </a:xfrm>
            <a:prstGeom prst="ellipse">
              <a:avLst/>
            </a:prstGeom>
            <a:solidFill>
              <a:srgbClr val="615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40496" y="2935915"/>
            <a:ext cx="324000" cy="324000"/>
            <a:chOff x="940496" y="2935915"/>
            <a:chExt cx="324000" cy="324000"/>
          </a:xfrm>
        </p:grpSpPr>
        <p:sp>
          <p:nvSpPr>
            <p:cNvPr id="30" name="타원 8"/>
            <p:cNvSpPr/>
            <p:nvPr/>
          </p:nvSpPr>
          <p:spPr>
            <a:xfrm>
              <a:off x="940496" y="2935915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542156" h="542156">
                  <a:moveTo>
                    <a:pt x="271078" y="135539"/>
                  </a:moveTo>
                  <a:cubicBezTo>
                    <a:pt x="196222" y="135539"/>
                    <a:pt x="135539" y="196222"/>
                    <a:pt x="135539" y="271078"/>
                  </a:cubicBezTo>
                  <a:cubicBezTo>
                    <a:pt x="135539" y="345934"/>
                    <a:pt x="196222" y="406617"/>
                    <a:pt x="271078" y="406617"/>
                  </a:cubicBezTo>
                  <a:cubicBezTo>
                    <a:pt x="345934" y="406617"/>
                    <a:pt x="406617" y="345934"/>
                    <a:pt x="406617" y="271078"/>
                  </a:cubicBezTo>
                  <a:cubicBezTo>
                    <a:pt x="406617" y="196222"/>
                    <a:pt x="345934" y="135539"/>
                    <a:pt x="271078" y="135539"/>
                  </a:cubicBezTo>
                  <a:close/>
                  <a:moveTo>
                    <a:pt x="271078" y="0"/>
                  </a:moveTo>
                  <a:cubicBezTo>
                    <a:pt x="420790" y="0"/>
                    <a:pt x="542156" y="121366"/>
                    <a:pt x="542156" y="271078"/>
                  </a:cubicBezTo>
                  <a:cubicBezTo>
                    <a:pt x="542156" y="420790"/>
                    <a:pt x="420790" y="542156"/>
                    <a:pt x="271078" y="542156"/>
                  </a:cubicBezTo>
                  <a:cubicBezTo>
                    <a:pt x="121366" y="542156"/>
                    <a:pt x="0" y="420790"/>
                    <a:pt x="0" y="271078"/>
                  </a:cubicBezTo>
                  <a:cubicBezTo>
                    <a:pt x="0" y="121366"/>
                    <a:pt x="121366" y="0"/>
                    <a:pt x="271078" y="0"/>
                  </a:cubicBezTo>
                  <a:close/>
                </a:path>
              </a:pathLst>
            </a:custGeom>
            <a:solidFill>
              <a:srgbClr val="96A2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1012496" y="3007915"/>
              <a:ext cx="180000" cy="180000"/>
            </a:xfrm>
            <a:prstGeom prst="ellipse">
              <a:avLst/>
            </a:prstGeom>
            <a:solidFill>
              <a:srgbClr val="615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40496" y="4136048"/>
            <a:ext cx="324000" cy="324000"/>
            <a:chOff x="940496" y="4136048"/>
            <a:chExt cx="324000" cy="324000"/>
          </a:xfrm>
        </p:grpSpPr>
        <p:sp>
          <p:nvSpPr>
            <p:cNvPr id="31" name="타원 8"/>
            <p:cNvSpPr/>
            <p:nvPr/>
          </p:nvSpPr>
          <p:spPr>
            <a:xfrm>
              <a:off x="940496" y="4136048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542156" h="542156">
                  <a:moveTo>
                    <a:pt x="271078" y="135539"/>
                  </a:moveTo>
                  <a:cubicBezTo>
                    <a:pt x="196222" y="135539"/>
                    <a:pt x="135539" y="196222"/>
                    <a:pt x="135539" y="271078"/>
                  </a:cubicBezTo>
                  <a:cubicBezTo>
                    <a:pt x="135539" y="345934"/>
                    <a:pt x="196222" y="406617"/>
                    <a:pt x="271078" y="406617"/>
                  </a:cubicBezTo>
                  <a:cubicBezTo>
                    <a:pt x="345934" y="406617"/>
                    <a:pt x="406617" y="345934"/>
                    <a:pt x="406617" y="271078"/>
                  </a:cubicBezTo>
                  <a:cubicBezTo>
                    <a:pt x="406617" y="196222"/>
                    <a:pt x="345934" y="135539"/>
                    <a:pt x="271078" y="135539"/>
                  </a:cubicBezTo>
                  <a:close/>
                  <a:moveTo>
                    <a:pt x="271078" y="0"/>
                  </a:moveTo>
                  <a:cubicBezTo>
                    <a:pt x="420790" y="0"/>
                    <a:pt x="542156" y="121366"/>
                    <a:pt x="542156" y="271078"/>
                  </a:cubicBezTo>
                  <a:cubicBezTo>
                    <a:pt x="542156" y="420790"/>
                    <a:pt x="420790" y="542156"/>
                    <a:pt x="271078" y="542156"/>
                  </a:cubicBezTo>
                  <a:cubicBezTo>
                    <a:pt x="121366" y="542156"/>
                    <a:pt x="0" y="420790"/>
                    <a:pt x="0" y="271078"/>
                  </a:cubicBezTo>
                  <a:cubicBezTo>
                    <a:pt x="0" y="121366"/>
                    <a:pt x="121366" y="0"/>
                    <a:pt x="271078" y="0"/>
                  </a:cubicBezTo>
                  <a:close/>
                </a:path>
              </a:pathLst>
            </a:custGeom>
            <a:solidFill>
              <a:srgbClr val="96A2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012496" y="4208048"/>
              <a:ext cx="180000" cy="180000"/>
            </a:xfrm>
            <a:prstGeom prst="ellipse">
              <a:avLst/>
            </a:prstGeom>
            <a:solidFill>
              <a:srgbClr val="615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39032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22" grpId="0"/>
      <p:bldP spid="2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프로젝트 주제 및 목표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-8725" b="-2975"/>
          <a:stretch/>
        </p:blipFill>
        <p:spPr>
          <a:xfrm>
            <a:off x="248021" y="1495078"/>
            <a:ext cx="3416923" cy="4608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9912" y="2348880"/>
            <a:ext cx="5688632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주제 및 목표</a:t>
            </a:r>
            <a:endParaRPr lang="en-US" altLang="ko-KR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카카오톡의</a:t>
            </a:r>
            <a:r>
              <a:rPr lang="ko-KR" altLang="en-US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기능들을 분석하고 설계하고 구현한다</a:t>
            </a:r>
            <a:r>
              <a:rPr lang="en-US" altLang="ko-KR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최적의 자료구조를 사용한다</a:t>
            </a:r>
            <a:r>
              <a:rPr lang="en-US" altLang="ko-KR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5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48" y="1482620"/>
            <a:ext cx="4993499" cy="23976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548" y="4100972"/>
            <a:ext cx="4581525" cy="2047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구조도 및 자료구조 소개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628800"/>
            <a:ext cx="381642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프로그램 시나리오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-3702204" y="2429580"/>
            <a:ext cx="2954772" cy="3110024"/>
          </a:xfrm>
          <a:prstGeom prst="rect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-2087518" y="2576354"/>
            <a:ext cx="1435271" cy="215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Application</a:t>
            </a:r>
            <a:endParaRPr lang="ko-KR" altLang="en-US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-3852936" y="3156643"/>
            <a:ext cx="2954772" cy="0"/>
          </a:xfrm>
          <a:prstGeom prst="line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-3607019" y="5161699"/>
            <a:ext cx="2954772" cy="0"/>
          </a:xfrm>
          <a:prstGeom prst="line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직사각형 44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26" y="2791549"/>
            <a:ext cx="2432299" cy="2177487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1547664" y="2791551"/>
            <a:ext cx="2952328" cy="1088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547664" y="3645024"/>
            <a:ext cx="2160240" cy="93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23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구조도 및 자료구조 소개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628800"/>
            <a:ext cx="381642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전체적인 클래스 구조도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67495" y="1602562"/>
            <a:ext cx="2975166" cy="1465379"/>
          </a:xfrm>
          <a:prstGeom prst="rect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7639" y="1773266"/>
            <a:ext cx="1435271" cy="215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FriendType</a:t>
            </a:r>
            <a:endParaRPr lang="ko-KR" altLang="en-US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287889" y="2148057"/>
            <a:ext cx="2954772" cy="0"/>
          </a:xfrm>
          <a:prstGeom prst="line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직사각형 46"/>
          <p:cNvSpPr/>
          <p:nvPr/>
        </p:nvSpPr>
        <p:spPr>
          <a:xfrm>
            <a:off x="414674" y="2423954"/>
            <a:ext cx="2975166" cy="1465379"/>
          </a:xfrm>
          <a:prstGeom prst="rect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94818" y="2594658"/>
            <a:ext cx="1435271" cy="215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Application</a:t>
            </a:r>
            <a:endParaRPr lang="ko-KR" altLang="en-US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35068" y="2969449"/>
            <a:ext cx="2954772" cy="0"/>
          </a:xfrm>
          <a:prstGeom prst="line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직사각형 49"/>
          <p:cNvSpPr/>
          <p:nvPr/>
        </p:nvSpPr>
        <p:spPr>
          <a:xfrm>
            <a:off x="414674" y="4653136"/>
            <a:ext cx="2975166" cy="1465379"/>
          </a:xfrm>
          <a:prstGeom prst="rect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94818" y="4823840"/>
            <a:ext cx="1435271" cy="215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ItemType</a:t>
            </a:r>
            <a:endParaRPr lang="ko-KR" altLang="en-US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35068" y="5198631"/>
            <a:ext cx="2954772" cy="0"/>
          </a:xfrm>
          <a:prstGeom prst="line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직사각형 52"/>
          <p:cNvSpPr/>
          <p:nvPr/>
        </p:nvSpPr>
        <p:spPr>
          <a:xfrm>
            <a:off x="5267495" y="4938868"/>
            <a:ext cx="2975166" cy="1465379"/>
          </a:xfrm>
          <a:prstGeom prst="rect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047639" y="5109572"/>
            <a:ext cx="1620705" cy="215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MessageType</a:t>
            </a:r>
            <a:endParaRPr lang="ko-KR" altLang="en-US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287889" y="5484363"/>
            <a:ext cx="2954772" cy="0"/>
          </a:xfrm>
          <a:prstGeom prst="line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2303814" y="3439501"/>
            <a:ext cx="3924371" cy="1525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1522373" y="3231587"/>
            <a:ext cx="1297" cy="1733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067366" y="5260984"/>
            <a:ext cx="4160820" cy="59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1908560" y="1914724"/>
            <a:ext cx="4319626" cy="3631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24385" y="3067941"/>
            <a:ext cx="4496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4B636F"/>
                </a:solidFill>
              </a:rPr>
              <a:t>BST&lt;</a:t>
            </a:r>
            <a:r>
              <a:rPr lang="en-US" altLang="ko-KR" sz="1050" dirty="0" err="1" smtClean="0">
                <a:solidFill>
                  <a:srgbClr val="4B636F"/>
                </a:solidFill>
              </a:rPr>
              <a:t>Itemtype</a:t>
            </a:r>
            <a:r>
              <a:rPr lang="en-US" altLang="ko-KR" sz="1050" dirty="0" smtClean="0">
                <a:solidFill>
                  <a:srgbClr val="4B636F"/>
                </a:solidFill>
              </a:rPr>
              <a:t>&gt;</a:t>
            </a:r>
            <a:r>
              <a:rPr lang="en-US" altLang="ko-KR" sz="1050" dirty="0" err="1" smtClean="0"/>
              <a:t>m_List</a:t>
            </a:r>
            <a:endParaRPr lang="en-US" altLang="ko-KR" sz="1050" dirty="0" smtClean="0"/>
          </a:p>
          <a:p>
            <a:r>
              <a:rPr lang="en-US" altLang="ko-KR" sz="1050" dirty="0" err="1" smtClean="0"/>
              <a:t>CircularQueueType</a:t>
            </a:r>
            <a:r>
              <a:rPr lang="en-US" altLang="ko-KR" sz="1050" dirty="0" smtClean="0">
                <a:solidFill>
                  <a:srgbClr val="4B636F"/>
                </a:solidFill>
              </a:rPr>
              <a:t>&lt;</a:t>
            </a:r>
            <a:r>
              <a:rPr lang="en-US" altLang="ko-KR" sz="1050" dirty="0" err="1" smtClean="0">
                <a:solidFill>
                  <a:srgbClr val="4B636F"/>
                </a:solidFill>
              </a:rPr>
              <a:t>MessageType</a:t>
            </a:r>
            <a:r>
              <a:rPr lang="en-US" altLang="ko-KR" sz="1050" dirty="0" smtClean="0">
                <a:solidFill>
                  <a:srgbClr val="4B636F"/>
                </a:solidFill>
              </a:rPr>
              <a:t>&gt;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messageQ</a:t>
            </a:r>
            <a:endParaRPr lang="ko-KR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424385" y="5371951"/>
            <a:ext cx="44969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SortedLinkedList</a:t>
            </a:r>
            <a:r>
              <a:rPr lang="en-US" altLang="ko-KR" sz="1050" dirty="0" smtClean="0">
                <a:solidFill>
                  <a:srgbClr val="4B636F"/>
                </a:solidFill>
              </a:rPr>
              <a:t>&lt;</a:t>
            </a:r>
            <a:r>
              <a:rPr lang="en-US" altLang="ko-KR" sz="1050" dirty="0" err="1" smtClean="0">
                <a:solidFill>
                  <a:srgbClr val="4B636F"/>
                </a:solidFill>
              </a:rPr>
              <a:t>FriendType</a:t>
            </a:r>
            <a:r>
              <a:rPr lang="en-US" altLang="ko-KR" sz="1050" dirty="0" smtClean="0">
                <a:solidFill>
                  <a:srgbClr val="4B636F"/>
                </a:solidFill>
              </a:rPr>
              <a:t>&gt;</a:t>
            </a:r>
            <a:r>
              <a:rPr lang="en-US" altLang="ko-KR" sz="1050" dirty="0" err="1" smtClean="0"/>
              <a:t>friendList</a:t>
            </a:r>
            <a:endParaRPr lang="en-US" altLang="ko-KR" sz="1050" dirty="0" smtClean="0"/>
          </a:p>
          <a:p>
            <a:r>
              <a:rPr lang="en-US" altLang="ko-KR" sz="1050" dirty="0" err="1" smtClean="0"/>
              <a:t>SortedLinkedList</a:t>
            </a:r>
            <a:r>
              <a:rPr lang="en-US" altLang="ko-KR" sz="1050" dirty="0" smtClean="0"/>
              <a:t>&lt;</a:t>
            </a:r>
            <a:r>
              <a:rPr lang="en-US" altLang="ko-KR" sz="1050" dirty="0" err="1" smtClean="0"/>
              <a:t>FriendGroup</a:t>
            </a:r>
            <a:r>
              <a:rPr lang="en-US" altLang="ko-KR" sz="1050" dirty="0" smtClean="0"/>
              <a:t>&gt; </a:t>
            </a:r>
            <a:r>
              <a:rPr lang="en-US" altLang="ko-KR" sz="1050" dirty="0" err="1" smtClean="0"/>
              <a:t>friendGroupList</a:t>
            </a:r>
            <a:endParaRPr lang="en-US" altLang="ko-KR" sz="1050" dirty="0" smtClean="0"/>
          </a:p>
          <a:p>
            <a:r>
              <a:rPr lang="en-US" altLang="ko-KR" sz="1050" dirty="0" err="1" smtClean="0"/>
              <a:t>UnsortedLinkedList</a:t>
            </a:r>
            <a:r>
              <a:rPr lang="en-US" altLang="ko-KR" sz="1050" dirty="0" smtClean="0">
                <a:solidFill>
                  <a:srgbClr val="4B636F"/>
                </a:solidFill>
              </a:rPr>
              <a:t>&lt;</a:t>
            </a:r>
            <a:r>
              <a:rPr lang="en-US" altLang="ko-KR" sz="1050" dirty="0" err="1" smtClean="0">
                <a:solidFill>
                  <a:srgbClr val="4B636F"/>
                </a:solidFill>
              </a:rPr>
              <a:t>MessageType</a:t>
            </a:r>
            <a:r>
              <a:rPr lang="en-US" altLang="ko-KR" sz="1050" dirty="0" smtClean="0">
                <a:solidFill>
                  <a:srgbClr val="4B636F"/>
                </a:solidFill>
              </a:rPr>
              <a:t>&gt;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chatList</a:t>
            </a:r>
            <a:endParaRPr lang="ko-KR" altLang="en-US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5267495" y="3236512"/>
            <a:ext cx="2975166" cy="1465379"/>
          </a:xfrm>
          <a:prstGeom prst="rect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639" y="3407217"/>
            <a:ext cx="1573464" cy="199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FriendGroup</a:t>
            </a:r>
            <a:endParaRPr lang="ko-KR" altLang="en-US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5287889" y="3782007"/>
            <a:ext cx="2954772" cy="0"/>
          </a:xfrm>
          <a:prstGeom prst="line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5141506" y="3961557"/>
            <a:ext cx="4496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UnsortedLinkedList</a:t>
            </a:r>
            <a:r>
              <a:rPr lang="en-US" altLang="ko-KR" sz="1050" dirty="0" smtClean="0"/>
              <a:t>&lt;</a:t>
            </a:r>
            <a:r>
              <a:rPr lang="en-US" altLang="ko-KR" sz="1050" dirty="0" err="1" smtClean="0"/>
              <a:t>FriendType</a:t>
            </a:r>
            <a:r>
              <a:rPr lang="en-US" altLang="ko-KR" sz="1050" dirty="0" smtClean="0"/>
              <a:t>&gt;</a:t>
            </a:r>
            <a:r>
              <a:rPr lang="en-US" altLang="ko-KR" sz="1050" dirty="0" err="1" smtClean="0"/>
              <a:t>GroupFriendList</a:t>
            </a:r>
            <a:endParaRPr lang="ko-KR" altLang="en-US" sz="105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1991830" y="4146780"/>
            <a:ext cx="4236357" cy="1520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44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628800"/>
            <a:ext cx="381642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어플리케이션 클래스 분석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71800" y="2228859"/>
            <a:ext cx="3669492" cy="4342651"/>
          </a:xfrm>
          <a:prstGeom prst="rect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00779" y="2423954"/>
            <a:ext cx="1435271" cy="215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Application</a:t>
            </a:r>
            <a:endParaRPr lang="ko-KR" altLang="en-US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71800" y="3092892"/>
            <a:ext cx="3689886" cy="1488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-   BST&lt;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ItemType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mList</a:t>
            </a: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CircularQueType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MessageType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MessageQ</a:t>
            </a: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If stream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mInFile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Ofstream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mOutFile</a:t>
            </a: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Int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mnCurCommand</a:t>
            </a: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ItemType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*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CurrentMember</a:t>
            </a:r>
            <a:endParaRPr lang="en-US" altLang="ko-KR" sz="1200" dirty="0" smtClean="0">
              <a:ln>
                <a:solidFill>
                  <a:srgbClr val="4B636F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Bool </a:t>
            </a:r>
            <a:r>
              <a:rPr lang="en-US" altLang="ko-KR" sz="12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LogonStateE</a:t>
            </a:r>
            <a:r>
              <a:rPr lang="en-US" altLang="ko-KR" sz="12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1200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771800" y="2798745"/>
            <a:ext cx="3669492" cy="0"/>
          </a:xfrm>
          <a:prstGeom prst="line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771800" y="4725144"/>
            <a:ext cx="3669492" cy="0"/>
          </a:xfrm>
          <a:prstGeom prst="line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직사각형 43"/>
          <p:cNvSpPr/>
          <p:nvPr/>
        </p:nvSpPr>
        <p:spPr>
          <a:xfrm>
            <a:off x="2771800" y="4877544"/>
            <a:ext cx="3689886" cy="1488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Void Run()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Void Client()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Void Server()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Int</a:t>
            </a:r>
            <a:r>
              <a:rPr lang="en-US" altLang="ko-KR" sz="12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GetCommandInServer</a:t>
            </a:r>
            <a:r>
              <a:rPr lang="en-US" altLang="ko-KR" sz="12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Void Login()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Void Logout()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Void </a:t>
            </a:r>
            <a:r>
              <a:rPr lang="en-US" altLang="ko-KR" sz="1200" dirty="0" err="1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GetMessageFromClient</a:t>
            </a:r>
            <a:r>
              <a:rPr lang="en-US" altLang="ko-KR" sz="12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Void </a:t>
            </a:r>
            <a:r>
              <a:rPr lang="en-US" altLang="ko-KR" sz="1200" dirty="0" err="1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SendMessageToClient</a:t>
            </a:r>
            <a:r>
              <a:rPr lang="en-US" altLang="ko-KR" sz="12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Etc…</a:t>
            </a:r>
            <a:endParaRPr lang="ko-KR" altLang="en-US" sz="1200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구조도 및 자료구조 소개</a:t>
            </a:r>
          </a:p>
        </p:txBody>
      </p:sp>
    </p:spTree>
    <p:extLst>
      <p:ext uri="{BB962C8B-B14F-4D97-AF65-F5344CB8AC3E}">
        <p14:creationId xmlns:p14="http://schemas.microsoft.com/office/powerpoint/2010/main" val="27030193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628800"/>
            <a:ext cx="381642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어플리케이션 클래스 분석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9926" y="2203808"/>
            <a:ext cx="4082074" cy="587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구조도 및 자료구조 소개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34" name="Picture 10" descr="카카오톡 누적 가입자수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441393"/>
            <a:ext cx="54292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2968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628800"/>
            <a:ext cx="381642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어플리케이션 클래스 분석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1812" y="3789040"/>
            <a:ext cx="7992888" cy="4193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BST </a:t>
            </a:r>
            <a:r>
              <a:rPr lang="en-US" altLang="ko-KR" sz="24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24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ItemType</a:t>
            </a:r>
            <a:r>
              <a:rPr lang="en-US" altLang="ko-KR" sz="2400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  <a:r>
              <a:rPr lang="en-US" altLang="ko-KR" sz="2400" dirty="0" err="1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mList</a:t>
            </a:r>
            <a:endParaRPr lang="en-US" altLang="ko-KR" sz="2400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정보를 저장할 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ItemType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BST.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BST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구현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9926" y="2203808"/>
            <a:ext cx="4082074" cy="587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구조도 및 자료구조 소개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binary search tre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998" y="2791549"/>
            <a:ext cx="288607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63998" y="4472842"/>
            <a:ext cx="370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정보가 정렬되어 들어갈 확률은 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에가깝다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30" name="Picture 6" descr="binary search tree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90" y="2203808"/>
            <a:ext cx="2692148" cy="224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10974" y="4472842"/>
            <a:ext cx="442582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자료의 특성상 자료의 양이 방대하고 탐색이 자주 일어남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삭제, 삽입 검색 의 평균 시간 복잡도 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en-US" altLang="ko-KR" sz="7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5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 </a:t>
            </a:r>
            <a:r>
              <a:rPr lang="ko-KR" altLang="en-US" sz="105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낮음</a:t>
            </a:r>
            <a:r>
              <a:rPr lang="en-US" altLang="ko-KR" sz="105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5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보기좋게</a:t>
            </a:r>
            <a:r>
              <a:rPr lang="ko-KR" altLang="en-US" sz="105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정렬도 된다</a:t>
            </a:r>
            <a:r>
              <a:rPr lang="en-US" altLang="ko-KR" sz="105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7232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ircular queue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9" r="2333" b="12753"/>
          <a:stretch/>
        </p:blipFill>
        <p:spPr bwMode="auto">
          <a:xfrm>
            <a:off x="658487" y="1594676"/>
            <a:ext cx="8017969" cy="341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4B6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김민규</a:t>
            </a:r>
            <a:endParaRPr lang="ko-KR" altLang="en-US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628800"/>
            <a:ext cx="381642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어플리케이션 클래스 분석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1812" y="3789040"/>
            <a:ext cx="7992888" cy="4193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400" dirty="0" err="1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CircularQueueType</a:t>
            </a:r>
            <a:r>
              <a:rPr lang="en-US" altLang="ko-KR" sz="24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 &lt;</a:t>
            </a:r>
            <a:r>
              <a:rPr lang="en-US" altLang="ko-KR" sz="2400" dirty="0" err="1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MessageType</a:t>
            </a:r>
            <a:r>
              <a:rPr lang="en-US" altLang="ko-KR" sz="2400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  <a:r>
              <a:rPr lang="en-US" altLang="ko-KR" sz="2400" dirty="0" err="1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 ExtraBold" pitchFamily="50" charset="-127"/>
                <a:ea typeface="나눔고딕 ExtraBold" pitchFamily="50" charset="-127"/>
              </a:rPr>
              <a:t>messageQ</a:t>
            </a:r>
            <a:endParaRPr lang="en-US" altLang="ko-KR" sz="2400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서버에 메시지를 저장할 공간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CircularQueueType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구현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구조도 및 자료구조 소개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자료구조 프로젝트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6931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833</Words>
  <Application>Microsoft Office PowerPoint</Application>
  <PresentationFormat>화면 슬라이드 쇼(4:3)</PresentationFormat>
  <Paragraphs>231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나눔고딕 ExtraBold</vt:lpstr>
      <vt:lpstr>나눔고딕</vt:lpstr>
      <vt:lpstr>맑은 고딕</vt:lpstr>
      <vt:lpstr>나눔고딕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김 민규</cp:lastModifiedBy>
  <cp:revision>273</cp:revision>
  <dcterms:created xsi:type="dcterms:W3CDTF">2017-03-21T17:18:48Z</dcterms:created>
  <dcterms:modified xsi:type="dcterms:W3CDTF">2018-07-23T07:29:11Z</dcterms:modified>
</cp:coreProperties>
</file>