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8" r:id="rId2"/>
    <p:sldId id="280" r:id="rId3"/>
    <p:sldId id="281" r:id="rId4"/>
    <p:sldId id="282" r:id="rId5"/>
    <p:sldId id="284" r:id="rId6"/>
    <p:sldId id="283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72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FB913-DCE7-4F97-A3AE-E4A1719B68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FEA3DF3-8113-478C-9A3F-BC217FC84D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EA8C92-3A90-4AC7-9EDE-F3FC4E8BE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23DDF-60CB-457F-B598-1DE39FCD5D78}" type="datetimeFigureOut">
              <a:rPr lang="ko-KR" altLang="en-US" smtClean="0"/>
              <a:t>2020-04-24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59B892-BB33-4E6B-816F-CD4659752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722C4B-2BA7-47D9-A4BA-3E1CD2199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E9795-0C88-44EE-B6DE-C665B7FA24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4014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0119D4-AF6F-4463-90AE-87261CB62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31F8BE6-FB37-4970-8621-9288C216C3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1D3183-1378-4358-9EF4-7D204643A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23DDF-60CB-457F-B598-1DE39FCD5D78}" type="datetimeFigureOut">
              <a:rPr lang="ko-KR" altLang="en-US" smtClean="0"/>
              <a:t>2020-04-24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A68CBC-5F93-45C2-AF8D-D98BFC1A0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7BE14C-7BA8-476D-AE0D-C1FFBED00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E9795-0C88-44EE-B6DE-C665B7FA24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2180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1F1D438-463D-47AA-80F2-EBE0F57EC1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D8941C6-E049-4F70-86D6-5C45CD009F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AAF9B9-32AE-4C97-B8F7-44D6E9A33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23DDF-60CB-457F-B598-1DE39FCD5D78}" type="datetimeFigureOut">
              <a:rPr lang="ko-KR" altLang="en-US" smtClean="0"/>
              <a:t>2020-04-24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54D2B8-12B9-410D-B7C1-80715A301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8B7E64-92B3-4900-81E4-3B4556472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E9795-0C88-44EE-B6DE-C665B7FA24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6823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E6CB43-D8AB-4ECB-807D-8E9479D5C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7B71B9-7B13-489C-9DD1-20E3E5B2BA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C73C60-5A91-4520-816B-584E4F7C2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23DDF-60CB-457F-B598-1DE39FCD5D78}" type="datetimeFigureOut">
              <a:rPr lang="ko-KR" altLang="en-US" smtClean="0"/>
              <a:t>2020-04-24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9D2E03-AA0B-4D6F-BE23-B93EC291D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7E2AEF-5C55-40B5-8D48-AFB6F7635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E9795-0C88-44EE-B6DE-C665B7FA24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0527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9343BB-3BEC-4752-A185-6A327C1A4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1414C07-15DC-40E7-896F-CD0EB31310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0D3F03-D8AD-452A-AFBB-3B427C2CC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23DDF-60CB-457F-B598-1DE39FCD5D78}" type="datetimeFigureOut">
              <a:rPr lang="ko-KR" altLang="en-US" smtClean="0"/>
              <a:t>2020-04-24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B5B86F-399C-445C-882A-68DA3008A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A1BFDA-83E8-471D-BD67-2C37530CF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E9795-0C88-44EE-B6DE-C665B7FA24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9690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7E2B56-C9D6-47A8-87DD-EB9E305EF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B72F28-E844-4CB3-86E0-A05D7AF207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1A58164-43E9-4D04-A12D-1585FB20B6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F8A8CA5-1D09-4B6E-9821-72350712C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23DDF-60CB-457F-B598-1DE39FCD5D78}" type="datetimeFigureOut">
              <a:rPr lang="ko-KR" altLang="en-US" smtClean="0"/>
              <a:t>2020-04-24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9A76E8D-456C-404C-A396-4946624BA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00C6EF-5A81-4C3D-A9E4-8E05E35AF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E9795-0C88-44EE-B6DE-C665B7FA24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4539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1DA51D-7F09-48F4-B267-51668B30F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E2BF02E-68D9-4F1E-BF15-3FDBA7EC13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08CFA0A-3C76-4735-8F66-9DE2CB7C8B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25DDA50-8C18-44DC-8ACD-17E95CCD82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900EC98-9106-49CA-BFAF-A8244B4AB6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E107AF4-5196-4D7D-AB32-70350483A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23DDF-60CB-457F-B598-1DE39FCD5D78}" type="datetimeFigureOut">
              <a:rPr lang="ko-KR" altLang="en-US" smtClean="0"/>
              <a:t>2020-04-24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118E1B4-FEBF-4027-9635-34628B5D9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6DB02AF-1CFF-4561-BAA3-462124880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E9795-0C88-44EE-B6DE-C665B7FA24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5804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169D2C-64E0-474F-B6CE-5D3403010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F46045C-F68C-4595-82D0-2C2434783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23DDF-60CB-457F-B598-1DE39FCD5D78}" type="datetimeFigureOut">
              <a:rPr lang="ko-KR" altLang="en-US" smtClean="0"/>
              <a:t>2020-04-24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C22C72C-8063-49E2-B769-EF8EDEC59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2B91F52-96A0-40ED-8CAE-7065BE2E8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E9795-0C88-44EE-B6DE-C665B7FA24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4509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BF45280-AFE4-4154-9C8C-E51655848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23DDF-60CB-457F-B598-1DE39FCD5D78}" type="datetimeFigureOut">
              <a:rPr lang="ko-KR" altLang="en-US" smtClean="0"/>
              <a:t>2020-04-24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3D279B5-1A7B-468B-BB68-203D89A8B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FE2FCE7-FCE7-47CC-97F4-826A60B41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E9795-0C88-44EE-B6DE-C665B7FA24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7814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6B8B93-EE46-4D44-8ABC-EA606DE50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E6692F-DF31-4ABB-A54B-8C8E3B6D96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F9F581D-BC78-464D-86FE-A246D90EB0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B10481D-7D0D-40DF-A233-22B1B90AC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23DDF-60CB-457F-B598-1DE39FCD5D78}" type="datetimeFigureOut">
              <a:rPr lang="ko-KR" altLang="en-US" smtClean="0"/>
              <a:t>2020-04-24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5E37F33-DA1F-40EA-A76F-9F06D12C6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51A603-57BC-47C7-980A-9F1A6052C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E9795-0C88-44EE-B6DE-C665B7FA24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2474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3A48D2-296D-4B68-920D-DC3803262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243E2F0-DF63-4D0F-B8CC-4FE74B9027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2CB30A3-2149-41A4-BF0B-B57F8121FF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DC2A507-74AC-430F-995B-A73C30FB4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23DDF-60CB-457F-B598-1DE39FCD5D78}" type="datetimeFigureOut">
              <a:rPr lang="ko-KR" altLang="en-US" smtClean="0"/>
              <a:t>2020-04-24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02201C4-2C68-434E-BB94-CFFA08348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8B4BDF-3EC8-48DC-8512-1A4639826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E9795-0C88-44EE-B6DE-C665B7FA24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0718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6E440BE-495B-4B8E-B616-9857BABFA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77FC91-AA43-43D2-9CF2-BB56180C53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409191-0272-40AE-9BB9-C1365FF7A2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E23DDF-60CB-457F-B598-1DE39FCD5D78}" type="datetimeFigureOut">
              <a:rPr lang="ko-KR" altLang="en-US" smtClean="0"/>
              <a:t>2020-04-24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537D85-54E4-406B-82AD-6AAFCCE56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2D7B6A-066C-41C0-B32D-E5ACF0FFBE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4E9795-0C88-44EE-B6DE-C665B7FA24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3394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hyperlink" Target="https://pixabay.com/en/router-network-traffic-flow-29825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4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hyperlink" Target="https://pixabay.com/en/router-network-traffic-flow-29825/" TargetMode="Externa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F5F1585-C2E6-4826-9DE7-AED3EED78B53}"/>
              </a:ext>
            </a:extLst>
          </p:cNvPr>
          <p:cNvSpPr txBox="1"/>
          <p:nvPr/>
        </p:nvSpPr>
        <p:spPr>
          <a:xfrm>
            <a:off x="211756" y="336884"/>
            <a:ext cx="35709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DoS -</a:t>
            </a:r>
            <a:r>
              <a:rPr lang="ko-KR" altLang="en-US" sz="2400" dirty="0"/>
              <a:t> 자원 고갈 공격형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0CBEAC-A943-43F0-90EF-FB95062311FA}"/>
              </a:ext>
            </a:extLst>
          </p:cNvPr>
          <p:cNvSpPr txBox="1"/>
          <p:nvPr/>
        </p:nvSpPr>
        <p:spPr>
          <a:xfrm>
            <a:off x="211756" y="1020279"/>
            <a:ext cx="13475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스머프 공격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FE4132-FCFC-4575-9EB2-393EBCF4928A}"/>
              </a:ext>
            </a:extLst>
          </p:cNvPr>
          <p:cNvSpPr txBox="1"/>
          <p:nvPr/>
        </p:nvSpPr>
        <p:spPr>
          <a:xfrm>
            <a:off x="1559293" y="1020279"/>
            <a:ext cx="57366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…</a:t>
            </a:r>
            <a:r>
              <a:rPr lang="ko-KR" altLang="en-US" sz="1600" dirty="0"/>
              <a:t>을 이해하기 전에 알아야 할 지식</a:t>
            </a:r>
            <a:r>
              <a:rPr lang="en-US" altLang="ko-KR" sz="1600" dirty="0"/>
              <a:t>: </a:t>
            </a:r>
            <a:r>
              <a:rPr lang="ko-KR" altLang="en-US" sz="1600" dirty="0"/>
              <a:t>다이렉트 브로드 캐스트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7AE1BE-E8DA-4047-8439-68522B5FCC6E}"/>
              </a:ext>
            </a:extLst>
          </p:cNvPr>
          <p:cNvSpPr txBox="1"/>
          <p:nvPr/>
        </p:nvSpPr>
        <p:spPr>
          <a:xfrm>
            <a:off x="259883" y="1692443"/>
            <a:ext cx="2512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기본적인 브로드 캐스트</a:t>
            </a:r>
          </a:p>
        </p:txBody>
      </p:sp>
      <p:pic>
        <p:nvPicPr>
          <p:cNvPr id="8" name="그래픽 7" descr="컴퓨터">
            <a:extLst>
              <a:ext uri="{FF2B5EF4-FFF2-40B4-BE49-F238E27FC236}">
                <a16:creationId xmlns:a16="http://schemas.microsoft.com/office/drawing/2014/main" id="{F0882CA8-FC93-4BB8-BEE3-C3E3ECE3BE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6779" y="2971800"/>
            <a:ext cx="914400" cy="914400"/>
          </a:xfrm>
          <a:prstGeom prst="rect">
            <a:avLst/>
          </a:prstGeom>
        </p:spPr>
      </p:pic>
      <p:pic>
        <p:nvPicPr>
          <p:cNvPr id="9" name="그래픽 8" descr="상자">
            <a:extLst>
              <a:ext uri="{FF2B5EF4-FFF2-40B4-BE49-F238E27FC236}">
                <a16:creationId xmlns:a16="http://schemas.microsoft.com/office/drawing/2014/main" id="{D27AF8FD-9601-482C-B979-749279A88B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21068" y="2781300"/>
            <a:ext cx="457200" cy="457200"/>
          </a:xfrm>
          <a:prstGeom prst="rect">
            <a:avLst/>
          </a:prstGeom>
        </p:spPr>
      </p:pic>
      <p:pic>
        <p:nvPicPr>
          <p:cNvPr id="10" name="그래픽 9" descr="상자">
            <a:extLst>
              <a:ext uri="{FF2B5EF4-FFF2-40B4-BE49-F238E27FC236}">
                <a16:creationId xmlns:a16="http://schemas.microsoft.com/office/drawing/2014/main" id="{166CE0EB-9035-4455-A923-F200609B5B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21068" y="3200400"/>
            <a:ext cx="457200" cy="457200"/>
          </a:xfrm>
          <a:prstGeom prst="rect">
            <a:avLst/>
          </a:prstGeom>
        </p:spPr>
      </p:pic>
      <p:pic>
        <p:nvPicPr>
          <p:cNvPr id="11" name="그래픽 10" descr="상자">
            <a:extLst>
              <a:ext uri="{FF2B5EF4-FFF2-40B4-BE49-F238E27FC236}">
                <a16:creationId xmlns:a16="http://schemas.microsoft.com/office/drawing/2014/main" id="{EE712AD5-6A2C-41E1-A844-D63C6CD295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21068" y="3659605"/>
            <a:ext cx="457200" cy="457200"/>
          </a:xfrm>
          <a:prstGeom prst="rect">
            <a:avLst/>
          </a:prstGeom>
        </p:spPr>
      </p:pic>
      <p:pic>
        <p:nvPicPr>
          <p:cNvPr id="12" name="그래픽 11" descr="상자">
            <a:extLst>
              <a:ext uri="{FF2B5EF4-FFF2-40B4-BE49-F238E27FC236}">
                <a16:creationId xmlns:a16="http://schemas.microsoft.com/office/drawing/2014/main" id="{36F9FFC7-ACCE-4EC2-BFC2-813E70B20F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63831" y="2965785"/>
            <a:ext cx="457200" cy="457200"/>
          </a:xfrm>
          <a:prstGeom prst="rect">
            <a:avLst/>
          </a:prstGeom>
        </p:spPr>
      </p:pic>
      <p:pic>
        <p:nvPicPr>
          <p:cNvPr id="13" name="그래픽 12" descr="상자">
            <a:extLst>
              <a:ext uri="{FF2B5EF4-FFF2-40B4-BE49-F238E27FC236}">
                <a16:creationId xmlns:a16="http://schemas.microsoft.com/office/drawing/2014/main" id="{3791885B-F80A-4CCA-B419-0366336602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71050" y="3430003"/>
            <a:ext cx="457200" cy="4572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69AB1DB-6F60-473B-94C1-898BD44CDA95}"/>
              </a:ext>
            </a:extLst>
          </p:cNvPr>
          <p:cNvSpPr txBox="1"/>
          <p:nvPr/>
        </p:nvSpPr>
        <p:spPr>
          <a:xfrm>
            <a:off x="102268" y="4116805"/>
            <a:ext cx="1566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목적지 </a:t>
            </a:r>
            <a:r>
              <a:rPr lang="en-US" altLang="ko-KR" sz="1200" dirty="0"/>
              <a:t>IP:</a:t>
            </a:r>
            <a:r>
              <a:rPr lang="ko-KR" altLang="en-US" sz="1200" dirty="0"/>
              <a:t> </a:t>
            </a:r>
            <a:r>
              <a:rPr lang="en-US" altLang="ko-KR" sz="1200" dirty="0"/>
              <a:t>255.255.255.255</a:t>
            </a:r>
            <a:endParaRPr lang="ko-KR" altLang="en-US" sz="1200" dirty="0"/>
          </a:p>
        </p:txBody>
      </p:sp>
      <p:pic>
        <p:nvPicPr>
          <p:cNvPr id="16" name="그래픽 15" descr="모니터">
            <a:extLst>
              <a:ext uri="{FF2B5EF4-FFF2-40B4-BE49-F238E27FC236}">
                <a16:creationId xmlns:a16="http://schemas.microsoft.com/office/drawing/2014/main" id="{B875A892-E714-4780-8F27-222355654B2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050632" y="2972803"/>
            <a:ext cx="914400" cy="9144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1B1ECC4-FDD2-490E-BDCF-AF506C8813BA}"/>
              </a:ext>
            </a:extLst>
          </p:cNvPr>
          <p:cNvSpPr txBox="1"/>
          <p:nvPr/>
        </p:nvSpPr>
        <p:spPr>
          <a:xfrm>
            <a:off x="995012" y="2461736"/>
            <a:ext cx="15665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패킷</a:t>
            </a:r>
            <a:endParaRPr lang="ko-KR" altLang="en-US" sz="1200" dirty="0"/>
          </a:p>
        </p:txBody>
      </p:sp>
      <p:pic>
        <p:nvPicPr>
          <p:cNvPr id="19" name="그래픽 18" descr="컴퓨터">
            <a:extLst>
              <a:ext uri="{FF2B5EF4-FFF2-40B4-BE49-F238E27FC236}">
                <a16:creationId xmlns:a16="http://schemas.microsoft.com/office/drawing/2014/main" id="{568E1B43-F9C1-4DAE-9C4E-9365B79198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13509" y="2458454"/>
            <a:ext cx="914400" cy="914400"/>
          </a:xfrm>
          <a:prstGeom prst="rect">
            <a:avLst/>
          </a:prstGeom>
        </p:spPr>
      </p:pic>
      <p:pic>
        <p:nvPicPr>
          <p:cNvPr id="20" name="그래픽 19" descr="컴퓨터">
            <a:extLst>
              <a:ext uri="{FF2B5EF4-FFF2-40B4-BE49-F238E27FC236}">
                <a16:creationId xmlns:a16="http://schemas.microsoft.com/office/drawing/2014/main" id="{661674AE-BB37-4ADE-897A-905BC609ED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10850" y="3014312"/>
            <a:ext cx="914400" cy="914400"/>
          </a:xfrm>
          <a:prstGeom prst="rect">
            <a:avLst/>
          </a:prstGeom>
        </p:spPr>
      </p:pic>
      <p:pic>
        <p:nvPicPr>
          <p:cNvPr id="21" name="그래픽 20" descr="컴퓨터">
            <a:extLst>
              <a:ext uri="{FF2B5EF4-FFF2-40B4-BE49-F238E27FC236}">
                <a16:creationId xmlns:a16="http://schemas.microsoft.com/office/drawing/2014/main" id="{C896C485-E7DD-4AB8-B61B-6E1FAC27A6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28547" y="2341747"/>
            <a:ext cx="914400" cy="914400"/>
          </a:xfrm>
          <a:prstGeom prst="rect">
            <a:avLst/>
          </a:prstGeom>
        </p:spPr>
      </p:pic>
      <p:pic>
        <p:nvPicPr>
          <p:cNvPr id="22" name="그래픽 21" descr="컴퓨터">
            <a:extLst>
              <a:ext uri="{FF2B5EF4-FFF2-40B4-BE49-F238E27FC236}">
                <a16:creationId xmlns:a16="http://schemas.microsoft.com/office/drawing/2014/main" id="{040251E7-16C1-4276-BDD5-316D997289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41920" y="3750244"/>
            <a:ext cx="914400" cy="914400"/>
          </a:xfrm>
          <a:prstGeom prst="rect">
            <a:avLst/>
          </a:prstGeom>
        </p:spPr>
      </p:pic>
      <p:pic>
        <p:nvPicPr>
          <p:cNvPr id="23" name="그래픽 22" descr="컴퓨터">
            <a:extLst>
              <a:ext uri="{FF2B5EF4-FFF2-40B4-BE49-F238E27FC236}">
                <a16:creationId xmlns:a16="http://schemas.microsoft.com/office/drawing/2014/main" id="{0EB338A8-2F80-438D-9C44-585653EE67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13509" y="3750244"/>
            <a:ext cx="914400" cy="9144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20139938-5DCF-436A-A326-0B4244668E1A}"/>
              </a:ext>
            </a:extLst>
          </p:cNvPr>
          <p:cNvSpPr txBox="1"/>
          <p:nvPr/>
        </p:nvSpPr>
        <p:spPr>
          <a:xfrm>
            <a:off x="2769671" y="1698100"/>
            <a:ext cx="63647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But! </a:t>
            </a:r>
            <a:r>
              <a:rPr lang="ko-KR" altLang="en-US" sz="1600" dirty="0"/>
              <a:t>이러한 브로드 캐스트는 기본적으로 라우터를 넘어가지 못한다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924968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11111E-6 L 0.20599 0.06134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99" y="3056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0 L 0.20599 -0.00093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99" y="-46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85185E-6 L 0.20599 -0.06667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99" y="-3333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7.40741E-7 L 0.16823 0.03449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411" y="1713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8 -0.00023 L 0.16589 -0.03333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33" y="-1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901 -0.03333 L 0.34284 0.06667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685" y="5000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966 0.03449 L 0.33659 -0.03218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46" y="-3333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599 0.06134 L 0.49818 0.17592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09" y="5718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599 0.00023 L 0.51003 -0.07755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195" y="-3889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599 -0.06667 L 0.60795 -0.06667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09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B9E4EFE-D439-494D-9BE0-A169BD88DCFF}"/>
              </a:ext>
            </a:extLst>
          </p:cNvPr>
          <p:cNvSpPr txBox="1"/>
          <p:nvPr/>
        </p:nvSpPr>
        <p:spPr>
          <a:xfrm>
            <a:off x="211756" y="470034"/>
            <a:ext cx="54960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라우터를 넘어가서 브로드 캐스트를 해야 하는 특별한 경우</a:t>
            </a:r>
          </a:p>
        </p:txBody>
      </p:sp>
      <p:pic>
        <p:nvPicPr>
          <p:cNvPr id="3" name="그래픽 2" descr="컴퓨터">
            <a:extLst>
              <a:ext uri="{FF2B5EF4-FFF2-40B4-BE49-F238E27FC236}">
                <a16:creationId xmlns:a16="http://schemas.microsoft.com/office/drawing/2014/main" id="{CD4B8EA7-770D-462A-8A8E-B66C8F1B49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6779" y="2971800"/>
            <a:ext cx="914400" cy="914400"/>
          </a:xfrm>
          <a:prstGeom prst="rect">
            <a:avLst/>
          </a:prstGeom>
        </p:spPr>
      </p:pic>
      <p:pic>
        <p:nvPicPr>
          <p:cNvPr id="4" name="그래픽 3" descr="상자">
            <a:extLst>
              <a:ext uri="{FF2B5EF4-FFF2-40B4-BE49-F238E27FC236}">
                <a16:creationId xmlns:a16="http://schemas.microsoft.com/office/drawing/2014/main" id="{B322A54F-00CE-4975-81D4-FE9D931DD1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21068" y="2781300"/>
            <a:ext cx="457200" cy="457200"/>
          </a:xfrm>
          <a:prstGeom prst="rect">
            <a:avLst/>
          </a:prstGeom>
        </p:spPr>
      </p:pic>
      <p:pic>
        <p:nvPicPr>
          <p:cNvPr id="5" name="그래픽 4" descr="상자">
            <a:extLst>
              <a:ext uri="{FF2B5EF4-FFF2-40B4-BE49-F238E27FC236}">
                <a16:creationId xmlns:a16="http://schemas.microsoft.com/office/drawing/2014/main" id="{4CDC12B8-3CBF-4DAA-8D2B-3ED079152B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21068" y="3200400"/>
            <a:ext cx="457200" cy="457200"/>
          </a:xfrm>
          <a:prstGeom prst="rect">
            <a:avLst/>
          </a:prstGeom>
        </p:spPr>
      </p:pic>
      <p:pic>
        <p:nvPicPr>
          <p:cNvPr id="6" name="그래픽 5" descr="상자">
            <a:extLst>
              <a:ext uri="{FF2B5EF4-FFF2-40B4-BE49-F238E27FC236}">
                <a16:creationId xmlns:a16="http://schemas.microsoft.com/office/drawing/2014/main" id="{C1360CED-41EB-4CE7-B015-09D1D73277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21068" y="3659605"/>
            <a:ext cx="457200" cy="457200"/>
          </a:xfrm>
          <a:prstGeom prst="rect">
            <a:avLst/>
          </a:prstGeom>
        </p:spPr>
      </p:pic>
      <p:pic>
        <p:nvPicPr>
          <p:cNvPr id="7" name="그래픽 6" descr="상자">
            <a:extLst>
              <a:ext uri="{FF2B5EF4-FFF2-40B4-BE49-F238E27FC236}">
                <a16:creationId xmlns:a16="http://schemas.microsoft.com/office/drawing/2014/main" id="{EB5B45CE-390D-4C74-90BA-942754A7AC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63831" y="2965785"/>
            <a:ext cx="457200" cy="457200"/>
          </a:xfrm>
          <a:prstGeom prst="rect">
            <a:avLst/>
          </a:prstGeom>
        </p:spPr>
      </p:pic>
      <p:pic>
        <p:nvPicPr>
          <p:cNvPr id="8" name="그래픽 7" descr="상자">
            <a:extLst>
              <a:ext uri="{FF2B5EF4-FFF2-40B4-BE49-F238E27FC236}">
                <a16:creationId xmlns:a16="http://schemas.microsoft.com/office/drawing/2014/main" id="{3B3FFBD8-D9B0-491E-A1B1-2B8041805F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71050" y="3430003"/>
            <a:ext cx="457200" cy="4572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806BAA9-2D68-4D64-AA94-754D2B8B33A3}"/>
              </a:ext>
            </a:extLst>
          </p:cNvPr>
          <p:cNvSpPr txBox="1"/>
          <p:nvPr/>
        </p:nvSpPr>
        <p:spPr>
          <a:xfrm>
            <a:off x="102268" y="4116805"/>
            <a:ext cx="1566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목적지 </a:t>
            </a:r>
            <a:r>
              <a:rPr lang="en-US" altLang="ko-KR" sz="1200" dirty="0"/>
              <a:t>IP:</a:t>
            </a:r>
            <a:r>
              <a:rPr lang="ko-KR" altLang="en-US" sz="1200" dirty="0"/>
              <a:t> </a:t>
            </a:r>
            <a:r>
              <a:rPr lang="en-US" altLang="ko-KR" sz="1200" dirty="0"/>
              <a:t>255.255.255.255</a:t>
            </a:r>
            <a:endParaRPr lang="ko-KR" altLang="en-US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DA90C4-6634-4609-946F-9AD6B5600E83}"/>
              </a:ext>
            </a:extLst>
          </p:cNvPr>
          <p:cNvSpPr txBox="1"/>
          <p:nvPr/>
        </p:nvSpPr>
        <p:spPr>
          <a:xfrm>
            <a:off x="995012" y="2461736"/>
            <a:ext cx="15665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패킷</a:t>
            </a:r>
            <a:endParaRPr lang="ko-KR" altLang="en-US" sz="1200" dirty="0"/>
          </a:p>
        </p:txBody>
      </p:sp>
      <p:pic>
        <p:nvPicPr>
          <p:cNvPr id="12" name="그래픽 11" descr="컴퓨터">
            <a:extLst>
              <a:ext uri="{FF2B5EF4-FFF2-40B4-BE49-F238E27FC236}">
                <a16:creationId xmlns:a16="http://schemas.microsoft.com/office/drawing/2014/main" id="{BB7914B8-E68E-406F-A90A-CF7E32CFA7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13509" y="2458454"/>
            <a:ext cx="914400" cy="914400"/>
          </a:xfrm>
          <a:prstGeom prst="rect">
            <a:avLst/>
          </a:prstGeom>
        </p:spPr>
      </p:pic>
      <p:pic>
        <p:nvPicPr>
          <p:cNvPr id="13" name="그래픽 12" descr="컴퓨터">
            <a:extLst>
              <a:ext uri="{FF2B5EF4-FFF2-40B4-BE49-F238E27FC236}">
                <a16:creationId xmlns:a16="http://schemas.microsoft.com/office/drawing/2014/main" id="{8C90832A-36E6-405C-9387-B221B5E1C5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10850" y="3014312"/>
            <a:ext cx="914400" cy="914400"/>
          </a:xfrm>
          <a:prstGeom prst="rect">
            <a:avLst/>
          </a:prstGeom>
        </p:spPr>
      </p:pic>
      <p:pic>
        <p:nvPicPr>
          <p:cNvPr id="14" name="그래픽 13" descr="컴퓨터">
            <a:extLst>
              <a:ext uri="{FF2B5EF4-FFF2-40B4-BE49-F238E27FC236}">
                <a16:creationId xmlns:a16="http://schemas.microsoft.com/office/drawing/2014/main" id="{CC970AE1-8E9F-4E27-BD67-03CFEB4512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28547" y="2341747"/>
            <a:ext cx="914400" cy="914400"/>
          </a:xfrm>
          <a:prstGeom prst="rect">
            <a:avLst/>
          </a:prstGeom>
        </p:spPr>
      </p:pic>
      <p:pic>
        <p:nvPicPr>
          <p:cNvPr id="15" name="그래픽 14" descr="컴퓨터">
            <a:extLst>
              <a:ext uri="{FF2B5EF4-FFF2-40B4-BE49-F238E27FC236}">
                <a16:creationId xmlns:a16="http://schemas.microsoft.com/office/drawing/2014/main" id="{41AB942A-7139-492A-8C00-ACA2EFBC41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41920" y="3750244"/>
            <a:ext cx="914400" cy="914400"/>
          </a:xfrm>
          <a:prstGeom prst="rect">
            <a:avLst/>
          </a:prstGeom>
        </p:spPr>
      </p:pic>
      <p:pic>
        <p:nvPicPr>
          <p:cNvPr id="16" name="그래픽 15" descr="컴퓨터">
            <a:extLst>
              <a:ext uri="{FF2B5EF4-FFF2-40B4-BE49-F238E27FC236}">
                <a16:creationId xmlns:a16="http://schemas.microsoft.com/office/drawing/2014/main" id="{DD1AA908-8758-4436-B828-BFE5EDA110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13509" y="3750244"/>
            <a:ext cx="914400" cy="914400"/>
          </a:xfrm>
          <a:prstGeom prst="rect">
            <a:avLst/>
          </a:prstGeom>
        </p:spPr>
      </p:pic>
      <p:pic>
        <p:nvPicPr>
          <p:cNvPr id="17" name="그림 16" descr="보조의자, 시계, 방, 테이블이(가) 표시된 사진&#10;&#10;자동 생성된 설명">
            <a:extLst>
              <a:ext uri="{FF2B5EF4-FFF2-40B4-BE49-F238E27FC236}">
                <a16:creationId xmlns:a16="http://schemas.microsoft.com/office/drawing/2014/main" id="{8D6DC930-604E-4CE8-A985-1992397E674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3577705" y="3194844"/>
            <a:ext cx="836367" cy="5554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F2BF037-D5AF-4869-87C5-DD3CDBCBB30C}"/>
              </a:ext>
            </a:extLst>
          </p:cNvPr>
          <p:cNvSpPr txBox="1"/>
          <p:nvPr/>
        </p:nvSpPr>
        <p:spPr>
          <a:xfrm>
            <a:off x="102268" y="4112340"/>
            <a:ext cx="1566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목적지 </a:t>
            </a:r>
            <a:r>
              <a:rPr lang="en-US" altLang="ko-KR" sz="1200" dirty="0"/>
              <a:t>IP:</a:t>
            </a:r>
          </a:p>
          <a:p>
            <a:r>
              <a:rPr lang="en-US" altLang="ko-KR" sz="1200" dirty="0"/>
              <a:t>172.16.0.255</a:t>
            </a:r>
            <a:endParaRPr lang="ko-KR" altLang="en-US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FB9C60D-706D-4546-AB58-5003EFAAF12F}"/>
              </a:ext>
            </a:extLst>
          </p:cNvPr>
          <p:cNvSpPr txBox="1"/>
          <p:nvPr/>
        </p:nvSpPr>
        <p:spPr>
          <a:xfrm>
            <a:off x="1400776" y="1748046"/>
            <a:ext cx="5190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그래서 스머프 공격은 어떻게 이루어지나요</a:t>
            </a:r>
            <a:r>
              <a:rPr lang="en-US" altLang="ko-KR" sz="2000" dirty="0"/>
              <a:t>?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941653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11111E-6 L 0.20599 0.06134 " pathEditMode="relative" rAng="0" ptsTypes="AA">
                                      <p:cBhvr>
                                        <p:cTn id="6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99" y="3056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0 L 0.20599 -0.00093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99" y="-46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85185E-6 L 0.20599 -0.06667 " pathEditMode="relative" rAng="0" ptsTypes="AA">
                                      <p:cBhvr>
                                        <p:cTn id="6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99" y="-3333"/>
                                    </p:animMotion>
                                  </p:childTnLst>
                                </p:cTn>
                              </p:par>
                              <p:par>
                                <p:cTn id="6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7.40741E-7 L 0.16823 0.03449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411" y="1713"/>
                                    </p:animMotion>
                                  </p:childTnLst>
                                </p:cTn>
                              </p:par>
                              <p:par>
                                <p:cTn id="7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8 -0.00023 L 0.16589 -0.03333 " pathEditMode="relative" rAng="0" ptsTypes="AA">
                                      <p:cBhvr>
                                        <p:cTn id="7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33" y="-1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901 -0.03333 L 0.34284 0.06667 " pathEditMode="relative" rAng="0" ptsTypes="AA">
                                      <p:cBhvr>
                                        <p:cTn id="7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685" y="5000"/>
                                    </p:animMotion>
                                  </p:childTnLst>
                                </p:cTn>
                              </p:par>
                              <p:par>
                                <p:cTn id="7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966 0.03449 L 0.33659 -0.03218 " pathEditMode="relative" rAng="0" ptsTypes="AA">
                                      <p:cBhvr>
                                        <p:cTn id="7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46" y="-3333"/>
                                    </p:animMotion>
                                  </p:childTnLst>
                                </p:cTn>
                              </p:par>
                              <p:par>
                                <p:cTn id="7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599 0.06134 L 0.49818 0.17592 " pathEditMode="relative" rAng="0" ptsTypes="AA">
                                      <p:cBhvr>
                                        <p:cTn id="8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09" y="5718"/>
                                    </p:animMotion>
                                  </p:childTnLst>
                                </p:cTn>
                              </p:par>
                              <p:par>
                                <p:cTn id="8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599 0.00023 L 0.51003 -0.07755 " pathEditMode="relative" rAng="0" ptsTypes="AA">
                                      <p:cBhvr>
                                        <p:cTn id="8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195" y="-3889"/>
                                    </p:animMotion>
                                  </p:childTnLst>
                                </p:cTn>
                              </p:par>
                              <p:par>
                                <p:cTn id="8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599 -0.06667 L 0.60795 -0.06667 " pathEditMode="relative" rAng="0" ptsTypes="AA">
                                      <p:cBhvr>
                                        <p:cTn id="8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09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  <p:bldP spid="9" grpId="1"/>
      <p:bldP spid="11" grpId="0"/>
      <p:bldP spid="18" grpId="0"/>
      <p:bldP spid="2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래픽 1" descr="컴퓨터">
            <a:extLst>
              <a:ext uri="{FF2B5EF4-FFF2-40B4-BE49-F238E27FC236}">
                <a16:creationId xmlns:a16="http://schemas.microsoft.com/office/drawing/2014/main" id="{542462F7-DE55-45E5-BE10-CA872D0EA5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36308" y="1807142"/>
            <a:ext cx="914400" cy="9144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B9139B5-68E5-417E-AB7C-0306EB974A5A}"/>
              </a:ext>
            </a:extLst>
          </p:cNvPr>
          <p:cNvSpPr txBox="1"/>
          <p:nvPr/>
        </p:nvSpPr>
        <p:spPr>
          <a:xfrm>
            <a:off x="1378818" y="2583042"/>
            <a:ext cx="8718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공격자 </a:t>
            </a:r>
            <a:r>
              <a:rPr lang="en-US" altLang="ko-KR" sz="1200" dirty="0"/>
              <a:t>A</a:t>
            </a:r>
          </a:p>
        </p:txBody>
      </p:sp>
      <p:pic>
        <p:nvPicPr>
          <p:cNvPr id="4" name="그림 3" descr="보조의자, 시계, 방, 테이블이(가) 표시된 사진&#10;&#10;자동 생성된 설명">
            <a:extLst>
              <a:ext uri="{FF2B5EF4-FFF2-40B4-BE49-F238E27FC236}">
                <a16:creationId xmlns:a16="http://schemas.microsoft.com/office/drawing/2014/main" id="{D9A321FB-52C7-4405-B149-5BB21A93AC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5011869" y="1888083"/>
            <a:ext cx="836367" cy="555400"/>
          </a:xfrm>
          <a:prstGeom prst="rect">
            <a:avLst/>
          </a:prstGeom>
        </p:spPr>
      </p:pic>
      <p:pic>
        <p:nvPicPr>
          <p:cNvPr id="5" name="그래픽 4" descr="상자">
            <a:extLst>
              <a:ext uri="{FF2B5EF4-FFF2-40B4-BE49-F238E27FC236}">
                <a16:creationId xmlns:a16="http://schemas.microsoft.com/office/drawing/2014/main" id="{772A5556-FDF6-4289-8D5C-7F1CE7B65D6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686809" y="1524536"/>
            <a:ext cx="457200" cy="457200"/>
          </a:xfrm>
          <a:prstGeom prst="rect">
            <a:avLst/>
          </a:prstGeom>
        </p:spPr>
      </p:pic>
      <p:pic>
        <p:nvPicPr>
          <p:cNvPr id="6" name="그래픽 5" descr="상자">
            <a:extLst>
              <a:ext uri="{FF2B5EF4-FFF2-40B4-BE49-F238E27FC236}">
                <a16:creationId xmlns:a16="http://schemas.microsoft.com/office/drawing/2014/main" id="{5D72D08A-B428-4C93-85C8-145A9847070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686809" y="1943636"/>
            <a:ext cx="457200" cy="457200"/>
          </a:xfrm>
          <a:prstGeom prst="rect">
            <a:avLst/>
          </a:prstGeom>
        </p:spPr>
      </p:pic>
      <p:pic>
        <p:nvPicPr>
          <p:cNvPr id="7" name="그래픽 6" descr="상자">
            <a:extLst>
              <a:ext uri="{FF2B5EF4-FFF2-40B4-BE49-F238E27FC236}">
                <a16:creationId xmlns:a16="http://schemas.microsoft.com/office/drawing/2014/main" id="{D5C7FB99-BEFF-4D17-92CC-C05F14F8B13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686809" y="2402841"/>
            <a:ext cx="457200" cy="457200"/>
          </a:xfrm>
          <a:prstGeom prst="rect">
            <a:avLst/>
          </a:prstGeom>
        </p:spPr>
      </p:pic>
      <p:pic>
        <p:nvPicPr>
          <p:cNvPr id="8" name="그래픽 7" descr="상자">
            <a:extLst>
              <a:ext uri="{FF2B5EF4-FFF2-40B4-BE49-F238E27FC236}">
                <a16:creationId xmlns:a16="http://schemas.microsoft.com/office/drawing/2014/main" id="{E213CA32-988E-4D31-89C1-F7F855B201C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129572" y="1709021"/>
            <a:ext cx="457200" cy="457200"/>
          </a:xfrm>
          <a:prstGeom prst="rect">
            <a:avLst/>
          </a:prstGeom>
        </p:spPr>
      </p:pic>
      <p:pic>
        <p:nvPicPr>
          <p:cNvPr id="9" name="그래픽 8" descr="상자">
            <a:extLst>
              <a:ext uri="{FF2B5EF4-FFF2-40B4-BE49-F238E27FC236}">
                <a16:creationId xmlns:a16="http://schemas.microsoft.com/office/drawing/2014/main" id="{64582DA7-4D13-458C-BFA2-7241337CD98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136791" y="2213208"/>
            <a:ext cx="457200" cy="4572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7E7CA8A-9202-44E1-A504-398A9E01F175}"/>
              </a:ext>
            </a:extLst>
          </p:cNvPr>
          <p:cNvSpPr txBox="1"/>
          <p:nvPr/>
        </p:nvSpPr>
        <p:spPr>
          <a:xfrm>
            <a:off x="2287203" y="995344"/>
            <a:ext cx="15665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패킷</a:t>
            </a:r>
            <a:endParaRPr lang="ko-KR" altLang="en-US" sz="1200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D86D9F6E-C027-4E7E-A703-93E0D7D4FED9}"/>
              </a:ext>
            </a:extLst>
          </p:cNvPr>
          <p:cNvSpPr/>
          <p:nvPr/>
        </p:nvSpPr>
        <p:spPr>
          <a:xfrm>
            <a:off x="2435192" y="1365583"/>
            <a:ext cx="1270534" cy="169525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F2F063E7-4FA4-4263-BC47-DA4DC96B61DA}"/>
              </a:ext>
            </a:extLst>
          </p:cNvPr>
          <p:cNvCxnSpPr>
            <a:stCxn id="11" idx="3"/>
          </p:cNvCxnSpPr>
          <p:nvPr/>
        </p:nvCxnSpPr>
        <p:spPr>
          <a:xfrm flipH="1">
            <a:off x="1828800" y="2812570"/>
            <a:ext cx="792457" cy="10279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FA52C74-6452-4E2A-AD0B-04F205D3E603}"/>
              </a:ext>
            </a:extLst>
          </p:cNvPr>
          <p:cNvSpPr txBox="1"/>
          <p:nvPr/>
        </p:nvSpPr>
        <p:spPr>
          <a:xfrm>
            <a:off x="839004" y="3983862"/>
            <a:ext cx="1909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어느 순간</a:t>
            </a:r>
            <a:r>
              <a:rPr lang="en-US" altLang="ko-KR" sz="1200" dirty="0"/>
              <a:t>, </a:t>
            </a:r>
            <a:r>
              <a:rPr lang="ko-KR" altLang="en-US" sz="1200" dirty="0"/>
              <a:t>패킷의 시작 </a:t>
            </a:r>
            <a:r>
              <a:rPr lang="en-US" altLang="ko-KR" sz="1200" dirty="0"/>
              <a:t>IP</a:t>
            </a:r>
            <a:r>
              <a:rPr lang="ko-KR" altLang="en-US" sz="1200" dirty="0"/>
              <a:t>가 공격 대상 </a:t>
            </a:r>
            <a:r>
              <a:rPr lang="en-US" altLang="ko-KR" sz="1200" dirty="0"/>
              <a:t>B</a:t>
            </a:r>
            <a:r>
              <a:rPr lang="ko-KR" altLang="en-US" sz="1200" dirty="0"/>
              <a:t>의 </a:t>
            </a:r>
            <a:r>
              <a:rPr lang="en-US" altLang="ko-KR" sz="1200" dirty="0"/>
              <a:t>IP</a:t>
            </a:r>
            <a:r>
              <a:rPr lang="ko-KR" altLang="en-US" sz="1200" dirty="0"/>
              <a:t>로 </a:t>
            </a:r>
            <a:endParaRPr lang="en-US" altLang="ko-KR" sz="1200" dirty="0"/>
          </a:p>
          <a:p>
            <a:r>
              <a:rPr lang="ko-KR" altLang="en-US" sz="1200" dirty="0"/>
              <a:t>위조되었다</a:t>
            </a:r>
            <a:r>
              <a:rPr lang="en-US" altLang="ko-KR" sz="1200" dirty="0"/>
              <a:t>!</a:t>
            </a:r>
          </a:p>
        </p:txBody>
      </p:sp>
      <p:pic>
        <p:nvPicPr>
          <p:cNvPr id="15" name="그래픽 14" descr="컴퓨터">
            <a:extLst>
              <a:ext uri="{FF2B5EF4-FFF2-40B4-BE49-F238E27FC236}">
                <a16:creationId xmlns:a16="http://schemas.microsoft.com/office/drawing/2014/main" id="{40B723CF-A826-4CAD-9886-B3802E09EB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00972" y="3936177"/>
            <a:ext cx="914400" cy="914400"/>
          </a:xfrm>
          <a:prstGeom prst="rect">
            <a:avLst/>
          </a:prstGeom>
        </p:spPr>
      </p:pic>
      <p:pic>
        <p:nvPicPr>
          <p:cNvPr id="16" name="그래픽 15" descr="컴퓨터">
            <a:extLst>
              <a:ext uri="{FF2B5EF4-FFF2-40B4-BE49-F238E27FC236}">
                <a16:creationId xmlns:a16="http://schemas.microsoft.com/office/drawing/2014/main" id="{F6A5ECF3-6DA6-4E98-BD02-9AD7E5DB09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17747" y="4630193"/>
            <a:ext cx="914400" cy="914400"/>
          </a:xfrm>
          <a:prstGeom prst="rect">
            <a:avLst/>
          </a:prstGeom>
        </p:spPr>
      </p:pic>
      <p:pic>
        <p:nvPicPr>
          <p:cNvPr id="17" name="그래픽 16" descr="컴퓨터">
            <a:extLst>
              <a:ext uri="{FF2B5EF4-FFF2-40B4-BE49-F238E27FC236}">
                <a16:creationId xmlns:a16="http://schemas.microsoft.com/office/drawing/2014/main" id="{2202786C-58DD-492C-838C-5EDDF54DEA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03347" y="3858927"/>
            <a:ext cx="914400" cy="914400"/>
          </a:xfrm>
          <a:prstGeom prst="rect">
            <a:avLst/>
          </a:prstGeom>
        </p:spPr>
      </p:pic>
      <p:pic>
        <p:nvPicPr>
          <p:cNvPr id="18" name="그래픽 17" descr="컴퓨터">
            <a:extLst>
              <a:ext uri="{FF2B5EF4-FFF2-40B4-BE49-F238E27FC236}">
                <a16:creationId xmlns:a16="http://schemas.microsoft.com/office/drawing/2014/main" id="{D9E1E4AE-5013-430E-8159-8545EEC2F2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70889" y="3721354"/>
            <a:ext cx="914400" cy="914400"/>
          </a:xfrm>
          <a:prstGeom prst="rect">
            <a:avLst/>
          </a:prstGeom>
        </p:spPr>
      </p:pic>
      <p:pic>
        <p:nvPicPr>
          <p:cNvPr id="19" name="그래픽 18" descr="컴퓨터">
            <a:extLst>
              <a:ext uri="{FF2B5EF4-FFF2-40B4-BE49-F238E27FC236}">
                <a16:creationId xmlns:a16="http://schemas.microsoft.com/office/drawing/2014/main" id="{90424719-A201-4FBB-9D29-04EC958272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25577" y="2806954"/>
            <a:ext cx="914400" cy="9144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A5AA1363-EBF6-44FA-873B-95916A1D0BF1}"/>
              </a:ext>
            </a:extLst>
          </p:cNvPr>
          <p:cNvSpPr txBox="1"/>
          <p:nvPr/>
        </p:nvSpPr>
        <p:spPr>
          <a:xfrm>
            <a:off x="2849124" y="4773327"/>
            <a:ext cx="966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에이전트 </a:t>
            </a:r>
            <a:r>
              <a:rPr lang="en-US" altLang="ko-KR" sz="1200" dirty="0"/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1D1DC04-18B6-47D0-89B1-4F9F36C90800}"/>
              </a:ext>
            </a:extLst>
          </p:cNvPr>
          <p:cNvSpPr txBox="1"/>
          <p:nvPr/>
        </p:nvSpPr>
        <p:spPr>
          <a:xfrm>
            <a:off x="4045621" y="4712077"/>
            <a:ext cx="966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에이전트 </a:t>
            </a:r>
            <a:r>
              <a:rPr lang="en-US" altLang="ko-KR" sz="1200" dirty="0"/>
              <a:t>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E3C40E6-C394-48EE-8D92-52C7E885503A}"/>
              </a:ext>
            </a:extLst>
          </p:cNvPr>
          <p:cNvSpPr txBox="1"/>
          <p:nvPr/>
        </p:nvSpPr>
        <p:spPr>
          <a:xfrm>
            <a:off x="5070511" y="5406093"/>
            <a:ext cx="961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에이전트 </a:t>
            </a:r>
            <a:r>
              <a:rPr lang="en-US" altLang="ko-KR" sz="1200" dirty="0"/>
              <a:t>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69E3FC8-738F-412C-88F1-069EF96450BE}"/>
              </a:ext>
            </a:extLst>
          </p:cNvPr>
          <p:cNvSpPr txBox="1"/>
          <p:nvPr/>
        </p:nvSpPr>
        <p:spPr>
          <a:xfrm>
            <a:off x="6516367" y="4592273"/>
            <a:ext cx="10234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에이전트 </a:t>
            </a:r>
            <a:r>
              <a:rPr lang="en-US" altLang="ko-KR" sz="1200" dirty="0"/>
              <a:t>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6BC7923-AB32-48A7-820B-894566A37CEC}"/>
              </a:ext>
            </a:extLst>
          </p:cNvPr>
          <p:cNvSpPr txBox="1"/>
          <p:nvPr/>
        </p:nvSpPr>
        <p:spPr>
          <a:xfrm>
            <a:off x="7371055" y="3659178"/>
            <a:ext cx="10234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에이전트 </a:t>
            </a:r>
            <a:r>
              <a:rPr lang="en-US" altLang="ko-KR" sz="1200" dirty="0"/>
              <a:t>5</a:t>
            </a:r>
          </a:p>
        </p:txBody>
      </p:sp>
      <p:pic>
        <p:nvPicPr>
          <p:cNvPr id="25" name="그래픽 24" descr="컴퓨터">
            <a:extLst>
              <a:ext uri="{FF2B5EF4-FFF2-40B4-BE49-F238E27FC236}">
                <a16:creationId xmlns:a16="http://schemas.microsoft.com/office/drawing/2014/main" id="{B46C2E5E-A50E-4854-AC8A-C272F5107E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04370" y="1665569"/>
            <a:ext cx="914400" cy="914400"/>
          </a:xfrm>
          <a:prstGeom prst="rect">
            <a:avLst/>
          </a:prstGeom>
        </p:spPr>
      </p:pic>
      <p:sp>
        <p:nvSpPr>
          <p:cNvPr id="27" name="생각 풍선: 구름 모양 26">
            <a:extLst>
              <a:ext uri="{FF2B5EF4-FFF2-40B4-BE49-F238E27FC236}">
                <a16:creationId xmlns:a16="http://schemas.microsoft.com/office/drawing/2014/main" id="{129D118C-45D3-4922-8463-8B11BA0187C1}"/>
              </a:ext>
            </a:extLst>
          </p:cNvPr>
          <p:cNvSpPr/>
          <p:nvPr/>
        </p:nvSpPr>
        <p:spPr>
          <a:xfrm>
            <a:off x="2621257" y="2450501"/>
            <a:ext cx="6214735" cy="3412155"/>
          </a:xfrm>
          <a:prstGeom prst="cloud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870C824-9188-4CAD-AB25-F384352B6D59}"/>
              </a:ext>
            </a:extLst>
          </p:cNvPr>
          <p:cNvSpPr txBox="1"/>
          <p:nvPr/>
        </p:nvSpPr>
        <p:spPr>
          <a:xfrm>
            <a:off x="2534970" y="6430222"/>
            <a:ext cx="19090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172.16.0.0 </a:t>
            </a:r>
            <a:r>
              <a:rPr lang="ko-KR" altLang="en-US" sz="1400" dirty="0"/>
              <a:t>네트워크</a:t>
            </a:r>
            <a:r>
              <a:rPr lang="en-US" altLang="ko-KR" sz="1400" dirty="0"/>
              <a:t>!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96A8D8A-D357-4F22-AA64-C7643C9ED401}"/>
              </a:ext>
            </a:extLst>
          </p:cNvPr>
          <p:cNvSpPr txBox="1"/>
          <p:nvPr/>
        </p:nvSpPr>
        <p:spPr>
          <a:xfrm>
            <a:off x="10508136" y="2529955"/>
            <a:ext cx="1071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공격 대상 </a:t>
            </a:r>
            <a:r>
              <a:rPr lang="en-US" altLang="ko-KR" sz="1200" dirty="0"/>
              <a:t> B</a:t>
            </a:r>
          </a:p>
        </p:txBody>
      </p:sp>
      <p:sp>
        <p:nvSpPr>
          <p:cNvPr id="30" name="말풍선: 타원형 29">
            <a:extLst>
              <a:ext uri="{FF2B5EF4-FFF2-40B4-BE49-F238E27FC236}">
                <a16:creationId xmlns:a16="http://schemas.microsoft.com/office/drawing/2014/main" id="{2C6C9BFF-0C3F-4C34-8087-7C217C39A558}"/>
              </a:ext>
            </a:extLst>
          </p:cNvPr>
          <p:cNvSpPr/>
          <p:nvPr/>
        </p:nvSpPr>
        <p:spPr>
          <a:xfrm>
            <a:off x="306963" y="683321"/>
            <a:ext cx="1685465" cy="987474"/>
          </a:xfrm>
          <a:prstGeom prst="wedgeEllipseCallout">
            <a:avLst>
              <a:gd name="adj1" fmla="val 29737"/>
              <a:gd name="adj2" fmla="val 7310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불이야</a:t>
            </a:r>
            <a:r>
              <a:rPr lang="en-US" altLang="ko-KR" sz="1200" dirty="0">
                <a:solidFill>
                  <a:schemeClr val="tx1"/>
                </a:solidFill>
              </a:rPr>
              <a:t>! </a:t>
            </a:r>
            <a:r>
              <a:rPr lang="ko-KR" altLang="en-US" sz="1200" dirty="0">
                <a:solidFill>
                  <a:schemeClr val="tx1"/>
                </a:solidFill>
              </a:rPr>
              <a:t>불이야</a:t>
            </a:r>
            <a:r>
              <a:rPr lang="en-US" altLang="ko-KR" sz="1200" dirty="0">
                <a:solidFill>
                  <a:schemeClr val="tx1"/>
                </a:solidFill>
              </a:rPr>
              <a:t>!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1" name="말풍선: 타원형 30">
            <a:extLst>
              <a:ext uri="{FF2B5EF4-FFF2-40B4-BE49-F238E27FC236}">
                <a16:creationId xmlns:a16="http://schemas.microsoft.com/office/drawing/2014/main" id="{DAB3C428-EC74-4A51-8229-6DD4D5B315CE}"/>
              </a:ext>
            </a:extLst>
          </p:cNvPr>
          <p:cNvSpPr/>
          <p:nvPr/>
        </p:nvSpPr>
        <p:spPr>
          <a:xfrm>
            <a:off x="9022057" y="4513999"/>
            <a:ext cx="1710111" cy="795654"/>
          </a:xfrm>
          <a:prstGeom prst="wedgeEllipseCallout">
            <a:avLst>
              <a:gd name="adj1" fmla="val -118994"/>
              <a:gd name="adj2" fmla="val -6359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뭐</a:t>
            </a:r>
            <a:r>
              <a:rPr lang="en-US" altLang="ko-KR" sz="1200" dirty="0">
                <a:solidFill>
                  <a:schemeClr val="tx1"/>
                </a:solidFill>
              </a:rPr>
              <a:t>? </a:t>
            </a:r>
            <a:r>
              <a:rPr lang="ko-KR" altLang="en-US" sz="1200" dirty="0">
                <a:solidFill>
                  <a:schemeClr val="tx1"/>
                </a:solidFill>
              </a:rPr>
              <a:t>빨리 가서 확인해보자</a:t>
            </a:r>
            <a:r>
              <a:rPr lang="en-US" altLang="ko-KR" sz="1200" dirty="0">
                <a:solidFill>
                  <a:schemeClr val="tx1"/>
                </a:solidFill>
              </a:rPr>
              <a:t>!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2" name="말풍선: 타원형 31">
            <a:extLst>
              <a:ext uri="{FF2B5EF4-FFF2-40B4-BE49-F238E27FC236}">
                <a16:creationId xmlns:a16="http://schemas.microsoft.com/office/drawing/2014/main" id="{BC13C0DC-7D1D-4695-9204-6E1B432075E8}"/>
              </a:ext>
            </a:extLst>
          </p:cNvPr>
          <p:cNvSpPr/>
          <p:nvPr/>
        </p:nvSpPr>
        <p:spPr>
          <a:xfrm>
            <a:off x="9555237" y="451110"/>
            <a:ext cx="2100957" cy="987474"/>
          </a:xfrm>
          <a:prstGeom prst="wedgeEllipseCallout">
            <a:avLst>
              <a:gd name="adj1" fmla="val 17825"/>
              <a:gd name="adj2" fmla="val 7797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뭐야</a:t>
            </a:r>
            <a:r>
              <a:rPr lang="en-US" altLang="ko-KR" sz="1200" dirty="0">
                <a:solidFill>
                  <a:schemeClr val="tx1"/>
                </a:solidFill>
              </a:rPr>
              <a:t>? </a:t>
            </a:r>
            <a:r>
              <a:rPr lang="ko-KR" altLang="en-US" sz="1200" dirty="0">
                <a:solidFill>
                  <a:schemeClr val="tx1"/>
                </a:solidFill>
              </a:rPr>
              <a:t>애들 왜 이래</a:t>
            </a:r>
            <a:r>
              <a:rPr lang="en-US" altLang="ko-KR" sz="1200" dirty="0">
                <a:solidFill>
                  <a:schemeClr val="tx1"/>
                </a:solidFill>
              </a:rPr>
              <a:t>? </a:t>
            </a:r>
            <a:r>
              <a:rPr lang="ko-KR" altLang="en-US" sz="1200" dirty="0">
                <a:solidFill>
                  <a:schemeClr val="tx1"/>
                </a:solidFill>
              </a:rPr>
              <a:t>진정해봐</a:t>
            </a:r>
            <a:r>
              <a:rPr lang="en-US" altLang="ko-KR" sz="1200" dirty="0">
                <a:solidFill>
                  <a:schemeClr val="tx1"/>
                </a:solidFill>
              </a:rPr>
              <a:t>! </a:t>
            </a:r>
            <a:r>
              <a:rPr lang="ko-KR" altLang="en-US" sz="1200" dirty="0">
                <a:solidFill>
                  <a:schemeClr val="tx1"/>
                </a:solidFill>
              </a:rPr>
              <a:t>질문이 너무 많다고</a:t>
            </a:r>
            <a:r>
              <a:rPr lang="en-US" altLang="ko-KR" sz="1200" dirty="0">
                <a:solidFill>
                  <a:schemeClr val="tx1"/>
                </a:solidFill>
              </a:rPr>
              <a:t>!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9985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4.44444E-6 L 0.20599 0.06134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99" y="3056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3.33333E-6 L 0.20599 -0.00093 " pathEditMode="relative" rAng="0" ptsTypes="AA">
                                      <p:cBhvr>
                                        <p:cTn id="6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99" y="-46"/>
                                    </p:animMotion>
                                  </p:childTnLst>
                                </p:cTn>
                              </p:par>
                              <p:par>
                                <p:cTn id="6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3.7037E-6 L 0.20599 -0.06667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99" y="-3333"/>
                                    </p:animMotion>
                                  </p:childTnLst>
                                </p:cTn>
                              </p:par>
                              <p:par>
                                <p:cTn id="7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1.11111E-6 L 0.16823 0.03449 " pathEditMode="relative" rAng="0" ptsTypes="AA">
                                      <p:cBhvr>
                                        <p:cTn id="7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411" y="1713"/>
                                    </p:animMotion>
                                  </p:childTnLst>
                                </p:cTn>
                              </p:par>
                              <p:par>
                                <p:cTn id="7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8 -0.00023 L 0.16589 -0.03333 " pathEditMode="relative" rAng="0" ptsTypes="AA">
                                      <p:cBhvr>
                                        <p:cTn id="7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33" y="-1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901 -0.03333 L 0.11042 0.21528 " pathEditMode="relative" rAng="0" ptsTypes="AA">
                                      <p:cBhvr>
                                        <p:cTn id="7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30" y="12431"/>
                                    </p:animMotion>
                                  </p:childTnLst>
                                </p:cTn>
                              </p:par>
                              <p:par>
                                <p:cTn id="7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966 0.03449 L 0.32695 0.17361 " pathEditMode="relative" rAng="0" ptsTypes="AA">
                                      <p:cBhvr>
                                        <p:cTn id="8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65" y="6944"/>
                                    </p:animMotion>
                                  </p:childTnLst>
                                </p:cTn>
                              </p:par>
                              <p:par>
                                <p:cTn id="8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599 0.06134 L 0.04831 0.3324 " pathEditMode="relative" rAng="0" ptsTypes="AA">
                                      <p:cBhvr>
                                        <p:cTn id="8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891" y="13542"/>
                                    </p:animMotion>
                                  </p:childTnLst>
                                </p:cTn>
                              </p:par>
                              <p:par>
                                <p:cTn id="8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599 0.00023 L 0.30326 0.24189 " pathEditMode="relative" rAng="0" ptsTypes="AA">
                                      <p:cBhvr>
                                        <p:cTn id="8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57" y="12083"/>
                                    </p:animMotion>
                                  </p:childTnLst>
                                </p:cTn>
                              </p:par>
                              <p:par>
                                <p:cTn id="8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599 -0.06667 L 0.20899 0.30949 " pathEditMode="relative" rAng="0" ptsTypes="AA">
                                      <p:cBhvr>
                                        <p:cTn id="8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" y="187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042 0.21528 L 0.16901 -0.03333 " pathEditMode="relative" rAng="0" ptsTypes="AA">
                                      <p:cBhvr>
                                        <p:cTn id="13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30" y="-12431"/>
                                    </p:animMotion>
                                  </p:childTnLst>
                                </p:cTn>
                              </p:par>
                              <p:par>
                                <p:cTn id="13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2695 0.17361 L 0.16966 0.03426 " pathEditMode="relative" rAng="0" ptsTypes="AA">
                                      <p:cBhvr>
                                        <p:cTn id="14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865" y="-6968"/>
                                    </p:animMotion>
                                  </p:childTnLst>
                                </p:cTn>
                              </p:par>
                              <p:par>
                                <p:cTn id="14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899 0.30949 L 0.20599 -0.0669 " pathEditMode="relative" rAng="0" ptsTypes="AA">
                                      <p:cBhvr>
                                        <p:cTn id="14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-18819"/>
                                    </p:animMotion>
                                  </p:childTnLst>
                                </p:cTn>
                              </p:par>
                              <p:par>
                                <p:cTn id="14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0326 0.24189 L 0.20599 0.00023 " pathEditMode="relative" rAng="0" ptsTypes="AA">
                                      <p:cBhvr>
                                        <p:cTn id="14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70" y="-12083"/>
                                    </p:animMotion>
                                  </p:childTnLst>
                                </p:cTn>
                              </p:par>
                              <p:par>
                                <p:cTn id="14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831 0.3324 L 0.20599 0.06134 " pathEditMode="relative" rAng="0" ptsTypes="AA">
                                      <p:cBhvr>
                                        <p:cTn id="14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78" y="-13565"/>
                                    </p:animMotion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901 -0.03333 L 0.55209 -0.12454 " pathEditMode="relative" rAng="0" ptsTypes="AA">
                                      <p:cBhvr>
                                        <p:cTn id="15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54" y="-4560"/>
                                    </p:animMotion>
                                  </p:childTnLst>
                                </p:cTn>
                              </p:par>
                              <p:par>
                                <p:cTn id="15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966 0.03426 L 0.56615 0.00625 " pathEditMode="relative" rAng="0" ptsTypes="AA">
                                      <p:cBhvr>
                                        <p:cTn id="16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818" y="-1412"/>
                                    </p:animMotion>
                                  </p:childTnLst>
                                </p:cTn>
                              </p:par>
                              <p:par>
                                <p:cTn id="16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599 -0.0669 L 0.60248 -0.02061 " pathEditMode="relative" rAng="0" ptsTypes="AA">
                                      <p:cBhvr>
                                        <p:cTn id="16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818" y="2315"/>
                                    </p:animMotion>
                                  </p:childTnLst>
                                </p:cTn>
                              </p:par>
                              <p:par>
                                <p:cTn id="16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599 0.00023 L 0.60938 0.1162 " pathEditMode="relative" rAng="0" ptsTypes="AA">
                                      <p:cBhvr>
                                        <p:cTn id="16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169" y="5787"/>
                                    </p:animMotion>
                                  </p:childTnLst>
                                </p:cTn>
                              </p:par>
                              <p:par>
                                <p:cTn id="16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599 0.06134 L 0.61094 0.22777 " pathEditMode="relative" rAng="0" ptsTypes="AA">
                                      <p:cBhvr>
                                        <p:cTn id="16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247" y="83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/>
      <p:bldP spid="11" grpId="0" animBg="1"/>
      <p:bldP spid="14" grpId="0"/>
      <p:bldP spid="20" grpId="0"/>
      <p:bldP spid="21" grpId="0"/>
      <p:bldP spid="22" grpId="0"/>
      <p:bldP spid="23" grpId="0"/>
      <p:bldP spid="24" grpId="0"/>
      <p:bldP spid="27" grpId="0" animBg="1"/>
      <p:bldP spid="28" grpId="0"/>
      <p:bldP spid="29" grpId="0"/>
      <p:bldP spid="30" grpId="0" animBg="1"/>
      <p:bldP spid="31" grpId="0" animBg="1"/>
      <p:bldP spid="3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0D051FE-CD68-41EF-93F4-CE5637046EEA}"/>
              </a:ext>
            </a:extLst>
          </p:cNvPr>
          <p:cNvSpPr txBox="1"/>
          <p:nvPr/>
        </p:nvSpPr>
        <p:spPr>
          <a:xfrm>
            <a:off x="211756" y="336884"/>
            <a:ext cx="42543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DDoS(</a:t>
            </a:r>
            <a:r>
              <a:rPr lang="ko-KR" altLang="en-US" sz="2400" dirty="0"/>
              <a:t>분산 서비스 거부 공격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E93A1D-C4A8-46AC-8BCA-7D398EE9DCEB}"/>
              </a:ext>
            </a:extLst>
          </p:cNvPr>
          <p:cNvSpPr txBox="1"/>
          <p:nvPr/>
        </p:nvSpPr>
        <p:spPr>
          <a:xfrm>
            <a:off x="428324" y="955950"/>
            <a:ext cx="13475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공격의 구성</a:t>
            </a:r>
          </a:p>
        </p:txBody>
      </p:sp>
      <p:pic>
        <p:nvPicPr>
          <p:cNvPr id="5" name="그래픽 4" descr="컴퓨터">
            <a:extLst>
              <a:ext uri="{FF2B5EF4-FFF2-40B4-BE49-F238E27FC236}">
                <a16:creationId xmlns:a16="http://schemas.microsoft.com/office/drawing/2014/main" id="{99FA4E32-C969-4DC8-8B89-3B0171C374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8324" y="2971800"/>
            <a:ext cx="914400" cy="914400"/>
          </a:xfrm>
          <a:prstGeom prst="rect">
            <a:avLst/>
          </a:prstGeom>
        </p:spPr>
      </p:pic>
      <p:pic>
        <p:nvPicPr>
          <p:cNvPr id="6" name="그래픽 5" descr="컴퓨터">
            <a:extLst>
              <a:ext uri="{FF2B5EF4-FFF2-40B4-BE49-F238E27FC236}">
                <a16:creationId xmlns:a16="http://schemas.microsoft.com/office/drawing/2014/main" id="{153FF1E8-8323-49F2-BA04-E22F14683A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37874" y="1494709"/>
            <a:ext cx="780929" cy="780929"/>
          </a:xfrm>
          <a:prstGeom prst="rect">
            <a:avLst/>
          </a:prstGeom>
        </p:spPr>
      </p:pic>
      <p:pic>
        <p:nvPicPr>
          <p:cNvPr id="7" name="그래픽 6" descr="컴퓨터">
            <a:extLst>
              <a:ext uri="{FF2B5EF4-FFF2-40B4-BE49-F238E27FC236}">
                <a16:creationId xmlns:a16="http://schemas.microsoft.com/office/drawing/2014/main" id="{FF793F7B-DD72-4C12-8E57-75E2C5937B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37873" y="3013600"/>
            <a:ext cx="780929" cy="780929"/>
          </a:xfrm>
          <a:prstGeom prst="rect">
            <a:avLst/>
          </a:prstGeom>
        </p:spPr>
      </p:pic>
      <p:pic>
        <p:nvPicPr>
          <p:cNvPr id="8" name="그래픽 7" descr="컴퓨터">
            <a:extLst>
              <a:ext uri="{FF2B5EF4-FFF2-40B4-BE49-F238E27FC236}">
                <a16:creationId xmlns:a16="http://schemas.microsoft.com/office/drawing/2014/main" id="{AA35F6E5-6100-4A4D-9B0A-262DE3D3F7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37874" y="4715831"/>
            <a:ext cx="780930" cy="780930"/>
          </a:xfrm>
          <a:prstGeom prst="rect">
            <a:avLst/>
          </a:prstGeom>
        </p:spPr>
      </p:pic>
      <p:pic>
        <p:nvPicPr>
          <p:cNvPr id="9" name="그래픽 8" descr="컴퓨터">
            <a:extLst>
              <a:ext uri="{FF2B5EF4-FFF2-40B4-BE49-F238E27FC236}">
                <a16:creationId xmlns:a16="http://schemas.microsoft.com/office/drawing/2014/main" id="{C61F9B2A-2B77-45EA-B3D7-F73A78EA74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31368" y="798550"/>
            <a:ext cx="525218" cy="525218"/>
          </a:xfrm>
          <a:prstGeom prst="rect">
            <a:avLst/>
          </a:prstGeom>
        </p:spPr>
      </p:pic>
      <p:pic>
        <p:nvPicPr>
          <p:cNvPr id="10" name="그래픽 9" descr="컴퓨터">
            <a:extLst>
              <a:ext uri="{FF2B5EF4-FFF2-40B4-BE49-F238E27FC236}">
                <a16:creationId xmlns:a16="http://schemas.microsoft.com/office/drawing/2014/main" id="{8B131E95-301C-480C-A69E-2D45F9657A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31366" y="1359954"/>
            <a:ext cx="525219" cy="525219"/>
          </a:xfrm>
          <a:prstGeom prst="rect">
            <a:avLst/>
          </a:prstGeom>
        </p:spPr>
      </p:pic>
      <p:pic>
        <p:nvPicPr>
          <p:cNvPr id="11" name="그래픽 10" descr="컴퓨터">
            <a:extLst>
              <a:ext uri="{FF2B5EF4-FFF2-40B4-BE49-F238E27FC236}">
                <a16:creationId xmlns:a16="http://schemas.microsoft.com/office/drawing/2014/main" id="{AE83240D-57A2-4E64-B174-A3552FFDC3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31366" y="1921359"/>
            <a:ext cx="525219" cy="525219"/>
          </a:xfrm>
          <a:prstGeom prst="rect">
            <a:avLst/>
          </a:prstGeom>
        </p:spPr>
      </p:pic>
      <p:pic>
        <p:nvPicPr>
          <p:cNvPr id="12" name="그래픽 11" descr="컴퓨터">
            <a:extLst>
              <a:ext uri="{FF2B5EF4-FFF2-40B4-BE49-F238E27FC236}">
                <a16:creationId xmlns:a16="http://schemas.microsoft.com/office/drawing/2014/main" id="{2A5667C1-C1D1-41F3-BAB9-0AD5FDE499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31365" y="2580051"/>
            <a:ext cx="525219" cy="525219"/>
          </a:xfrm>
          <a:prstGeom prst="rect">
            <a:avLst/>
          </a:prstGeom>
        </p:spPr>
      </p:pic>
      <p:pic>
        <p:nvPicPr>
          <p:cNvPr id="13" name="그래픽 12" descr="컴퓨터">
            <a:extLst>
              <a:ext uri="{FF2B5EF4-FFF2-40B4-BE49-F238E27FC236}">
                <a16:creationId xmlns:a16="http://schemas.microsoft.com/office/drawing/2014/main" id="{5B931AE5-47CB-4F7F-B6D4-4697891CEA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31365" y="3141456"/>
            <a:ext cx="525219" cy="525219"/>
          </a:xfrm>
          <a:prstGeom prst="rect">
            <a:avLst/>
          </a:prstGeom>
        </p:spPr>
      </p:pic>
      <p:pic>
        <p:nvPicPr>
          <p:cNvPr id="14" name="그래픽 13" descr="컴퓨터">
            <a:extLst>
              <a:ext uri="{FF2B5EF4-FFF2-40B4-BE49-F238E27FC236}">
                <a16:creationId xmlns:a16="http://schemas.microsoft.com/office/drawing/2014/main" id="{601E556C-B5AA-4CA4-81D4-1D22D92B01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31364" y="3702861"/>
            <a:ext cx="525219" cy="525219"/>
          </a:xfrm>
          <a:prstGeom prst="rect">
            <a:avLst/>
          </a:prstGeom>
        </p:spPr>
      </p:pic>
      <p:pic>
        <p:nvPicPr>
          <p:cNvPr id="15" name="그래픽 14" descr="컴퓨터">
            <a:extLst>
              <a:ext uri="{FF2B5EF4-FFF2-40B4-BE49-F238E27FC236}">
                <a16:creationId xmlns:a16="http://schemas.microsoft.com/office/drawing/2014/main" id="{C7A3093D-E859-41E1-9F50-035A687DA8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31364" y="4453221"/>
            <a:ext cx="525219" cy="525219"/>
          </a:xfrm>
          <a:prstGeom prst="rect">
            <a:avLst/>
          </a:prstGeom>
        </p:spPr>
      </p:pic>
      <p:pic>
        <p:nvPicPr>
          <p:cNvPr id="16" name="그래픽 15" descr="컴퓨터">
            <a:extLst>
              <a:ext uri="{FF2B5EF4-FFF2-40B4-BE49-F238E27FC236}">
                <a16:creationId xmlns:a16="http://schemas.microsoft.com/office/drawing/2014/main" id="{42198E2F-6EB7-4EC5-8931-D515B3A724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31364" y="4982823"/>
            <a:ext cx="525219" cy="525219"/>
          </a:xfrm>
          <a:prstGeom prst="rect">
            <a:avLst/>
          </a:prstGeom>
        </p:spPr>
      </p:pic>
      <p:pic>
        <p:nvPicPr>
          <p:cNvPr id="17" name="그래픽 16" descr="컴퓨터">
            <a:extLst>
              <a:ext uri="{FF2B5EF4-FFF2-40B4-BE49-F238E27FC236}">
                <a16:creationId xmlns:a16="http://schemas.microsoft.com/office/drawing/2014/main" id="{A016F5BA-2F0B-45E0-B273-8F0E0BD163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31364" y="5520549"/>
            <a:ext cx="525219" cy="525219"/>
          </a:xfrm>
          <a:prstGeom prst="rect">
            <a:avLst/>
          </a:prstGeom>
        </p:spPr>
      </p:pic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E8CEDF49-B749-4FC7-828E-E67B06F8FBE2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1342724" y="1885174"/>
            <a:ext cx="895150" cy="1543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4062A479-2E65-4392-9193-D30D21BEA513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 flipV="1">
            <a:off x="1342724" y="3404065"/>
            <a:ext cx="895149" cy="24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E0A18799-EA0A-476A-9E75-B0F751D3232D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1342724" y="3429000"/>
            <a:ext cx="895150" cy="1677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59F587E7-CEC9-4845-B8BD-A5EE48134B95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 flipV="1">
            <a:off x="3018803" y="1061159"/>
            <a:ext cx="1312565" cy="824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AFA1A904-BD24-4578-B7A2-28CF5573B580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 flipV="1">
            <a:off x="3018803" y="1622564"/>
            <a:ext cx="1312563" cy="262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225C85B5-BCE1-44E7-8712-DE9ABBFA0581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>
            <a:off x="3018803" y="1885174"/>
            <a:ext cx="1312563" cy="298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1CBAB30C-82B4-4749-88D9-63CD7F308838}"/>
              </a:ext>
            </a:extLst>
          </p:cNvPr>
          <p:cNvCxnSpPr>
            <a:cxnSpLocks/>
            <a:stCxn id="7" idx="3"/>
            <a:endCxn id="14" idx="1"/>
          </p:cNvCxnSpPr>
          <p:nvPr/>
        </p:nvCxnSpPr>
        <p:spPr>
          <a:xfrm>
            <a:off x="3018802" y="3404065"/>
            <a:ext cx="1312562" cy="561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A160B11A-C527-4C0A-BD48-607E030D5F2E}"/>
              </a:ext>
            </a:extLst>
          </p:cNvPr>
          <p:cNvCxnSpPr>
            <a:cxnSpLocks/>
            <a:stCxn id="7" idx="3"/>
            <a:endCxn id="13" idx="1"/>
          </p:cNvCxnSpPr>
          <p:nvPr/>
        </p:nvCxnSpPr>
        <p:spPr>
          <a:xfrm>
            <a:off x="3018802" y="3404065"/>
            <a:ext cx="131256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418B45E9-347D-40A5-A026-01EF7FCB81CC}"/>
              </a:ext>
            </a:extLst>
          </p:cNvPr>
          <p:cNvCxnSpPr>
            <a:cxnSpLocks/>
            <a:stCxn id="7" idx="3"/>
            <a:endCxn id="12" idx="1"/>
          </p:cNvCxnSpPr>
          <p:nvPr/>
        </p:nvCxnSpPr>
        <p:spPr>
          <a:xfrm flipV="1">
            <a:off x="3018802" y="2842661"/>
            <a:ext cx="1312563" cy="561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F8B563FA-C3D4-4401-A3FC-7A1207AD6BE5}"/>
              </a:ext>
            </a:extLst>
          </p:cNvPr>
          <p:cNvCxnSpPr>
            <a:cxnSpLocks/>
            <a:stCxn id="8" idx="3"/>
            <a:endCxn id="17" idx="1"/>
          </p:cNvCxnSpPr>
          <p:nvPr/>
        </p:nvCxnSpPr>
        <p:spPr>
          <a:xfrm>
            <a:off x="3018804" y="5106296"/>
            <a:ext cx="1312560" cy="676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4DB6D15A-09E7-4691-8B17-9DAD2E62EB63}"/>
              </a:ext>
            </a:extLst>
          </p:cNvPr>
          <p:cNvCxnSpPr>
            <a:cxnSpLocks/>
            <a:stCxn id="8" idx="3"/>
            <a:endCxn id="15" idx="1"/>
          </p:cNvCxnSpPr>
          <p:nvPr/>
        </p:nvCxnSpPr>
        <p:spPr>
          <a:xfrm flipV="1">
            <a:off x="3018804" y="4715831"/>
            <a:ext cx="1312560" cy="390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D1E703A7-F03C-4292-89BC-6169FB16BA37}"/>
              </a:ext>
            </a:extLst>
          </p:cNvPr>
          <p:cNvCxnSpPr>
            <a:cxnSpLocks/>
            <a:stCxn id="8" idx="3"/>
            <a:endCxn id="16" idx="1"/>
          </p:cNvCxnSpPr>
          <p:nvPr/>
        </p:nvCxnSpPr>
        <p:spPr>
          <a:xfrm>
            <a:off x="3018804" y="5106296"/>
            <a:ext cx="1312560" cy="139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EE067FF3-8F74-4D62-92CA-13982DDBADD5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4856586" y="1061159"/>
            <a:ext cx="3106715" cy="13414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EA5A5782-021D-4547-97C0-6AE3F4B55437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4856585" y="1622564"/>
            <a:ext cx="2882127" cy="953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39585CAE-A571-41E1-9467-66A64AC71B4D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4856585" y="2183969"/>
            <a:ext cx="2618710" cy="624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5FA96EF3-779F-4567-856B-29728BCB797D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4856583" y="3675721"/>
            <a:ext cx="2478835" cy="289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F97409D6-94EF-4073-987E-1880B91E9AD6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4856584" y="3347153"/>
            <a:ext cx="2478834" cy="56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52D00F6C-687A-405A-915F-9BA1D035E53A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4856584" y="2842661"/>
            <a:ext cx="2478834" cy="170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C088B1D4-5C9D-46CF-B8C5-2198FA57C4FB}"/>
              </a:ext>
            </a:extLst>
          </p:cNvPr>
          <p:cNvCxnSpPr>
            <a:cxnSpLocks/>
            <a:stCxn id="17" idx="3"/>
          </p:cNvCxnSpPr>
          <p:nvPr/>
        </p:nvCxnSpPr>
        <p:spPr>
          <a:xfrm flipV="1">
            <a:off x="4856583" y="4339479"/>
            <a:ext cx="3004055" cy="1443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C87D760E-D39F-45B7-A6D0-D10A09654053}"/>
              </a:ext>
            </a:extLst>
          </p:cNvPr>
          <p:cNvCxnSpPr>
            <a:cxnSpLocks/>
            <a:stCxn id="15" idx="3"/>
          </p:cNvCxnSpPr>
          <p:nvPr/>
        </p:nvCxnSpPr>
        <p:spPr>
          <a:xfrm flipV="1">
            <a:off x="4856583" y="3901545"/>
            <a:ext cx="2618712" cy="814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285B99A6-5B4D-40AB-BDC9-CA4589BD0CA1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4856583" y="4106765"/>
            <a:ext cx="2757000" cy="1138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5" name="그래픽 104" descr="컴퓨터">
            <a:extLst>
              <a:ext uri="{FF2B5EF4-FFF2-40B4-BE49-F238E27FC236}">
                <a16:creationId xmlns:a16="http://schemas.microsoft.com/office/drawing/2014/main" id="{7A30F977-2D81-4882-91C7-06D90A7C34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63301" y="2959332"/>
            <a:ext cx="914400" cy="914400"/>
          </a:xfrm>
          <a:prstGeom prst="rect">
            <a:avLst/>
          </a:prstGeom>
        </p:spPr>
      </p:pic>
      <p:sp>
        <p:nvSpPr>
          <p:cNvPr id="128" name="TextBox 127">
            <a:extLst>
              <a:ext uri="{FF2B5EF4-FFF2-40B4-BE49-F238E27FC236}">
                <a16:creationId xmlns:a16="http://schemas.microsoft.com/office/drawing/2014/main" id="{93A7BD2C-81DF-4C24-9769-13E3956285A3}"/>
              </a:ext>
            </a:extLst>
          </p:cNvPr>
          <p:cNvSpPr txBox="1"/>
          <p:nvPr/>
        </p:nvSpPr>
        <p:spPr>
          <a:xfrm>
            <a:off x="470835" y="3762048"/>
            <a:ext cx="7320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공격자</a:t>
            </a:r>
            <a:endParaRPr lang="en-US" altLang="ko-KR" sz="1200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5B7E35FA-AB18-46BC-886D-7218CF14A19C}"/>
              </a:ext>
            </a:extLst>
          </p:cNvPr>
          <p:cNvSpPr txBox="1"/>
          <p:nvPr/>
        </p:nvSpPr>
        <p:spPr>
          <a:xfrm>
            <a:off x="2262331" y="2229120"/>
            <a:ext cx="7320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마스터</a:t>
            </a:r>
            <a:endParaRPr lang="en-US" altLang="ko-KR" sz="1200" dirty="0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C5835F36-864F-4AA1-AF43-6F588F34032D}"/>
              </a:ext>
            </a:extLst>
          </p:cNvPr>
          <p:cNvSpPr txBox="1"/>
          <p:nvPr/>
        </p:nvSpPr>
        <p:spPr>
          <a:xfrm>
            <a:off x="2309932" y="3802731"/>
            <a:ext cx="7320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마스터</a:t>
            </a:r>
            <a:endParaRPr lang="en-US" altLang="ko-KR" sz="1200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329CFD7A-ADD7-4595-8447-42B6A1E203CA}"/>
              </a:ext>
            </a:extLst>
          </p:cNvPr>
          <p:cNvSpPr txBox="1"/>
          <p:nvPr/>
        </p:nvSpPr>
        <p:spPr>
          <a:xfrm>
            <a:off x="2237873" y="5496761"/>
            <a:ext cx="7320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마스터</a:t>
            </a:r>
            <a:endParaRPr lang="en-US" altLang="ko-KR" sz="1200" dirty="0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8EC2BCDB-725E-4796-9B1E-D8E5C199C1BC}"/>
              </a:ext>
            </a:extLst>
          </p:cNvPr>
          <p:cNvSpPr txBox="1"/>
          <p:nvPr/>
        </p:nvSpPr>
        <p:spPr>
          <a:xfrm>
            <a:off x="7860637" y="3802731"/>
            <a:ext cx="8718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공격 대상</a:t>
            </a:r>
            <a:endParaRPr lang="en-US" altLang="ko-KR" sz="1200" dirty="0"/>
          </a:p>
        </p:txBody>
      </p:sp>
      <p:sp>
        <p:nvSpPr>
          <p:cNvPr id="136" name="말풍선: 타원형 135">
            <a:extLst>
              <a:ext uri="{FF2B5EF4-FFF2-40B4-BE49-F238E27FC236}">
                <a16:creationId xmlns:a16="http://schemas.microsoft.com/office/drawing/2014/main" id="{4D1CE7BD-6C18-4FD2-9B9B-F0E448A0E790}"/>
              </a:ext>
            </a:extLst>
          </p:cNvPr>
          <p:cNvSpPr/>
          <p:nvPr/>
        </p:nvSpPr>
        <p:spPr>
          <a:xfrm>
            <a:off x="8296581" y="1820907"/>
            <a:ext cx="1685465" cy="987474"/>
          </a:xfrm>
          <a:prstGeom prst="wedgeEllipseCallout">
            <a:avLst>
              <a:gd name="adj1" fmla="val -45074"/>
              <a:gd name="adj2" fmla="val 7115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으악</a:t>
            </a:r>
            <a:r>
              <a:rPr lang="en-US" altLang="ko-KR" sz="1200" dirty="0">
                <a:solidFill>
                  <a:schemeClr val="tx1"/>
                </a:solidFill>
              </a:rPr>
              <a:t>! </a:t>
            </a:r>
            <a:r>
              <a:rPr lang="ko-KR" altLang="en-US" sz="1200" dirty="0">
                <a:solidFill>
                  <a:schemeClr val="tx1"/>
                </a:solidFill>
              </a:rPr>
              <a:t>테러다</a:t>
            </a:r>
            <a:r>
              <a:rPr lang="en-US" altLang="ko-KR" sz="1200" dirty="0">
                <a:solidFill>
                  <a:schemeClr val="tx1"/>
                </a:solidFill>
              </a:rPr>
              <a:t>!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8970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6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" grpId="0"/>
      <p:bldP spid="129" grpId="0"/>
      <p:bldP spid="130" grpId="0"/>
      <p:bldP spid="134" grpId="0"/>
      <p:bldP spid="135" grpId="0"/>
      <p:bldP spid="13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25000">
                <a:schemeClr val="accent1"/>
              </a:gs>
              <a:gs pos="94000">
                <a:schemeClr val="accent5"/>
              </a:gs>
              <a:gs pos="100000">
                <a:schemeClr val="accent5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CD87FA4-7B47-46CD-810F-491EB77B445A}"/>
              </a:ext>
            </a:extLst>
          </p:cNvPr>
          <p:cNvSpPr txBox="1"/>
          <p:nvPr/>
        </p:nvSpPr>
        <p:spPr>
          <a:xfrm>
            <a:off x="3045368" y="2043663"/>
            <a:ext cx="6105194" cy="20310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6000" i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네트워크 보안</a:t>
            </a:r>
            <a:endParaRPr lang="en-US" altLang="ko-KR" sz="6000" i="1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6000" i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03 </a:t>
            </a:r>
            <a:r>
              <a:rPr lang="ko-KR" altLang="en-US" sz="6000" i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스니핑 공격</a:t>
            </a:r>
          </a:p>
        </p:txBody>
      </p:sp>
    </p:spTree>
    <p:extLst>
      <p:ext uri="{BB962C8B-B14F-4D97-AF65-F5344CB8AC3E}">
        <p14:creationId xmlns:p14="http://schemas.microsoft.com/office/powerpoint/2010/main" val="862975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76F931A-FC2A-4891-8CB7-AC136D4654A8}"/>
              </a:ext>
            </a:extLst>
          </p:cNvPr>
          <p:cNvSpPr txBox="1"/>
          <p:nvPr/>
        </p:nvSpPr>
        <p:spPr>
          <a:xfrm>
            <a:off x="211756" y="336884"/>
            <a:ext cx="15015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스니핑</a:t>
            </a:r>
            <a:r>
              <a:rPr lang="en-US" altLang="ko-KR" sz="2400" dirty="0"/>
              <a:t>? </a:t>
            </a:r>
            <a:endParaRPr lang="ko-KR" altLang="en-US" sz="2400" dirty="0"/>
          </a:p>
        </p:txBody>
      </p:sp>
      <p:pic>
        <p:nvPicPr>
          <p:cNvPr id="4" name="그래픽 3" descr="컴퓨터">
            <a:extLst>
              <a:ext uri="{FF2B5EF4-FFF2-40B4-BE49-F238E27FC236}">
                <a16:creationId xmlns:a16="http://schemas.microsoft.com/office/drawing/2014/main" id="{F2825FE6-E718-45C5-B9B3-F3A1FFCC72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56097" y="1294162"/>
            <a:ext cx="914400" cy="91440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16F44FA-2756-4911-80C6-76A4929B2DFB}"/>
              </a:ext>
            </a:extLst>
          </p:cNvPr>
          <p:cNvCxnSpPr/>
          <p:nvPr/>
        </p:nvCxnSpPr>
        <p:spPr>
          <a:xfrm>
            <a:off x="211756" y="2464067"/>
            <a:ext cx="875899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CFE519E-3B4C-4B85-B22D-4A8831B7EF6A}"/>
              </a:ext>
            </a:extLst>
          </p:cNvPr>
          <p:cNvCxnSpPr>
            <a:cxnSpLocks/>
          </p:cNvCxnSpPr>
          <p:nvPr/>
        </p:nvCxnSpPr>
        <p:spPr>
          <a:xfrm>
            <a:off x="1963554" y="2464066"/>
            <a:ext cx="1477478" cy="1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1796407-7B28-4441-92E4-9858F6B22343}"/>
              </a:ext>
            </a:extLst>
          </p:cNvPr>
          <p:cNvCxnSpPr>
            <a:cxnSpLocks/>
            <a:endCxn id="36" idx="1"/>
          </p:cNvCxnSpPr>
          <p:nvPr/>
        </p:nvCxnSpPr>
        <p:spPr>
          <a:xfrm>
            <a:off x="3441032" y="2464066"/>
            <a:ext cx="517356" cy="1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85CD3C96-B4A3-4783-9B69-BC54BB68361D}"/>
              </a:ext>
            </a:extLst>
          </p:cNvPr>
          <p:cNvCxnSpPr/>
          <p:nvPr/>
        </p:nvCxnSpPr>
        <p:spPr>
          <a:xfrm>
            <a:off x="211756" y="3292641"/>
            <a:ext cx="875899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92F378E-CAE5-41CB-A188-934CE7265563}"/>
              </a:ext>
            </a:extLst>
          </p:cNvPr>
          <p:cNvCxnSpPr/>
          <p:nvPr/>
        </p:nvCxnSpPr>
        <p:spPr>
          <a:xfrm>
            <a:off x="1087655" y="3292641"/>
            <a:ext cx="875899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C26080C0-EC48-47F8-857A-F22798D5774A}"/>
              </a:ext>
            </a:extLst>
          </p:cNvPr>
          <p:cNvCxnSpPr>
            <a:cxnSpLocks/>
            <a:endCxn id="37" idx="1"/>
          </p:cNvCxnSpPr>
          <p:nvPr/>
        </p:nvCxnSpPr>
        <p:spPr>
          <a:xfrm>
            <a:off x="2839453" y="3290500"/>
            <a:ext cx="1118935" cy="1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말풍선: 타원형 30">
            <a:extLst>
              <a:ext uri="{FF2B5EF4-FFF2-40B4-BE49-F238E27FC236}">
                <a16:creationId xmlns:a16="http://schemas.microsoft.com/office/drawing/2014/main" id="{5E1DA30E-1736-4021-9C49-AF53E4F90BC5}"/>
              </a:ext>
            </a:extLst>
          </p:cNvPr>
          <p:cNvSpPr/>
          <p:nvPr/>
        </p:nvSpPr>
        <p:spPr>
          <a:xfrm>
            <a:off x="2685448" y="1699297"/>
            <a:ext cx="755584" cy="424678"/>
          </a:xfrm>
          <a:prstGeom prst="wedgeEllipseCallout">
            <a:avLst>
              <a:gd name="adj1" fmla="val -25044"/>
              <a:gd name="adj2" fmla="val 7978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필터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6CC10C4-C432-4EB8-9F91-DE4E83DF68C0}"/>
              </a:ext>
            </a:extLst>
          </p:cNvPr>
          <p:cNvSpPr txBox="1"/>
          <p:nvPr/>
        </p:nvSpPr>
        <p:spPr>
          <a:xfrm>
            <a:off x="502919" y="937686"/>
            <a:ext cx="25843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/>
              <a:t>정상적인 네트워크 필터링</a:t>
            </a:r>
            <a:endParaRPr lang="ko-KR" altLang="en-US" sz="16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9E58784-A2BB-4E47-9E24-BC44F3E7B0BA}"/>
              </a:ext>
            </a:extLst>
          </p:cNvPr>
          <p:cNvSpPr txBox="1"/>
          <p:nvPr/>
        </p:nvSpPr>
        <p:spPr>
          <a:xfrm>
            <a:off x="3958388" y="2325567"/>
            <a:ext cx="22691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네트워크 계층 </a:t>
            </a:r>
            <a:r>
              <a:rPr lang="en-US" altLang="ko-KR" sz="1200" dirty="0"/>
              <a:t>IP </a:t>
            </a:r>
            <a:r>
              <a:rPr lang="ko-KR" altLang="en-US" sz="1200" dirty="0"/>
              <a:t>주소</a:t>
            </a:r>
            <a:r>
              <a:rPr lang="en-US" altLang="ko-KR" sz="1200" dirty="0"/>
              <a:t>: 211</a:t>
            </a:r>
            <a:endParaRPr lang="ko-KR" altLang="en-US" sz="12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B4C9644-D4D2-4E75-AF00-3AF5A5722D25}"/>
              </a:ext>
            </a:extLst>
          </p:cNvPr>
          <p:cNvSpPr txBox="1"/>
          <p:nvPr/>
        </p:nvSpPr>
        <p:spPr>
          <a:xfrm>
            <a:off x="3958388" y="3152001"/>
            <a:ext cx="25097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데이터 링크 계층 </a:t>
            </a:r>
            <a:r>
              <a:rPr lang="en-US" altLang="ko-KR" sz="1200" dirty="0"/>
              <a:t>MAC </a:t>
            </a:r>
            <a:r>
              <a:rPr lang="ko-KR" altLang="en-US" sz="1200" dirty="0"/>
              <a:t>주소</a:t>
            </a:r>
            <a:r>
              <a:rPr lang="en-US" altLang="ko-KR" sz="1200" dirty="0"/>
              <a:t>: AA</a:t>
            </a:r>
            <a:endParaRPr lang="ko-KR" altLang="en-US" sz="1200" dirty="0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79A4C9B3-03E7-4922-8BEB-211C76206121}"/>
              </a:ext>
            </a:extLst>
          </p:cNvPr>
          <p:cNvSpPr/>
          <p:nvPr/>
        </p:nvSpPr>
        <p:spPr>
          <a:xfrm>
            <a:off x="1823986" y="3865081"/>
            <a:ext cx="1722923" cy="71976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패킷 </a:t>
            </a:r>
            <a:r>
              <a:rPr lang="en-US" altLang="ko-KR" sz="1050" dirty="0">
                <a:solidFill>
                  <a:schemeClr val="tx1"/>
                </a:solidFill>
              </a:rPr>
              <a:t>1</a:t>
            </a:r>
          </a:p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목적지 </a:t>
            </a:r>
            <a:r>
              <a:rPr lang="en-US" altLang="ko-KR" sz="1050" dirty="0">
                <a:solidFill>
                  <a:schemeClr val="tx1"/>
                </a:solidFill>
              </a:rPr>
              <a:t>MAC: AA</a:t>
            </a:r>
          </a:p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IP: 211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72F61E04-5F44-4FB0-961F-30A447860709}"/>
              </a:ext>
            </a:extLst>
          </p:cNvPr>
          <p:cNvSpPr/>
          <p:nvPr/>
        </p:nvSpPr>
        <p:spPr>
          <a:xfrm>
            <a:off x="211756" y="4403740"/>
            <a:ext cx="1722923" cy="71976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패킷 </a:t>
            </a:r>
            <a:r>
              <a:rPr lang="en-US" altLang="ko-KR" sz="1050" dirty="0">
                <a:solidFill>
                  <a:schemeClr val="tx1"/>
                </a:solidFill>
              </a:rPr>
              <a:t>2</a:t>
            </a:r>
          </a:p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목적지 </a:t>
            </a:r>
            <a:r>
              <a:rPr lang="en-US" altLang="ko-KR" sz="1050" dirty="0">
                <a:solidFill>
                  <a:schemeClr val="tx1"/>
                </a:solidFill>
              </a:rPr>
              <a:t>MAC: BB</a:t>
            </a:r>
          </a:p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IP: 200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B407D4E-63CA-46F9-9BE8-99E69E39A3AD}"/>
              </a:ext>
            </a:extLst>
          </p:cNvPr>
          <p:cNvSpPr txBox="1"/>
          <p:nvPr/>
        </p:nvSpPr>
        <p:spPr>
          <a:xfrm>
            <a:off x="502919" y="935201"/>
            <a:ext cx="26950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/>
              <a:t>네트워크 필터링 해제 상태</a:t>
            </a:r>
            <a:endParaRPr lang="ko-KR" altLang="en-US" sz="16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63B55EE-0E1B-41A6-8536-2B77CCB1D8EF}"/>
              </a:ext>
            </a:extLst>
          </p:cNvPr>
          <p:cNvSpPr txBox="1"/>
          <p:nvPr/>
        </p:nvSpPr>
        <p:spPr>
          <a:xfrm>
            <a:off x="8152599" y="336883"/>
            <a:ext cx="29645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스니핑</a:t>
            </a:r>
            <a:r>
              <a:rPr lang="en-US" altLang="ko-KR" sz="2400" dirty="0"/>
              <a:t> </a:t>
            </a:r>
            <a:r>
              <a:rPr lang="ko-KR" altLang="en-US" sz="2400" dirty="0"/>
              <a:t>공격의 종류</a:t>
            </a:r>
            <a:r>
              <a:rPr lang="en-US" altLang="ko-KR" sz="2400" dirty="0"/>
              <a:t> </a:t>
            </a:r>
            <a:endParaRPr lang="ko-KR" altLang="en-US" sz="24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040896B-4FF2-4144-983B-0C1441A2CBC6}"/>
              </a:ext>
            </a:extLst>
          </p:cNvPr>
          <p:cNvSpPr txBox="1"/>
          <p:nvPr/>
        </p:nvSpPr>
        <p:spPr>
          <a:xfrm>
            <a:off x="6813082" y="1104478"/>
            <a:ext cx="20229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1. </a:t>
            </a:r>
            <a:r>
              <a:rPr lang="ko-KR" altLang="en-US" sz="1600" dirty="0"/>
              <a:t>스위치 재밍 공격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798AF17-D9E6-4583-B8D9-4DB290F970F2}"/>
              </a:ext>
            </a:extLst>
          </p:cNvPr>
          <p:cNvSpPr txBox="1"/>
          <p:nvPr/>
        </p:nvSpPr>
        <p:spPr>
          <a:xfrm>
            <a:off x="7024204" y="1530020"/>
            <a:ext cx="4812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 dirty="0"/>
              <a:t>스위치 재밍 공격은 스위치가 </a:t>
            </a:r>
            <a:r>
              <a:rPr lang="en-US" altLang="ko-KR" sz="1200" dirty="0"/>
              <a:t>MAC </a:t>
            </a:r>
            <a:r>
              <a:rPr lang="ko-KR" altLang="en-US" sz="1200" dirty="0"/>
              <a:t>주소 테이블을 기반으로 </a:t>
            </a:r>
            <a:endParaRPr lang="en-US" altLang="ko-KR" sz="1200" dirty="0"/>
          </a:p>
          <a:p>
            <a:r>
              <a:rPr lang="ko-KR" altLang="en-US" sz="1200" dirty="0"/>
              <a:t>    패킷을 포트에 스위칭할 때 정상적인 스위칭 기능을 마비시키는 </a:t>
            </a:r>
            <a:endParaRPr lang="en-US" altLang="ko-KR" sz="1200" dirty="0"/>
          </a:p>
          <a:p>
            <a:r>
              <a:rPr lang="en-US" altLang="ko-KR" sz="1200" dirty="0"/>
              <a:t>    </a:t>
            </a:r>
            <a:r>
              <a:rPr lang="ko-KR" altLang="en-US" sz="1200" dirty="0"/>
              <a:t>공격이다</a:t>
            </a:r>
            <a:r>
              <a:rPr lang="en-US" altLang="ko-KR" sz="1200" dirty="0"/>
              <a:t>.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083DF09-BFD9-4A73-8B96-3689726ADC25}"/>
              </a:ext>
            </a:extLst>
          </p:cNvPr>
          <p:cNvSpPr txBox="1"/>
          <p:nvPr/>
        </p:nvSpPr>
        <p:spPr>
          <a:xfrm>
            <a:off x="7024203" y="2201488"/>
            <a:ext cx="48126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 dirty="0"/>
              <a:t>이 공격의 핵심인 스위칭 기능 마비를 위해 </a:t>
            </a:r>
            <a:r>
              <a:rPr lang="en-US" altLang="ko-KR" sz="1200" dirty="0"/>
              <a:t>MAC </a:t>
            </a:r>
            <a:r>
              <a:rPr lang="ko-KR" altLang="en-US" sz="1200" dirty="0"/>
              <a:t>주소를 랜덤 형태로 생성하고 스위치에 무한대로 보낸다</a:t>
            </a:r>
            <a:r>
              <a:rPr lang="en-US" altLang="ko-KR" sz="1200" dirty="0"/>
              <a:t>. </a:t>
            </a:r>
          </a:p>
          <a:p>
            <a:r>
              <a:rPr lang="en-US" altLang="ko-KR" sz="1200" dirty="0"/>
              <a:t>    </a:t>
            </a:r>
            <a:r>
              <a:rPr lang="ko-KR" altLang="en-US" sz="1200" dirty="0"/>
              <a:t>그 결과 </a:t>
            </a:r>
            <a:r>
              <a:rPr lang="en-US" altLang="ko-KR" sz="1200" dirty="0"/>
              <a:t>MAC </a:t>
            </a:r>
            <a:r>
              <a:rPr lang="ko-KR" altLang="en-US" sz="1200" dirty="0"/>
              <a:t>테이블이 자연스레 저장 용량을 초과하고 스위치는 </a:t>
            </a:r>
            <a:endParaRPr lang="en-US" altLang="ko-KR" sz="1200" dirty="0"/>
          </a:p>
          <a:p>
            <a:r>
              <a:rPr lang="en-US" altLang="ko-KR" sz="1200" dirty="0"/>
              <a:t>    </a:t>
            </a:r>
            <a:r>
              <a:rPr lang="ko-KR" altLang="en-US" sz="1200" dirty="0"/>
              <a:t>원래 기능을 잃어 더미 허브처럼 작동한다</a:t>
            </a:r>
            <a:r>
              <a:rPr lang="en-US" altLang="ko-KR" sz="1200" dirty="0"/>
              <a:t>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4CE283B-E128-4998-B42B-168E8098458E}"/>
              </a:ext>
            </a:extLst>
          </p:cNvPr>
          <p:cNvSpPr txBox="1"/>
          <p:nvPr/>
        </p:nvSpPr>
        <p:spPr>
          <a:xfrm>
            <a:off x="6813082" y="3259723"/>
            <a:ext cx="24483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2. SPAN </a:t>
            </a:r>
            <a:r>
              <a:rPr lang="ko-KR" altLang="en-US" sz="1600" dirty="0"/>
              <a:t>포트 태핑 공격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3A8F20D-C4EA-4B3A-9A57-AF54ED8C0CB6}"/>
              </a:ext>
            </a:extLst>
          </p:cNvPr>
          <p:cNvSpPr txBox="1"/>
          <p:nvPr/>
        </p:nvSpPr>
        <p:spPr>
          <a:xfrm>
            <a:off x="7024202" y="3689828"/>
            <a:ext cx="48126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200" dirty="0"/>
              <a:t>SPAN</a:t>
            </a:r>
            <a:r>
              <a:rPr lang="ko-KR" altLang="en-US" sz="1200" dirty="0"/>
              <a:t>은 스위치의 포트 미러링 기능을 이용한 것이다</a:t>
            </a:r>
            <a:r>
              <a:rPr lang="en-US" altLang="ko-KR" sz="1200" dirty="0"/>
              <a:t>. </a:t>
            </a:r>
          </a:p>
          <a:p>
            <a:r>
              <a:rPr lang="ko-KR" altLang="en-US" sz="1200" dirty="0"/>
              <a:t>    *포트 미러링</a:t>
            </a:r>
            <a:r>
              <a:rPr lang="en-US" altLang="ko-KR" sz="1200" dirty="0"/>
              <a:t>? </a:t>
            </a:r>
          </a:p>
          <a:p>
            <a:r>
              <a:rPr lang="en-US" altLang="ko-KR" sz="1200" dirty="0"/>
              <a:t>     </a:t>
            </a:r>
            <a:r>
              <a:rPr lang="ko-KR" altLang="en-US" sz="1200" dirty="0"/>
              <a:t> </a:t>
            </a:r>
            <a:r>
              <a:rPr lang="en-US" altLang="ko-KR" sz="1200" dirty="0"/>
              <a:t>=&gt; </a:t>
            </a:r>
            <a:r>
              <a:rPr lang="ko-KR" altLang="en-US" sz="1200" dirty="0"/>
              <a:t>각 포트에 전송되는 데이터를 미러링하고 있는 포트에도 </a:t>
            </a:r>
            <a:endParaRPr lang="en-US" altLang="ko-KR" sz="1200" dirty="0"/>
          </a:p>
          <a:p>
            <a:r>
              <a:rPr lang="en-US" altLang="ko-KR" sz="1200" dirty="0"/>
              <a:t>           </a:t>
            </a:r>
            <a:r>
              <a:rPr lang="ko-KR" altLang="en-US" sz="1200" dirty="0"/>
              <a:t>똑같이 보내는 것</a:t>
            </a:r>
            <a:r>
              <a:rPr lang="en-US" altLang="ko-KR" sz="1200" dirty="0"/>
              <a:t>. </a:t>
            </a:r>
            <a:r>
              <a:rPr lang="ko-KR" altLang="en-US" sz="1200" dirty="0"/>
              <a:t>침입 탐지 시스템이나 네트워크 모니터링</a:t>
            </a:r>
            <a:endParaRPr lang="en-US" altLang="ko-KR" sz="1200" dirty="0"/>
          </a:p>
          <a:p>
            <a:r>
              <a:rPr lang="en-US" altLang="ko-KR" sz="1200" dirty="0"/>
              <a:t>           </a:t>
            </a:r>
            <a:r>
              <a:rPr lang="ko-KR" altLang="en-US" sz="1200" dirty="0"/>
              <a:t>또는 로그 시스템을 설치할 때 많이 사용한다</a:t>
            </a:r>
            <a:r>
              <a:rPr lang="en-US" altLang="ko-KR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32827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95 -0.01435 L -0.00195 -0.01412 C -0.00039 -0.01782 0.0013 -0.02083 0.00274 -0.0243 C 0.00326 -0.02546 0.00352 -0.02708 0.00352 -0.02847 C 0.00352 -0.09791 0.00521 -0.05578 0.00196 -0.07616 C 0.0017 -0.07801 0.00156 -0.08009 0.00117 -0.08194 C 0.00078 -0.08333 0.00013 -0.08472 -0.00039 -0.08611 C -0.00234 -0.09653 0.00052 -0.08403 -0.00351 -0.09305 C -0.00403 -0.09421 -0.0039 -0.09606 -0.00442 -0.09722 C -0.00534 -0.10023 -0.0069 -0.10254 -0.00755 -0.10578 C -0.00781 -0.10717 -0.00781 -0.10879 -0.00833 -0.10995 C -0.00898 -0.11157 -0.00989 -0.11273 -0.01067 -0.11412 L -0.01224 -0.12245 C -0.0125 -0.12384 -0.01263 -0.12546 -0.01302 -0.12685 C -0.01406 -0.12963 -0.01562 -0.13194 -0.01627 -0.13518 C -0.01653 -0.13657 -0.01666 -0.13819 -0.01705 -0.13935 C -0.01797 -0.14236 -0.01914 -0.14491 -0.02018 -0.14791 C -0.0207 -0.1493 -0.02148 -0.15046 -0.02174 -0.15208 C -0.022 -0.15347 -0.022 -0.15509 -0.02252 -0.15625 C -0.02317 -0.15764 -0.02409 -0.1581 -0.02487 -0.15903 C -0.02643 -0.16713 -0.02448 -0.15972 -0.02812 -0.16597 C -0.02877 -0.16736 -0.0289 -0.16921 -0.02969 -0.17037 C -0.03034 -0.17129 -0.03125 -0.17106 -0.03203 -0.17176 C -0.03281 -0.17245 -0.03359 -0.17384 -0.03437 -0.17453 C -0.03567 -0.17569 -0.03867 -0.17662 -0.03997 -0.17731 C -0.04388 -0.1794 -0.04414 -0.18032 -0.04778 -0.18148 C -0.04935 -0.18217 -0.05104 -0.18241 -0.0526 -0.18287 C -0.05364 -0.18333 -0.05469 -0.18379 -0.05573 -0.18426 C -0.05651 -0.18472 -0.05729 -0.18541 -0.05807 -0.18565 C -0.06015 -0.18634 -0.06224 -0.18657 -0.06445 -0.18703 C -0.06601 -0.1875 -0.06758 -0.18796 -0.06914 -0.18842 C -0.06992 -0.18889 -0.0707 -0.18958 -0.07148 -0.18981 C -0.0733 -0.19051 -0.07513 -0.19074 -0.07708 -0.19143 C -0.07864 -0.19166 -0.08021 -0.19236 -0.08177 -0.19282 C -0.08255 -0.19328 -0.08346 -0.19352 -0.08411 -0.19421 C -0.0858 -0.19583 -0.08724 -0.19791 -0.08893 -0.19977 L -0.09127 -0.20254 L -0.09362 -0.20532 L -0.09596 -0.2081 C -0.09791 -0.21875 -0.09531 -0.20578 -0.0983 -0.21666 C -0.09896 -0.21852 -0.09974 -0.22453 -0.09987 -0.22639 C -0.09961 -0.23194 -0.09961 -0.23773 -0.09909 -0.24328 C -0.09883 -0.24629 -0.09791 -0.24884 -0.09752 -0.25162 C -0.09505 -0.26921 -0.0983 -0.24745 -0.09596 -0.26157 C -0.0957 -0.26342 -0.09557 -0.26528 -0.09518 -0.26713 C -0.09388 -0.275 -0.09414 -0.27338 -0.09284 -0.27824 " pathEditMode="relative" rAng="0" ptsTypes="AAAAAAAAAAAAAAAAAAAAAAAAAAAAAAAAAAAAAAAAAAAAAA">
                                      <p:cBhvr>
                                        <p:cTn id="81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09" y="-131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9 0.00024 L 0.00039 0.00024 C 0.00534 -0.02361 0.00052 0.00186 0.0043 -0.03773 C 0.00456 -0.0405 0.00469 -0.04328 0.00508 -0.04606 C 0.00521 -0.04768 0.0056 -0.04907 0.00586 -0.05046 C 0.00612 -0.05231 0.00638 -0.05416 0.00664 -0.05601 C 0.00729 -0.06111 0.00742 -0.06365 0.0082 -0.06851 C 0.00872 -0.07152 0.00886 -0.07453 0.00977 -0.07708 C 0.01029 -0.07847 0.01094 -0.07963 0.01133 -0.08125 C 0.01458 -0.09282 0.00925 -0.07754 0.0138 -0.08958 C 0.01458 -0.09398 0.01537 -0.09953 0.01771 -0.10231 L 0.02005 -0.10509 C 0.02201 -0.11574 0.01914 -0.103 0.02318 -0.11203 C 0.02761 -0.12175 0.01953 -0.11111 0.02643 -0.11921 C 0.0306 -0.13032 0.025 -0.11689 0.03034 -0.12615 C 0.03099 -0.12731 0.03125 -0.12916 0.0319 -0.13032 C 0.03255 -0.13148 0.03359 -0.13217 0.03425 -0.1331 C 0.03516 -0.13449 0.03581 -0.13611 0.03659 -0.13726 C 0.03815 -0.13935 0.03984 -0.1412 0.04141 -0.14305 L 0.04375 -0.14583 C 0.04453 -0.14675 0.04518 -0.14814 0.04609 -0.14861 L 0.04844 -0.15 C 0.04922 -0.15092 0.05 -0.15208 0.05091 -0.15277 C 0.05234 -0.15393 0.05404 -0.15463 0.0556 -0.15555 L 0.06029 -0.15833 L 0.06745 -0.1625 L 0.07214 -0.1655 C 0.07344 -0.16597 0.07487 -0.1662 0.07617 -0.16689 C 0.07774 -0.16759 0.07917 -0.16898 0.08086 -0.16967 C 0.09037 -0.17291 0.0862 -0.17083 0.09349 -0.17523 L 0.09583 -0.17662 L 0.09818 -0.178 L 0.10534 -0.18657 L 0.10768 -0.18935 C 0.1082 -0.19074 0.10846 -0.19236 0.10925 -0.19351 C 0.1099 -0.19444 0.11107 -0.19375 0.11159 -0.1949 C 0.11302 -0.19722 0.11341 -0.20092 0.11484 -0.20324 L 0.11719 -0.2074 C 0.11745 -0.20879 0.11758 -0.21041 0.11797 -0.2118 C 0.11888 -0.21458 0.12109 -0.22013 0.12109 -0.22013 C 0.12305 -0.23078 0.12044 -0.21759 0.12344 -0.22847 C 0.12383 -0.22986 0.12396 -0.23148 0.12422 -0.23287 C 0.12474 -0.23425 0.12552 -0.23541 0.12591 -0.23703 C 0.12656 -0.23958 0.12656 -0.24282 0.12747 -0.24537 C 0.128 -0.24675 0.12865 -0.24814 0.12904 -0.24953 C 0.12969 -0.25231 0.13008 -0.25509 0.1306 -0.2581 C 0.13086 -0.25949 0.13086 -0.26088 0.13138 -0.26226 L 0.13294 -0.26643 L 0.13451 -0.27476 C 0.13477 -0.27615 0.1349 -0.27777 0.13529 -0.27916 L 0.13685 -0.28333 C 0.13711 -0.28518 0.13737 -0.28703 0.13763 -0.28888 C 0.13815 -0.29166 0.1388 -0.29444 0.13932 -0.29722 C 0.1418 -0.31481 0.13854 -0.29305 0.14089 -0.30717 C 0.14115 -0.30902 0.14128 -0.31088 0.14167 -0.31273 C 0.14193 -0.31412 0.14219 -0.3155 0.14245 -0.31689 C 0.14271 -0.31967 0.14297 -0.32245 0.14323 -0.32523 C 0.14349 -0.32291 0.14375 -0.3206 0.14401 -0.31828 C 0.14427 -0.31458 0.1444 -0.31088 0.14479 -0.30717 C 0.14492 -0.30555 0.14544 -0.30439 0.14557 -0.303 C 0.14596 -0.30069 0.14622 -0.29814 0.14636 -0.29583 C 0.14675 -0.29166 0.14688 -0.2875 0.14714 -0.28333 C 0.1474 -0.28078 0.14766 -0.27847 0.14792 -0.27615 C 0.14818 -0.27476 0.14857 -0.27338 0.1487 -0.27199 C 0.14974 -0.26342 0.14987 -0.25717 0.15117 -0.24953 C 0.15156 -0.24675 0.15221 -0.24398 0.15274 -0.2412 L 0.15586 -0.2243 L 0.15664 -0.22013 C 0.1569 -0.21875 0.1569 -0.21713 0.15742 -0.21597 L 0.16055 -0.2074 C 0.16107 -0.20601 0.16185 -0.20486 0.16211 -0.20324 C 0.16237 -0.20185 0.1625 -0.20046 0.16289 -0.19907 C 0.16537 -0.19143 0.16563 -0.19166 0.16849 -0.18657 C 0.16914 -0.1831 0.16927 -0.18078 0.17083 -0.178 C 0.17565 -0.16967 0.17136 -0.18449 0.178 -0.16689 C 0.17995 -0.16134 0.17865 -0.16319 0.1819 -0.16111 C 0.18268 -0.15972 0.18333 -0.1581 0.18425 -0.15694 C 0.1849 -0.15625 0.18594 -0.15625 0.18659 -0.15555 C 0.1875 -0.15486 0.18815 -0.1537 0.18906 -0.15277 C 0.19076 -0.14351 0.18828 -0.15254 0.19219 -0.14722 C 0.19727 -0.14004 0.19011 -0.14513 0.19609 -0.14166 C 0.20026 -0.13032 0.19479 -0.14398 0.2 -0.13449 C 0.20078 -0.13333 0.20091 -0.13148 0.20169 -0.13032 C 0.20313 -0.12824 0.20482 -0.12662 0.20638 -0.12476 C 0.20716 -0.12384 0.20781 -0.12245 0.20872 -0.12199 L 0.21341 -0.11921 C 0.21719 -0.11458 0.21497 -0.11689 0.22057 -0.11342 L 0.22292 -0.11203 C 0.2237 -0.11111 0.22448 -0.10995 0.22526 -0.10925 C 0.22682 -0.1081 0.23008 -0.10648 0.23008 -0.10648 C 0.23164 -0.10463 0.23346 -0.10324 0.23477 -0.10092 L 0.2388 -0.09398 " pathEditMode="relative" ptsTypes="AAAAAAAAAAAAAAAAAAAAAAAAAAAAAAAAAAAAAAAAAAAAAAAAAAAAAAAAAAAAAAAAAAAAAAAAAAAAAAAAAAAAAAAAAAAA">
                                      <p:cBhvr>
                                        <p:cTn id="85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4.44444E-6 L 0.05247 -0.38472 " pathEditMode="relative" rAng="0" ptsTypes="AA">
                                      <p:cBhvr>
                                        <p:cTn id="123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17" y="-19236"/>
                                    </p:animMotion>
                                  </p:childTnLst>
                                </p:cTn>
                              </p:par>
                              <p:par>
                                <p:cTn id="124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42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2.22222E-6 L -0.07969 -0.2912 " pathEditMode="relative" rAng="0" ptsTypes="AA">
                                      <p:cBhvr>
                                        <p:cTn id="127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84" y="-145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1" grpId="0" animBg="1"/>
      <p:bldP spid="32" grpId="0"/>
      <p:bldP spid="32" grpId="1"/>
      <p:bldP spid="36" grpId="0"/>
      <p:bldP spid="37" grpId="0"/>
      <p:bldP spid="42" grpId="0" animBg="1"/>
      <p:bldP spid="42" grpId="1" animBg="1"/>
      <p:bldP spid="42" grpId="2" animBg="1"/>
      <p:bldP spid="42" grpId="3" animBg="1"/>
      <p:bldP spid="42" grpId="4" animBg="1"/>
      <p:bldP spid="51" grpId="0" animBg="1"/>
      <p:bldP spid="51" grpId="1" animBg="1"/>
      <p:bldP spid="51" grpId="2" animBg="1"/>
      <p:bldP spid="51" grpId="3" animBg="1"/>
      <p:bldP spid="51" grpId="4" animBg="1"/>
      <p:bldP spid="52" grpId="0"/>
      <p:bldP spid="53" grpId="0"/>
      <p:bldP spid="54" grpId="0"/>
      <p:bldP spid="55" grpId="0"/>
      <p:bldP spid="56" grpId="0"/>
      <p:bldP spid="58" grpId="0"/>
      <p:bldP spid="59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290</Words>
  <Application>Microsoft Office PowerPoint</Application>
  <PresentationFormat>와이드스크린</PresentationFormat>
  <Paragraphs>63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민규</dc:creator>
  <cp:lastModifiedBy>김 민규</cp:lastModifiedBy>
  <cp:revision>2</cp:revision>
  <dcterms:created xsi:type="dcterms:W3CDTF">2020-04-24T12:31:07Z</dcterms:created>
  <dcterms:modified xsi:type="dcterms:W3CDTF">2020-04-24T12:41:32Z</dcterms:modified>
</cp:coreProperties>
</file>