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5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A0EE2-6CD9-407D-BDF7-F8FA84D36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6E943-5201-4004-9649-9CA5C05BB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596FD-7190-4CAD-98FA-FDE2ECDA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696FE-86C7-410F-BEE5-8EC3C8AB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D4B02-97B1-4862-9705-DE42A214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3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37D16-3745-4143-9C49-AB768C90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FE12F-CC90-4722-B3E6-DEA580732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70FC7-8893-4315-8F39-0289D917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5BAF-395C-4C08-88D3-2569267E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17CD4-C7A1-457D-8D68-ECC6070C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F4954-E8C3-4DDA-94D4-26C890977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D4CE0-8498-455D-9BF6-4383CC8EE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CDB5-BA74-457B-AE02-562DB37D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BF974-3912-42FB-886E-C28A0806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C6B96-E3A5-4932-8BD5-0387DA68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8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A272D-92CF-4860-BCCF-5D6761D1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A7663-5291-4AB5-9ECF-FAAA90FA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3634D-CC2B-4DAA-AF12-F840507A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50FD2-BBE7-4B4B-B931-68E5F173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9A6CB-F110-4DB2-9199-D1FC260F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C9380-BD78-452D-A66B-07307E78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DF95F-FF9B-46D5-B984-4561B761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73B4D-DE1B-4565-82CE-C5426368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B7C2C-9551-4D45-BEFD-D7B9C7D1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707E8-0313-465D-9CC8-FC2018CC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C01B4-C814-4F75-94EA-97EBD23E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5E5E0-9F66-4173-85C9-94ED36C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48A88-D13A-4643-9BEB-9F44E7FC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78BD0-7AA9-4694-B83E-55E7D461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EA549-C840-4D96-B670-652DBAC1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ACDB3-D667-4757-A4F2-F20A3056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CDA1C-F1DF-4256-8167-6A58FBA2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32DA6-20D0-4235-8D9D-5AA27251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83E6B-2755-4556-8CAE-DE92BD3D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3D12FC-FC4F-4DCB-ADA4-550AF1FCB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274F2A-8606-4182-AAF9-2BA02AA9C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A88E2-DD33-4773-8BD1-B595DC0F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7BBF4E-183E-4BA5-9DB3-73B8C0D0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46025F-3574-4861-A2B9-51D96839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E8E05-527D-44F8-A518-01A2E163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6591F-11BB-4F6C-972C-15C6E4DC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8732D-2C2E-4503-BBAB-19206EAD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C06A39-6DA8-47BC-B64F-4E4BF378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DE5EA-9E41-4CE9-9155-42EF4306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230236-D004-4C9D-AEF8-5BD0B853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8975BB-39F2-463E-B758-9B46AED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0B18A-3692-404C-BF29-38BB1D7B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C1438-EB5F-4C17-AC30-70AA7CF8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DA0A2-A83B-4A31-AC99-B11DE0CF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C4850-C16F-4458-A1BF-4060818F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EB356-8DF1-4022-B562-5FAB7799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726D4-86DE-4A4B-835B-62DE384F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0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0CDBC-256F-4154-9242-1838FD14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8FB3E3-FD5C-47D2-BA7B-0F7A2229C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A9B719-B87A-47FA-BF77-14DEE7DB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F47AD-0D06-4802-9B69-C86D9444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02D88-6811-4210-8E2E-49F769F2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8687F-738C-4DC7-9DEB-9A7E4A36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5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41E94-28AC-4ECB-B2D1-14A143F6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32285-45FB-47EB-9C13-52D68543B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DD342-0D0D-4B56-BD59-32C411871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90DA-5F01-44FD-A77D-FBA643F5738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5B4A4-DE0E-4647-BDEF-80786D36E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34699-0D05-42AC-A536-84DC88409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CF80-1C79-4060-9E74-C006B0C7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router-network-traffic-flow-29825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87FA4-7B47-46CD-810F-491EB77B445A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네트워크 보안</a:t>
            </a:r>
            <a:endParaRPr lang="en-US" altLang="ko-KR" sz="6000" i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04 </a:t>
            </a: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스푸핑 공격</a:t>
            </a:r>
          </a:p>
        </p:txBody>
      </p:sp>
    </p:spTree>
    <p:extLst>
      <p:ext uri="{BB962C8B-B14F-4D97-AF65-F5344CB8AC3E}">
        <p14:creationId xmlns:p14="http://schemas.microsoft.com/office/powerpoint/2010/main" val="240220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4E9A32-BE3C-4B27-863B-39B1B04D6907}"/>
              </a:ext>
            </a:extLst>
          </p:cNvPr>
          <p:cNvSpPr txBox="1"/>
          <p:nvPr/>
        </p:nvSpPr>
        <p:spPr>
          <a:xfrm>
            <a:off x="211756" y="336884"/>
            <a:ext cx="150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스푸핑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661B4-6C62-4A4D-9995-78C8C4A97F43}"/>
              </a:ext>
            </a:extLst>
          </p:cNvPr>
          <p:cNvSpPr txBox="1"/>
          <p:nvPr/>
        </p:nvSpPr>
        <p:spPr>
          <a:xfrm>
            <a:off x="211757" y="798549"/>
            <a:ext cx="2290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사전적 의미</a:t>
            </a:r>
            <a:r>
              <a:rPr lang="en-US" altLang="ko-KR" sz="1600" dirty="0"/>
              <a:t>: </a:t>
            </a:r>
            <a:r>
              <a:rPr lang="ko-KR" altLang="en-US" sz="1600" dirty="0"/>
              <a:t>속이는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10B23-A010-4950-A3F2-221D565E1830}"/>
              </a:ext>
            </a:extLst>
          </p:cNvPr>
          <p:cNvSpPr txBox="1"/>
          <p:nvPr/>
        </p:nvSpPr>
        <p:spPr>
          <a:xfrm>
            <a:off x="211756" y="1137103"/>
            <a:ext cx="825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네트워크에서 속일 수 있는 대상은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r>
              <a:rPr lang="en-US" altLang="ko-KR" sz="1600" dirty="0"/>
              <a:t>, MAC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포트 등 네트워크 통신과 관련된 모든 것이 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9E5B0-19DE-44C6-A168-BF3542EEEB59}"/>
              </a:ext>
            </a:extLst>
          </p:cNvPr>
          <p:cNvSpPr txBox="1"/>
          <p:nvPr/>
        </p:nvSpPr>
        <p:spPr>
          <a:xfrm>
            <a:off x="211757" y="1929374"/>
            <a:ext cx="2290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스푸핑 공격의 종류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B7081-678F-4E78-9C56-521106AB81C8}"/>
              </a:ext>
            </a:extLst>
          </p:cNvPr>
          <p:cNvSpPr txBox="1"/>
          <p:nvPr/>
        </p:nvSpPr>
        <p:spPr>
          <a:xfrm>
            <a:off x="211757" y="2419288"/>
            <a:ext cx="360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ARP </a:t>
            </a:r>
            <a:r>
              <a:rPr lang="ko-KR" altLang="en-US" sz="1400" dirty="0"/>
              <a:t>스푸핑 공격 </a:t>
            </a:r>
            <a:r>
              <a:rPr lang="en-US" altLang="ko-KR" sz="1400" dirty="0"/>
              <a:t>– MAC </a:t>
            </a:r>
            <a:r>
              <a:rPr lang="ko-KR" altLang="en-US" sz="1400" dirty="0"/>
              <a:t>주소 속이기</a:t>
            </a:r>
          </a:p>
        </p:txBody>
      </p:sp>
      <p:pic>
        <p:nvPicPr>
          <p:cNvPr id="7" name="그래픽 6" descr="컴퓨터">
            <a:extLst>
              <a:ext uri="{FF2B5EF4-FFF2-40B4-BE49-F238E27FC236}">
                <a16:creationId xmlns:a16="http://schemas.microsoft.com/office/drawing/2014/main" id="{1AB2DA46-5B15-45AE-9C3E-8B0688FF4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7554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F92727-F3C3-40AA-8240-007425F76505}"/>
              </a:ext>
            </a:extLst>
          </p:cNvPr>
          <p:cNvSpPr txBox="1"/>
          <p:nvPr/>
        </p:nvSpPr>
        <p:spPr>
          <a:xfrm>
            <a:off x="5518885" y="2098651"/>
            <a:ext cx="1154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공격자</a:t>
            </a:r>
            <a:endParaRPr lang="en-US" altLang="ko-KR" sz="1400" dirty="0"/>
          </a:p>
          <a:p>
            <a:pPr algn="ctr"/>
            <a:r>
              <a:rPr lang="en-US" altLang="ko-KR" sz="1400" dirty="0"/>
              <a:t>IP: 10.0.0.4</a:t>
            </a:r>
          </a:p>
          <a:p>
            <a:pPr algn="ctr"/>
            <a:r>
              <a:rPr lang="en-US" altLang="ko-KR" sz="1400" dirty="0"/>
              <a:t>MAC: CC</a:t>
            </a:r>
            <a:endParaRPr lang="ko-KR" altLang="en-US" sz="1400" dirty="0"/>
          </a:p>
        </p:txBody>
      </p:sp>
      <p:pic>
        <p:nvPicPr>
          <p:cNvPr id="9" name="그래픽 8" descr="컴퓨터">
            <a:extLst>
              <a:ext uri="{FF2B5EF4-FFF2-40B4-BE49-F238E27FC236}">
                <a16:creationId xmlns:a16="http://schemas.microsoft.com/office/drawing/2014/main" id="{2C318813-E793-48C0-AFC0-5D0A6C1B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6829" y="4818529"/>
            <a:ext cx="914400" cy="914400"/>
          </a:xfrm>
          <a:prstGeom prst="rect">
            <a:avLst/>
          </a:prstGeom>
        </p:spPr>
      </p:pic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435F8079-E97C-4303-87D0-02A6A7A8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0771" y="481852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5AADDF-036F-4A8E-A2C9-ECD1FF3D78CF}"/>
              </a:ext>
            </a:extLst>
          </p:cNvPr>
          <p:cNvSpPr txBox="1"/>
          <p:nvPr/>
        </p:nvSpPr>
        <p:spPr>
          <a:xfrm>
            <a:off x="1647123" y="4906397"/>
            <a:ext cx="1144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클라이언트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IP: 10.0.0.3</a:t>
            </a:r>
          </a:p>
          <a:p>
            <a:pPr algn="ctr"/>
            <a:r>
              <a:rPr lang="en-US" altLang="ko-KR" sz="1400" dirty="0"/>
              <a:t>MAC: BB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4AD38-45A3-4E86-848A-E5A0E0978394}"/>
              </a:ext>
            </a:extLst>
          </p:cNvPr>
          <p:cNvSpPr txBox="1"/>
          <p:nvPr/>
        </p:nvSpPr>
        <p:spPr>
          <a:xfrm>
            <a:off x="9400273" y="4906397"/>
            <a:ext cx="1144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  <a:endParaRPr lang="en-US" altLang="ko-KR" sz="1400" dirty="0"/>
          </a:p>
          <a:p>
            <a:pPr algn="ctr"/>
            <a:r>
              <a:rPr lang="en-US" altLang="ko-KR" sz="1400" dirty="0"/>
              <a:t>IP: 10.0.02</a:t>
            </a:r>
          </a:p>
          <a:p>
            <a:pPr algn="ctr"/>
            <a:r>
              <a:rPr lang="en-US" altLang="ko-KR" sz="1400" dirty="0"/>
              <a:t>MAC: AA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338A00-1E7D-470F-B54F-8F6134116CEC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flipH="1">
            <a:off x="2219425" y="2467983"/>
            <a:ext cx="3299460" cy="2438414"/>
          </a:xfrm>
          <a:prstGeom prst="straightConnector1">
            <a:avLst/>
          </a:prstGeom>
          <a:ln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C2230F0-4C90-4F24-9B63-61AC376CE92C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6673115" y="2467983"/>
            <a:ext cx="3299460" cy="2438414"/>
          </a:xfrm>
          <a:prstGeom prst="straightConnector1">
            <a:avLst/>
          </a:prstGeom>
          <a:ln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7171D4-306C-432B-B014-DFDCB17426BE}"/>
              </a:ext>
            </a:extLst>
          </p:cNvPr>
          <p:cNvSpPr txBox="1"/>
          <p:nvPr/>
        </p:nvSpPr>
        <p:spPr>
          <a:xfrm>
            <a:off x="2060206" y="3203705"/>
            <a:ext cx="195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서버의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주소는 사실 </a:t>
            </a:r>
            <a:r>
              <a:rPr lang="en-US" altLang="ko-KR" sz="1200" dirty="0"/>
              <a:t>CC</a:t>
            </a:r>
            <a:r>
              <a:rPr lang="ko-KR" altLang="en-US" sz="1200" dirty="0"/>
              <a:t>야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81DDB-F9B6-430E-9898-30F924D26BA3}"/>
              </a:ext>
            </a:extLst>
          </p:cNvPr>
          <p:cNvSpPr txBox="1"/>
          <p:nvPr/>
        </p:nvSpPr>
        <p:spPr>
          <a:xfrm>
            <a:off x="8590546" y="3198167"/>
            <a:ext cx="213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클라이언트의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주소는 사실 </a:t>
            </a:r>
            <a:r>
              <a:rPr lang="en-US" altLang="ko-KR" sz="1200" dirty="0"/>
              <a:t>CC</a:t>
            </a:r>
            <a:r>
              <a:rPr lang="ko-KR" altLang="en-US" sz="1200" dirty="0"/>
              <a:t>야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pic>
        <p:nvPicPr>
          <p:cNvPr id="29" name="그래픽 28" descr="상자">
            <a:extLst>
              <a:ext uri="{FF2B5EF4-FFF2-40B4-BE49-F238E27FC236}">
                <a16:creationId xmlns:a16="http://schemas.microsoft.com/office/drawing/2014/main" id="{4FA1D774-B447-4A8A-B70F-FB228B705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2025" y="4608462"/>
            <a:ext cx="612299" cy="612299"/>
          </a:xfrm>
          <a:prstGeom prst="rect">
            <a:avLst/>
          </a:prstGeom>
        </p:spPr>
      </p:pic>
      <p:pic>
        <p:nvPicPr>
          <p:cNvPr id="30" name="그래픽 29" descr="상자">
            <a:extLst>
              <a:ext uri="{FF2B5EF4-FFF2-40B4-BE49-F238E27FC236}">
                <a16:creationId xmlns:a16="http://schemas.microsoft.com/office/drawing/2014/main" id="{FFD221E8-0AB2-4941-ABCA-1E3BB136B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8406" y="4914611"/>
            <a:ext cx="612299" cy="6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1418 -0.1942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 -0.19422 L 0.31667 -0.001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0.1487 -0.2388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5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 -0.23889 L 0.30573 -2.59259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11" grpId="0"/>
      <p:bldP spid="12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7996BA-3E02-4E25-B46F-1A08AB520691}"/>
              </a:ext>
            </a:extLst>
          </p:cNvPr>
          <p:cNvSpPr txBox="1"/>
          <p:nvPr/>
        </p:nvSpPr>
        <p:spPr>
          <a:xfrm>
            <a:off x="221382" y="430388"/>
            <a:ext cx="360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IP </a:t>
            </a:r>
            <a:r>
              <a:rPr lang="ko-KR" altLang="en-US" sz="1400" dirty="0"/>
              <a:t>스푸핑 공격 </a:t>
            </a:r>
            <a:r>
              <a:rPr lang="en-US" altLang="ko-KR" sz="1400" dirty="0"/>
              <a:t>– IP </a:t>
            </a:r>
            <a:r>
              <a:rPr lang="ko-KR" altLang="en-US" sz="1400" dirty="0"/>
              <a:t>속이기</a:t>
            </a:r>
          </a:p>
        </p:txBody>
      </p:sp>
      <p:pic>
        <p:nvPicPr>
          <p:cNvPr id="4" name="그래픽 3" descr="컴퓨터">
            <a:extLst>
              <a:ext uri="{FF2B5EF4-FFF2-40B4-BE49-F238E27FC236}">
                <a16:creationId xmlns:a16="http://schemas.microsoft.com/office/drawing/2014/main" id="{30AB9F38-DD7E-4EF9-88CC-0281BDF48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661" y="1537635"/>
            <a:ext cx="914400" cy="914400"/>
          </a:xfrm>
          <a:prstGeom prst="rect">
            <a:avLst/>
          </a:prstGeom>
        </p:spPr>
      </p:pic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DB614013-19D3-4476-AB10-A13E11B02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854" y="2971800"/>
            <a:ext cx="914400" cy="914400"/>
          </a:xfrm>
          <a:prstGeom prst="rect">
            <a:avLst/>
          </a:prstGeom>
        </p:spPr>
      </p:pic>
      <p:pic>
        <p:nvPicPr>
          <p:cNvPr id="6" name="그래픽 5" descr="컴퓨터">
            <a:extLst>
              <a:ext uri="{FF2B5EF4-FFF2-40B4-BE49-F238E27FC236}">
                <a16:creationId xmlns:a16="http://schemas.microsoft.com/office/drawing/2014/main" id="{07D8AA2C-CDC3-4A26-ABB0-AD7920E6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661" y="516636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3EFE9-AEC9-4ECD-8848-163AE6CDCD3B}"/>
              </a:ext>
            </a:extLst>
          </p:cNvPr>
          <p:cNvSpPr txBox="1"/>
          <p:nvPr/>
        </p:nvSpPr>
        <p:spPr>
          <a:xfrm>
            <a:off x="3590222" y="3862449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공격 대상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E9D6E-6AA4-41A3-B7CB-92D2D8C5FD04}"/>
              </a:ext>
            </a:extLst>
          </p:cNvPr>
          <p:cNvSpPr txBox="1"/>
          <p:nvPr/>
        </p:nvSpPr>
        <p:spPr>
          <a:xfrm>
            <a:off x="221382" y="1304767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AADD8-9007-4F0A-8369-D52F788B313F}"/>
              </a:ext>
            </a:extLst>
          </p:cNvPr>
          <p:cNvSpPr txBox="1"/>
          <p:nvPr/>
        </p:nvSpPr>
        <p:spPr>
          <a:xfrm>
            <a:off x="221382" y="6094372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공격자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DB3FA8-B1CF-4AE6-88DD-AD94EA891FD1}"/>
              </a:ext>
            </a:extLst>
          </p:cNvPr>
          <p:cNvCxnSpPr>
            <a:cxnSpLocks/>
          </p:cNvCxnSpPr>
          <p:nvPr/>
        </p:nvCxnSpPr>
        <p:spPr>
          <a:xfrm>
            <a:off x="1347537" y="2305150"/>
            <a:ext cx="2377440" cy="1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12897A-9D85-420A-AE8C-261CA3DDF9F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1471061" y="1994835"/>
            <a:ext cx="2359793" cy="123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2798C812-A8CC-4FBB-9016-EB5CD05B3673}"/>
              </a:ext>
            </a:extLst>
          </p:cNvPr>
          <p:cNvSpPr/>
          <p:nvPr/>
        </p:nvSpPr>
        <p:spPr>
          <a:xfrm>
            <a:off x="4042611" y="2136808"/>
            <a:ext cx="2454441" cy="78099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야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서버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우리 서로 아는 사이지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774A0C21-BD61-4EF3-B4F3-4BC519020731}"/>
              </a:ext>
            </a:extLst>
          </p:cNvPr>
          <p:cNvSpPr/>
          <p:nvPr/>
        </p:nvSpPr>
        <p:spPr>
          <a:xfrm>
            <a:off x="1135781" y="915502"/>
            <a:ext cx="2695073" cy="780990"/>
          </a:xfrm>
          <a:prstGeom prst="wedgeEllipseCallout">
            <a:avLst>
              <a:gd name="adj1" fmla="val -32990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그럼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우린 트러스트 관계잖아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3818F3E8-429C-4606-84C6-5B83A9770E6C}"/>
              </a:ext>
            </a:extLst>
          </p:cNvPr>
          <p:cNvSpPr/>
          <p:nvPr/>
        </p:nvSpPr>
        <p:spPr>
          <a:xfrm>
            <a:off x="4042610" y="2136808"/>
            <a:ext cx="2454441" cy="78099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그럼 패스워드 없이 접근할께</a:t>
            </a:r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말풍선: 타원형 25">
            <a:extLst>
              <a:ext uri="{FF2B5EF4-FFF2-40B4-BE49-F238E27FC236}">
                <a16:creationId xmlns:a16="http://schemas.microsoft.com/office/drawing/2014/main" id="{FED629E2-E715-4979-9433-0DAB6099093F}"/>
              </a:ext>
            </a:extLst>
          </p:cNvPr>
          <p:cNvSpPr/>
          <p:nvPr/>
        </p:nvSpPr>
        <p:spPr>
          <a:xfrm>
            <a:off x="1135781" y="913488"/>
            <a:ext cx="2695073" cy="780990"/>
          </a:xfrm>
          <a:prstGeom prst="wedgeEllipseCallout">
            <a:avLst>
              <a:gd name="adj1" fmla="val -32990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 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너의 정보는 내가 기록해놨어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말풍선: 타원형 26">
            <a:extLst>
              <a:ext uri="{FF2B5EF4-FFF2-40B4-BE49-F238E27FC236}">
                <a16:creationId xmlns:a16="http://schemas.microsoft.com/office/drawing/2014/main" id="{445AE74E-378A-485C-B3EE-1B3EC4347361}"/>
              </a:ext>
            </a:extLst>
          </p:cNvPr>
          <p:cNvSpPr/>
          <p:nvPr/>
        </p:nvSpPr>
        <p:spPr>
          <a:xfrm>
            <a:off x="1836821" y="4965691"/>
            <a:ext cx="2695073" cy="780990"/>
          </a:xfrm>
          <a:prstGeom prst="wedgeEllipseCallout">
            <a:avLst>
              <a:gd name="adj1" fmla="val -54419"/>
              <a:gd name="adj2" fmla="val 477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저건 탐나는데</a:t>
            </a:r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" name="그래픽 28" descr="상자">
            <a:extLst>
              <a:ext uri="{FF2B5EF4-FFF2-40B4-BE49-F238E27FC236}">
                <a16:creationId xmlns:a16="http://schemas.microsoft.com/office/drawing/2014/main" id="{D57A8687-856D-48FB-BA52-4E5734BCD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671" y="5130473"/>
            <a:ext cx="612299" cy="612299"/>
          </a:xfrm>
          <a:prstGeom prst="rect">
            <a:avLst/>
          </a:prstGeom>
        </p:spPr>
      </p:pic>
      <p:pic>
        <p:nvPicPr>
          <p:cNvPr id="30" name="그래픽 29" descr="상자">
            <a:extLst>
              <a:ext uri="{FF2B5EF4-FFF2-40B4-BE49-F238E27FC236}">
                <a16:creationId xmlns:a16="http://schemas.microsoft.com/office/drawing/2014/main" id="{946DEBE8-9C37-4841-9758-B0DC880D6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8647" y="5136336"/>
            <a:ext cx="612299" cy="612299"/>
          </a:xfrm>
          <a:prstGeom prst="rect">
            <a:avLst/>
          </a:prstGeom>
        </p:spPr>
      </p:pic>
      <p:pic>
        <p:nvPicPr>
          <p:cNvPr id="31" name="그래픽 30" descr="상자">
            <a:extLst>
              <a:ext uri="{FF2B5EF4-FFF2-40B4-BE49-F238E27FC236}">
                <a16:creationId xmlns:a16="http://schemas.microsoft.com/office/drawing/2014/main" id="{7A5278F4-9EE8-480A-AD6E-1A76DBBF0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4330" y="5191785"/>
            <a:ext cx="612299" cy="612299"/>
          </a:xfrm>
          <a:prstGeom prst="rect">
            <a:avLst/>
          </a:prstGeom>
        </p:spPr>
      </p:pic>
      <p:pic>
        <p:nvPicPr>
          <p:cNvPr id="32" name="그래픽 31" descr="상자">
            <a:extLst>
              <a:ext uri="{FF2B5EF4-FFF2-40B4-BE49-F238E27FC236}">
                <a16:creationId xmlns:a16="http://schemas.microsoft.com/office/drawing/2014/main" id="{139C3074-4D31-42D1-8CEB-A425A259D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7269" y="5134382"/>
            <a:ext cx="612299" cy="612299"/>
          </a:xfrm>
          <a:prstGeom prst="rect">
            <a:avLst/>
          </a:prstGeom>
        </p:spPr>
      </p:pic>
      <p:pic>
        <p:nvPicPr>
          <p:cNvPr id="33" name="그래픽 32" descr="상자">
            <a:extLst>
              <a:ext uri="{FF2B5EF4-FFF2-40B4-BE49-F238E27FC236}">
                <a16:creationId xmlns:a16="http://schemas.microsoft.com/office/drawing/2014/main" id="{7ADF38DC-638F-4FDD-BCD1-84BAA3ED7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30" y="5247083"/>
            <a:ext cx="612299" cy="612299"/>
          </a:xfrm>
          <a:prstGeom prst="rect">
            <a:avLst/>
          </a:prstGeom>
        </p:spPr>
      </p:pic>
      <p:sp>
        <p:nvSpPr>
          <p:cNvPr id="34" name="말풍선: 타원형 33">
            <a:extLst>
              <a:ext uri="{FF2B5EF4-FFF2-40B4-BE49-F238E27FC236}">
                <a16:creationId xmlns:a16="http://schemas.microsoft.com/office/drawing/2014/main" id="{8C6D3D84-2869-4AA1-87D2-B18E835FA703}"/>
              </a:ext>
            </a:extLst>
          </p:cNvPr>
          <p:cNvSpPr/>
          <p:nvPr/>
        </p:nvSpPr>
        <p:spPr>
          <a:xfrm>
            <a:off x="5133473" y="2942873"/>
            <a:ext cx="1777466" cy="706082"/>
          </a:xfrm>
          <a:prstGeom prst="wedgeEllipseCallout">
            <a:avLst>
              <a:gd name="adj1" fmla="val -71813"/>
              <a:gd name="adj2" fmla="val 36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으악</a:t>
            </a:r>
            <a:r>
              <a:rPr lang="en-US" altLang="ko-KR" sz="1400" dirty="0">
                <a:solidFill>
                  <a:schemeClr val="tx1"/>
                </a:solidFill>
              </a:rPr>
              <a:t>! </a:t>
            </a:r>
            <a:r>
              <a:rPr lang="ko-KR" altLang="en-US" sz="1400" dirty="0">
                <a:solidFill>
                  <a:schemeClr val="tx1"/>
                </a:solidFill>
              </a:rPr>
              <a:t>연결이 끊겼어</a:t>
            </a:r>
            <a:r>
              <a:rPr lang="en-US" altLang="ko-KR" sz="1400" dirty="0">
                <a:solidFill>
                  <a:schemeClr val="tx1"/>
                </a:solidFill>
              </a:rPr>
              <a:t>!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말풍선: 타원형 34">
            <a:extLst>
              <a:ext uri="{FF2B5EF4-FFF2-40B4-BE49-F238E27FC236}">
                <a16:creationId xmlns:a16="http://schemas.microsoft.com/office/drawing/2014/main" id="{10D6FD3D-B40A-47E3-8848-BDC4E551089F}"/>
              </a:ext>
            </a:extLst>
          </p:cNvPr>
          <p:cNvSpPr/>
          <p:nvPr/>
        </p:nvSpPr>
        <p:spPr>
          <a:xfrm>
            <a:off x="1834796" y="4955590"/>
            <a:ext cx="2695073" cy="780990"/>
          </a:xfrm>
          <a:prstGeom prst="wedgeEllipseCallout">
            <a:avLst>
              <a:gd name="adj1" fmla="val -54419"/>
              <a:gd name="adj2" fmla="val 477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이때다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4030AE4-857C-4AF1-AB83-5AD7A2EBF14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13861" y="2527303"/>
            <a:ext cx="0" cy="2639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말풍선: 타원형 38">
            <a:extLst>
              <a:ext uri="{FF2B5EF4-FFF2-40B4-BE49-F238E27FC236}">
                <a16:creationId xmlns:a16="http://schemas.microsoft.com/office/drawing/2014/main" id="{8648542F-CBFC-4DE2-BC6A-694839BA25E4}"/>
              </a:ext>
            </a:extLst>
          </p:cNvPr>
          <p:cNvSpPr/>
          <p:nvPr/>
        </p:nvSpPr>
        <p:spPr>
          <a:xfrm>
            <a:off x="1013861" y="4097126"/>
            <a:ext cx="2292252" cy="706082"/>
          </a:xfrm>
          <a:prstGeom prst="wedgeEllipseCallout">
            <a:avLst>
              <a:gd name="adj1" fmla="val -44099"/>
              <a:gd name="adj2" fmla="val 802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안녕</a:t>
            </a:r>
            <a:r>
              <a:rPr lang="en-US" altLang="ko-KR" sz="1400" dirty="0">
                <a:solidFill>
                  <a:schemeClr val="tx1"/>
                </a:solidFill>
              </a:rPr>
              <a:t>? </a:t>
            </a:r>
            <a:r>
              <a:rPr lang="ko-KR" altLang="en-US" sz="1400" dirty="0">
                <a:solidFill>
                  <a:schemeClr val="tx1"/>
                </a:solidFill>
              </a:rPr>
              <a:t>난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ko-KR" altLang="en-US" sz="1400" dirty="0">
                <a:solidFill>
                  <a:schemeClr val="tx1"/>
                </a:solidFill>
              </a:rPr>
              <a:t>야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잠깐 끊겼는데 이제 다시 연결할께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0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4167E-6 -2.59259E-6 L 0.19349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56 1.48148E-6 L 0.18164 -0.2898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7" y="-1449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3.7037E-7 L 0.19349 -0.2421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4" y="-1210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2.96296E-6 L 0.21888 -0.2641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-1321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-2.22222E-6 L 0.21159 -0.2189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21" grpId="0" animBg="1"/>
      <p:bldP spid="21" grpId="1" animBg="1"/>
      <p:bldP spid="22" grpId="0" animBg="1"/>
      <p:bldP spid="22" grpId="1" animBg="1"/>
      <p:bldP spid="23" grpId="0" animBg="1"/>
      <p:bldP spid="26" grpId="0" animBg="1"/>
      <p:bldP spid="27" grpId="0" animBg="1"/>
      <p:bldP spid="27" grpId="1" animBg="1"/>
      <p:bldP spid="34" grpId="0" animBg="1"/>
      <p:bldP spid="35" grpId="0" animBg="1"/>
      <p:bldP spid="35" grpId="1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36CE1-10BE-4E15-A762-D47EDD63A8C8}"/>
              </a:ext>
            </a:extLst>
          </p:cNvPr>
          <p:cNvSpPr txBox="1"/>
          <p:nvPr/>
        </p:nvSpPr>
        <p:spPr>
          <a:xfrm>
            <a:off x="221382" y="430388"/>
            <a:ext cx="372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ICMP </a:t>
            </a:r>
            <a:r>
              <a:rPr lang="ko-KR" altLang="en-US" sz="1400" dirty="0"/>
              <a:t>리다이렉트 공격 </a:t>
            </a:r>
            <a:r>
              <a:rPr lang="en-US" altLang="ko-KR" sz="1400" dirty="0"/>
              <a:t>– </a:t>
            </a:r>
            <a:r>
              <a:rPr lang="ko-KR" altLang="en-US" sz="1400" dirty="0"/>
              <a:t>라우터인 척 하기</a:t>
            </a:r>
          </a:p>
        </p:txBody>
      </p:sp>
      <p:pic>
        <p:nvPicPr>
          <p:cNvPr id="3" name="그래픽 2" descr="컴퓨터">
            <a:extLst>
              <a:ext uri="{FF2B5EF4-FFF2-40B4-BE49-F238E27FC236}">
                <a16:creationId xmlns:a16="http://schemas.microsoft.com/office/drawing/2014/main" id="{4E600813-48E2-415A-9D63-391AF1C91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1" y="131585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DE81D8-E49A-4C8F-AA9C-0713908B0D58}"/>
              </a:ext>
            </a:extLst>
          </p:cNvPr>
          <p:cNvSpPr txBox="1"/>
          <p:nvPr/>
        </p:nvSpPr>
        <p:spPr>
          <a:xfrm>
            <a:off x="3349592" y="1008074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호스트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7659C616-2685-466F-AE1B-59F86C78E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9057" y="424055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78BFB-F379-4FE1-85B3-ACBE3F975989}"/>
              </a:ext>
            </a:extLst>
          </p:cNvPr>
          <p:cNvSpPr txBox="1"/>
          <p:nvPr/>
        </p:nvSpPr>
        <p:spPr>
          <a:xfrm>
            <a:off x="5647107" y="5144670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호스트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pic>
        <p:nvPicPr>
          <p:cNvPr id="7" name="그림 6" descr="보조의자, 시계, 방, 테이블이(가) 표시된 사진&#10;&#10;자동 생성된 설명">
            <a:extLst>
              <a:ext uri="{FF2B5EF4-FFF2-40B4-BE49-F238E27FC236}">
                <a16:creationId xmlns:a16="http://schemas.microsoft.com/office/drawing/2014/main" id="{FE7E0A26-A302-44FE-8386-834445C12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27455" y="3151300"/>
            <a:ext cx="836367" cy="555400"/>
          </a:xfrm>
          <a:prstGeom prst="rect">
            <a:avLst/>
          </a:prstGeom>
        </p:spPr>
      </p:pic>
      <p:pic>
        <p:nvPicPr>
          <p:cNvPr id="8" name="그림 7" descr="보조의자, 시계, 방, 테이블이(가) 표시된 사진&#10;&#10;자동 생성된 설명">
            <a:extLst>
              <a:ext uri="{FF2B5EF4-FFF2-40B4-BE49-F238E27FC236}">
                <a16:creationId xmlns:a16="http://schemas.microsoft.com/office/drawing/2014/main" id="{7516B720-732E-4B17-B342-AC4836F3A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89057" y="3151300"/>
            <a:ext cx="836367" cy="555400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ACD33D0B-B4F3-47F7-B315-45A63BD4F501}"/>
              </a:ext>
            </a:extLst>
          </p:cNvPr>
          <p:cNvSpPr/>
          <p:nvPr/>
        </p:nvSpPr>
        <p:spPr>
          <a:xfrm>
            <a:off x="4568790" y="446715"/>
            <a:ext cx="2156634" cy="914400"/>
          </a:xfrm>
          <a:prstGeom prst="wedgeEllipseCallout">
            <a:avLst>
              <a:gd name="adj1" fmla="val -41488"/>
              <a:gd name="adj2" fmla="val 679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ko-KR" altLang="en-US" sz="1400" dirty="0">
                <a:solidFill>
                  <a:schemeClr val="tx1"/>
                </a:solidFill>
              </a:rPr>
              <a:t>한테 보낼 게 있는데 빠르게 보내줘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8D7BE46A-EAD1-4AE5-8E0B-70CCABFFDCD8}"/>
              </a:ext>
            </a:extLst>
          </p:cNvPr>
          <p:cNvSpPr/>
          <p:nvPr/>
        </p:nvSpPr>
        <p:spPr>
          <a:xfrm>
            <a:off x="38502" y="4066906"/>
            <a:ext cx="3522846" cy="925700"/>
          </a:xfrm>
          <a:prstGeom prst="wedgeEllipseCallout">
            <a:avLst>
              <a:gd name="adj1" fmla="val 1725"/>
              <a:gd name="adj2" fmla="val -853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r>
              <a:rPr lang="ko-KR" altLang="en-US" sz="1200" dirty="0">
                <a:solidFill>
                  <a:schemeClr val="tx1"/>
                </a:solidFill>
              </a:rPr>
              <a:t>나보다는 라우터 </a:t>
            </a:r>
            <a:r>
              <a:rPr lang="en-US" altLang="ko-KR" sz="1200" dirty="0">
                <a:solidFill>
                  <a:schemeClr val="tx1"/>
                </a:solidFill>
              </a:rPr>
              <a:t>B</a:t>
            </a:r>
            <a:r>
              <a:rPr lang="ko-KR" altLang="en-US" sz="1200" dirty="0">
                <a:solidFill>
                  <a:schemeClr val="tx1"/>
                </a:solidFill>
              </a:rPr>
              <a:t>가 더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빠르고 효율적인데</a:t>
            </a:r>
            <a:r>
              <a:rPr lang="en-US" altLang="ko-KR" sz="1200" dirty="0">
                <a:solidFill>
                  <a:schemeClr val="tx1"/>
                </a:solidFill>
              </a:rPr>
              <a:t>? </a:t>
            </a:r>
            <a:r>
              <a:rPr lang="ko-KR" altLang="en-US" sz="1200" dirty="0">
                <a:solidFill>
                  <a:schemeClr val="tx1"/>
                </a:solidFill>
              </a:rPr>
              <a:t>일단 패킷 먼저 보내고 바로 저 녀석과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연결시켜 줄게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B44BB-2F29-450D-B61C-AE9BE527CA8D}"/>
              </a:ext>
            </a:extLst>
          </p:cNvPr>
          <p:cNvSpPr txBox="1"/>
          <p:nvPr/>
        </p:nvSpPr>
        <p:spPr>
          <a:xfrm>
            <a:off x="376989" y="3523875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라우터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37620-FE0C-4446-8A92-CF79BA604098}"/>
              </a:ext>
            </a:extLst>
          </p:cNvPr>
          <p:cNvSpPr txBox="1"/>
          <p:nvPr/>
        </p:nvSpPr>
        <p:spPr>
          <a:xfrm>
            <a:off x="6346256" y="3523874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라우터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06890E-F208-494F-80B7-7A6BEF139E30}"/>
              </a:ext>
            </a:extLst>
          </p:cNvPr>
          <p:cNvCxnSpPr>
            <a:cxnSpLocks/>
            <a:stCxn id="3" idx="2"/>
            <a:endCxn id="7" idx="3"/>
          </p:cNvCxnSpPr>
          <p:nvPr/>
        </p:nvCxnSpPr>
        <p:spPr>
          <a:xfrm flipH="1">
            <a:off x="2263822" y="2230251"/>
            <a:ext cx="1850979" cy="11987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175500-45F0-4B70-836E-707398B9024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63822" y="3429000"/>
            <a:ext cx="3625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E50F175-BD40-41B9-94EA-E1AF3CF9A5FC}"/>
              </a:ext>
            </a:extLst>
          </p:cNvPr>
          <p:cNvCxnSpPr>
            <a:cxnSpLocks/>
            <a:stCxn id="7" idx="0"/>
            <a:endCxn id="3" idx="1"/>
          </p:cNvCxnSpPr>
          <p:nvPr/>
        </p:nvCxnSpPr>
        <p:spPr>
          <a:xfrm rot="5400000" flipH="1" flipV="1">
            <a:off x="2062496" y="1556195"/>
            <a:ext cx="1378249" cy="18119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말풍선: 타원형 26">
            <a:extLst>
              <a:ext uri="{FF2B5EF4-FFF2-40B4-BE49-F238E27FC236}">
                <a16:creationId xmlns:a16="http://schemas.microsoft.com/office/drawing/2014/main" id="{1A7283B2-55E0-41A7-AC64-5C4AEC935B28}"/>
              </a:ext>
            </a:extLst>
          </p:cNvPr>
          <p:cNvSpPr/>
          <p:nvPr/>
        </p:nvSpPr>
        <p:spPr>
          <a:xfrm>
            <a:off x="60387" y="1064807"/>
            <a:ext cx="1785251" cy="800588"/>
          </a:xfrm>
          <a:prstGeom prst="wedgeEllipseCallout">
            <a:avLst>
              <a:gd name="adj1" fmla="val 38973"/>
              <a:gd name="adj2" fmla="val 631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앞으로 </a:t>
            </a:r>
            <a:r>
              <a:rPr lang="en-US" altLang="ko-KR" sz="1200" dirty="0">
                <a:solidFill>
                  <a:schemeClr val="tx1"/>
                </a:solidFill>
              </a:rPr>
              <a:t>B</a:t>
            </a:r>
            <a:r>
              <a:rPr lang="ko-KR" altLang="en-US" sz="1200" dirty="0">
                <a:solidFill>
                  <a:schemeClr val="tx1"/>
                </a:solidFill>
              </a:rPr>
              <a:t>에게 연락해</a:t>
            </a:r>
            <a:r>
              <a:rPr lang="en-US" altLang="ko-KR" sz="1200" dirty="0">
                <a:solidFill>
                  <a:schemeClr val="tx1"/>
                </a:solidFill>
              </a:rPr>
              <a:t>. B</a:t>
            </a:r>
            <a:r>
              <a:rPr lang="ko-KR" altLang="en-US" sz="1200" dirty="0">
                <a:solidFill>
                  <a:schemeClr val="tx1"/>
                </a:solidFill>
              </a:rPr>
              <a:t>가 더 빨라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8030D2C-6E6E-407A-B4F7-8F23068CDECB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>
            <a:off x="4572001" y="1773051"/>
            <a:ext cx="1735240" cy="13782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말풍선: 타원형 30">
            <a:extLst>
              <a:ext uri="{FF2B5EF4-FFF2-40B4-BE49-F238E27FC236}">
                <a16:creationId xmlns:a16="http://schemas.microsoft.com/office/drawing/2014/main" id="{CA4C69E6-15E8-4355-8E1B-945B5481C2EF}"/>
              </a:ext>
            </a:extLst>
          </p:cNvPr>
          <p:cNvSpPr/>
          <p:nvPr/>
        </p:nvSpPr>
        <p:spPr>
          <a:xfrm>
            <a:off x="6554121" y="1238103"/>
            <a:ext cx="2445500" cy="800588"/>
          </a:xfrm>
          <a:prstGeom prst="wedgeEllipseCallout">
            <a:avLst>
              <a:gd name="adj1" fmla="val -55918"/>
              <a:gd name="adj2" fmla="val 859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너가 더 빠르다고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그럼 여기 패킷 배달 좀 부탁해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BA89A0-8D0F-4FAB-89D0-75E51DD72B4A}"/>
              </a:ext>
            </a:extLst>
          </p:cNvPr>
          <p:cNvCxnSpPr>
            <a:cxnSpLocks/>
            <a:stCxn id="12" idx="1"/>
            <a:endCxn id="5" idx="0"/>
          </p:cNvCxnSpPr>
          <p:nvPr/>
        </p:nvCxnSpPr>
        <p:spPr>
          <a:xfrm>
            <a:off x="6346256" y="3677763"/>
            <a:ext cx="1" cy="56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045744-B5CB-4712-9062-6ABCC8683D1F}"/>
              </a:ext>
            </a:extLst>
          </p:cNvPr>
          <p:cNvSpPr txBox="1"/>
          <p:nvPr/>
        </p:nvSpPr>
        <p:spPr>
          <a:xfrm>
            <a:off x="6271549" y="3552220"/>
            <a:ext cx="13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공격자</a:t>
            </a:r>
          </a:p>
        </p:txBody>
      </p:sp>
      <p:sp>
        <p:nvSpPr>
          <p:cNvPr id="43" name="말풍선: 타원형 42">
            <a:extLst>
              <a:ext uri="{FF2B5EF4-FFF2-40B4-BE49-F238E27FC236}">
                <a16:creationId xmlns:a16="http://schemas.microsoft.com/office/drawing/2014/main" id="{4CC8A155-4492-4B3E-BAB7-6D04AD03574A}"/>
              </a:ext>
            </a:extLst>
          </p:cNvPr>
          <p:cNvSpPr/>
          <p:nvPr/>
        </p:nvSpPr>
        <p:spPr>
          <a:xfrm>
            <a:off x="6714429" y="2446004"/>
            <a:ext cx="2208190" cy="800588"/>
          </a:xfrm>
          <a:prstGeom prst="wedgeEllipseCallout">
            <a:avLst>
              <a:gd name="adj1" fmla="val -46753"/>
              <a:gd name="adj2" fmla="val 607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이런 내용이구만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9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9" grpId="0" animBg="1"/>
      <p:bldP spid="10" grpId="0" animBg="1"/>
      <p:bldP spid="11" grpId="0"/>
      <p:bldP spid="12" grpId="0"/>
      <p:bldP spid="12" grpId="1"/>
      <p:bldP spid="27" grpId="0" animBg="1"/>
      <p:bldP spid="31" grpId="0" animBg="1"/>
      <p:bldP spid="42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D659BD-0004-4D67-BBBA-89724B6A7F4D}"/>
              </a:ext>
            </a:extLst>
          </p:cNvPr>
          <p:cNvSpPr txBox="1"/>
          <p:nvPr/>
        </p:nvSpPr>
        <p:spPr>
          <a:xfrm>
            <a:off x="2726432" y="2235041"/>
            <a:ext cx="6739136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1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많이 모자란 정리 노트를 봐주셔서 정말 감사합니다</a:t>
            </a:r>
            <a:r>
              <a:rPr lang="en-US" altLang="ko-KR" sz="51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endParaRPr lang="en-US" altLang="ko-KR" sz="51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359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민규</dc:creator>
  <cp:lastModifiedBy>김 민규</cp:lastModifiedBy>
  <cp:revision>1</cp:revision>
  <dcterms:created xsi:type="dcterms:W3CDTF">2020-04-24T12:44:03Z</dcterms:created>
  <dcterms:modified xsi:type="dcterms:W3CDTF">2020-04-24T12:44:37Z</dcterms:modified>
</cp:coreProperties>
</file>