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57D68-7BD5-44D2-9D7C-BEEF8719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F27D66-2A58-45BE-9E80-4E4CBA70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4C07C-09C2-43BA-8C71-A759B5C0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A0F5-CF05-47D8-A4FB-2BC33A2308E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86068-82F7-4344-925A-2D53B986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67B33-1948-4227-A4DA-6A2466F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4AE1-8297-4F12-A70F-5409A9C35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7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513D0-64B1-41A6-9E40-99F35183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8DEB5-AE5D-4FFA-B231-39B4B853E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F7992-7FDF-467F-8669-B95AE0FB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A0F5-CF05-47D8-A4FB-2BC33A2308E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350C4-C3B8-4C5D-8BC7-E68BC5C1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DF3ED-5FB9-4651-8C35-2CF4EC79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4AE1-8297-4F12-A70F-5409A9C35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0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C8755B-1080-4912-8AE8-166AC0A6F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50D64F-1937-4198-AC2A-EE29557CF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C954-F162-4A65-9E63-A10EC6AE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A0F5-CF05-47D8-A4FB-2BC33A2308E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7E08E-5930-47DC-B198-F40FBFE5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E5126-7171-4BDB-8533-8D2142F9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4AE1-8297-4F12-A70F-5409A9C35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9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26841-B57C-4D77-AA4F-6FFBB805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57752-4721-42B9-8FE6-91DDEDE3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21D20-5A9C-433D-BA15-9D4CBD76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A0F5-CF05-47D8-A4FB-2BC33A2308E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C633F-AC24-4432-B8BE-2D8BFF86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C2CB4-79B9-4041-9835-2DA135A2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4AE1-8297-4F12-A70F-5409A9C35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14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73ABF-64DC-482B-BBFC-D3D9E0DA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29DA3-4977-4D28-A1D8-87306BE6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0EDBA-F65F-4953-BF01-E88CF749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A0F5-CF05-47D8-A4FB-2BC33A2308E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7CB4F-F0A7-4725-8998-EE4F8014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11C35-2794-4957-BD6D-FA8D050C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4AE1-8297-4F12-A70F-5409A9C35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14F60-2BE6-4DA0-A4CE-548B9E06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CD6DA-9D59-4F3F-84F9-8876F2BE0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1DC487-20C7-48A7-8B90-1E0BFAC8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8ECFE-2734-4410-9256-EF0EED2B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A0F5-CF05-47D8-A4FB-2BC33A2308E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58C95-8D9A-4B3E-8B9B-E092370C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53423-F76F-4941-93F6-5E16471D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4AE1-8297-4F12-A70F-5409A9C35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5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C5B07-0958-4887-AC5E-D5F1F3F5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23E7F-B76B-4D69-87CC-E90A9F687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AA8C8-1C54-442E-9A44-FF0557293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24282-D3B6-4790-8064-8F2ACCF8B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9AD54A-0668-46B7-9026-7530051BF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ADF6B6-F041-409C-B925-6AF7CE96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A0F5-CF05-47D8-A4FB-2BC33A2308E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2AFFD9-F9AB-4A46-A3AE-5B3D1E04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EF2F7D-1CC0-4A34-A68B-06F8B8AF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4AE1-8297-4F12-A70F-5409A9C35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2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F84B5-3F16-4662-B58A-71C1A2A0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E87F69-1A05-4210-BFFF-0F8FF14B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A0F5-CF05-47D8-A4FB-2BC33A2308E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C5527B-F571-44FD-96C6-C507AF39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F3423-B4A2-490D-BCE1-75BEF377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4AE1-8297-4F12-A70F-5409A9C35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CCFEEF-6009-46AB-A4F2-9AC9C5CD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A0F5-CF05-47D8-A4FB-2BC33A2308E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D29378-98FE-4EFF-981B-EED2E9DF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9C758A-0273-49B5-AF94-49C5C1C6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4AE1-8297-4F12-A70F-5409A9C35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85D3D-3649-48A7-B651-CAAA69E8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9ECEA-587E-4A70-B4FD-4C9B5AE4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7A9D0-70C2-4B02-9578-72F1DADE7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3540B-0F92-400C-950C-9381DC0A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A0F5-CF05-47D8-A4FB-2BC33A2308E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0BB17-E919-488E-86FB-DDC754F0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B89BB-A27D-4CD0-B95D-857E23E4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4AE1-8297-4F12-A70F-5409A9C35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2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A276B-F13F-4DFD-84AD-A210141A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7F8999-7682-4936-A393-6E7937238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B5DF06-22BF-425B-9AC1-9CA6FAD8C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289F05-5D3D-4FB9-838E-E8755098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A0F5-CF05-47D8-A4FB-2BC33A2308E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8E292-68BD-4033-A0ED-D2297908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0FE7CA-30CF-4646-8360-E5839203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4AE1-8297-4F12-A70F-5409A9C35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9C5459-EDFD-4D75-A9CA-3302816F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B1DCFB-F910-4106-9F47-321ED70CD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0E723-CEE8-4FC5-BDA5-512B01DCD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9A0F5-CF05-47D8-A4FB-2BC33A2308E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83691-ACE4-4E5D-AEDE-68022B22E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F0D77-8AA3-4438-B25E-7BB16A61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4AE1-8297-4F12-A70F-5409A9C35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router-network-traffic-flow-29825/" TargetMode="External"/><Relationship Id="rId3" Type="http://schemas.openxmlformats.org/officeDocument/2006/relationships/image" Target="../media/image3.sv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D87FA4-7B47-46CD-810F-491EB77B445A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1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네트워크 보안</a:t>
            </a:r>
            <a:endParaRPr lang="en-US" altLang="ko-KR" sz="5100" i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1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01 </a:t>
            </a:r>
            <a:r>
              <a:rPr lang="ko-KR" altLang="en-US" sz="51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네트워크의 이해</a:t>
            </a:r>
          </a:p>
        </p:txBody>
      </p:sp>
    </p:spTree>
    <p:extLst>
      <p:ext uri="{BB962C8B-B14F-4D97-AF65-F5344CB8AC3E}">
        <p14:creationId xmlns:p14="http://schemas.microsoft.com/office/powerpoint/2010/main" val="287644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7F86F-83AA-4271-85C7-AFFDE8282641}"/>
              </a:ext>
            </a:extLst>
          </p:cNvPr>
          <p:cNvSpPr txBox="1"/>
          <p:nvPr/>
        </p:nvSpPr>
        <p:spPr>
          <a:xfrm>
            <a:off x="4347882" y="403412"/>
            <a:ext cx="349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네트워크의 기본 구조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909CB88-F63A-40DF-83BD-8C0DBE36906D}"/>
              </a:ext>
            </a:extLst>
          </p:cNvPr>
          <p:cNvGraphicFramePr>
            <a:graphicFrameLocks noGrp="1"/>
          </p:cNvGraphicFramePr>
          <p:nvPr/>
        </p:nvGraphicFramePr>
        <p:xfrm>
          <a:off x="4052047" y="2008094"/>
          <a:ext cx="4087906" cy="405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2824">
                  <a:extLst>
                    <a:ext uri="{9D8B030D-6E8A-4147-A177-3AD203B41FA5}">
                      <a16:colId xmlns:a16="http://schemas.microsoft.com/office/drawing/2014/main" val="3114698121"/>
                    </a:ext>
                  </a:extLst>
                </a:gridCol>
                <a:gridCol w="995082">
                  <a:extLst>
                    <a:ext uri="{9D8B030D-6E8A-4147-A177-3AD203B41FA5}">
                      <a16:colId xmlns:a16="http://schemas.microsoft.com/office/drawing/2014/main" val="816447830"/>
                    </a:ext>
                  </a:extLst>
                </a:gridCol>
              </a:tblGrid>
              <a:tr h="578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응용 프로그램 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31407"/>
                  </a:ext>
                </a:extLst>
              </a:tr>
              <a:tr h="578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표현 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066957"/>
                  </a:ext>
                </a:extLst>
              </a:tr>
              <a:tr h="578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세션 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146194"/>
                  </a:ext>
                </a:extLst>
              </a:tr>
              <a:tr h="578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전송 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01063"/>
                  </a:ext>
                </a:extLst>
              </a:tr>
              <a:tr h="578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네트워크 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99254"/>
                  </a:ext>
                </a:extLst>
              </a:tr>
              <a:tr h="578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데이터 링크 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915863"/>
                  </a:ext>
                </a:extLst>
              </a:tr>
              <a:tr h="578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물리 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890902"/>
                  </a:ext>
                </a:extLst>
              </a:tr>
            </a:tbl>
          </a:graphicData>
        </a:graphic>
      </p:graphicFrame>
      <p:pic>
        <p:nvPicPr>
          <p:cNvPr id="5" name="그래픽 4" descr="모니터">
            <a:extLst>
              <a:ext uri="{FF2B5EF4-FFF2-40B4-BE49-F238E27FC236}">
                <a16:creationId xmlns:a16="http://schemas.microsoft.com/office/drawing/2014/main" id="{0DC2BDE7-72F5-42D5-85BE-4655C619A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1952" y="63424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E02122-9DE0-4207-9768-DA1798C6DF2A}"/>
              </a:ext>
            </a:extLst>
          </p:cNvPr>
          <p:cNvSpPr txBox="1"/>
          <p:nvPr/>
        </p:nvSpPr>
        <p:spPr>
          <a:xfrm>
            <a:off x="2169458" y="906778"/>
            <a:ext cx="217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패킷 송신 시스템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3AFD43-0C6E-447B-89C9-FDAE9DDA8B03}"/>
              </a:ext>
            </a:extLst>
          </p:cNvPr>
          <p:cNvCxnSpPr/>
          <p:nvPr/>
        </p:nvCxnSpPr>
        <p:spPr>
          <a:xfrm>
            <a:off x="1739152" y="1712259"/>
            <a:ext cx="0" cy="4688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B7D00B0-4238-4060-9C53-7185982E5D24}"/>
              </a:ext>
            </a:extLst>
          </p:cNvPr>
          <p:cNvCxnSpPr>
            <a:cxnSpLocks/>
          </p:cNvCxnSpPr>
          <p:nvPr/>
        </p:nvCxnSpPr>
        <p:spPr>
          <a:xfrm>
            <a:off x="2366682" y="6400800"/>
            <a:ext cx="7772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6C14ED-B20D-4377-A2EE-652D41DE9EE5}"/>
              </a:ext>
            </a:extLst>
          </p:cNvPr>
          <p:cNvCxnSpPr>
            <a:cxnSpLocks/>
          </p:cNvCxnSpPr>
          <p:nvPr/>
        </p:nvCxnSpPr>
        <p:spPr>
          <a:xfrm flipH="1" flipV="1">
            <a:off x="10910048" y="1548644"/>
            <a:ext cx="1" cy="4852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그래픽 19" descr="모니터">
            <a:extLst>
              <a:ext uri="{FF2B5EF4-FFF2-40B4-BE49-F238E27FC236}">
                <a16:creationId xmlns:a16="http://schemas.microsoft.com/office/drawing/2014/main" id="{7CABB6FC-CFBF-4C48-A01D-5CDA34BC2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1128" y="6319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D76ED-CB33-43F5-97CF-A372520118A8}"/>
              </a:ext>
            </a:extLst>
          </p:cNvPr>
          <p:cNvSpPr txBox="1"/>
          <p:nvPr/>
        </p:nvSpPr>
        <p:spPr>
          <a:xfrm>
            <a:off x="62752" y="537883"/>
            <a:ext cx="250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물리 계층</a:t>
            </a:r>
            <a:r>
              <a:rPr lang="en-US" altLang="ko-KR" sz="2400" dirty="0"/>
              <a:t>(1</a:t>
            </a:r>
            <a:r>
              <a:rPr lang="ko-KR" altLang="en-US" sz="2400" dirty="0"/>
              <a:t>계층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12FC5-0A42-4201-9480-D56D4BC30CA2}"/>
              </a:ext>
            </a:extLst>
          </p:cNvPr>
          <p:cNvSpPr txBox="1"/>
          <p:nvPr/>
        </p:nvSpPr>
        <p:spPr>
          <a:xfrm>
            <a:off x="2330823" y="3136612"/>
            <a:ext cx="7530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물리계층 </a:t>
            </a:r>
            <a:r>
              <a:rPr lang="en-US" altLang="ko-KR" sz="3200" dirty="0"/>
              <a:t>= only </a:t>
            </a:r>
            <a:r>
              <a:rPr lang="ko-KR" altLang="en-US" sz="3200" dirty="0"/>
              <a:t>랜</a:t>
            </a:r>
            <a:r>
              <a:rPr lang="en-US" altLang="ko-KR" sz="3200" dirty="0"/>
              <a:t>(LAN)</a:t>
            </a:r>
            <a:r>
              <a:rPr lang="ko-KR" altLang="en-US" sz="3200" dirty="0"/>
              <a:t>선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C49FB0E7-3EC0-47A7-A99A-61E8CC62462D}"/>
              </a:ext>
            </a:extLst>
          </p:cNvPr>
          <p:cNvSpPr/>
          <p:nvPr/>
        </p:nvSpPr>
        <p:spPr>
          <a:xfrm>
            <a:off x="5145740" y="2653554"/>
            <a:ext cx="1900518" cy="182880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lt"/>
              </a:rPr>
              <a:t>NO!</a:t>
            </a:r>
            <a:endParaRPr lang="ko-KR" altLang="en-US" sz="3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초고속 랜 케이블 2M / 랜선 인터넷선 UTP 이더넷 - 옥션">
            <a:extLst>
              <a:ext uri="{FF2B5EF4-FFF2-40B4-BE49-F238E27FC236}">
                <a16:creationId xmlns:a16="http://schemas.microsoft.com/office/drawing/2014/main" id="{6B016A09-BD4B-4BFD-8B88-E9742B0A8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85" y="2363320"/>
            <a:ext cx="2131360" cy="21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래픽 7" descr="추가">
            <a:extLst>
              <a:ext uri="{FF2B5EF4-FFF2-40B4-BE49-F238E27FC236}">
                <a16:creationId xmlns:a16="http://schemas.microsoft.com/office/drawing/2014/main" id="{8C29DF0C-D3A1-4E63-A0B0-45B6CF7F2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4941" y="2971799"/>
            <a:ext cx="914400" cy="914400"/>
          </a:xfrm>
          <a:prstGeom prst="rect">
            <a:avLst/>
          </a:prstGeom>
        </p:spPr>
      </p:pic>
      <p:pic>
        <p:nvPicPr>
          <p:cNvPr id="1028" name="Picture 4" descr="전화송수화기용케이블 (전화선(스프링코드)) : 전화 케이블 &gt; 네트워크 ...">
            <a:extLst>
              <a:ext uri="{FF2B5EF4-FFF2-40B4-BE49-F238E27FC236}">
                <a16:creationId xmlns:a16="http://schemas.microsoft.com/office/drawing/2014/main" id="{697EB3DB-596A-4097-BB2F-7A172A4D2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37" y="2363318"/>
            <a:ext cx="2228850" cy="21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광케이블">
            <a:extLst>
              <a:ext uri="{FF2B5EF4-FFF2-40B4-BE49-F238E27FC236}">
                <a16:creationId xmlns:a16="http://schemas.microsoft.com/office/drawing/2014/main" id="{B7E1FB74-BE43-49BC-8EAC-47C70DCCF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462" y="2514597"/>
            <a:ext cx="2432068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래픽 12" descr="추가">
            <a:extLst>
              <a:ext uri="{FF2B5EF4-FFF2-40B4-BE49-F238E27FC236}">
                <a16:creationId xmlns:a16="http://schemas.microsoft.com/office/drawing/2014/main" id="{3E03A22D-7C6A-4F0E-AC0A-88EC785FB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2660" y="2971799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B2B204-F473-4D02-A70A-5D3CEA0367EF}"/>
              </a:ext>
            </a:extLst>
          </p:cNvPr>
          <p:cNvSpPr txBox="1"/>
          <p:nvPr/>
        </p:nvSpPr>
        <p:spPr>
          <a:xfrm>
            <a:off x="1482299" y="4738968"/>
            <a:ext cx="132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랜</a:t>
            </a:r>
            <a:r>
              <a:rPr lang="en-US" altLang="ko-KR" dirty="0"/>
              <a:t>(LAN)</a:t>
            </a:r>
            <a:r>
              <a:rPr lang="ko-KR" altLang="en-US" dirty="0"/>
              <a:t>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5E348-EB1E-441C-90BF-162F761D896E}"/>
              </a:ext>
            </a:extLst>
          </p:cNvPr>
          <p:cNvSpPr txBox="1"/>
          <p:nvPr/>
        </p:nvSpPr>
        <p:spPr>
          <a:xfrm>
            <a:off x="5110196" y="4764834"/>
            <a:ext cx="132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전화선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9D51F8-E11F-4709-83AC-ECDE475D6066}"/>
              </a:ext>
            </a:extLst>
          </p:cNvPr>
          <p:cNvSpPr txBox="1"/>
          <p:nvPr/>
        </p:nvSpPr>
        <p:spPr>
          <a:xfrm>
            <a:off x="9120229" y="4738968"/>
            <a:ext cx="132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광케이블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45E5F0-215A-4A17-9531-2E998BC6F71B}"/>
              </a:ext>
            </a:extLst>
          </p:cNvPr>
          <p:cNvSpPr txBox="1"/>
          <p:nvPr/>
        </p:nvSpPr>
        <p:spPr>
          <a:xfrm>
            <a:off x="3239224" y="6002992"/>
            <a:ext cx="571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위와 같은 전자 파장을 전달하는 공간 또는 물질 자체 </a:t>
            </a:r>
            <a:endParaRPr lang="en-US" altLang="ko-KR" dirty="0"/>
          </a:p>
          <a:p>
            <a:pPr algn="ctr"/>
            <a:r>
              <a:rPr lang="en-US" altLang="ko-KR" dirty="0"/>
              <a:t>=  </a:t>
            </a:r>
            <a:r>
              <a:rPr lang="ko-KR" altLang="en-US" dirty="0"/>
              <a:t>물리 계층</a:t>
            </a:r>
          </a:p>
        </p:txBody>
      </p:sp>
    </p:spTree>
    <p:extLst>
      <p:ext uri="{BB962C8B-B14F-4D97-AF65-F5344CB8AC3E}">
        <p14:creationId xmlns:p14="http://schemas.microsoft.com/office/powerpoint/2010/main" val="37341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 animBg="1"/>
      <p:bldP spid="6" grpId="1" animBg="1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1B7BD6-4847-4D55-BB98-54CD06EC98A1}"/>
              </a:ext>
            </a:extLst>
          </p:cNvPr>
          <p:cNvSpPr txBox="1"/>
          <p:nvPr/>
        </p:nvSpPr>
        <p:spPr>
          <a:xfrm>
            <a:off x="62752" y="537883"/>
            <a:ext cx="346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데이터 링크 계층</a:t>
            </a:r>
            <a:r>
              <a:rPr lang="en-US" altLang="ko-KR" sz="2400" dirty="0"/>
              <a:t>(2</a:t>
            </a:r>
            <a:r>
              <a:rPr lang="ko-KR" altLang="en-US" sz="2400" dirty="0"/>
              <a:t>계층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4" name="그래픽 3" descr="모니터">
            <a:extLst>
              <a:ext uri="{FF2B5EF4-FFF2-40B4-BE49-F238E27FC236}">
                <a16:creationId xmlns:a16="http://schemas.microsoft.com/office/drawing/2014/main" id="{4F744550-6889-4475-894C-BCD7FCFB6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5812" y="2971800"/>
            <a:ext cx="914400" cy="914400"/>
          </a:xfrm>
          <a:prstGeom prst="rect">
            <a:avLst/>
          </a:prstGeom>
        </p:spPr>
      </p:pic>
      <p:pic>
        <p:nvPicPr>
          <p:cNvPr id="5" name="그래픽 4" descr="모니터">
            <a:extLst>
              <a:ext uri="{FF2B5EF4-FFF2-40B4-BE49-F238E27FC236}">
                <a16:creationId xmlns:a16="http://schemas.microsoft.com/office/drawing/2014/main" id="{C9E00559-EE3A-47CC-8A0A-E9F187535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1788" y="2971800"/>
            <a:ext cx="914400" cy="914400"/>
          </a:xfrm>
          <a:prstGeom prst="rect">
            <a:avLst/>
          </a:prstGeom>
        </p:spPr>
      </p:pic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66D085A-518C-459F-B836-DC508CB43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7845EB-26D4-4439-9C81-B7CC3F322CA8}"/>
              </a:ext>
            </a:extLst>
          </p:cNvPr>
          <p:cNvSpPr txBox="1"/>
          <p:nvPr/>
        </p:nvSpPr>
        <p:spPr>
          <a:xfrm>
            <a:off x="4043082" y="4159624"/>
            <a:ext cx="12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포인트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5957C1-4EF4-4A66-8238-BA2C5DA84E96}"/>
              </a:ext>
            </a:extLst>
          </p:cNvPr>
          <p:cNvSpPr txBox="1"/>
          <p:nvPr/>
        </p:nvSpPr>
        <p:spPr>
          <a:xfrm>
            <a:off x="6911788" y="4132730"/>
            <a:ext cx="12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포인트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C5BBC5-8723-4A31-9603-D90D67CA77A3}"/>
              </a:ext>
            </a:extLst>
          </p:cNvPr>
          <p:cNvSpPr txBox="1"/>
          <p:nvPr/>
        </p:nvSpPr>
        <p:spPr>
          <a:xfrm>
            <a:off x="4706470" y="2355938"/>
            <a:ext cx="277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신뢰성 있는 전송을 보장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A97E02-D8FF-4E9D-8C73-FDC333F1CB17}"/>
              </a:ext>
            </a:extLst>
          </p:cNvPr>
          <p:cNvSpPr txBox="1"/>
          <p:nvPr/>
        </p:nvSpPr>
        <p:spPr>
          <a:xfrm>
            <a:off x="4661647" y="1091914"/>
            <a:ext cx="287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CRC </a:t>
            </a:r>
            <a:r>
              <a:rPr lang="ko-KR" altLang="en-US" dirty="0"/>
              <a:t>기반의 오류 제어 및 흐름 제어가 필요</a:t>
            </a:r>
          </a:p>
        </p:txBody>
      </p:sp>
      <p:pic>
        <p:nvPicPr>
          <p:cNvPr id="17" name="그래픽 16" descr="아래쪽 화살표">
            <a:extLst>
              <a:ext uri="{FF2B5EF4-FFF2-40B4-BE49-F238E27FC236}">
                <a16:creationId xmlns:a16="http://schemas.microsoft.com/office/drawing/2014/main" id="{FC64DBAD-BFC7-4785-9EDA-821FF3AAC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9" y="1738245"/>
            <a:ext cx="914400" cy="617693"/>
          </a:xfrm>
          <a:prstGeom prst="rect">
            <a:avLst/>
          </a:prstGeom>
        </p:spPr>
      </p:pic>
      <p:graphicFrame>
        <p:nvGraphicFramePr>
          <p:cNvPr id="18" name="표 3">
            <a:extLst>
              <a:ext uri="{FF2B5EF4-FFF2-40B4-BE49-F238E27FC236}">
                <a16:creationId xmlns:a16="http://schemas.microsoft.com/office/drawing/2014/main" id="{00AEE424-0602-40BB-B179-3159F52B87FF}"/>
              </a:ext>
            </a:extLst>
          </p:cNvPr>
          <p:cNvGraphicFramePr>
            <a:graphicFrameLocks noGrp="1"/>
          </p:cNvGraphicFramePr>
          <p:nvPr/>
        </p:nvGraphicFramePr>
        <p:xfrm>
          <a:off x="4061012" y="768715"/>
          <a:ext cx="4087906" cy="3323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2824">
                  <a:extLst>
                    <a:ext uri="{9D8B030D-6E8A-4147-A177-3AD203B41FA5}">
                      <a16:colId xmlns:a16="http://schemas.microsoft.com/office/drawing/2014/main" val="3114698121"/>
                    </a:ext>
                  </a:extLst>
                </a:gridCol>
                <a:gridCol w="995082">
                  <a:extLst>
                    <a:ext uri="{9D8B030D-6E8A-4147-A177-3AD203B41FA5}">
                      <a16:colId xmlns:a16="http://schemas.microsoft.com/office/drawing/2014/main" val="816447830"/>
                    </a:ext>
                  </a:extLst>
                </a:gridCol>
              </a:tblGrid>
              <a:tr h="664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응용 프로그램 계층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31407"/>
                  </a:ext>
                </a:extLst>
              </a:tr>
              <a:tr h="664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표현 계층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66957"/>
                  </a:ext>
                </a:extLst>
              </a:tr>
              <a:tr h="664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세션 계층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146194"/>
                  </a:ext>
                </a:extLst>
              </a:tr>
              <a:tr h="664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전송 계층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401063"/>
                  </a:ext>
                </a:extLst>
              </a:tr>
              <a:tr h="664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네트워크 계층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09925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CB56C19-D233-41AA-8FBB-89A51DAC9A93}"/>
              </a:ext>
            </a:extLst>
          </p:cNvPr>
          <p:cNvGraphicFramePr>
            <a:graphicFrameLocks noGrp="1"/>
          </p:cNvGraphicFramePr>
          <p:nvPr/>
        </p:nvGraphicFramePr>
        <p:xfrm>
          <a:off x="4061011" y="5007626"/>
          <a:ext cx="4087906" cy="664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2824">
                  <a:extLst>
                    <a:ext uri="{9D8B030D-6E8A-4147-A177-3AD203B41FA5}">
                      <a16:colId xmlns:a16="http://schemas.microsoft.com/office/drawing/2014/main" val="1223909948"/>
                    </a:ext>
                  </a:extLst>
                </a:gridCol>
                <a:gridCol w="995082">
                  <a:extLst>
                    <a:ext uri="{9D8B030D-6E8A-4147-A177-3AD203B41FA5}">
                      <a16:colId xmlns:a16="http://schemas.microsoft.com/office/drawing/2014/main" val="2597534921"/>
                    </a:ext>
                  </a:extLst>
                </a:gridCol>
              </a:tblGrid>
              <a:tr h="664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데이터 링크 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51287"/>
                  </a:ext>
                </a:extLst>
              </a:tr>
            </a:tbl>
          </a:graphicData>
        </a:graphic>
      </p:graphicFrame>
      <p:pic>
        <p:nvPicPr>
          <p:cNvPr id="25" name="그래픽 24" descr="아래쪽 화살표">
            <a:extLst>
              <a:ext uri="{FF2B5EF4-FFF2-40B4-BE49-F238E27FC236}">
                <a16:creationId xmlns:a16="http://schemas.microsoft.com/office/drawing/2014/main" id="{2C84B577-CA5F-4402-85B7-BE60223672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1599" y="4251637"/>
            <a:ext cx="914400" cy="637082"/>
          </a:xfrm>
          <a:prstGeom prst="rect">
            <a:avLst/>
          </a:prstGeom>
        </p:spPr>
      </p:pic>
      <p:pic>
        <p:nvPicPr>
          <p:cNvPr id="26" name="그래픽 25" descr="아래쪽 화살표">
            <a:extLst>
              <a:ext uri="{FF2B5EF4-FFF2-40B4-BE49-F238E27FC236}">
                <a16:creationId xmlns:a16="http://schemas.microsoft.com/office/drawing/2014/main" id="{63F6E7AA-7435-4E45-82FB-147F48DFB7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104965" y="4251637"/>
            <a:ext cx="914400" cy="6370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574374F-E7B3-43C0-9BED-D450333F0D2C}"/>
              </a:ext>
            </a:extLst>
          </p:cNvPr>
          <p:cNvSpPr txBox="1"/>
          <p:nvPr/>
        </p:nvSpPr>
        <p:spPr>
          <a:xfrm>
            <a:off x="8148917" y="5007626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&lt;= </a:t>
            </a:r>
            <a:r>
              <a:rPr lang="ko-KR" altLang="en-US" dirty="0"/>
              <a:t>네트워크 위의 개체  간에 데이터 전달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B7737A7-F7A3-40D0-A044-D3C2BF91D231}"/>
              </a:ext>
            </a:extLst>
          </p:cNvPr>
          <p:cNvGraphicFramePr>
            <a:graphicFrameLocks noGrp="1"/>
          </p:cNvGraphicFramePr>
          <p:nvPr/>
        </p:nvGraphicFramePr>
        <p:xfrm>
          <a:off x="4061011" y="5672295"/>
          <a:ext cx="4087906" cy="664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2824">
                  <a:extLst>
                    <a:ext uri="{9D8B030D-6E8A-4147-A177-3AD203B41FA5}">
                      <a16:colId xmlns:a16="http://schemas.microsoft.com/office/drawing/2014/main" val="2881053390"/>
                    </a:ext>
                  </a:extLst>
                </a:gridCol>
                <a:gridCol w="995082">
                  <a:extLst>
                    <a:ext uri="{9D8B030D-6E8A-4147-A177-3AD203B41FA5}">
                      <a16:colId xmlns:a16="http://schemas.microsoft.com/office/drawing/2014/main" val="4013654321"/>
                    </a:ext>
                  </a:extLst>
                </a:gridCol>
              </a:tblGrid>
              <a:tr h="664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물리 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59808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339163A-379C-4F24-A9B7-605DCDAC6F6B}"/>
              </a:ext>
            </a:extLst>
          </p:cNvPr>
          <p:cNvSpPr txBox="1"/>
          <p:nvPr/>
        </p:nvSpPr>
        <p:spPr>
          <a:xfrm>
            <a:off x="367554" y="5653957"/>
            <a:ext cx="3469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물리 계층에서 발생할 수 있는 오류 발견 및 수정하는데   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필요한 기능적</a:t>
            </a:r>
            <a:r>
              <a:rPr lang="en-US" altLang="ko-KR" dirty="0"/>
              <a:t>/</a:t>
            </a:r>
            <a:r>
              <a:rPr lang="ko-KR" altLang="en-US" dirty="0"/>
              <a:t>절차적 수단 제공</a:t>
            </a:r>
          </a:p>
        </p:txBody>
      </p:sp>
    </p:spTree>
    <p:extLst>
      <p:ext uri="{BB962C8B-B14F-4D97-AF65-F5344CB8AC3E}">
        <p14:creationId xmlns:p14="http://schemas.microsoft.com/office/powerpoint/2010/main" val="369364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2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DF243F-DCE7-4BC4-827E-F10155FBE828}"/>
              </a:ext>
            </a:extLst>
          </p:cNvPr>
          <p:cNvSpPr txBox="1"/>
          <p:nvPr/>
        </p:nvSpPr>
        <p:spPr>
          <a:xfrm>
            <a:off x="62752" y="537883"/>
            <a:ext cx="346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네트워크 계층</a:t>
            </a:r>
            <a:r>
              <a:rPr lang="en-US" altLang="ko-KR" sz="2400" dirty="0"/>
              <a:t>(3</a:t>
            </a:r>
            <a:r>
              <a:rPr lang="ko-KR" altLang="en-US" sz="2400" dirty="0"/>
              <a:t>계층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44133-754E-4E15-9D87-324BEDDFCD2C}"/>
              </a:ext>
            </a:extLst>
          </p:cNvPr>
          <p:cNvSpPr txBox="1"/>
          <p:nvPr/>
        </p:nvSpPr>
        <p:spPr>
          <a:xfrm>
            <a:off x="174811" y="1721223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데이터의 이동</a:t>
            </a:r>
          </a:p>
        </p:txBody>
      </p:sp>
      <p:pic>
        <p:nvPicPr>
          <p:cNvPr id="5" name="그래픽 4" descr="모니터">
            <a:extLst>
              <a:ext uri="{FF2B5EF4-FFF2-40B4-BE49-F238E27FC236}">
                <a16:creationId xmlns:a16="http://schemas.microsoft.com/office/drawing/2014/main" id="{204B4D2B-61D9-49EB-B084-AF4D2D57A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917" y="2667000"/>
            <a:ext cx="914400" cy="914400"/>
          </a:xfrm>
          <a:prstGeom prst="rect">
            <a:avLst/>
          </a:prstGeom>
        </p:spPr>
      </p:pic>
      <p:pic>
        <p:nvPicPr>
          <p:cNvPr id="8" name="그래픽 7" descr="모니터">
            <a:extLst>
              <a:ext uri="{FF2B5EF4-FFF2-40B4-BE49-F238E27FC236}">
                <a16:creationId xmlns:a16="http://schemas.microsoft.com/office/drawing/2014/main" id="{A7CE475B-6B54-4EFE-B0AB-F220C4595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6669" y="2051566"/>
            <a:ext cx="914400" cy="914400"/>
          </a:xfrm>
          <a:prstGeom prst="rect">
            <a:avLst/>
          </a:prstGeom>
        </p:spPr>
      </p:pic>
      <p:pic>
        <p:nvPicPr>
          <p:cNvPr id="9" name="그래픽 8" descr="모니터">
            <a:extLst>
              <a:ext uri="{FF2B5EF4-FFF2-40B4-BE49-F238E27FC236}">
                <a16:creationId xmlns:a16="http://schemas.microsoft.com/office/drawing/2014/main" id="{533CF2EA-C4F2-4545-826C-8B3572B7B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9721" y="4251973"/>
            <a:ext cx="914400" cy="914400"/>
          </a:xfrm>
          <a:prstGeom prst="rect">
            <a:avLst/>
          </a:prstGeom>
        </p:spPr>
      </p:pic>
      <p:pic>
        <p:nvPicPr>
          <p:cNvPr id="10" name="그래픽 9" descr="모니터">
            <a:extLst>
              <a:ext uri="{FF2B5EF4-FFF2-40B4-BE49-F238E27FC236}">
                <a16:creationId xmlns:a16="http://schemas.microsoft.com/office/drawing/2014/main" id="{DFE79261-5A3E-49D5-A22F-1D85A625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7881" y="2961484"/>
            <a:ext cx="914400" cy="914400"/>
          </a:xfrm>
          <a:prstGeom prst="rect">
            <a:avLst/>
          </a:prstGeom>
        </p:spPr>
      </p:pic>
      <p:pic>
        <p:nvPicPr>
          <p:cNvPr id="11" name="그래픽 10" descr="모니터">
            <a:extLst>
              <a:ext uri="{FF2B5EF4-FFF2-40B4-BE49-F238E27FC236}">
                <a16:creationId xmlns:a16="http://schemas.microsoft.com/office/drawing/2014/main" id="{63E7B606-697F-4826-9941-9CAA77DDA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9721" y="2104002"/>
            <a:ext cx="914400" cy="914400"/>
          </a:xfrm>
          <a:prstGeom prst="rect">
            <a:avLst/>
          </a:prstGeom>
        </p:spPr>
      </p:pic>
      <p:pic>
        <p:nvPicPr>
          <p:cNvPr id="2050" name="Picture 2" descr="IT강의실] 구글 검색을 보다 효율적으로 하는 방법 | IT동아">
            <a:extLst>
              <a:ext uri="{FF2B5EF4-FFF2-40B4-BE49-F238E27FC236}">
                <a16:creationId xmlns:a16="http://schemas.microsoft.com/office/drawing/2014/main" id="{B80BA953-3301-4A16-A4D1-766D88F0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7" y="2864533"/>
            <a:ext cx="2555495" cy="112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래픽 12" descr="오른쪽 화살표">
            <a:extLst>
              <a:ext uri="{FF2B5EF4-FFF2-40B4-BE49-F238E27FC236}">
                <a16:creationId xmlns:a16="http://schemas.microsoft.com/office/drawing/2014/main" id="{81845E90-98FA-4369-B9F9-76B923E07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923682">
            <a:off x="1571063" y="2467088"/>
            <a:ext cx="914400" cy="914400"/>
          </a:xfrm>
          <a:prstGeom prst="rect">
            <a:avLst/>
          </a:prstGeom>
        </p:spPr>
      </p:pic>
      <p:pic>
        <p:nvPicPr>
          <p:cNvPr id="15" name="그래픽 14" descr="오른쪽 화살표">
            <a:extLst>
              <a:ext uri="{FF2B5EF4-FFF2-40B4-BE49-F238E27FC236}">
                <a16:creationId xmlns:a16="http://schemas.microsoft.com/office/drawing/2014/main" id="{E2D0D6A6-3BAE-4DE5-9C6D-415DF1A15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01941">
            <a:off x="3370403" y="2561201"/>
            <a:ext cx="914400" cy="914400"/>
          </a:xfrm>
          <a:prstGeom prst="rect">
            <a:avLst/>
          </a:prstGeom>
        </p:spPr>
      </p:pic>
      <p:pic>
        <p:nvPicPr>
          <p:cNvPr id="16" name="그래픽 15" descr="오른쪽 화살표">
            <a:extLst>
              <a:ext uri="{FF2B5EF4-FFF2-40B4-BE49-F238E27FC236}">
                <a16:creationId xmlns:a16="http://schemas.microsoft.com/office/drawing/2014/main" id="{8B0EAF72-0A01-4768-B70A-3DFB7DFE8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923682">
            <a:off x="5605480" y="2667000"/>
            <a:ext cx="1119118" cy="914400"/>
          </a:xfrm>
          <a:prstGeom prst="rect">
            <a:avLst/>
          </a:prstGeom>
        </p:spPr>
      </p:pic>
      <p:pic>
        <p:nvPicPr>
          <p:cNvPr id="17" name="그래픽 16" descr="오른쪽 화살표">
            <a:extLst>
              <a:ext uri="{FF2B5EF4-FFF2-40B4-BE49-F238E27FC236}">
                <a16:creationId xmlns:a16="http://schemas.microsoft.com/office/drawing/2014/main" id="{7D82DCC9-D8C5-4137-A38E-CB52D655F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959055" y="3124200"/>
            <a:ext cx="914400" cy="914400"/>
          </a:xfrm>
          <a:prstGeom prst="rect">
            <a:avLst/>
          </a:prstGeom>
        </p:spPr>
      </p:pic>
      <p:pic>
        <p:nvPicPr>
          <p:cNvPr id="18" name="그래픽 17" descr="오른쪽 화살표">
            <a:extLst>
              <a:ext uri="{FF2B5EF4-FFF2-40B4-BE49-F238E27FC236}">
                <a16:creationId xmlns:a16="http://schemas.microsoft.com/office/drawing/2014/main" id="{4B4E3E63-B9FF-4B55-952B-EE1409A68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224738">
            <a:off x="8005016" y="3770587"/>
            <a:ext cx="1137634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A1698C-D9AE-404C-A74D-C64688B15BB9}"/>
              </a:ext>
            </a:extLst>
          </p:cNvPr>
          <p:cNvSpPr txBox="1"/>
          <p:nvPr/>
        </p:nvSpPr>
        <p:spPr>
          <a:xfrm>
            <a:off x="4347880" y="443487"/>
            <a:ext cx="513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노드를 거칠 때마다 경로를 찾아주는 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" name="그래픽 24" descr="오른쪽 화살표">
            <a:extLst>
              <a:ext uri="{FF2B5EF4-FFF2-40B4-BE49-F238E27FC236}">
                <a16:creationId xmlns:a16="http://schemas.microsoft.com/office/drawing/2014/main" id="{9BFB7474-74A2-4940-96A6-A7F48142B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70403" y="309453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7F347A-FC81-4710-8590-B7121D1B85A9}"/>
              </a:ext>
            </a:extLst>
          </p:cNvPr>
          <p:cNvSpPr txBox="1"/>
          <p:nvPr/>
        </p:nvSpPr>
        <p:spPr>
          <a:xfrm>
            <a:off x="174811" y="4305781"/>
            <a:ext cx="513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</a:t>
            </a:r>
            <a:r>
              <a:rPr lang="en-US" altLang="ko-KR" dirty="0"/>
              <a:t>: </a:t>
            </a:r>
            <a:r>
              <a:rPr lang="ko-KR" altLang="en-US" dirty="0"/>
              <a:t>경로는 어떻게 찾아주나요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6A610-8FB3-4BCA-AA92-963C6B96BDAC}"/>
              </a:ext>
            </a:extLst>
          </p:cNvPr>
          <p:cNvSpPr txBox="1"/>
          <p:nvPr/>
        </p:nvSpPr>
        <p:spPr>
          <a:xfrm>
            <a:off x="174810" y="4767446"/>
            <a:ext cx="5425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</a:t>
            </a:r>
            <a:r>
              <a:rPr lang="en-US" altLang="ko-KR" dirty="0"/>
              <a:t>: TCP/IP </a:t>
            </a:r>
            <a:r>
              <a:rPr lang="ko-KR" altLang="en-US" dirty="0"/>
              <a:t>프로토콜의 </a:t>
            </a:r>
            <a:r>
              <a:rPr lang="en-US" altLang="ko-KR" dirty="0"/>
              <a:t>IP </a:t>
            </a:r>
            <a:r>
              <a:rPr lang="ko-KR" altLang="en-US" dirty="0"/>
              <a:t>주소를 사용하여 찾을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7CE2B-84E5-4C3C-A403-3A9C39EDED23}"/>
              </a:ext>
            </a:extLst>
          </p:cNvPr>
          <p:cNvSpPr txBox="1"/>
          <p:nvPr/>
        </p:nvSpPr>
        <p:spPr>
          <a:xfrm>
            <a:off x="0" y="4284865"/>
            <a:ext cx="3567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Q</a:t>
            </a:r>
            <a:r>
              <a:rPr lang="en-US" altLang="ko-KR" dirty="0"/>
              <a:t>:</a:t>
            </a:r>
            <a:r>
              <a:rPr lang="ko-KR" altLang="en-US" dirty="0"/>
              <a:t>빠른 통신을 위한 효율적인  경로 설정은 어떻게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87EDFC-E9A8-48B6-8915-5EF5353DD7F1}"/>
              </a:ext>
            </a:extLst>
          </p:cNvPr>
          <p:cNvSpPr txBox="1"/>
          <p:nvPr/>
        </p:nvSpPr>
        <p:spPr>
          <a:xfrm>
            <a:off x="93183" y="4973028"/>
            <a:ext cx="4361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</a:t>
            </a:r>
            <a:r>
              <a:rPr lang="en-US" altLang="ko-KR" dirty="0"/>
              <a:t>: </a:t>
            </a:r>
            <a:r>
              <a:rPr lang="ko-KR" altLang="en-US" dirty="0"/>
              <a:t>라우터를 이용하여 효율적인 경로를 설정하고 그 루트로 패킷을 전송함으로써 빠른 통신이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6" name="그림 35" descr="보조의자, 시계, 방, 테이블이(가) 표시된 사진&#10;&#10;자동 생성된 설명">
            <a:extLst>
              <a:ext uri="{FF2B5EF4-FFF2-40B4-BE49-F238E27FC236}">
                <a16:creationId xmlns:a16="http://schemas.microsoft.com/office/drawing/2014/main" id="{6110338C-E6E8-4E2F-A49B-D4E2BACC9F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619960" y="2733941"/>
            <a:ext cx="836367" cy="555400"/>
          </a:xfrm>
          <a:prstGeom prst="rect">
            <a:avLst/>
          </a:prstGeom>
        </p:spPr>
      </p:pic>
      <p:pic>
        <p:nvPicPr>
          <p:cNvPr id="38" name="그림 37" descr="보조의자, 시계, 방, 테이블이(가) 표시된 사진&#10;&#10;자동 생성된 설명">
            <a:extLst>
              <a:ext uri="{FF2B5EF4-FFF2-40B4-BE49-F238E27FC236}">
                <a16:creationId xmlns:a16="http://schemas.microsoft.com/office/drawing/2014/main" id="{43BC0E00-13A8-4FB5-BA76-41E97F4809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316734" y="2749176"/>
            <a:ext cx="836367" cy="555400"/>
          </a:xfrm>
          <a:prstGeom prst="rect">
            <a:avLst/>
          </a:prstGeom>
        </p:spPr>
      </p:pic>
      <p:pic>
        <p:nvPicPr>
          <p:cNvPr id="39" name="그림 38" descr="보조의자, 시계, 방, 테이블이(가) 표시된 사진&#10;&#10;자동 생성된 설명">
            <a:extLst>
              <a:ext uri="{FF2B5EF4-FFF2-40B4-BE49-F238E27FC236}">
                <a16:creationId xmlns:a16="http://schemas.microsoft.com/office/drawing/2014/main" id="{33328E76-4D77-4D2F-B7EC-804DD4A8F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65494" y="4038600"/>
            <a:ext cx="836367" cy="555400"/>
          </a:xfrm>
          <a:prstGeom prst="rect">
            <a:avLst/>
          </a:prstGeom>
        </p:spPr>
      </p:pic>
      <p:pic>
        <p:nvPicPr>
          <p:cNvPr id="40" name="그림 39" descr="보조의자, 시계, 방, 테이블이(가) 표시된 사진&#10;&#10;자동 생성된 설명">
            <a:extLst>
              <a:ext uri="{FF2B5EF4-FFF2-40B4-BE49-F238E27FC236}">
                <a16:creationId xmlns:a16="http://schemas.microsoft.com/office/drawing/2014/main" id="{56A53B9D-6D75-43E7-90DC-A5ECC52F00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685711" y="2963940"/>
            <a:ext cx="836367" cy="555400"/>
          </a:xfrm>
          <a:prstGeom prst="rect">
            <a:avLst/>
          </a:prstGeom>
        </p:spPr>
      </p:pic>
      <p:pic>
        <p:nvPicPr>
          <p:cNvPr id="41" name="그림 40" descr="보조의자, 시계, 방, 테이블이(가) 표시된 사진&#10;&#10;자동 생성된 설명">
            <a:extLst>
              <a:ext uri="{FF2B5EF4-FFF2-40B4-BE49-F238E27FC236}">
                <a16:creationId xmlns:a16="http://schemas.microsoft.com/office/drawing/2014/main" id="{98C6091E-2A79-4C1C-AE4C-E05938FF26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58625" y="3303700"/>
            <a:ext cx="836367" cy="5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3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" grpId="0"/>
      <p:bldP spid="26" grpId="0"/>
      <p:bldP spid="26" grpId="1"/>
      <p:bldP spid="27" grpId="0"/>
      <p:bldP spid="27" grpId="1"/>
      <p:bldP spid="3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3895F2-AC4F-4A99-B7AC-35AA117B5204}"/>
              </a:ext>
            </a:extLst>
          </p:cNvPr>
          <p:cNvSpPr txBox="1"/>
          <p:nvPr/>
        </p:nvSpPr>
        <p:spPr>
          <a:xfrm>
            <a:off x="3274358" y="613198"/>
            <a:ext cx="564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잠깐 간단하게 보는 </a:t>
            </a:r>
            <a:r>
              <a:rPr lang="en-US" altLang="ko-KR" sz="2400" dirty="0"/>
              <a:t>IP</a:t>
            </a:r>
            <a:r>
              <a:rPr lang="ko-KR" altLang="en-US" sz="2400" dirty="0"/>
              <a:t>주소</a:t>
            </a:r>
            <a:r>
              <a:rPr lang="en-US" altLang="ko-KR" sz="2400" dirty="0"/>
              <a:t>(IPv4)</a:t>
            </a:r>
            <a:r>
              <a:rPr lang="ko-KR" altLang="en-US" sz="2400" dirty="0"/>
              <a:t>의 개념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830E1-F6B8-487C-B2EE-30D8E8A54043}"/>
              </a:ext>
            </a:extLst>
          </p:cNvPr>
          <p:cNvSpPr txBox="1"/>
          <p:nvPr/>
        </p:nvSpPr>
        <p:spPr>
          <a:xfrm>
            <a:off x="3724835" y="2160514"/>
            <a:ext cx="474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00000000.00000000.00000000.00000000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3E6622C-E25F-4025-8C88-8046541600F3}"/>
              </a:ext>
            </a:extLst>
          </p:cNvPr>
          <p:cNvSpPr/>
          <p:nvPr/>
        </p:nvSpPr>
        <p:spPr>
          <a:xfrm>
            <a:off x="3908612" y="1757082"/>
            <a:ext cx="1084730" cy="1165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758A23-D5C0-419A-8B32-AF3E2ABBE800}"/>
              </a:ext>
            </a:extLst>
          </p:cNvPr>
          <p:cNvCxnSpPr>
            <a:stCxn id="22" idx="5"/>
          </p:cNvCxnSpPr>
          <p:nvPr/>
        </p:nvCxnSpPr>
        <p:spPr>
          <a:xfrm>
            <a:off x="4834487" y="2751823"/>
            <a:ext cx="391937" cy="349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9A6C5E-587B-4097-9D34-2A43DDA3F999}"/>
              </a:ext>
            </a:extLst>
          </p:cNvPr>
          <p:cNvSpPr/>
          <p:nvPr/>
        </p:nvSpPr>
        <p:spPr>
          <a:xfrm>
            <a:off x="5342070" y="3101788"/>
            <a:ext cx="3685389" cy="43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하나당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비트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총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비트이며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진수이다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4C3729-1676-48F1-90A9-DC392023689E}"/>
              </a:ext>
            </a:extLst>
          </p:cNvPr>
          <p:cNvSpPr/>
          <p:nvPr/>
        </p:nvSpPr>
        <p:spPr>
          <a:xfrm>
            <a:off x="5342069" y="3673730"/>
            <a:ext cx="3685389" cy="43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은 세지 않으며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오직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만 계산할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ED07D881-E80E-4E8A-A61B-862CBDC291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763999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840408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25200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네트워크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호스트 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14354"/>
                  </a:ext>
                </a:extLst>
              </a:tr>
            </a:tbl>
          </a:graphicData>
        </a:graphic>
      </p:graphicFrame>
      <p:graphicFrame>
        <p:nvGraphicFramePr>
          <p:cNvPr id="29" name="표 27">
            <a:extLst>
              <a:ext uri="{FF2B5EF4-FFF2-40B4-BE49-F238E27FC236}">
                <a16:creationId xmlns:a16="http://schemas.microsoft.com/office/drawing/2014/main" id="{BDDD0F7D-B466-4AD0-A172-64109461BEB8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521361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84040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410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네트워크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호스트 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14354"/>
                  </a:ext>
                </a:extLst>
              </a:tr>
            </a:tbl>
          </a:graphicData>
        </a:graphic>
      </p:graphicFrame>
      <p:graphicFrame>
        <p:nvGraphicFramePr>
          <p:cNvPr id="30" name="표 27">
            <a:extLst>
              <a:ext uri="{FF2B5EF4-FFF2-40B4-BE49-F238E27FC236}">
                <a16:creationId xmlns:a16="http://schemas.microsoft.com/office/drawing/2014/main" id="{6FD4E250-55E2-4750-88BA-D6A47E2B9FED}"/>
              </a:ext>
            </a:extLst>
          </p:cNvPr>
          <p:cNvGraphicFramePr>
            <a:graphicFrameLocks noGrp="1"/>
          </p:cNvGraphicFramePr>
          <p:nvPr/>
        </p:nvGraphicFramePr>
        <p:xfrm>
          <a:off x="2031103" y="6298766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08404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657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네트워크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호스트 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14354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26A102-4C2E-45BD-BCC9-661A42957AF3}"/>
              </a:ext>
            </a:extLst>
          </p:cNvPr>
          <p:cNvSpPr/>
          <p:nvPr/>
        </p:nvSpPr>
        <p:spPr>
          <a:xfrm>
            <a:off x="3585883" y="4385317"/>
            <a:ext cx="914400" cy="370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비트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6F6E9B-06BC-4D55-9831-94088F2D5F15}"/>
              </a:ext>
            </a:extLst>
          </p:cNvPr>
          <p:cNvSpPr/>
          <p:nvPr/>
        </p:nvSpPr>
        <p:spPr>
          <a:xfrm>
            <a:off x="5662556" y="4385317"/>
            <a:ext cx="914400" cy="370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비트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4B0185-DCF9-4DF3-8681-DAEC279FD963}"/>
              </a:ext>
            </a:extLst>
          </p:cNvPr>
          <p:cNvSpPr/>
          <p:nvPr/>
        </p:nvSpPr>
        <p:spPr>
          <a:xfrm>
            <a:off x="7691719" y="4385317"/>
            <a:ext cx="914400" cy="370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비트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5ECB30-08EE-4744-9178-D586AA912F9C}"/>
              </a:ext>
            </a:extLst>
          </p:cNvPr>
          <p:cNvSpPr/>
          <p:nvPr/>
        </p:nvSpPr>
        <p:spPr>
          <a:xfrm>
            <a:off x="914400" y="4763999"/>
            <a:ext cx="914400" cy="370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 </a:t>
            </a:r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19FD337-CF24-4C07-A521-6900B8FF767E}"/>
              </a:ext>
            </a:extLst>
          </p:cNvPr>
          <p:cNvSpPr/>
          <p:nvPr/>
        </p:nvSpPr>
        <p:spPr>
          <a:xfrm>
            <a:off x="878541" y="5521360"/>
            <a:ext cx="914400" cy="370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</a:t>
            </a:r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66447F-85B3-4D20-86F2-6F0E5929FA97}"/>
              </a:ext>
            </a:extLst>
          </p:cNvPr>
          <p:cNvSpPr/>
          <p:nvPr/>
        </p:nvSpPr>
        <p:spPr>
          <a:xfrm>
            <a:off x="914400" y="6278721"/>
            <a:ext cx="914400" cy="370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 </a:t>
            </a:r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991B12-EB3C-4BE9-83FE-5BD4ED288C2A}"/>
              </a:ext>
            </a:extLst>
          </p:cNvPr>
          <p:cNvSpPr/>
          <p:nvPr/>
        </p:nvSpPr>
        <p:spPr>
          <a:xfrm>
            <a:off x="9701903" y="4385317"/>
            <a:ext cx="914400" cy="370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비트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0F76BB2-689D-483A-9520-67C8C6E95B30}"/>
              </a:ext>
            </a:extLst>
          </p:cNvPr>
          <p:cNvSpPr/>
          <p:nvPr/>
        </p:nvSpPr>
        <p:spPr>
          <a:xfrm>
            <a:off x="789272" y="4570736"/>
            <a:ext cx="1135781" cy="2287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581987F-8866-426F-AAE2-3A0ADBEBC48D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357162" y="3673730"/>
            <a:ext cx="1" cy="897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C5CB4A-9598-4F75-B388-224172CBEBF2}"/>
              </a:ext>
            </a:extLst>
          </p:cNvPr>
          <p:cNvSpPr txBox="1"/>
          <p:nvPr/>
        </p:nvSpPr>
        <p:spPr>
          <a:xfrm>
            <a:off x="17930" y="1785584"/>
            <a:ext cx="3567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Q</a:t>
            </a:r>
            <a:r>
              <a:rPr lang="en-US" altLang="ko-KR" dirty="0"/>
              <a:t>: </a:t>
            </a:r>
            <a:r>
              <a:rPr lang="ko-KR" altLang="en-US" sz="1600" dirty="0"/>
              <a:t>왜 계산하기 귀찮게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여러 개로 나눴나요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55326B-1B4A-4664-A300-96C3079BDD51}"/>
              </a:ext>
            </a:extLst>
          </p:cNvPr>
          <p:cNvSpPr txBox="1"/>
          <p:nvPr/>
        </p:nvSpPr>
        <p:spPr>
          <a:xfrm>
            <a:off x="17930" y="2567635"/>
            <a:ext cx="3567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</a:t>
            </a:r>
            <a:r>
              <a:rPr lang="en-US" altLang="ko-KR" dirty="0"/>
              <a:t>: </a:t>
            </a:r>
            <a:r>
              <a:rPr lang="ko-KR" altLang="en-US" sz="1600" dirty="0"/>
              <a:t>작업의 효율성을 높이기 위해 </a:t>
            </a:r>
            <a:endParaRPr lang="en-US" altLang="ko-KR" sz="1600" dirty="0"/>
          </a:p>
          <a:p>
            <a:pPr algn="ctr"/>
            <a:r>
              <a:rPr lang="ko-KR" altLang="en-US" sz="1600" dirty="0"/>
              <a:t>네트워크와 호스트 부분의 구성을 다르게 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90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 animBg="1"/>
      <p:bldP spid="25" grpId="0" animBg="1"/>
      <p:bldP spid="26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" grpId="0" animBg="1"/>
      <p:bldP spid="23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B0EB5-13DF-4EC9-9DEF-651EC12232E3}"/>
              </a:ext>
            </a:extLst>
          </p:cNvPr>
          <p:cNvSpPr txBox="1"/>
          <p:nvPr/>
        </p:nvSpPr>
        <p:spPr>
          <a:xfrm>
            <a:off x="3274358" y="613198"/>
            <a:ext cx="564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잠깐 간단하게 보는 </a:t>
            </a:r>
            <a:r>
              <a:rPr lang="en-US" altLang="ko-KR" sz="2400" dirty="0"/>
              <a:t>IP</a:t>
            </a:r>
            <a:r>
              <a:rPr lang="ko-KR" altLang="en-US" sz="2400" dirty="0"/>
              <a:t>주소</a:t>
            </a:r>
            <a:r>
              <a:rPr lang="en-US" altLang="ko-KR" sz="2400" dirty="0"/>
              <a:t>(IPv4)</a:t>
            </a:r>
            <a:r>
              <a:rPr lang="ko-KR" altLang="en-US" sz="2400" dirty="0"/>
              <a:t>의 개념 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44C1DFD-AF33-43D7-8ECF-2A5A21B59264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416424"/>
          <a:ext cx="8127999" cy="48676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8425">
                  <a:extLst>
                    <a:ext uri="{9D8B030D-6E8A-4147-A177-3AD203B41FA5}">
                      <a16:colId xmlns:a16="http://schemas.microsoft.com/office/drawing/2014/main" val="42787866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2866312"/>
                    </a:ext>
                  </a:extLst>
                </a:gridCol>
                <a:gridCol w="6000374">
                  <a:extLst>
                    <a:ext uri="{9D8B030D-6E8A-4147-A177-3AD203B41FA5}">
                      <a16:colId xmlns:a16="http://schemas.microsoft.com/office/drawing/2014/main" val="3896979218"/>
                    </a:ext>
                  </a:extLst>
                </a:gridCol>
              </a:tblGrid>
              <a:tr h="569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시작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90657"/>
                  </a:ext>
                </a:extLst>
              </a:tr>
              <a:tr h="569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 </a:t>
                      </a:r>
                      <a:r>
                        <a:rPr lang="ko-KR" altLang="en-US" sz="1400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00000000</a:t>
                      </a:r>
                      <a:r>
                        <a:rPr lang="ko-KR" altLang="en-US" sz="1400" dirty="0"/>
                        <a:t>번부터 </a:t>
                      </a:r>
                      <a:r>
                        <a:rPr lang="en-US" altLang="ko-KR" sz="1400" dirty="0"/>
                        <a:t>01111111(127)</a:t>
                      </a:r>
                      <a:r>
                        <a:rPr lang="ko-KR" altLang="en-US" sz="1400" dirty="0"/>
                        <a:t>번까지의 네트워크이다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 클래스는 모두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승</a:t>
                      </a:r>
                      <a:r>
                        <a:rPr lang="en-US" altLang="ko-KR" sz="1400" dirty="0"/>
                        <a:t>(128)</a:t>
                      </a:r>
                      <a:r>
                        <a:rPr lang="ko-KR" altLang="en-US" sz="1400" dirty="0"/>
                        <a:t>개가 가능하고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하나의 </a:t>
                      </a:r>
                      <a:r>
                        <a:rPr lang="en-US" altLang="ko-KR" sz="1400" dirty="0"/>
                        <a:t>A </a:t>
                      </a:r>
                      <a:r>
                        <a:rPr lang="ko-KR" altLang="en-US" sz="1400" dirty="0"/>
                        <a:t>클래스 안에 </a:t>
                      </a:r>
                      <a:r>
                        <a:rPr lang="en-US" altLang="ko-KR" sz="1400" dirty="0"/>
                        <a:t>256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승</a:t>
                      </a:r>
                      <a:r>
                        <a:rPr lang="en-US" altLang="ko-KR" sz="1400" dirty="0"/>
                        <a:t>(16,777,216)</a:t>
                      </a:r>
                      <a:r>
                        <a:rPr lang="ko-KR" altLang="en-US" sz="1400" dirty="0"/>
                        <a:t>개의 호스트가 존재할 수 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437039"/>
                  </a:ext>
                </a:extLst>
              </a:tr>
              <a:tr h="569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 </a:t>
                      </a:r>
                      <a:r>
                        <a:rPr lang="ko-KR" altLang="en-US" sz="1400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10000000(128)</a:t>
                      </a:r>
                      <a:r>
                        <a:rPr lang="ko-KR" altLang="en-US" sz="1400" dirty="0"/>
                        <a:t>번부터 </a:t>
                      </a:r>
                      <a:r>
                        <a:rPr lang="en-US" altLang="ko-KR" sz="1400" dirty="0"/>
                        <a:t>10111111(191)</a:t>
                      </a:r>
                      <a:r>
                        <a:rPr lang="ko-KR" altLang="en-US" sz="1400" dirty="0"/>
                        <a:t>번까지의 네트워크이다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B </a:t>
                      </a:r>
                      <a:r>
                        <a:rPr lang="ko-KR" altLang="en-US" sz="1400" dirty="0"/>
                        <a:t>클래스는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승</a:t>
                      </a:r>
                      <a:r>
                        <a:rPr lang="en-US" altLang="ko-KR" sz="1400" dirty="0"/>
                        <a:t> X 256(16,384)</a:t>
                      </a:r>
                      <a:r>
                        <a:rPr lang="ko-KR" altLang="en-US" sz="1400" dirty="0"/>
                        <a:t>개가 가능하고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하나의 </a:t>
                      </a:r>
                      <a:r>
                        <a:rPr lang="en-US" altLang="ko-KR" sz="1400" dirty="0"/>
                        <a:t>B </a:t>
                      </a:r>
                      <a:r>
                        <a:rPr lang="ko-KR" altLang="en-US" sz="1400" dirty="0"/>
                        <a:t>클래스 안에 </a:t>
                      </a:r>
                      <a:r>
                        <a:rPr lang="en-US" altLang="ko-KR" sz="1400" dirty="0"/>
                        <a:t>256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승</a:t>
                      </a:r>
                      <a:r>
                        <a:rPr lang="en-US" altLang="ko-KR" sz="1400" dirty="0"/>
                        <a:t>(66,536)</a:t>
                      </a:r>
                      <a:r>
                        <a:rPr lang="ko-KR" altLang="en-US" sz="1400" dirty="0"/>
                        <a:t>개의 호스트가 존재할 수 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88657"/>
                  </a:ext>
                </a:extLst>
              </a:tr>
              <a:tr h="569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 </a:t>
                      </a:r>
                      <a:r>
                        <a:rPr lang="ko-KR" altLang="en-US" sz="1400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11000000(192)</a:t>
                      </a:r>
                      <a:r>
                        <a:rPr lang="ko-KR" altLang="en-US" sz="1400" dirty="0"/>
                        <a:t>번부터 </a:t>
                      </a:r>
                      <a:r>
                        <a:rPr lang="en-US" altLang="ko-KR" sz="1400" dirty="0"/>
                        <a:t>11011111(223)</a:t>
                      </a:r>
                      <a:r>
                        <a:rPr lang="ko-KR" altLang="en-US" sz="1400" dirty="0"/>
                        <a:t>번까지의 네트워크이다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C</a:t>
                      </a:r>
                      <a:r>
                        <a:rPr lang="ko-KR" altLang="en-US" sz="1400" dirty="0"/>
                        <a:t>클래스는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승 </a:t>
                      </a:r>
                      <a:r>
                        <a:rPr lang="en-US" altLang="ko-KR" sz="1400" dirty="0"/>
                        <a:t>X 256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승</a:t>
                      </a:r>
                      <a:r>
                        <a:rPr lang="en-US" altLang="ko-KR" sz="1400" dirty="0"/>
                        <a:t>(2,097,152)</a:t>
                      </a:r>
                      <a:r>
                        <a:rPr lang="ko-KR" altLang="en-US" sz="1400" dirty="0"/>
                        <a:t>개가 가능하고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하나의 </a:t>
                      </a:r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클래스 안에 </a:t>
                      </a:r>
                      <a:r>
                        <a:rPr lang="en-US" altLang="ko-KR" sz="1400" dirty="0"/>
                        <a:t>256</a:t>
                      </a:r>
                      <a:r>
                        <a:rPr lang="ko-KR" altLang="en-US" sz="1400" dirty="0"/>
                        <a:t>개의 호스트가 존재할 수 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56293"/>
                  </a:ext>
                </a:extLst>
              </a:tr>
              <a:tr h="569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 </a:t>
                      </a:r>
                      <a:r>
                        <a:rPr lang="ko-KR" altLang="en-US" sz="1400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11100000(224)</a:t>
                      </a:r>
                      <a:r>
                        <a:rPr lang="ko-KR" altLang="en-US" sz="1400" dirty="0"/>
                        <a:t>번부터 </a:t>
                      </a:r>
                      <a:r>
                        <a:rPr lang="en-US" altLang="ko-KR" sz="1400" dirty="0"/>
                        <a:t>11111111(255)</a:t>
                      </a:r>
                      <a:r>
                        <a:rPr lang="ko-KR" altLang="en-US" sz="1400" dirty="0"/>
                        <a:t>번까지의 네트워크이다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멀티미디어 방송을 할 때 자동으로 부여된다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730696"/>
                  </a:ext>
                </a:extLst>
              </a:tr>
              <a:tr h="56997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 </a:t>
                      </a:r>
                      <a:r>
                        <a:rPr lang="ko-KR" altLang="en-US" sz="1400" dirty="0"/>
                        <a:t>클래스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11110000(240)</a:t>
                      </a:r>
                      <a:r>
                        <a:rPr lang="ko-KR" altLang="en-US" sz="1400" dirty="0"/>
                        <a:t>번부터 </a:t>
                      </a:r>
                      <a:r>
                        <a:rPr lang="en-US" altLang="ko-KR" sz="1400" dirty="0"/>
                        <a:t>11111111(255)</a:t>
                      </a:r>
                      <a:r>
                        <a:rPr lang="ko-KR" altLang="en-US" sz="1400" dirty="0"/>
                        <a:t>번까지의 네트워크이다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테스트를 위한 주소 대역이며 사용하지 않는다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4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27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01FA3FB-C5CB-489F-B3C0-D16F6A5B654D}"/>
              </a:ext>
            </a:extLst>
          </p:cNvPr>
          <p:cNvGraphicFramePr>
            <a:graphicFrameLocks noGrp="1"/>
          </p:cNvGraphicFramePr>
          <p:nvPr/>
        </p:nvGraphicFramePr>
        <p:xfrm>
          <a:off x="2103718" y="1526490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2141">
                  <a:extLst>
                    <a:ext uri="{9D8B030D-6E8A-4147-A177-3AD203B41FA5}">
                      <a16:colId xmlns:a16="http://schemas.microsoft.com/office/drawing/2014/main" val="170609348"/>
                    </a:ext>
                  </a:extLst>
                </a:gridCol>
                <a:gridCol w="6385859">
                  <a:extLst>
                    <a:ext uri="{9D8B030D-6E8A-4147-A177-3AD203B41FA5}">
                      <a16:colId xmlns:a16="http://schemas.microsoft.com/office/drawing/2014/main" val="2647076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클래스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지정된 사설 네트워크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A </a:t>
                      </a:r>
                      <a:r>
                        <a:rPr lang="ko-KR" altLang="en-US" sz="1400"/>
                        <a:t>클래스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10.0.0.0~10.255.255.255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54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B </a:t>
                      </a:r>
                      <a:r>
                        <a:rPr lang="ko-KR" altLang="en-US" sz="1400"/>
                        <a:t>클래스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172.16.0.0~172.31.255.255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 </a:t>
                      </a:r>
                      <a:r>
                        <a:rPr lang="ko-KR" altLang="en-US" sz="1400"/>
                        <a:t>클래스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192.168.0.0~192.168.255.255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6241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392822E-62A8-482B-8C0E-6C78B11BF375}"/>
              </a:ext>
            </a:extLst>
          </p:cNvPr>
          <p:cNvSpPr/>
          <p:nvPr/>
        </p:nvSpPr>
        <p:spPr>
          <a:xfrm>
            <a:off x="2103718" y="3296822"/>
            <a:ext cx="3006164" cy="493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사설 네트워크는 왜 만든 건가요</a:t>
            </a:r>
            <a:r>
              <a:rPr lang="en-US" altLang="ko-KR" sz="1400">
                <a:solidFill>
                  <a:schemeClr val="tx1"/>
                </a:solidFill>
              </a:rPr>
              <a:t>?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04AD38-E595-417F-BE90-5961AD378499}"/>
              </a:ext>
            </a:extLst>
          </p:cNvPr>
          <p:cNvSpPr/>
          <p:nvPr/>
        </p:nvSpPr>
        <p:spPr>
          <a:xfrm>
            <a:off x="2103717" y="3951246"/>
            <a:ext cx="5803153" cy="138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r>
              <a:rPr lang="en-US" altLang="ko-KR" sz="1400">
                <a:solidFill>
                  <a:schemeClr val="tx1"/>
                </a:solidFill>
              </a:rPr>
              <a:t>:  </a:t>
            </a:r>
            <a:r>
              <a:rPr lang="ko-KR" altLang="en-US" sz="1400">
                <a:solidFill>
                  <a:schemeClr val="tx1"/>
                </a:solidFill>
              </a:rPr>
              <a:t>사설 </a:t>
            </a:r>
            <a:r>
              <a:rPr lang="en-US" altLang="ko-KR" sz="1400">
                <a:solidFill>
                  <a:schemeClr val="tx1"/>
                </a:solidFill>
              </a:rPr>
              <a:t>IP </a:t>
            </a:r>
            <a:r>
              <a:rPr lang="ko-KR" altLang="en-US" sz="1400">
                <a:solidFill>
                  <a:schemeClr val="tx1"/>
                </a:solidFill>
              </a:rPr>
              <a:t>주소가 필요한 이유는 기존의 </a:t>
            </a:r>
            <a:r>
              <a:rPr lang="en-US" altLang="ko-KR" sz="1400">
                <a:solidFill>
                  <a:schemeClr val="tx1"/>
                </a:solidFill>
              </a:rPr>
              <a:t>IP </a:t>
            </a:r>
            <a:r>
              <a:rPr lang="ko-KR" altLang="en-US" sz="1400">
                <a:solidFill>
                  <a:schemeClr val="tx1"/>
                </a:solidFill>
              </a:rPr>
              <a:t>주소가 부족하기 때문으로 서브넷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즉 외부에 노출할 필요가 없는 컴퓨터에는 사설 </a:t>
            </a:r>
            <a:r>
              <a:rPr lang="en-US" altLang="ko-KR" sz="1400">
                <a:solidFill>
                  <a:schemeClr val="tx1"/>
                </a:solidFill>
              </a:rPr>
              <a:t>IP </a:t>
            </a:r>
            <a:r>
              <a:rPr lang="ko-KR" altLang="en-US" sz="1400">
                <a:solidFill>
                  <a:schemeClr val="tx1"/>
                </a:solidFill>
              </a:rPr>
              <a:t>주소를 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부여하여 </a:t>
            </a:r>
            <a:r>
              <a:rPr lang="en-US" altLang="ko-KR" sz="1400">
                <a:solidFill>
                  <a:schemeClr val="tx1"/>
                </a:solidFill>
              </a:rPr>
              <a:t>IP </a:t>
            </a:r>
            <a:r>
              <a:rPr lang="ko-KR" altLang="en-US" sz="1400">
                <a:solidFill>
                  <a:schemeClr val="tx1"/>
                </a:solidFill>
              </a:rPr>
              <a:t>주소 고갈을 해결하기 위함입니다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EF443-27F1-42DE-8230-045AF60E6324}"/>
              </a:ext>
            </a:extLst>
          </p:cNvPr>
          <p:cNvSpPr txBox="1"/>
          <p:nvPr/>
        </p:nvSpPr>
        <p:spPr>
          <a:xfrm>
            <a:off x="3274358" y="613198"/>
            <a:ext cx="564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/>
              <a:t>잠깐 간단하게 보는 </a:t>
            </a:r>
            <a:r>
              <a:rPr lang="en-US" altLang="ko-KR" sz="2400"/>
              <a:t>IP</a:t>
            </a:r>
            <a:r>
              <a:rPr lang="ko-KR" altLang="en-US" sz="2400"/>
              <a:t>주소</a:t>
            </a:r>
            <a:r>
              <a:rPr lang="en-US" altLang="ko-KR" sz="2400"/>
              <a:t>(IPv4)</a:t>
            </a:r>
            <a:r>
              <a:rPr lang="ko-KR" altLang="en-US" sz="2400"/>
              <a:t>의 개념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516</Words>
  <Application>Microsoft Office PowerPoint</Application>
  <PresentationFormat>와이드스크린</PresentationFormat>
  <Paragraphs>116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민규</dc:creator>
  <cp:lastModifiedBy>김 민규</cp:lastModifiedBy>
  <cp:revision>1</cp:revision>
  <dcterms:created xsi:type="dcterms:W3CDTF">2020-04-24T12:24:34Z</dcterms:created>
  <dcterms:modified xsi:type="dcterms:W3CDTF">2020-04-24T12:26:56Z</dcterms:modified>
</cp:coreProperties>
</file>