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7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7D107-1805-493D-8B60-173083FE2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4D9D64-A896-4140-BDE3-4659C7B05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A72D9-21D9-4326-81DE-B09A6401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FFFE-8D57-43C4-86D2-A00B8287184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F8A2F-0AE1-4B8A-9814-57166ED7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55E96-23D5-41CE-AC28-8886A410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F4D4-5768-4107-B92A-5B879D00F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2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E4EA5-E25A-4B54-A5E2-9EBE4766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C3CB95-884F-4014-9F74-2D9A7E111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7B44E-9898-436B-B8AC-9566C341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FFFE-8D57-43C4-86D2-A00B8287184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50834-7360-4529-8E1E-DC9CF52F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BC8E7-44B5-4606-9B50-350B8F4C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F4D4-5768-4107-B92A-5B879D00F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8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96EEA1-3FA5-471D-9E38-9C928C9F0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A0DE9C-33B0-4C46-A0CF-0763B67F2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BD85D-7F6B-4D49-9FED-58C627D0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FFFE-8D57-43C4-86D2-A00B8287184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B749F-E7A8-437E-8965-7255AE69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A7F94-EAC7-4339-8DC6-38D97A8F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F4D4-5768-4107-B92A-5B879D00F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65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759D2-BA8A-4A4C-B5A3-9731BFA4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B0991-B9B9-4739-AF65-81D595F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1351E-D174-4CAC-AC4D-1210F537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FFFE-8D57-43C4-86D2-A00B8287184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66430-3ED4-4C51-AA18-A2007CE8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0ADD5-DDA6-47B0-8BCA-E21E16CA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F4D4-5768-4107-B92A-5B879D00F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7CD93-DD98-4C9A-95E0-C20151BF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7771A-16D5-469D-9DC6-57961530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2AF68-4C9D-462A-9B6C-C548213E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FFFE-8D57-43C4-86D2-A00B8287184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C95B9-E08A-45BD-B03E-FA4007D1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36864-AAA6-4433-A552-9A9EDDC0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F4D4-5768-4107-B92A-5B879D00F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6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FF989-349A-4834-9ACB-767B7C69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3CF39-746B-403D-9165-265622695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045560-10F5-448D-9816-FB7497B70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1DEFD2-E51D-4DB8-AFA3-46E7ECE4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FFFE-8D57-43C4-86D2-A00B8287184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24A77C-E0A0-484B-821F-A9BB137E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1E7EBD-B126-4B6A-B9BC-76ACCB18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F4D4-5768-4107-B92A-5B879D00F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0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21C87-78CB-4193-B4F2-7FADA6E5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D7C76-B1CE-42FE-9D20-6BB7ECFA2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D77B12-827A-4284-B570-3C98DC076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C7657F-8A8C-4CA7-87E9-243C10E08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5E5381-6715-4E12-AAF5-3861CC04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F74884-808B-4871-8837-78296DC7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FFFE-8D57-43C4-86D2-A00B8287184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BBFB61-563F-442F-9116-A094E1AA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8717EC-5C92-4D97-9216-E828DFCF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F4D4-5768-4107-B92A-5B879D00F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4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DDA73-ED18-407E-A7EF-4C5CC457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4037C9-656E-46BC-B62C-CA432063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FFFE-8D57-43C4-86D2-A00B8287184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A46F6C-43FC-4C50-8179-E573168D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D534D0-9A66-4BFB-B2CC-241405E0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F4D4-5768-4107-B92A-5B879D00F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70CB98-134C-4E16-B928-12914A58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FFFE-8D57-43C4-86D2-A00B8287184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B90370-8299-4EF2-B9F6-738E8A8A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A16C54-00EA-449A-A0DB-F256FDF4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F4D4-5768-4107-B92A-5B879D00F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40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9E60C-A094-4F59-8988-B2868D4A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1D0BE-BFA3-42E7-9BAE-55202580D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31D89A-5776-4486-B31E-BE0A0AFBE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3F14A-590D-44D0-89B5-DF5F45DE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FFFE-8D57-43C4-86D2-A00B8287184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B8F69C-5167-43D0-B6EB-3235529D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5E334-3C67-4DAF-A667-BF9D5A3D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F4D4-5768-4107-B92A-5B879D00F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10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60691-7A26-489A-8823-C63B0A2B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D61698-148D-4FD1-8637-857FD80EA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44DBBE-FB78-4CCC-A201-CA98260B6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BA6CC5-FC6B-4807-BEDD-F345EA6C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FFFE-8D57-43C4-86D2-A00B8287184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3A241A-FDF6-46F6-AD52-787B19AC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AD84A1-F6F0-4ECA-AA60-829529F0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F4D4-5768-4107-B92A-5B879D00F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D4AE30-0782-4846-B058-7D97F692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884CED-1008-43B4-8760-EDBAA57E2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A2475-264A-43D5-85FD-4AC9E9E8B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6FFFE-8D57-43C4-86D2-A00B8287184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D6D94-7957-4635-94DD-9B9EAE086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5EF76-10DD-4441-942B-C69C5BAE2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0F4D4-5768-4107-B92A-5B879D00F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5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278716-DD4B-4B77-B1A4-127322006643}"/>
              </a:ext>
            </a:extLst>
          </p:cNvPr>
          <p:cNvSpPr txBox="1"/>
          <p:nvPr/>
        </p:nvSpPr>
        <p:spPr>
          <a:xfrm>
            <a:off x="62752" y="537883"/>
            <a:ext cx="346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전송 계층</a:t>
            </a:r>
            <a:r>
              <a:rPr lang="en-US" altLang="ko-KR" sz="2400" dirty="0"/>
              <a:t>(4</a:t>
            </a:r>
            <a:r>
              <a:rPr lang="ko-KR" altLang="en-US" sz="2400" dirty="0"/>
              <a:t>계층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74AB07D-040E-44F9-9AD1-FD60C69255C5}"/>
              </a:ext>
            </a:extLst>
          </p:cNvPr>
          <p:cNvGraphicFramePr>
            <a:graphicFrameLocks noGrp="1"/>
          </p:cNvGraphicFramePr>
          <p:nvPr/>
        </p:nvGraphicFramePr>
        <p:xfrm>
          <a:off x="6212541" y="2560704"/>
          <a:ext cx="4087906" cy="1736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2824">
                  <a:extLst>
                    <a:ext uri="{9D8B030D-6E8A-4147-A177-3AD203B41FA5}">
                      <a16:colId xmlns:a16="http://schemas.microsoft.com/office/drawing/2014/main" val="3114698121"/>
                    </a:ext>
                  </a:extLst>
                </a:gridCol>
                <a:gridCol w="995082">
                  <a:extLst>
                    <a:ext uri="{9D8B030D-6E8A-4147-A177-3AD203B41FA5}">
                      <a16:colId xmlns:a16="http://schemas.microsoft.com/office/drawing/2014/main" val="816447830"/>
                    </a:ext>
                  </a:extLst>
                </a:gridCol>
              </a:tblGrid>
              <a:tr h="578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응용 프로그램 계층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31407"/>
                  </a:ext>
                </a:extLst>
              </a:tr>
              <a:tr h="578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표현 계층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066957"/>
                  </a:ext>
                </a:extLst>
              </a:tr>
              <a:tr h="578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세션 계층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14619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CCB5DCC-28DF-46B2-A3F8-5C56430C020C}"/>
              </a:ext>
            </a:extLst>
          </p:cNvPr>
          <p:cNvGraphicFramePr>
            <a:graphicFrameLocks noGrp="1"/>
          </p:cNvGraphicFramePr>
          <p:nvPr/>
        </p:nvGraphicFramePr>
        <p:xfrm>
          <a:off x="149412" y="3139568"/>
          <a:ext cx="4087906" cy="578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2824">
                  <a:extLst>
                    <a:ext uri="{9D8B030D-6E8A-4147-A177-3AD203B41FA5}">
                      <a16:colId xmlns:a16="http://schemas.microsoft.com/office/drawing/2014/main" val="3964669779"/>
                    </a:ext>
                  </a:extLst>
                </a:gridCol>
                <a:gridCol w="995082">
                  <a:extLst>
                    <a:ext uri="{9D8B030D-6E8A-4147-A177-3AD203B41FA5}">
                      <a16:colId xmlns:a16="http://schemas.microsoft.com/office/drawing/2014/main" val="1540500852"/>
                    </a:ext>
                  </a:extLst>
                </a:gridCol>
              </a:tblGrid>
              <a:tr h="578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전송 계층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71912"/>
                  </a:ext>
                </a:extLst>
              </a:tr>
            </a:tbl>
          </a:graphicData>
        </a:graphic>
      </p:graphicFrame>
      <p:pic>
        <p:nvPicPr>
          <p:cNvPr id="6" name="그래픽 5" descr="확성시1">
            <a:extLst>
              <a:ext uri="{FF2B5EF4-FFF2-40B4-BE49-F238E27FC236}">
                <a16:creationId xmlns:a16="http://schemas.microsoft.com/office/drawing/2014/main" id="{DA96F9E4-00BD-4478-97AF-4F543B524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2259" y="2828366"/>
            <a:ext cx="914400" cy="914400"/>
          </a:xfrm>
          <a:prstGeom prst="rect">
            <a:avLst/>
          </a:prstGeom>
        </p:spPr>
      </p:pic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E3736E46-D100-4D75-B9AB-E0BA635F0F2C}"/>
              </a:ext>
            </a:extLst>
          </p:cNvPr>
          <p:cNvSpPr/>
          <p:nvPr/>
        </p:nvSpPr>
        <p:spPr>
          <a:xfrm>
            <a:off x="3989294" y="1362635"/>
            <a:ext cx="2106706" cy="1465732"/>
          </a:xfrm>
          <a:prstGeom prst="wedge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너희들은 각자의 일에 집중하도록</a:t>
            </a:r>
            <a:r>
              <a:rPr lang="en-US" altLang="ko-KR" sz="1400" dirty="0">
                <a:solidFill>
                  <a:schemeClr val="tx1"/>
                </a:solidFill>
              </a:rPr>
              <a:t>! </a:t>
            </a:r>
            <a:r>
              <a:rPr lang="ko-KR" altLang="en-US" sz="1400" dirty="0">
                <a:solidFill>
                  <a:schemeClr val="tx1"/>
                </a:solidFill>
              </a:rPr>
              <a:t>데이터가 잘 전달 됐는지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그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과정이 효율적인지 판단하는 건 내가 다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알아서 한다</a:t>
            </a:r>
            <a:r>
              <a:rPr lang="en-US" altLang="ko-KR" sz="1400" dirty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96CD7-CD5A-4967-8FAD-EEC9C13915E7}"/>
              </a:ext>
            </a:extLst>
          </p:cNvPr>
          <p:cNvSpPr txBox="1"/>
          <p:nvPr/>
        </p:nvSpPr>
        <p:spPr>
          <a:xfrm>
            <a:off x="0" y="4284865"/>
            <a:ext cx="3989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Q</a:t>
            </a:r>
            <a:r>
              <a:rPr lang="en-US" altLang="ko-KR" dirty="0"/>
              <a:t>: </a:t>
            </a:r>
            <a:r>
              <a:rPr lang="ko-KR" altLang="en-US" dirty="0"/>
              <a:t>데이터 전달의 유효성과 효율성은 어떻게 판단하나요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959FD-FFD7-416F-86D5-AC7F9317A447}"/>
              </a:ext>
            </a:extLst>
          </p:cNvPr>
          <p:cNvSpPr txBox="1"/>
          <p:nvPr/>
        </p:nvSpPr>
        <p:spPr>
          <a:xfrm>
            <a:off x="62752" y="5401396"/>
            <a:ext cx="3989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A</a:t>
            </a:r>
            <a:r>
              <a:rPr lang="en-US" altLang="ko-KR" dirty="0"/>
              <a:t>: </a:t>
            </a:r>
            <a:r>
              <a:rPr lang="ko-KR" altLang="en-US" dirty="0"/>
              <a:t>주로 포트와 </a:t>
            </a:r>
            <a:r>
              <a:rPr lang="en-US" altLang="ko-KR" dirty="0"/>
              <a:t>TCP </a:t>
            </a:r>
            <a:r>
              <a:rPr lang="ko-KR" altLang="en-US" dirty="0"/>
              <a:t>전송 프로토콜을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32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C28C46-3574-4AE1-9C0C-8784D29616D8}"/>
              </a:ext>
            </a:extLst>
          </p:cNvPr>
          <p:cNvSpPr txBox="1"/>
          <p:nvPr/>
        </p:nvSpPr>
        <p:spPr>
          <a:xfrm>
            <a:off x="211756" y="336884"/>
            <a:ext cx="3570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What is </a:t>
            </a:r>
            <a:r>
              <a:rPr lang="ko-KR" altLang="en-US" sz="2400" dirty="0"/>
              <a:t>포트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pic>
        <p:nvPicPr>
          <p:cNvPr id="4" name="그래픽 3" descr="컴퓨터">
            <a:extLst>
              <a:ext uri="{FF2B5EF4-FFF2-40B4-BE49-F238E27FC236}">
                <a16:creationId xmlns:a16="http://schemas.microsoft.com/office/drawing/2014/main" id="{CD4DB3C2-0CCA-4096-997C-CC670BD4D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779" y="2971800"/>
            <a:ext cx="914400" cy="914400"/>
          </a:xfrm>
          <a:prstGeom prst="rect">
            <a:avLst/>
          </a:prstGeom>
        </p:spPr>
      </p:pic>
      <p:pic>
        <p:nvPicPr>
          <p:cNvPr id="6" name="그래픽 5" descr="상자">
            <a:extLst>
              <a:ext uri="{FF2B5EF4-FFF2-40B4-BE49-F238E27FC236}">
                <a16:creationId xmlns:a16="http://schemas.microsoft.com/office/drawing/2014/main" id="{44D9C1D9-647A-4C2C-A6C2-080C49418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1068" y="2781300"/>
            <a:ext cx="457200" cy="457200"/>
          </a:xfrm>
          <a:prstGeom prst="rect">
            <a:avLst/>
          </a:prstGeom>
        </p:spPr>
      </p:pic>
      <p:pic>
        <p:nvPicPr>
          <p:cNvPr id="13" name="그래픽 12" descr="상자">
            <a:extLst>
              <a:ext uri="{FF2B5EF4-FFF2-40B4-BE49-F238E27FC236}">
                <a16:creationId xmlns:a16="http://schemas.microsoft.com/office/drawing/2014/main" id="{7E74CE95-C8AF-4519-8491-5F4B44928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1068" y="3200400"/>
            <a:ext cx="457200" cy="457200"/>
          </a:xfrm>
          <a:prstGeom prst="rect">
            <a:avLst/>
          </a:prstGeom>
        </p:spPr>
      </p:pic>
      <p:pic>
        <p:nvPicPr>
          <p:cNvPr id="14" name="그래픽 13" descr="상자">
            <a:extLst>
              <a:ext uri="{FF2B5EF4-FFF2-40B4-BE49-F238E27FC236}">
                <a16:creationId xmlns:a16="http://schemas.microsoft.com/office/drawing/2014/main" id="{C95E2F17-61C1-418C-8FA5-25635AFB8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1068" y="3659605"/>
            <a:ext cx="457200" cy="457200"/>
          </a:xfrm>
          <a:prstGeom prst="rect">
            <a:avLst/>
          </a:prstGeom>
        </p:spPr>
      </p:pic>
      <p:pic>
        <p:nvPicPr>
          <p:cNvPr id="15" name="그래픽 14" descr="상자">
            <a:extLst>
              <a:ext uri="{FF2B5EF4-FFF2-40B4-BE49-F238E27FC236}">
                <a16:creationId xmlns:a16="http://schemas.microsoft.com/office/drawing/2014/main" id="{9A12200D-ED4E-4CDC-962A-B64C0D343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3831" y="2965785"/>
            <a:ext cx="457200" cy="457200"/>
          </a:xfrm>
          <a:prstGeom prst="rect">
            <a:avLst/>
          </a:prstGeom>
        </p:spPr>
      </p:pic>
      <p:pic>
        <p:nvPicPr>
          <p:cNvPr id="16" name="그래픽 15" descr="상자">
            <a:extLst>
              <a:ext uri="{FF2B5EF4-FFF2-40B4-BE49-F238E27FC236}">
                <a16:creationId xmlns:a16="http://schemas.microsoft.com/office/drawing/2014/main" id="{F50F0135-75B7-4D08-8B4D-F263B275E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1050" y="3430003"/>
            <a:ext cx="457200" cy="457200"/>
          </a:xfrm>
          <a:prstGeom prst="rect">
            <a:avLst/>
          </a:prstGeom>
        </p:spPr>
      </p:pic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CC71CC1C-4BA4-446F-928C-5D382E1877D5}"/>
              </a:ext>
            </a:extLst>
          </p:cNvPr>
          <p:cNvSpPr/>
          <p:nvPr/>
        </p:nvSpPr>
        <p:spPr>
          <a:xfrm>
            <a:off x="1170272" y="1929506"/>
            <a:ext cx="914400" cy="612648"/>
          </a:xfrm>
          <a:prstGeom prst="wedgeRoundRectCallout">
            <a:avLst>
              <a:gd name="adj1" fmla="val 21272"/>
              <a:gd name="adj2" fmla="val 8292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패킷</a:t>
            </a:r>
          </a:p>
        </p:txBody>
      </p:sp>
      <p:pic>
        <p:nvPicPr>
          <p:cNvPr id="19" name="그래픽 18" descr="문이 열려 있음">
            <a:extLst>
              <a:ext uri="{FF2B5EF4-FFF2-40B4-BE49-F238E27FC236}">
                <a16:creationId xmlns:a16="http://schemas.microsoft.com/office/drawing/2014/main" id="{D9BC28E0-89A7-48D5-B415-AD8CC1E88F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8160" y="1103254"/>
            <a:ext cx="612648" cy="612648"/>
          </a:xfrm>
          <a:prstGeom prst="rect">
            <a:avLst/>
          </a:prstGeom>
        </p:spPr>
      </p:pic>
      <p:pic>
        <p:nvPicPr>
          <p:cNvPr id="20" name="그래픽 19" descr="문이 열려 있음">
            <a:extLst>
              <a:ext uri="{FF2B5EF4-FFF2-40B4-BE49-F238E27FC236}">
                <a16:creationId xmlns:a16="http://schemas.microsoft.com/office/drawing/2014/main" id="{684F1751-708B-4C54-A073-95C30187E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8160" y="1868302"/>
            <a:ext cx="612648" cy="612648"/>
          </a:xfrm>
          <a:prstGeom prst="rect">
            <a:avLst/>
          </a:prstGeom>
        </p:spPr>
      </p:pic>
      <p:pic>
        <p:nvPicPr>
          <p:cNvPr id="21" name="그래픽 20" descr="문이 열려 있음">
            <a:extLst>
              <a:ext uri="{FF2B5EF4-FFF2-40B4-BE49-F238E27FC236}">
                <a16:creationId xmlns:a16="http://schemas.microsoft.com/office/drawing/2014/main" id="{7C0A4E9A-7B98-4CA6-BAAA-86C767625A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8160" y="2633350"/>
            <a:ext cx="612648" cy="612648"/>
          </a:xfrm>
          <a:prstGeom prst="rect">
            <a:avLst/>
          </a:prstGeom>
        </p:spPr>
      </p:pic>
      <p:pic>
        <p:nvPicPr>
          <p:cNvPr id="22" name="그래픽 21" descr="문이 열려 있음">
            <a:extLst>
              <a:ext uri="{FF2B5EF4-FFF2-40B4-BE49-F238E27FC236}">
                <a16:creationId xmlns:a16="http://schemas.microsoft.com/office/drawing/2014/main" id="{0AB865F1-3788-482E-AFB9-156204189B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8160" y="3398398"/>
            <a:ext cx="612648" cy="612648"/>
          </a:xfrm>
          <a:prstGeom prst="rect">
            <a:avLst/>
          </a:prstGeom>
        </p:spPr>
      </p:pic>
      <p:pic>
        <p:nvPicPr>
          <p:cNvPr id="23" name="그래픽 22" descr="문이 열려 있음">
            <a:extLst>
              <a:ext uri="{FF2B5EF4-FFF2-40B4-BE49-F238E27FC236}">
                <a16:creationId xmlns:a16="http://schemas.microsoft.com/office/drawing/2014/main" id="{9295923C-7F9B-437F-B011-0B0618E8D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4417" y="4163446"/>
            <a:ext cx="612648" cy="612648"/>
          </a:xfrm>
          <a:prstGeom prst="rect">
            <a:avLst/>
          </a:prstGeom>
        </p:spPr>
      </p:pic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B1F7C737-2396-48A0-8CEB-D408596C9CF0}"/>
              </a:ext>
            </a:extLst>
          </p:cNvPr>
          <p:cNvSpPr/>
          <p:nvPr/>
        </p:nvSpPr>
        <p:spPr>
          <a:xfrm>
            <a:off x="6190808" y="592657"/>
            <a:ext cx="1615280" cy="461665"/>
          </a:xfrm>
          <a:prstGeom prst="wedgeRectCallout">
            <a:avLst>
              <a:gd name="adj1" fmla="val -45044"/>
              <a:gd name="adj2" fmla="val 813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응용프로그램 </a:t>
            </a:r>
            <a:r>
              <a:rPr lang="en-US" altLang="ko-KR" sz="1200" dirty="0">
                <a:solidFill>
                  <a:schemeClr val="tx1"/>
                </a:solidFill>
              </a:rPr>
              <a:t>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0A8B865C-EE55-425B-8F96-A5D2FCBAB92F}"/>
              </a:ext>
            </a:extLst>
          </p:cNvPr>
          <p:cNvSpPr/>
          <p:nvPr/>
        </p:nvSpPr>
        <p:spPr>
          <a:xfrm>
            <a:off x="6190808" y="1409578"/>
            <a:ext cx="1615280" cy="461665"/>
          </a:xfrm>
          <a:prstGeom prst="wedgeRectCallout">
            <a:avLst>
              <a:gd name="adj1" fmla="val -45044"/>
              <a:gd name="adj2" fmla="val 813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응용프로그램 </a:t>
            </a:r>
            <a:r>
              <a:rPr lang="en-US" altLang="ko-KR" sz="1200" dirty="0">
                <a:solidFill>
                  <a:schemeClr val="tx1"/>
                </a:solidFill>
              </a:rPr>
              <a:t>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말풍선: 사각형 28">
            <a:extLst>
              <a:ext uri="{FF2B5EF4-FFF2-40B4-BE49-F238E27FC236}">
                <a16:creationId xmlns:a16="http://schemas.microsoft.com/office/drawing/2014/main" id="{FAED19CA-D34E-4443-B96F-476523F71A1B}"/>
              </a:ext>
            </a:extLst>
          </p:cNvPr>
          <p:cNvSpPr/>
          <p:nvPr/>
        </p:nvSpPr>
        <p:spPr>
          <a:xfrm>
            <a:off x="6190808" y="2207662"/>
            <a:ext cx="1615280" cy="461665"/>
          </a:xfrm>
          <a:prstGeom prst="wedgeRectCallout">
            <a:avLst>
              <a:gd name="adj1" fmla="val -45044"/>
              <a:gd name="adj2" fmla="val 813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응용프로그램 </a:t>
            </a:r>
            <a:r>
              <a:rPr lang="en-US" altLang="ko-KR" sz="1200" dirty="0">
                <a:solidFill>
                  <a:schemeClr val="tx1"/>
                </a:solidFill>
              </a:rPr>
              <a:t>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말풍선: 사각형 29">
            <a:extLst>
              <a:ext uri="{FF2B5EF4-FFF2-40B4-BE49-F238E27FC236}">
                <a16:creationId xmlns:a16="http://schemas.microsoft.com/office/drawing/2014/main" id="{B38208A7-6F2E-42F0-8D5B-00C8A6A0916B}"/>
              </a:ext>
            </a:extLst>
          </p:cNvPr>
          <p:cNvSpPr/>
          <p:nvPr/>
        </p:nvSpPr>
        <p:spPr>
          <a:xfrm>
            <a:off x="6190808" y="3005747"/>
            <a:ext cx="1615280" cy="461665"/>
          </a:xfrm>
          <a:prstGeom prst="wedgeRectCallout">
            <a:avLst>
              <a:gd name="adj1" fmla="val -45044"/>
              <a:gd name="adj2" fmla="val 813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응용프로그램 </a:t>
            </a:r>
            <a:r>
              <a:rPr lang="en-US" altLang="ko-KR" sz="1200" dirty="0">
                <a:solidFill>
                  <a:schemeClr val="tx1"/>
                </a:solidFill>
              </a:rPr>
              <a:t>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769E43E9-2097-464E-A8F2-FE7E98254858}"/>
              </a:ext>
            </a:extLst>
          </p:cNvPr>
          <p:cNvSpPr/>
          <p:nvPr/>
        </p:nvSpPr>
        <p:spPr>
          <a:xfrm>
            <a:off x="6190808" y="3803832"/>
            <a:ext cx="1615280" cy="461665"/>
          </a:xfrm>
          <a:prstGeom prst="wedgeRectCallout">
            <a:avLst>
              <a:gd name="adj1" fmla="val -45044"/>
              <a:gd name="adj2" fmla="val 813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응용프로그램 </a:t>
            </a:r>
            <a:r>
              <a:rPr lang="en-US" altLang="ko-KR" sz="1200" dirty="0">
                <a:solidFill>
                  <a:schemeClr val="tx1"/>
                </a:solidFill>
              </a:rPr>
              <a:t>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설명선: 굽은 선 32">
            <a:extLst>
              <a:ext uri="{FF2B5EF4-FFF2-40B4-BE49-F238E27FC236}">
                <a16:creationId xmlns:a16="http://schemas.microsoft.com/office/drawing/2014/main" id="{BCEDD189-EFE9-41ED-91A0-C369FE41F5BB}"/>
              </a:ext>
            </a:extLst>
          </p:cNvPr>
          <p:cNvSpPr/>
          <p:nvPr/>
        </p:nvSpPr>
        <p:spPr>
          <a:xfrm>
            <a:off x="1771050" y="852925"/>
            <a:ext cx="2740793" cy="612648"/>
          </a:xfrm>
          <a:prstGeom prst="borderCallout2">
            <a:avLst>
              <a:gd name="adj1" fmla="val 59598"/>
              <a:gd name="adj2" fmla="val -2193"/>
              <a:gd name="adj3" fmla="val 59598"/>
              <a:gd name="adj4" fmla="val -22253"/>
              <a:gd name="adj5" fmla="val -619"/>
              <a:gd name="adj6" fmla="val -225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시스템에 도착한 후 패킷이 찾아갈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응용 프로그램으로 통하는 통로 번호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1F68F0-F345-4A98-B136-524B975A9E35}"/>
              </a:ext>
            </a:extLst>
          </p:cNvPr>
          <p:cNvSpPr/>
          <p:nvPr/>
        </p:nvSpPr>
        <p:spPr>
          <a:xfrm>
            <a:off x="1763831" y="1599152"/>
            <a:ext cx="2748012" cy="61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응용 프로그램이 패킷을 식별할 때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사용하는 것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F9F8EA-C61D-4E9C-BAF3-7D1F957B5411}"/>
              </a:ext>
            </a:extLst>
          </p:cNvPr>
          <p:cNvSpPr/>
          <p:nvPr/>
        </p:nvSpPr>
        <p:spPr>
          <a:xfrm>
            <a:off x="1762466" y="2345379"/>
            <a:ext cx="2748012" cy="61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번</a:t>
            </a:r>
            <a:r>
              <a:rPr lang="en-US" altLang="ko-KR" sz="1200" dirty="0">
                <a:solidFill>
                  <a:schemeClr val="tx1"/>
                </a:solidFill>
              </a:rPr>
              <a:t>~65,535</a:t>
            </a:r>
            <a:r>
              <a:rPr lang="ko-KR" altLang="en-US" sz="1200" dirty="0">
                <a:solidFill>
                  <a:schemeClr val="tx1"/>
                </a:solidFill>
              </a:rPr>
              <a:t>번까지의 포트가 존재한다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3048C6-D88D-4D87-8F08-4E60AFD97735}"/>
              </a:ext>
            </a:extLst>
          </p:cNvPr>
          <p:cNvSpPr/>
          <p:nvPr/>
        </p:nvSpPr>
        <p:spPr>
          <a:xfrm>
            <a:off x="1758454" y="3103596"/>
            <a:ext cx="2748012" cy="61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출발지와 목적지의 응용 프로그램별 포트 번호를 갖고 통신한다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16A328-8839-4EC3-BC16-726700E53A9D}"/>
              </a:ext>
            </a:extLst>
          </p:cNvPr>
          <p:cNvSpPr/>
          <p:nvPr/>
        </p:nvSpPr>
        <p:spPr>
          <a:xfrm>
            <a:off x="1765595" y="3861812"/>
            <a:ext cx="2748012" cy="914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번부터 </a:t>
            </a:r>
            <a:r>
              <a:rPr lang="en-US" altLang="ko-KR" sz="1200" dirty="0">
                <a:solidFill>
                  <a:schemeClr val="tx1"/>
                </a:solidFill>
              </a:rPr>
              <a:t>1,023</a:t>
            </a:r>
            <a:r>
              <a:rPr lang="ko-KR" altLang="en-US" sz="1200" dirty="0">
                <a:solidFill>
                  <a:schemeClr val="tx1"/>
                </a:solidFill>
              </a:rPr>
              <a:t>번 포트는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‘</a:t>
            </a:r>
            <a:r>
              <a:rPr lang="ko-KR" altLang="en-US" sz="1200" dirty="0">
                <a:solidFill>
                  <a:schemeClr val="tx1"/>
                </a:solidFill>
              </a:rPr>
              <a:t>잘 알려진 포트</a:t>
            </a:r>
            <a:r>
              <a:rPr lang="en-US" altLang="ko-KR" sz="1200" dirty="0">
                <a:solidFill>
                  <a:schemeClr val="tx1"/>
                </a:solidFill>
              </a:rPr>
              <a:t>＇</a:t>
            </a:r>
            <a:r>
              <a:rPr lang="ko-KR" altLang="en-US" sz="1200" dirty="0">
                <a:solidFill>
                  <a:schemeClr val="tx1"/>
                </a:solidFill>
              </a:rPr>
              <a:t>라고 한다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그러나 보통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번은 사용하지 않으며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1,023</a:t>
            </a:r>
            <a:r>
              <a:rPr lang="ko-KR" altLang="en-US" sz="1200" dirty="0">
                <a:solidFill>
                  <a:schemeClr val="tx1"/>
                </a:solidFill>
              </a:rPr>
              <a:t>번 포트까지는 대부분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고유의 사용 용도가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E04E0DC8-AAEA-4151-8094-732F3B30981E}"/>
              </a:ext>
            </a:extLst>
          </p:cNvPr>
          <p:cNvGraphicFramePr>
            <a:graphicFrameLocks noGrp="1"/>
          </p:cNvGraphicFramePr>
          <p:nvPr/>
        </p:nvGraphicFramePr>
        <p:xfrm>
          <a:off x="1758454" y="5187371"/>
          <a:ext cx="9170469" cy="52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67">
                  <a:extLst>
                    <a:ext uri="{9D8B030D-6E8A-4147-A177-3AD203B41FA5}">
                      <a16:colId xmlns:a16="http://schemas.microsoft.com/office/drawing/2014/main" val="438752615"/>
                    </a:ext>
                  </a:extLst>
                </a:gridCol>
                <a:gridCol w="1310067">
                  <a:extLst>
                    <a:ext uri="{9D8B030D-6E8A-4147-A177-3AD203B41FA5}">
                      <a16:colId xmlns:a16="http://schemas.microsoft.com/office/drawing/2014/main" val="2410213959"/>
                    </a:ext>
                  </a:extLst>
                </a:gridCol>
                <a:gridCol w="1310067">
                  <a:extLst>
                    <a:ext uri="{9D8B030D-6E8A-4147-A177-3AD203B41FA5}">
                      <a16:colId xmlns:a16="http://schemas.microsoft.com/office/drawing/2014/main" val="926764222"/>
                    </a:ext>
                  </a:extLst>
                </a:gridCol>
                <a:gridCol w="1310067">
                  <a:extLst>
                    <a:ext uri="{9D8B030D-6E8A-4147-A177-3AD203B41FA5}">
                      <a16:colId xmlns:a16="http://schemas.microsoft.com/office/drawing/2014/main" val="904784053"/>
                    </a:ext>
                  </a:extLst>
                </a:gridCol>
                <a:gridCol w="1310067">
                  <a:extLst>
                    <a:ext uri="{9D8B030D-6E8A-4147-A177-3AD203B41FA5}">
                      <a16:colId xmlns:a16="http://schemas.microsoft.com/office/drawing/2014/main" val="2669017493"/>
                    </a:ext>
                  </a:extLst>
                </a:gridCol>
                <a:gridCol w="1310067">
                  <a:extLst>
                    <a:ext uri="{9D8B030D-6E8A-4147-A177-3AD203B41FA5}">
                      <a16:colId xmlns:a16="http://schemas.microsoft.com/office/drawing/2014/main" val="3828791587"/>
                    </a:ext>
                  </a:extLst>
                </a:gridCol>
                <a:gridCol w="1310067">
                  <a:extLst>
                    <a:ext uri="{9D8B030D-6E8A-4147-A177-3AD203B41FA5}">
                      <a16:colId xmlns:a16="http://schemas.microsoft.com/office/drawing/2014/main" val="2745511686"/>
                    </a:ext>
                  </a:extLst>
                </a:gridCol>
              </a:tblGrid>
              <a:tr h="525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01001010101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출발지 포트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목적지 포트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출발지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87BE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목적지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87BE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출발지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MAC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3D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목적지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MAC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3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791780"/>
                  </a:ext>
                </a:extLst>
              </a:tr>
            </a:tbl>
          </a:graphicData>
        </a:graphic>
      </p:graphicFrame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6E0AF014-5DD0-4ACB-B5E9-744D6C36877A}"/>
              </a:ext>
            </a:extLst>
          </p:cNvPr>
          <p:cNvSpPr/>
          <p:nvPr/>
        </p:nvSpPr>
        <p:spPr>
          <a:xfrm>
            <a:off x="1684421" y="5842535"/>
            <a:ext cx="1357161" cy="502314"/>
          </a:xfrm>
          <a:prstGeom prst="bracketPair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세션 계층까지의 패킷 정보</a:t>
            </a:r>
          </a:p>
        </p:txBody>
      </p:sp>
      <p:sp>
        <p:nvSpPr>
          <p:cNvPr id="41" name="양쪽 대괄호 40">
            <a:extLst>
              <a:ext uri="{FF2B5EF4-FFF2-40B4-BE49-F238E27FC236}">
                <a16:creationId xmlns:a16="http://schemas.microsoft.com/office/drawing/2014/main" id="{DC8248F4-FA7C-4935-8DDF-425878F342DE}"/>
              </a:ext>
            </a:extLst>
          </p:cNvPr>
          <p:cNvSpPr/>
          <p:nvPr/>
        </p:nvSpPr>
        <p:spPr>
          <a:xfrm>
            <a:off x="3041582" y="5842535"/>
            <a:ext cx="2618073" cy="502314"/>
          </a:xfrm>
          <a:prstGeom prst="bracketPair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전송 계층의 패킷 정보</a:t>
            </a:r>
            <a:endParaRPr lang="ko-KR" altLang="en-US" sz="1200" dirty="0"/>
          </a:p>
        </p:txBody>
      </p:sp>
      <p:sp>
        <p:nvSpPr>
          <p:cNvPr id="42" name="양쪽 대괄호 41">
            <a:extLst>
              <a:ext uri="{FF2B5EF4-FFF2-40B4-BE49-F238E27FC236}">
                <a16:creationId xmlns:a16="http://schemas.microsoft.com/office/drawing/2014/main" id="{2F5E8EA2-A436-49E6-B553-C2BBA041DCCD}"/>
              </a:ext>
            </a:extLst>
          </p:cNvPr>
          <p:cNvSpPr/>
          <p:nvPr/>
        </p:nvSpPr>
        <p:spPr>
          <a:xfrm>
            <a:off x="5659655" y="5842535"/>
            <a:ext cx="2618073" cy="502314"/>
          </a:xfrm>
          <a:prstGeom prst="bracketPair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네트워크 계층의 패킷 정보</a:t>
            </a:r>
          </a:p>
        </p:txBody>
      </p:sp>
      <p:sp>
        <p:nvSpPr>
          <p:cNvPr id="43" name="양쪽 대괄호 42">
            <a:extLst>
              <a:ext uri="{FF2B5EF4-FFF2-40B4-BE49-F238E27FC236}">
                <a16:creationId xmlns:a16="http://schemas.microsoft.com/office/drawing/2014/main" id="{83885C9F-19F9-4E8A-AD18-4D0287D4FB43}"/>
              </a:ext>
            </a:extLst>
          </p:cNvPr>
          <p:cNvSpPr/>
          <p:nvPr/>
        </p:nvSpPr>
        <p:spPr>
          <a:xfrm>
            <a:off x="8277728" y="5831909"/>
            <a:ext cx="2618073" cy="502314"/>
          </a:xfrm>
          <a:prstGeom prst="bracketPair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데이터 링크 계층의 패킷 정보</a:t>
            </a:r>
          </a:p>
        </p:txBody>
      </p:sp>
      <p:pic>
        <p:nvPicPr>
          <p:cNvPr id="44" name="그래픽 43" descr="상자">
            <a:extLst>
              <a:ext uri="{FF2B5EF4-FFF2-40B4-BE49-F238E27FC236}">
                <a16:creationId xmlns:a16="http://schemas.microsoft.com/office/drawing/2014/main" id="{302F62FB-955F-4E52-BE0A-125086466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0677" y="5385439"/>
            <a:ext cx="655164" cy="65516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08752B0-B7F4-4A46-9BC7-3E019047D988}"/>
              </a:ext>
            </a:extLst>
          </p:cNvPr>
          <p:cNvSpPr txBox="1"/>
          <p:nvPr/>
        </p:nvSpPr>
        <p:spPr>
          <a:xfrm>
            <a:off x="209350" y="6057224"/>
            <a:ext cx="1001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패킷의 구조</a:t>
            </a:r>
            <a:endParaRPr lang="ko-KR" altLang="en-US" sz="1200" dirty="0"/>
          </a:p>
        </p:txBody>
      </p:sp>
      <p:pic>
        <p:nvPicPr>
          <p:cNvPr id="47" name="그래픽 46" descr="오른쪽 화살표">
            <a:extLst>
              <a:ext uri="{FF2B5EF4-FFF2-40B4-BE49-F238E27FC236}">
                <a16:creationId xmlns:a16="http://schemas.microsoft.com/office/drawing/2014/main" id="{0D512EF2-CD5C-4105-8ABE-D66991CE84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8060" y="5409523"/>
            <a:ext cx="457200" cy="6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35456 0.1127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21" y="562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35612 -0.0666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99" y="-333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3556 -0.2449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73" y="-1224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0.31901 0.19398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1" y="9699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31862 -0.32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4" y="-1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83E4B8-FF09-4981-A16E-E521E6B3063B}"/>
              </a:ext>
            </a:extLst>
          </p:cNvPr>
          <p:cNvSpPr txBox="1"/>
          <p:nvPr/>
        </p:nvSpPr>
        <p:spPr>
          <a:xfrm>
            <a:off x="211756" y="336884"/>
            <a:ext cx="3570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What is TCP?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18A3A-7CD1-46BF-A098-F4E35CE0B0AE}"/>
              </a:ext>
            </a:extLst>
          </p:cNvPr>
          <p:cNvSpPr txBox="1"/>
          <p:nvPr/>
        </p:nvSpPr>
        <p:spPr>
          <a:xfrm>
            <a:off x="1559292" y="1343269"/>
            <a:ext cx="13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클라이언트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8C58D-4A21-4D93-96EE-55D3B9A34B36}"/>
              </a:ext>
            </a:extLst>
          </p:cNvPr>
          <p:cNvSpPr txBox="1"/>
          <p:nvPr/>
        </p:nvSpPr>
        <p:spPr>
          <a:xfrm>
            <a:off x="4700337" y="1343268"/>
            <a:ext cx="13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서버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FA40E99-DEB8-4E9D-AB5D-5732A10FDB57}"/>
              </a:ext>
            </a:extLst>
          </p:cNvPr>
          <p:cNvCxnSpPr>
            <a:stCxn id="4" idx="2"/>
          </p:cNvCxnSpPr>
          <p:nvPr/>
        </p:nvCxnSpPr>
        <p:spPr>
          <a:xfrm flipH="1">
            <a:off x="2257123" y="1651046"/>
            <a:ext cx="1" cy="432624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C0F5ED-4471-4C2E-95F1-9A93A232FC5B}"/>
              </a:ext>
            </a:extLst>
          </p:cNvPr>
          <p:cNvCxnSpPr/>
          <p:nvPr/>
        </p:nvCxnSpPr>
        <p:spPr>
          <a:xfrm flipH="1">
            <a:off x="5398167" y="1651045"/>
            <a:ext cx="1" cy="432624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F1ECDB-691C-4002-A2C4-CDD77221C159}"/>
              </a:ext>
            </a:extLst>
          </p:cNvPr>
          <p:cNvSpPr txBox="1"/>
          <p:nvPr/>
        </p:nvSpPr>
        <p:spPr>
          <a:xfrm>
            <a:off x="601579" y="1803677"/>
            <a:ext cx="13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Closed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B836C-F183-4BB3-9FB2-5C1A6B1CE771}"/>
              </a:ext>
            </a:extLst>
          </p:cNvPr>
          <p:cNvSpPr txBox="1"/>
          <p:nvPr/>
        </p:nvSpPr>
        <p:spPr>
          <a:xfrm>
            <a:off x="5658049" y="1797805"/>
            <a:ext cx="13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Listen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05502D-44EC-4348-8C20-68372BDF3B04}"/>
              </a:ext>
            </a:extLst>
          </p:cNvPr>
          <p:cNvSpPr txBox="1"/>
          <p:nvPr/>
        </p:nvSpPr>
        <p:spPr>
          <a:xfrm>
            <a:off x="601579" y="2499605"/>
            <a:ext cx="13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SYN Sent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8174A3-4AD3-459E-A642-0421536ED524}"/>
              </a:ext>
            </a:extLst>
          </p:cNvPr>
          <p:cNvSpPr txBox="1"/>
          <p:nvPr/>
        </p:nvSpPr>
        <p:spPr>
          <a:xfrm>
            <a:off x="5658049" y="3275111"/>
            <a:ext cx="13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STN Received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AC8028-8A20-4F52-BAFF-3E5898696776}"/>
              </a:ext>
            </a:extLst>
          </p:cNvPr>
          <p:cNvSpPr txBox="1"/>
          <p:nvPr/>
        </p:nvSpPr>
        <p:spPr>
          <a:xfrm>
            <a:off x="601578" y="4438770"/>
            <a:ext cx="13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Established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CB2D80-3597-47CE-A479-DD6E0856E30B}"/>
              </a:ext>
            </a:extLst>
          </p:cNvPr>
          <p:cNvSpPr txBox="1"/>
          <p:nvPr/>
        </p:nvSpPr>
        <p:spPr>
          <a:xfrm>
            <a:off x="5658049" y="5360843"/>
            <a:ext cx="13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Established</a:t>
            </a:r>
            <a:endParaRPr lang="ko-KR" altLang="en-US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93CBE9-F1E0-455C-ACDB-75CB88BEC5CD}"/>
              </a:ext>
            </a:extLst>
          </p:cNvPr>
          <p:cNvCxnSpPr>
            <a:cxnSpLocks/>
          </p:cNvCxnSpPr>
          <p:nvPr/>
        </p:nvCxnSpPr>
        <p:spPr>
          <a:xfrm>
            <a:off x="2257123" y="2653493"/>
            <a:ext cx="3141044" cy="77550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2E58E2-E52D-4EB5-A33F-90FAA1D02E66}"/>
              </a:ext>
            </a:extLst>
          </p:cNvPr>
          <p:cNvCxnSpPr>
            <a:cxnSpLocks/>
          </p:cNvCxnSpPr>
          <p:nvPr/>
        </p:nvCxnSpPr>
        <p:spPr>
          <a:xfrm flipH="1">
            <a:off x="2257123" y="3582888"/>
            <a:ext cx="3141044" cy="93136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3AA1B70-5470-4A39-BAC0-819260D00F02}"/>
              </a:ext>
            </a:extLst>
          </p:cNvPr>
          <p:cNvCxnSpPr>
            <a:cxnSpLocks/>
          </p:cNvCxnSpPr>
          <p:nvPr/>
        </p:nvCxnSpPr>
        <p:spPr>
          <a:xfrm>
            <a:off x="2257122" y="4700330"/>
            <a:ext cx="3141044" cy="77550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5A38F2D-C57D-4615-B311-2902C87F722B}"/>
              </a:ext>
            </a:extLst>
          </p:cNvPr>
          <p:cNvSpPr txBox="1"/>
          <p:nvPr/>
        </p:nvSpPr>
        <p:spPr>
          <a:xfrm rot="828715">
            <a:off x="3129812" y="2633543"/>
            <a:ext cx="1395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SYN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823C68-9D95-479F-9623-50210E17F389}"/>
              </a:ext>
            </a:extLst>
          </p:cNvPr>
          <p:cNvSpPr txBox="1"/>
          <p:nvPr/>
        </p:nvSpPr>
        <p:spPr>
          <a:xfrm rot="20561917">
            <a:off x="3131278" y="3628874"/>
            <a:ext cx="1395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SYN + ACK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C6A6A4-85D4-4F8E-9B66-7EE5B120B477}"/>
              </a:ext>
            </a:extLst>
          </p:cNvPr>
          <p:cNvSpPr txBox="1"/>
          <p:nvPr/>
        </p:nvSpPr>
        <p:spPr>
          <a:xfrm rot="847175">
            <a:off x="3129814" y="5149073"/>
            <a:ext cx="1395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ACK</a:t>
            </a:r>
            <a:endParaRPr lang="ko-KR" altLang="en-US" sz="16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1E413A2-6655-4FE7-AA43-FCCC2C554DD3}"/>
              </a:ext>
            </a:extLst>
          </p:cNvPr>
          <p:cNvCxnSpPr>
            <a:cxnSpLocks/>
          </p:cNvCxnSpPr>
          <p:nvPr/>
        </p:nvCxnSpPr>
        <p:spPr>
          <a:xfrm>
            <a:off x="510139" y="2319688"/>
            <a:ext cx="6718434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8357284-28A4-48FB-B7F5-78769B985D8D}"/>
              </a:ext>
            </a:extLst>
          </p:cNvPr>
          <p:cNvCxnSpPr>
            <a:cxnSpLocks/>
          </p:cNvCxnSpPr>
          <p:nvPr/>
        </p:nvCxnSpPr>
        <p:spPr>
          <a:xfrm>
            <a:off x="510139" y="4429063"/>
            <a:ext cx="6718434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13BBF7B-08FE-4EBE-8E72-04E0CAE5CB1C}"/>
              </a:ext>
            </a:extLst>
          </p:cNvPr>
          <p:cNvCxnSpPr>
            <a:cxnSpLocks/>
          </p:cNvCxnSpPr>
          <p:nvPr/>
        </p:nvCxnSpPr>
        <p:spPr>
          <a:xfrm>
            <a:off x="510139" y="3275111"/>
            <a:ext cx="6718434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74B4B3E-CCE6-4E7C-8298-0BE9E95ACE9D}"/>
              </a:ext>
            </a:extLst>
          </p:cNvPr>
          <p:cNvSpPr txBox="1"/>
          <p:nvPr/>
        </p:nvSpPr>
        <p:spPr>
          <a:xfrm>
            <a:off x="7759567" y="1797805"/>
            <a:ext cx="4127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통신이 끊긴 상태이다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0B05D9-ADC3-4CC3-A4DB-75DBB8ACA91F}"/>
              </a:ext>
            </a:extLst>
          </p:cNvPr>
          <p:cNvSpPr txBox="1"/>
          <p:nvPr/>
        </p:nvSpPr>
        <p:spPr>
          <a:xfrm>
            <a:off x="7759567" y="2607235"/>
            <a:ext cx="4127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클라이언트</a:t>
            </a:r>
            <a:r>
              <a:rPr lang="en-US" altLang="ko-KR" sz="1400" dirty="0"/>
              <a:t>: </a:t>
            </a:r>
            <a:r>
              <a:rPr lang="ko-KR" altLang="en-US" sz="1400" dirty="0"/>
              <a:t>야</a:t>
            </a:r>
            <a:r>
              <a:rPr lang="en-US" altLang="ko-KR" sz="1400" dirty="0"/>
              <a:t>, </a:t>
            </a:r>
            <a:r>
              <a:rPr lang="ko-KR" altLang="en-US" sz="1400" dirty="0"/>
              <a:t>서버</a:t>
            </a:r>
            <a:r>
              <a:rPr lang="en-US" altLang="ko-KR" sz="1400" dirty="0"/>
              <a:t>. </a:t>
            </a:r>
            <a:r>
              <a:rPr lang="ko-KR" altLang="en-US" sz="1400" dirty="0"/>
              <a:t>전화 받아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13B664-AEF5-4160-9B44-0F753FA168CF}"/>
              </a:ext>
            </a:extLst>
          </p:cNvPr>
          <p:cNvSpPr txBox="1"/>
          <p:nvPr/>
        </p:nvSpPr>
        <p:spPr>
          <a:xfrm>
            <a:off x="7759566" y="3582888"/>
            <a:ext cx="4127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</a:t>
            </a:r>
            <a:r>
              <a:rPr lang="en-US" altLang="ko-KR" sz="1400" dirty="0"/>
              <a:t>: </a:t>
            </a:r>
            <a:r>
              <a:rPr lang="ko-KR" altLang="en-US" sz="1400" dirty="0"/>
              <a:t>또 너냐</a:t>
            </a:r>
            <a:r>
              <a:rPr lang="en-US" altLang="ko-KR" sz="1400" dirty="0"/>
              <a:t>? </a:t>
            </a:r>
            <a:r>
              <a:rPr lang="ko-KR" altLang="en-US" sz="1400" dirty="0"/>
              <a:t>이번엔 또 무슨 일이야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D3D878-B5CC-4800-BD0B-2DFB5618DC5F}"/>
              </a:ext>
            </a:extLst>
          </p:cNvPr>
          <p:cNvSpPr txBox="1"/>
          <p:nvPr/>
        </p:nvSpPr>
        <p:spPr>
          <a:xfrm>
            <a:off x="7759566" y="4700330"/>
            <a:ext cx="4127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클라이언트</a:t>
            </a:r>
            <a:r>
              <a:rPr lang="en-US" altLang="ko-KR" sz="1400" dirty="0"/>
              <a:t>: TCP </a:t>
            </a:r>
            <a:r>
              <a:rPr lang="ko-KR" altLang="en-US" sz="1400" dirty="0"/>
              <a:t>프로토콜을 한 번 따라해봤다</a:t>
            </a:r>
            <a:r>
              <a:rPr lang="en-US" altLang="ko-KR" sz="1400" dirty="0"/>
              <a:t>.  </a:t>
            </a:r>
            <a:r>
              <a:rPr lang="ko-KR" altLang="en-US" sz="1400" dirty="0"/>
              <a:t>협조해줘서 고맙다 서버야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8DEE76-D13B-4C24-B19B-986B3087357A}"/>
              </a:ext>
            </a:extLst>
          </p:cNvPr>
          <p:cNvSpPr txBox="1"/>
          <p:nvPr/>
        </p:nvSpPr>
        <p:spPr>
          <a:xfrm>
            <a:off x="2725792" y="826835"/>
            <a:ext cx="228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3-way hand shaking</a:t>
            </a:r>
            <a:endParaRPr lang="ko-KR" altLang="en-US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10316AE-E621-4656-B209-5828748D6FBA}"/>
              </a:ext>
            </a:extLst>
          </p:cNvPr>
          <p:cNvSpPr txBox="1"/>
          <p:nvPr/>
        </p:nvSpPr>
        <p:spPr>
          <a:xfrm>
            <a:off x="2639164" y="6187918"/>
            <a:ext cx="228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TCP </a:t>
            </a:r>
            <a:r>
              <a:rPr lang="ko-KR" altLang="en-US" sz="1600" dirty="0"/>
              <a:t>연결 설정 과정</a:t>
            </a:r>
          </a:p>
        </p:txBody>
      </p:sp>
    </p:spTree>
    <p:extLst>
      <p:ext uri="{BB962C8B-B14F-4D97-AF65-F5344CB8AC3E}">
        <p14:creationId xmlns:p14="http://schemas.microsoft.com/office/powerpoint/2010/main" val="308399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10" grpId="0"/>
      <p:bldP spid="11" grpId="0"/>
      <p:bldP spid="12" grpId="0"/>
      <p:bldP spid="13" grpId="0"/>
      <p:bldP spid="14" grpId="0"/>
      <p:bldP spid="15" grpId="0"/>
      <p:bldP spid="25" grpId="0"/>
      <p:bldP spid="26" grpId="0"/>
      <p:bldP spid="27" grpId="0"/>
      <p:bldP spid="33" grpId="0"/>
      <p:bldP spid="34" grpId="0"/>
      <p:bldP spid="35" grpId="0"/>
      <p:bldP spid="36" grpId="0"/>
      <p:bldP spid="37" grpId="0"/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0EEEFEE-A3CB-4160-94B5-E4D414EA19AF}"/>
              </a:ext>
            </a:extLst>
          </p:cNvPr>
          <p:cNvSpPr txBox="1"/>
          <p:nvPr/>
        </p:nvSpPr>
        <p:spPr>
          <a:xfrm>
            <a:off x="211756" y="336884"/>
            <a:ext cx="3570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What is TCP?(2)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987A36-9CA1-44B6-AF71-2188CDD37CED}"/>
              </a:ext>
            </a:extLst>
          </p:cNvPr>
          <p:cNvSpPr txBox="1"/>
          <p:nvPr/>
        </p:nvSpPr>
        <p:spPr>
          <a:xfrm>
            <a:off x="1559292" y="1343269"/>
            <a:ext cx="13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클라이언트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C65D9C-2979-4843-8988-4A1DBCBC9692}"/>
              </a:ext>
            </a:extLst>
          </p:cNvPr>
          <p:cNvSpPr txBox="1"/>
          <p:nvPr/>
        </p:nvSpPr>
        <p:spPr>
          <a:xfrm>
            <a:off x="4700337" y="1343268"/>
            <a:ext cx="13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서버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D2F3F9-B8DF-4001-834D-5D362D67DED1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2256323" y="1651046"/>
            <a:ext cx="801" cy="50866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6406973-F271-4EBB-9F7B-45B635C1EFEC}"/>
              </a:ext>
            </a:extLst>
          </p:cNvPr>
          <p:cNvCxnSpPr>
            <a:cxnSpLocks/>
          </p:cNvCxnSpPr>
          <p:nvPr/>
        </p:nvCxnSpPr>
        <p:spPr>
          <a:xfrm>
            <a:off x="5398170" y="1651045"/>
            <a:ext cx="41705" cy="50866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65A7A3-A360-46DE-8617-0FCFCEF3A9AA}"/>
              </a:ext>
            </a:extLst>
          </p:cNvPr>
          <p:cNvSpPr txBox="1"/>
          <p:nvPr/>
        </p:nvSpPr>
        <p:spPr>
          <a:xfrm>
            <a:off x="601579" y="1803677"/>
            <a:ext cx="13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Established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269245-864C-40CC-BAA8-3AA4DA7ABA13}"/>
              </a:ext>
            </a:extLst>
          </p:cNvPr>
          <p:cNvSpPr txBox="1"/>
          <p:nvPr/>
        </p:nvSpPr>
        <p:spPr>
          <a:xfrm>
            <a:off x="5658049" y="1807666"/>
            <a:ext cx="13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Established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1AA0E3-1308-4C47-9867-05EB538D4E39}"/>
              </a:ext>
            </a:extLst>
          </p:cNvPr>
          <p:cNvSpPr txBox="1"/>
          <p:nvPr/>
        </p:nvSpPr>
        <p:spPr>
          <a:xfrm>
            <a:off x="601579" y="2499605"/>
            <a:ext cx="13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Close Wait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2D8B79-BD31-40B6-B496-4D691F768FC3}"/>
              </a:ext>
            </a:extLst>
          </p:cNvPr>
          <p:cNvSpPr txBox="1"/>
          <p:nvPr/>
        </p:nvSpPr>
        <p:spPr>
          <a:xfrm>
            <a:off x="5658049" y="3275111"/>
            <a:ext cx="13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Close Wait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D84EDA-720B-4029-B6BD-C7BC3035B786}"/>
              </a:ext>
            </a:extLst>
          </p:cNvPr>
          <p:cNvSpPr txBox="1"/>
          <p:nvPr/>
        </p:nvSpPr>
        <p:spPr>
          <a:xfrm>
            <a:off x="601578" y="5206954"/>
            <a:ext cx="13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Established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2F1833-6932-44DB-8EBF-B23A25D9387F}"/>
              </a:ext>
            </a:extLst>
          </p:cNvPr>
          <p:cNvSpPr txBox="1"/>
          <p:nvPr/>
        </p:nvSpPr>
        <p:spPr>
          <a:xfrm>
            <a:off x="5658049" y="5880141"/>
            <a:ext cx="13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Established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CB104A-F9D8-4980-8420-3A065A75A6C9}"/>
              </a:ext>
            </a:extLst>
          </p:cNvPr>
          <p:cNvCxnSpPr>
            <a:cxnSpLocks/>
          </p:cNvCxnSpPr>
          <p:nvPr/>
        </p:nvCxnSpPr>
        <p:spPr>
          <a:xfrm>
            <a:off x="2298833" y="2356966"/>
            <a:ext cx="3141044" cy="77550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572B0CB-87D9-41D0-8EA2-5537FD5F69D3}"/>
              </a:ext>
            </a:extLst>
          </p:cNvPr>
          <p:cNvCxnSpPr>
            <a:cxnSpLocks/>
          </p:cNvCxnSpPr>
          <p:nvPr/>
        </p:nvCxnSpPr>
        <p:spPr>
          <a:xfrm flipH="1">
            <a:off x="2277978" y="3149402"/>
            <a:ext cx="3141044" cy="93136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C170EF7-F1EA-481B-8086-993FE3455521}"/>
              </a:ext>
            </a:extLst>
          </p:cNvPr>
          <p:cNvCxnSpPr>
            <a:cxnSpLocks/>
          </p:cNvCxnSpPr>
          <p:nvPr/>
        </p:nvCxnSpPr>
        <p:spPr>
          <a:xfrm>
            <a:off x="2277978" y="5241846"/>
            <a:ext cx="3141044" cy="77550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A6AE415-1B21-4D02-8298-A5E4372AEF1B}"/>
              </a:ext>
            </a:extLst>
          </p:cNvPr>
          <p:cNvSpPr txBox="1"/>
          <p:nvPr/>
        </p:nvSpPr>
        <p:spPr>
          <a:xfrm rot="828715">
            <a:off x="3129814" y="2739614"/>
            <a:ext cx="1395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FIN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E395C9-5F28-4744-9F17-6EFCB05FF368}"/>
              </a:ext>
            </a:extLst>
          </p:cNvPr>
          <p:cNvSpPr txBox="1"/>
          <p:nvPr/>
        </p:nvSpPr>
        <p:spPr>
          <a:xfrm rot="20561917">
            <a:off x="3131278" y="3628874"/>
            <a:ext cx="1395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ACK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B1CB8E-0738-4B18-9023-B5BF0E288F89}"/>
              </a:ext>
            </a:extLst>
          </p:cNvPr>
          <p:cNvSpPr txBox="1"/>
          <p:nvPr/>
        </p:nvSpPr>
        <p:spPr>
          <a:xfrm rot="847175">
            <a:off x="3129811" y="5642410"/>
            <a:ext cx="1395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ACK</a:t>
            </a:r>
            <a:endParaRPr lang="ko-KR" altLang="en-US" sz="16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BA18B70-7474-478E-A0A2-65164A5DCFBF}"/>
              </a:ext>
            </a:extLst>
          </p:cNvPr>
          <p:cNvCxnSpPr>
            <a:cxnSpLocks/>
          </p:cNvCxnSpPr>
          <p:nvPr/>
        </p:nvCxnSpPr>
        <p:spPr>
          <a:xfrm>
            <a:off x="510139" y="2319688"/>
            <a:ext cx="6718434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3D33FB0-6829-4882-A8B1-E570FA0BE3C9}"/>
              </a:ext>
            </a:extLst>
          </p:cNvPr>
          <p:cNvCxnSpPr>
            <a:cxnSpLocks/>
          </p:cNvCxnSpPr>
          <p:nvPr/>
        </p:nvCxnSpPr>
        <p:spPr>
          <a:xfrm>
            <a:off x="601578" y="5206954"/>
            <a:ext cx="6718434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1230D57-30FC-401F-9F8A-6F7EEE279650}"/>
              </a:ext>
            </a:extLst>
          </p:cNvPr>
          <p:cNvCxnSpPr>
            <a:cxnSpLocks/>
          </p:cNvCxnSpPr>
          <p:nvPr/>
        </p:nvCxnSpPr>
        <p:spPr>
          <a:xfrm>
            <a:off x="517921" y="3132472"/>
            <a:ext cx="6718434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AAC9841-0FF8-4766-A541-BDBD024F7F62}"/>
              </a:ext>
            </a:extLst>
          </p:cNvPr>
          <p:cNvSpPr txBox="1"/>
          <p:nvPr/>
        </p:nvSpPr>
        <p:spPr>
          <a:xfrm>
            <a:off x="7759567" y="1797805"/>
            <a:ext cx="432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통신을 하는 중이므로 둘 모두 </a:t>
            </a:r>
            <a:r>
              <a:rPr lang="en-US" altLang="ko-KR" sz="1400" dirty="0"/>
              <a:t>Established</a:t>
            </a:r>
            <a:r>
              <a:rPr lang="ko-KR" altLang="en-US" sz="1400" dirty="0"/>
              <a:t> 상태이다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7D30E-89D6-4A9D-9743-095E73F2BB14}"/>
              </a:ext>
            </a:extLst>
          </p:cNvPr>
          <p:cNvSpPr txBox="1"/>
          <p:nvPr/>
        </p:nvSpPr>
        <p:spPr>
          <a:xfrm>
            <a:off x="7759566" y="2465446"/>
            <a:ext cx="4127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클라이언트</a:t>
            </a:r>
            <a:r>
              <a:rPr lang="en-US" altLang="ko-KR" sz="1400" dirty="0"/>
              <a:t>: </a:t>
            </a:r>
            <a:r>
              <a:rPr lang="ko-KR" altLang="en-US" sz="1400" dirty="0"/>
              <a:t>그럼 난 볼일 끝났으니까 끊는다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AC1D7C-1A5C-4261-A23B-6FEDF85B9469}"/>
              </a:ext>
            </a:extLst>
          </p:cNvPr>
          <p:cNvSpPr txBox="1"/>
          <p:nvPr/>
        </p:nvSpPr>
        <p:spPr>
          <a:xfrm>
            <a:off x="7759566" y="3582888"/>
            <a:ext cx="4127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</a:t>
            </a:r>
            <a:r>
              <a:rPr lang="en-US" altLang="ko-KR" sz="1400" dirty="0"/>
              <a:t>: </a:t>
            </a:r>
            <a:r>
              <a:rPr lang="ko-KR" altLang="en-US" sz="1400" dirty="0"/>
              <a:t>하</a:t>
            </a:r>
            <a:r>
              <a:rPr lang="en-US" altLang="ko-KR" sz="1400" dirty="0"/>
              <a:t>...</a:t>
            </a:r>
            <a:r>
              <a:rPr lang="ko-KR" altLang="en-US" sz="1400" dirty="0"/>
              <a:t>그래</a:t>
            </a:r>
            <a:r>
              <a:rPr lang="en-US" altLang="ko-KR" sz="1400" dirty="0"/>
              <a:t>.. </a:t>
            </a:r>
            <a:r>
              <a:rPr lang="ko-KR" altLang="en-US" sz="1400" dirty="0"/>
              <a:t>빨리 끊어라</a:t>
            </a:r>
            <a:r>
              <a:rPr lang="en-US" altLang="ko-KR" sz="1400" dirty="0"/>
              <a:t>… </a:t>
            </a:r>
            <a:r>
              <a:rPr lang="ko-KR" altLang="en-US" sz="1400" dirty="0"/>
              <a:t>나도 끊는다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       (</a:t>
            </a:r>
            <a:r>
              <a:rPr lang="ko-KR" altLang="en-US" sz="1400" dirty="0"/>
              <a:t>연결 종료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D7B7D7-E10F-47A3-905D-639C70565D27}"/>
              </a:ext>
            </a:extLst>
          </p:cNvPr>
          <p:cNvSpPr txBox="1"/>
          <p:nvPr/>
        </p:nvSpPr>
        <p:spPr>
          <a:xfrm>
            <a:off x="7759566" y="5321822"/>
            <a:ext cx="4127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클라이언트</a:t>
            </a:r>
            <a:r>
              <a:rPr lang="en-US" altLang="ko-KR" sz="1400" dirty="0"/>
              <a:t>: </a:t>
            </a:r>
            <a:r>
              <a:rPr lang="ko-KR" altLang="en-US" sz="1400" dirty="0"/>
              <a:t>그래</a:t>
            </a:r>
            <a:r>
              <a:rPr lang="en-US" altLang="ko-KR" sz="1400" dirty="0"/>
              <a:t>~ </a:t>
            </a:r>
            <a:r>
              <a:rPr lang="ko-KR" altLang="en-US" sz="1400" dirty="0"/>
              <a:t>잘 자</a:t>
            </a:r>
            <a:r>
              <a:rPr lang="en-US" altLang="ko-KR" sz="1400" dirty="0"/>
              <a:t>~ ^^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E72989-FFE1-4077-959B-1161D8EC3197}"/>
              </a:ext>
            </a:extLst>
          </p:cNvPr>
          <p:cNvSpPr txBox="1"/>
          <p:nvPr/>
        </p:nvSpPr>
        <p:spPr>
          <a:xfrm>
            <a:off x="2725792" y="826835"/>
            <a:ext cx="228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3-way hand shaking</a:t>
            </a:r>
            <a:endParaRPr lang="ko-KR" alt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42BC7D-7EC4-46F5-881A-1C5840A01AF6}"/>
              </a:ext>
            </a:extLst>
          </p:cNvPr>
          <p:cNvSpPr txBox="1"/>
          <p:nvPr/>
        </p:nvSpPr>
        <p:spPr>
          <a:xfrm>
            <a:off x="2639164" y="6187918"/>
            <a:ext cx="228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TCP </a:t>
            </a:r>
            <a:r>
              <a:rPr lang="ko-KR" altLang="en-US" sz="1600" dirty="0"/>
              <a:t>연결 해제 과정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59E20CE-9104-4B88-A6F9-3E95B62D5852}"/>
              </a:ext>
            </a:extLst>
          </p:cNvPr>
          <p:cNvCxnSpPr>
            <a:cxnSpLocks/>
          </p:cNvCxnSpPr>
          <p:nvPr/>
        </p:nvCxnSpPr>
        <p:spPr>
          <a:xfrm flipH="1">
            <a:off x="2257124" y="4126525"/>
            <a:ext cx="3141044" cy="93136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ED892F9-CFC5-4D61-B8F9-FF3F22DE3F41}"/>
              </a:ext>
            </a:extLst>
          </p:cNvPr>
          <p:cNvSpPr txBox="1"/>
          <p:nvPr/>
        </p:nvSpPr>
        <p:spPr>
          <a:xfrm rot="20561917">
            <a:off x="3150669" y="4647608"/>
            <a:ext cx="1395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FIN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4946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9" grpId="0"/>
      <p:bldP spid="30" grpId="0"/>
      <p:bldP spid="31" grpId="0"/>
      <p:bldP spid="32" grpId="0"/>
      <p:bldP spid="33" grpId="0"/>
      <p:bldP spid="34" grpId="0"/>
      <p:bldP spid="38" grpId="0"/>
      <p:bldP spid="39" grpId="0"/>
      <p:bldP spid="40" grpId="0"/>
      <p:bldP spid="44" grpId="0"/>
      <p:bldP spid="45" grpId="0"/>
      <p:bldP spid="46" grpId="0"/>
      <p:bldP spid="47" grpId="0"/>
      <p:bldP spid="48" grpId="0"/>
      <p:bldP spid="49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D87FA4-7B47-46CD-810F-491EB77B445A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2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네트워크 보안</a:t>
            </a:r>
            <a:endParaRPr lang="en-US" altLang="ko-KR" sz="4200" i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2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02 </a:t>
            </a:r>
            <a:r>
              <a:rPr lang="ko-KR" altLang="en-US" sz="42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서비스 거부 공격</a:t>
            </a:r>
            <a:endParaRPr lang="en-US" altLang="ko-KR" sz="4200" i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2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DoS</a:t>
            </a:r>
            <a:r>
              <a:rPr lang="ko-KR" altLang="en-US" sz="42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와 </a:t>
            </a:r>
            <a:r>
              <a:rPr lang="en-US" altLang="ko-KR" sz="42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DDoS</a:t>
            </a:r>
          </a:p>
        </p:txBody>
      </p:sp>
    </p:spTree>
    <p:extLst>
      <p:ext uri="{BB962C8B-B14F-4D97-AF65-F5344CB8AC3E}">
        <p14:creationId xmlns:p14="http://schemas.microsoft.com/office/powerpoint/2010/main" val="174927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와이드스크린</PresentationFormat>
  <Paragraphs>84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민규</dc:creator>
  <cp:lastModifiedBy>김 민규</cp:lastModifiedBy>
  <cp:revision>1</cp:revision>
  <dcterms:created xsi:type="dcterms:W3CDTF">2020-04-24T12:27:55Z</dcterms:created>
  <dcterms:modified xsi:type="dcterms:W3CDTF">2020-04-24T12:28:35Z</dcterms:modified>
</cp:coreProperties>
</file>