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LLMs for AI-Powered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Revolutionizing Software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46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Chapter 1 introduced LLMs as powerful foundation models with generative capabilities and common-sense reasoning.</a:t>
            </a:r>
            <a:br/>
            <a:r>
              <a:t>• This chapter explores how LLMs are transforming software development and leading to a new era of AI-powered applications.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Key Topics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3891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How LLMs are changing software development</a:t>
            </a:r>
            <a:br/>
            <a:r>
              <a:t>• The copilot system</a:t>
            </a:r>
            <a:br/>
            <a:r>
              <a:t>• Introducing AI orchestrators to embed LLMs into applications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Chapter 2: Embedding LLMs in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Introducing AI Orchestrators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The Rise of Prompt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46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Andrej Karpathy, former Tesla AI Director, declared "English is the hottest new programming language." </a:t>
            </a:r>
            <a:br/>
            <a:r>
              <a:t>• Prompt engineering will be explored in depth in Chapter 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AI Orchestrators: A New Era in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3891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LLMs require both technical and conceptual considerations for application integration.</a:t>
            </a:r>
            <a:br/>
            <a:r>
              <a:t>• Copilot, a new software category, exemplifies the conceptual aspect.</a:t>
            </a:r>
            <a:br/>
            <a:r>
              <a:t>• This section delves into technical LLM embedding and orchestration within applications.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Key Components of AI Orchestrators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Shifting Paradigm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Foundation models have simplified AI application development, moving from model creation to model consumption.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Challenges and Opportunities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New challenges arise in managing LLM components within application lifecycles.</a:t>
            </a:r>
            <a:br/>
            <a:r>
              <a:t>• Security threats, such as manipulating LLM instructions, require robust countermeasures.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Prompt Engineering: Guiding LLMs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Prompt engineering optimizes prompts for diverse applications and research.</a:t>
            </a:r>
            <a:br/>
            <a:r>
              <a:t>• Prompts guide LLM outputs, offering insights into their capabilities and limitations.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Key Aspects of Prompt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Choosing appropriate words, phrases, symbols, and formats to elicit desired responses.</a:t>
            </a:r>
            <a:br/>
            <a:r>
              <a:t>• Utilizing parameters, examples, and data sources to influence LLM behavior.</a:t>
            </a:r>
            <a:br/>
            <a:r>
              <a:t>• Example: Specifying a system message for a 5-year-old audience, e.g., "Act as a teacher explaining complex concepts to 5-year-old children."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Architecture of LLM-Powered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Understanding the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92608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Two main model categories:</a:t>
            </a:r>
            <a:br/>
            <a:r>
              <a:t>• Proprietary LLMs (e.g., GPT-3, GPT-4, Bard): Owned by specific companies, allowing fine-tuning but not retraining from scratch.</a:t>
            </a:r>
            <a:br/>
            <a:r>
              <a:t>• Open-source LLMs (e.g., Falcon LLM, LLaMA): Freely available, enabling both training and retraining.</a:t>
            </a:r>
            <a:br/>
            <a:r>
              <a:t>• Chapter 3 dives deeper into LLM selection.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Components of LLM-Powered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Memory, Plug-ins, and Prompts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46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Enables conversational applications to recall previous interactions for context.</a:t>
            </a:r>
            <a:br/>
            <a:r>
              <a:t>• Stores and retrieves past interactions in a "memory" system.</a:t>
            </a:r>
            <a:br/>
            <a:r>
              <a:t>• Past interactions can be embedded into VectorDB for additional non-parametric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Plug-ins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3891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Extend LLM functionality and adapt them to specific tasks.</a:t>
            </a:r>
            <a:br/>
            <a:r>
              <a:t>• Act as add-ons, enhancing capabilities beyond core language processing.</a:t>
            </a:r>
            <a:br/>
            <a:r>
              <a:t>• Allow customization for specific needs.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Components of LLM-Powered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Prompts: The Essence of Interaction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Prompts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46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The pivotal component of LLM applications.</a:t>
            </a:r>
            <a:br/>
            <a:r>
              <a:t>• Two levels of prompt design:</a:t>
            </a:r>
            <a:br/>
            <a:r>
              <a:t>• Frontend (user-facing): The user’s natural language input.</a:t>
            </a:r>
            <a:br/>
            <a:r>
              <a:t>• Backend (hidden): Natural language instructions or "meta-prompts" guiding the model’s response.</a:t>
            </a:r>
            <a:br/>
            <a:r>
              <a:t>• Example: "Answer only if the question is related to the provided documentation."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VectorDB: Empowering LLM Understanding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3891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Stores and retrieves information based on vectorized embeddings.</a:t>
            </a:r>
            <a:br/>
            <a:r>
              <a:t>• Enables semantic search and retrieval based on meaning similarity.</a:t>
            </a:r>
            <a:br/>
            <a:r>
              <a:t>• Examples: Chroma, Elasticsearch, Milvus, Pinecone, Qdrant, Weaviate, Facebook AI Similarity Search (FAISS).</a:t>
            </a:r>
            <a:br/>
            <a:r>
              <a:t>• FAISS is a pioneering vector database for efficient similarity search.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AI Orchestrators: Facilitating LLM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The AI Orchestrator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Lightweight libraries that simplify LLM embedding and orchestration within applications.</a:t>
            </a:r>
            <a:br/>
            <a:r>
              <a:t>• Emerged in response to the widespread adoption of LLMs.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Exploring Popular Orchestrators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LangChain, Semantic Kernel, and Haystack are three prominent frameworks.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LangChain: An Open-Source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LangChain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Launched as an open-source project by Harrison Chase in October 2022.</a:t>
            </a:r>
            <a:br/>
            <a:r>
              <a:t>• Supports Python and JS/TS.</a:t>
            </a:r>
            <a:br/>
            <a:r>
              <a:t>• Framework for developing LLM-powered applications that are data-aware and agentic.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LangChain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Models, Data Connectors, Memory, Chains, and Agents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Core Modules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46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Models: LLMs or LFMs that power the application, including OpenAI, Azure OpenAI, and Hugging Face models.</a:t>
            </a:r>
            <a:br/>
            <a:r>
              <a:t>• Data connectors: Retrieve external knowledge (e.g., document loaders, text embedding models).</a:t>
            </a:r>
            <a:br/>
            <a:r>
              <a:t>• Memory: Stores short-term and long-term references to user interactions, typically based on vectorized embeddings in VectorDB.</a:t>
            </a:r>
            <a:br/>
            <a:r>
              <a:t>• Chains: Predetermined sequences of actions and LLM calls for building complex applications.</a:t>
            </a:r>
            <a:br/>
            <a:r>
              <a:t>• Agents: Drive decision-making, access tools, and adapt actions based on user input and context.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LangChain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3891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Modular abstractions for essential LLM components (prompts, memory, plug-ins).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LangChain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Pre-built Chains and Practical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Pre-built chains for specific use cases or customization.</a:t>
            </a:r>
            <a:br/>
            <a:r>
              <a:t>• Hands-on LangChain applications will be explored in Part 2, starting from Chapter 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LLMs: Changing the Game in Software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LLMs: A New Frontier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LLMs demonstrate exceptional capabilities in tasks like summarization, named entity recognition, classification, and text generation.</a:t>
            </a:r>
            <a:br/>
            <a:r>
              <a:t>• They go beyond just being powerful tools; LLMs are revolutionizing software development by serving as platforms for building sophisticated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Shifting the Paradigm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Developers now leverage API calls to hosted LLMs, customizing them for specific needs.</a:t>
            </a:r>
            <a:br/>
            <a:r>
              <a:t>• This shift enables easier and more efficient integration of AI into applications, similar to the transition from single-purpose computing to time-sharing.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Haystack: Building NLP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Haystack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Python-based framework developed by Deepset (Berlin startup).</a:t>
            </a:r>
            <a:br/>
            <a:r>
              <a:t>• Empowers developers to build NLP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Haystack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Nodes, Pipelines, Agents, Tools, and DocumentStores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Key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46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Nodes: Components for specific tasks (e.g., retriever, reader, generator, summarizer).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Haystack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Pipelines, Agents, Tools, and DocumentStores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Pipelines: Sequences of node calls for NLP tasks or resource interaction (querying or indexing pipelines).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Haystack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0">
                <a:solidFill>
                  <a:srgbClr val="FFFFFF"/>
                </a:solidFill>
              </a:defRPr>
            </a:pPr>
            <a:r>
              <a:t>Agents, Tools, and DocumentStores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Agent: Uses LLMs to generate accurate responses to complex queries, with access to tools and adaptive capabilities.</a:t>
            </a:r>
            <a:br/>
            <a:r>
              <a:t>• Tools: Functions that an agent can call for NLP tasks or resource interaction, organized into toolkits.</a:t>
            </a:r>
            <a:br/>
            <a:r>
              <a:t>• DocumentStores: Backends for storing and retrieving documents, including VectorDB implementations.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Haystack 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User-friendly and straightforward.</a:t>
            </a:r>
            <a:br/>
            <a:r>
              <a:t>• High-quality documentation for search systems, question-answering, summarization, and conversational AI.</a:t>
            </a:r>
            <a:br/>
            <a:r>
              <a:t>• End-to-end framework covering the entire LLM project lifecycle.</a:t>
            </a:r>
            <a:br/>
            <a:r>
              <a:t>• Deployable as a REST API for direct consumption.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Semantic Kernel: Function Composition and Pipelines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Semantic Kernel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Open-source SDK developed by Microsoft (originally in C#, now also available in Python).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Semantic Kernel: Function Composition and Pipelines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The "kernel" acts as the core engine for addressing user input by chaining components into pipelines.</a:t>
            </a:r>
            <a:br/>
            <a:r>
              <a:t>• Encourages function composition for a modular approach to LLM-powered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LLMs in Applications: Technical &amp; Conceptual Aspects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Technical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Integrating LLMs into applications involves using REST API calls and managing them with AI orchestrators.</a:t>
            </a:r>
            <a:br/>
            <a:r>
              <a:t>• This requires setting up architectural components that facilitate seamless communication with LLMs via API calls.</a:t>
            </a:r>
            <a:br/>
            <a:r>
              <a:t>• AI orchestrators play a crucial role in efficiently managing and coordinating LLM functionality within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Conceptual Impact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LLMs introduce a wide range of new capabilities that can be harnessed in applications.</a:t>
            </a:r>
            <a:br/>
            <a:r>
              <a:t>• These capabilities will be explored in detail throughout the book.</a:t>
            </a:r>
            <a:br/>
            <a:r>
              <a:t>• LLMs can be viewed as a new category of software, often referred to as "copilots," emphasizing their significant assistance and collaboration in enhancing application functionalities.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The Copilot System: A New Category of Software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What is a Copilot?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Copilots are AI assistants designed to work alongside users, supporting them in complex tasks.</a:t>
            </a:r>
            <a:br/>
            <a:r>
              <a:t>• This concept, coined by Microsoft, has been integrated into products like M365 Copilot and the new Bing, powered by GPT-4.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Key Features of Copilots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Powered by LLMs (or more generally, LFMs), acting as the reasoning engine.</a:t>
            </a:r>
            <a:br/>
            <a:r>
              <a:t>• Utilize other technologies like apps, data sources, and user interfaces to provide a seamless experience.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Copilots: Conversational UI &amp; Grounding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Conversational User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Copilots are designed for natural language interaction, bridging the gap between complex systems and users.</a:t>
            </a:r>
            <a:br/>
            <a:r>
              <a:t>• This eliminates the need for users to understand domain-specific taxonomies, making interactions more intuitive.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Grounding: Defining the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Copilots are grounded to domain-specific data, ensuring they respond only within the application's context.</a:t>
            </a:r>
            <a:br/>
            <a:r>
              <a:t>• Grounding is achieved through Retrieval-Augmented Generation (RAG), a framework that incorporates external knowledge to enhance LLM responses.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Grounding: Ensuring Relevance &amp;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Grounding: A Crucial Concept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Grounding ensures that LLM responses are relevant, accurate, and up-to-date by using domain-specific information.</a:t>
            </a:r>
            <a:br/>
            <a:r>
              <a:t>• For example, an LLM-powered research assistant would only respond based on the provided research papers, ensuring the output is grounded within the specific dataset.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RAG: A Framework for Grounding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RAG serves as an architectural pattern that allows copilots to be grounded to domain-specific data.</a:t>
            </a:r>
            <a:br/>
            <a:r>
              <a:t>• Other frameworks, like function calling and multi-agents, will be discussed later in the book.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Copilot Capabilities: Extending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Extending Copilot Capabilities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Copilot capabilities can be enhanced through "skills," which can be code or calls to other models.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Addressing LLM Limitations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LLMs have two primary limitations: limited parametric knowledge and lack of executive power.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93776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Limited Parametric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This limitation arises from the knowledge base's cut-off date, making LLMs susceptible to outdated information.</a:t>
            </a:r>
            <a:br/>
            <a:r>
              <a:t>• This issue can be mitigated by adding non-parametric knowledge through grounding.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Copilot Capabilities: Addressing LLM 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Lack of Executive Power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LLMs themselves lack the ability to execute actions in the real world.</a:t>
            </a:r>
            <a:br/>
            <a:r>
              <a:t>• For example, ChatGPT can generate a LinkedIn post, but it cannot directly post it online.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The Role of Plug-ins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Plug-ins act as LLMs' connectors to the external world, serving as both input and output sources.</a:t>
            </a:r>
            <a:br/>
            <a:r>
              <a:t>• They extend LLMs' non-parametric knowledge (e.g., web search) and allow them to execute actions (e.g., posting on LinkedIn).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The Power of Prompt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Prompt Engineering: Shaping LLM Interaction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The user's prompt in natural language is not the only input the model processes.</a:t>
            </a:r>
            <a:br/>
            <a:r>
              <a:t>• It's a crucial component of the backend logic of LLM-powered applications and the set of instructions provided to the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383280"/>
            <a:ext cx="7772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Metaprompts or System Messages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31920"/>
            <a:ext cx="7772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FFFFFF"/>
                </a:solidFill>
              </a:defRPr>
            </a:pPr>
            <a:r>
              <a:t>• These are the objects of a new discipline called prompt engineering.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6858000"/>
            <a:ext cx="9144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