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5" r:id="rId10"/>
    <p:sldId id="263" r:id="rId11"/>
    <p:sldId id="266" r:id="rId12"/>
    <p:sldId id="264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5" r:id="rId21"/>
    <p:sldId id="274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095D681-E4F5-4899-88CF-CFD7B02EA10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6D082D0-7D9E-4952-B29E-DAE970041C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33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D681-E4F5-4899-88CF-CFD7B02EA10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82D0-7D9E-4952-B29E-DAE970041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2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D681-E4F5-4899-88CF-CFD7B02EA10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82D0-7D9E-4952-B29E-DAE970041C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63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D681-E4F5-4899-88CF-CFD7B02EA10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82D0-7D9E-4952-B29E-DAE970041C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968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D681-E4F5-4899-88CF-CFD7B02EA10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82D0-7D9E-4952-B29E-DAE970041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22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D681-E4F5-4899-88CF-CFD7B02EA10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82D0-7D9E-4952-B29E-DAE970041C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035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D681-E4F5-4899-88CF-CFD7B02EA10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82D0-7D9E-4952-B29E-DAE970041C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209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D681-E4F5-4899-88CF-CFD7B02EA10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82D0-7D9E-4952-B29E-DAE970041C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92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D681-E4F5-4899-88CF-CFD7B02EA10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82D0-7D9E-4952-B29E-DAE970041C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68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D681-E4F5-4899-88CF-CFD7B02EA10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82D0-7D9E-4952-B29E-DAE970041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6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D681-E4F5-4899-88CF-CFD7B02EA10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82D0-7D9E-4952-B29E-DAE970041C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55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D681-E4F5-4899-88CF-CFD7B02EA10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82D0-7D9E-4952-B29E-DAE970041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3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D681-E4F5-4899-88CF-CFD7B02EA10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82D0-7D9E-4952-B29E-DAE970041C2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17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D681-E4F5-4899-88CF-CFD7B02EA10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82D0-7D9E-4952-B29E-DAE970041C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53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D681-E4F5-4899-88CF-CFD7B02EA10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82D0-7D9E-4952-B29E-DAE970041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4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D681-E4F5-4899-88CF-CFD7B02EA10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82D0-7D9E-4952-B29E-DAE970041C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93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D681-E4F5-4899-88CF-CFD7B02EA10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82D0-7D9E-4952-B29E-DAE970041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5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95D681-E4F5-4899-88CF-CFD7B02EA10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D082D0-7D9E-4952-B29E-DAE970041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3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CHATGPT: IMPACT OF CONTROLLABLE TEXT GENERATION ON SOFTWARE ENGINEERING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Cansu</a:t>
            </a:r>
            <a:r>
              <a:rPr lang="en-US" dirty="0"/>
              <a:t> </a:t>
            </a:r>
            <a:r>
              <a:rPr lang="en-US" dirty="0" err="1"/>
              <a:t>Çiğdem</a:t>
            </a:r>
            <a:r>
              <a:rPr lang="en-US" dirty="0"/>
              <a:t> </a:t>
            </a:r>
            <a:r>
              <a:rPr lang="en-US" dirty="0" err="1" smtClean="0"/>
              <a:t>Ekin</a:t>
            </a:r>
            <a:r>
              <a:rPr lang="en-US" dirty="0" smtClean="0"/>
              <a:t> </a:t>
            </a:r>
            <a:r>
              <a:rPr lang="en-US" dirty="0" err="1"/>
              <a:t>Güzin</a:t>
            </a:r>
            <a:r>
              <a:rPr lang="en-US" dirty="0"/>
              <a:t> </a:t>
            </a:r>
            <a:r>
              <a:rPr lang="en-US" dirty="0" err="1" smtClean="0"/>
              <a:t>Türkmen</a:t>
            </a:r>
            <a:r>
              <a:rPr lang="en-US" dirty="0" smtClean="0"/>
              <a:t> </a:t>
            </a:r>
            <a:r>
              <a:rPr lang="en-US" dirty="0"/>
              <a:t>Murat </a:t>
            </a:r>
            <a:r>
              <a:rPr lang="en-US" dirty="0" err="1" smtClean="0"/>
              <a:t>Karakaya</a:t>
            </a:r>
            <a:endParaRPr lang="en-US" dirty="0" smtClean="0"/>
          </a:p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  <a:p>
            <a:r>
              <a:rPr lang="en-US" dirty="0" err="1" smtClean="0"/>
              <a:t>Atılım</a:t>
            </a:r>
            <a:r>
              <a:rPr lang="en-US" dirty="0" smtClean="0"/>
              <a:t> </a:t>
            </a:r>
            <a:r>
              <a:rPr lang="en-US" dirty="0" err="1" smtClean="0"/>
              <a:t>Üniversitesi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7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Potentials for Learners and Educators</a:t>
            </a:r>
            <a:br>
              <a:rPr lang="en-US" dirty="0"/>
            </a:br>
            <a:r>
              <a:rPr lang="en-US" sz="4000" b="1" dirty="0"/>
              <a:t>Personalized Feedback and Guidance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CTG can </a:t>
            </a:r>
            <a:r>
              <a:rPr lang="en-US" dirty="0"/>
              <a:t>provide personalized feedback and guidance to students as they work on </a:t>
            </a:r>
            <a:r>
              <a:rPr lang="en-US" dirty="0" smtClean="0"/>
              <a:t>assignments/projects.</a:t>
            </a:r>
          </a:p>
          <a:p>
            <a:pPr algn="just"/>
            <a:r>
              <a:rPr lang="en-US" dirty="0" smtClean="0"/>
              <a:t>This can </a:t>
            </a:r>
            <a:r>
              <a:rPr lang="en-US" dirty="0"/>
              <a:t>save </a:t>
            </a:r>
            <a:r>
              <a:rPr lang="en-US" dirty="0" smtClean="0"/>
              <a:t>educator’s time </a:t>
            </a:r>
            <a:r>
              <a:rPr lang="en-US" dirty="0"/>
              <a:t>by automating the process of providing feedback and guidance to </a:t>
            </a:r>
            <a:r>
              <a:rPr lang="en-US" dirty="0" smtClean="0"/>
              <a:t>students.</a:t>
            </a:r>
          </a:p>
          <a:p>
            <a:pPr algn="just"/>
            <a:r>
              <a:rPr lang="en-US" b="1" dirty="0" smtClean="0"/>
              <a:t>For example: </a:t>
            </a:r>
            <a:r>
              <a:rPr lang="en-US" dirty="0"/>
              <a:t>an instructor or mentor could input a student's </a:t>
            </a:r>
            <a:r>
              <a:rPr lang="en-US" dirty="0" smtClean="0"/>
              <a:t>answer, </a:t>
            </a:r>
            <a:r>
              <a:rPr lang="en-US" dirty="0"/>
              <a:t>along with any specific feedback or guidance they would like to provide, and </a:t>
            </a:r>
            <a:r>
              <a:rPr lang="en-US" dirty="0" err="1"/>
              <a:t>ChatGPT</a:t>
            </a:r>
            <a:r>
              <a:rPr lang="en-US" dirty="0"/>
              <a:t> could generate personalized feedback based on this information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77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Potentials for Learners and Educators</a:t>
            </a:r>
            <a:br>
              <a:rPr lang="en-US" dirty="0"/>
            </a:br>
            <a:r>
              <a:rPr lang="en-US" sz="4000" b="1" dirty="0"/>
              <a:t>Personalized Feedback and Guidance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For students</a:t>
            </a:r>
            <a:r>
              <a:rPr lang="en-US" dirty="0"/>
              <a:t>, personalized feedback help students better understand their strengths and weaknesses and can provide them with targeted support and guidance to improve their performance and learning outcomes. </a:t>
            </a:r>
            <a:endParaRPr lang="en-US" dirty="0" smtClean="0"/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191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Potentials for Learners and Educators</a:t>
            </a:r>
            <a:br>
              <a:rPr lang="en-US" dirty="0"/>
            </a:br>
            <a:r>
              <a:rPr lang="en-US" sz="4000" b="1" dirty="0"/>
              <a:t>Personalized Feedback and Guidance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561975"/>
            <a:ext cx="98869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7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Potentials for Learners and Educators</a:t>
            </a:r>
            <a:br>
              <a:rPr lang="en-US" dirty="0"/>
            </a:br>
            <a:r>
              <a:rPr lang="en-US" sz="4000" b="1" dirty="0"/>
              <a:t>Automatic Code Generation and </a:t>
            </a:r>
            <a:r>
              <a:rPr lang="en-US" sz="4000" b="1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One of the main advantages of using CGT to generate code is that it can save students a significant amount of time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Students </a:t>
            </a:r>
            <a:r>
              <a:rPr lang="en-US" dirty="0"/>
              <a:t>can focus on higher-level tasks, such as designing algorithms or testing code, rather than spending time on the tedious process of writing code. </a:t>
            </a:r>
            <a:endParaRPr lang="en-US" dirty="0" smtClean="0"/>
          </a:p>
          <a:p>
            <a:pPr algn="just"/>
            <a:r>
              <a:rPr lang="en-US" dirty="0"/>
              <a:t>By examining the generated code, students can learn about coding conventions and best practices, and they can use this knowledge to improve their coding skills.</a:t>
            </a:r>
            <a:endParaRPr lang="en-US" dirty="0" smtClean="0"/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81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Potentials for Learners and Educators</a:t>
            </a:r>
            <a:br>
              <a:rPr lang="en-US" dirty="0"/>
            </a:br>
            <a:r>
              <a:rPr lang="en-US" sz="4000" b="1" dirty="0"/>
              <a:t>Automatic Code Generation and </a:t>
            </a:r>
            <a:r>
              <a:rPr lang="en-US" sz="4000" b="1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CTG can also be used to </a:t>
            </a:r>
            <a:r>
              <a:rPr lang="en-US" dirty="0" smtClean="0"/>
              <a:t>improve or correct the student’s </a:t>
            </a:r>
            <a:r>
              <a:rPr lang="en-US" dirty="0"/>
              <a:t>code automatically based on certain constraints or requirements, allowing students to practice their coding skills and receive immediate feedback on their work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Thereby </a:t>
            </a:r>
            <a:r>
              <a:rPr lang="en-US" dirty="0" smtClean="0"/>
              <a:t>students can improve </a:t>
            </a:r>
            <a:r>
              <a:rPr lang="en-US" dirty="0"/>
              <a:t>their coding skills more quickly and effectively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08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Potentials for Learners and Educators</a:t>
            </a:r>
            <a:br>
              <a:rPr lang="en-US" dirty="0"/>
            </a:br>
            <a:r>
              <a:rPr lang="en-US" sz="4000" b="1" dirty="0"/>
              <a:t>Automatic Code Generation and </a:t>
            </a:r>
            <a:r>
              <a:rPr lang="en-US" sz="4000" b="1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CTG can also be used to </a:t>
            </a:r>
            <a:r>
              <a:rPr lang="en-US" dirty="0" smtClean="0"/>
              <a:t>improve or correct the student’s </a:t>
            </a:r>
            <a:r>
              <a:rPr lang="en-US" dirty="0"/>
              <a:t>code automatically based on certain constraints or requirements, allowing students to practice their coding skills and receive immediate feedback on their work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Thereby </a:t>
            </a:r>
            <a:r>
              <a:rPr lang="en-US" dirty="0" smtClean="0"/>
              <a:t>students can improve </a:t>
            </a:r>
            <a:r>
              <a:rPr lang="en-US" dirty="0"/>
              <a:t>their coding skills more quickly and effectively 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88"/>
          <a:stretch>
            <a:fillRect/>
          </a:stretch>
        </p:blipFill>
        <p:spPr bwMode="auto">
          <a:xfrm>
            <a:off x="1140644" y="537327"/>
            <a:ext cx="9755954" cy="57314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626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5"/>
          <a:stretch/>
        </p:blipFill>
        <p:spPr bwMode="auto">
          <a:xfrm>
            <a:off x="2564090" y="499621"/>
            <a:ext cx="6598763" cy="5844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7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9621" y="0"/>
            <a:ext cx="11213976" cy="6858000"/>
            <a:chOff x="40126" y="178923"/>
            <a:chExt cx="4773295" cy="43388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3" b="2147"/>
            <a:stretch/>
          </p:blipFill>
          <p:spPr>
            <a:xfrm>
              <a:off x="40126" y="178923"/>
              <a:ext cx="4773295" cy="292240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505"/>
            <a:stretch>
              <a:fillRect/>
            </a:stretch>
          </p:blipFill>
          <p:spPr bwMode="auto">
            <a:xfrm>
              <a:off x="40126" y="3215421"/>
              <a:ext cx="4770755" cy="13023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60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Potentials for Learners and Educators</a:t>
            </a:r>
            <a:br>
              <a:rPr lang="en-US" dirty="0"/>
            </a:br>
            <a:r>
              <a:rPr lang="en-US" sz="4000" b="1" dirty="0"/>
              <a:t>Collaborative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CTG can facilitate the sharing of ideas and the generation of code, creating a more interactive and engaging learning </a:t>
            </a:r>
            <a:r>
              <a:rPr lang="en-US" dirty="0" smtClean="0"/>
              <a:t>experience.</a:t>
            </a:r>
          </a:p>
          <a:p>
            <a:pPr algn="just"/>
            <a:r>
              <a:rPr lang="en-US" dirty="0"/>
              <a:t>CTG </a:t>
            </a:r>
            <a:r>
              <a:rPr lang="en-US" dirty="0" smtClean="0"/>
              <a:t>can </a:t>
            </a:r>
            <a:r>
              <a:rPr lang="en-US" dirty="0"/>
              <a:t>help students improve their communication skills by generating clear and accurate documentation and reports, which can be especially useful for students who are not native English speakers. </a:t>
            </a:r>
            <a:endParaRPr lang="en-US" dirty="0" smtClean="0"/>
          </a:p>
          <a:p>
            <a:pPr algn="just"/>
            <a:r>
              <a:rPr lang="en-US" dirty="0"/>
              <a:t>This can be especially important in collaborative learning </a:t>
            </a:r>
            <a:r>
              <a:rPr lang="en-US" dirty="0" smtClean="0"/>
              <a:t>environments.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30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Potentials for Learners and Educators</a:t>
            </a:r>
            <a:br>
              <a:rPr lang="en-US" dirty="0"/>
            </a:br>
            <a:r>
              <a:rPr lang="en-US" sz="4000" b="1" dirty="0"/>
              <a:t>Generating code documentation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Code comments, commit messages, and release notes can improve a developer's understanding of a program by providing clear and thorough documentation [12, 13]. </a:t>
            </a:r>
            <a:endParaRPr lang="en-US" dirty="0" smtClean="0"/>
          </a:p>
          <a:p>
            <a:pPr algn="just"/>
            <a:r>
              <a:rPr lang="en-US" dirty="0" smtClean="0"/>
              <a:t>CTG </a:t>
            </a:r>
            <a:r>
              <a:rPr lang="en-US" dirty="0"/>
              <a:t>can also generate high-quality documentation for code, which can be an important resource for developers and help students better understand the purpose and functionality of the code, as well as facilitate collaboration within a team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73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  <a:endParaRPr lang="en-US" dirty="0" smtClean="0"/>
          </a:p>
          <a:p>
            <a:r>
              <a:rPr lang="en-US" b="1" dirty="0" smtClean="0"/>
              <a:t>Potentials </a:t>
            </a:r>
            <a:r>
              <a:rPr lang="en-US" b="1" dirty="0"/>
              <a:t>for Learners and </a:t>
            </a:r>
            <a:r>
              <a:rPr lang="en-US" b="1" dirty="0" smtClean="0"/>
              <a:t>Educators</a:t>
            </a:r>
          </a:p>
          <a:p>
            <a:r>
              <a:rPr lang="en-US" b="1" dirty="0"/>
              <a:t>Risks for Learners and Educators</a:t>
            </a:r>
            <a:endParaRPr lang="en-US" dirty="0"/>
          </a:p>
          <a:p>
            <a:r>
              <a:rPr lang="en-US" b="1" dirty="0"/>
              <a:t>Discussion and Conclusions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6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304878" cy="1303867"/>
          </a:xfrm>
        </p:spPr>
        <p:txBody>
          <a:bodyPr>
            <a:noAutofit/>
          </a:bodyPr>
          <a:lstStyle/>
          <a:p>
            <a:r>
              <a:rPr lang="en-US" sz="2400" dirty="0"/>
              <a:t>Potentials for Learners and Educators</a:t>
            </a:r>
            <a:br>
              <a:rPr lang="en-US" sz="2400" dirty="0"/>
            </a:br>
            <a:r>
              <a:rPr lang="en-US" sz="2000" b="1" dirty="0"/>
              <a:t>Generating code documentation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352" y="2556932"/>
            <a:ext cx="3195685" cy="33189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CTG can save time for educators and mentors by automating the process of creating code documentation as well.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1"/>
          <a:stretch>
            <a:fillRect/>
          </a:stretch>
        </p:blipFill>
        <p:spPr bwMode="auto">
          <a:xfrm>
            <a:off x="4600280" y="471340"/>
            <a:ext cx="7154943" cy="58823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40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Potentials for Learners and Educators</a:t>
            </a:r>
            <a:br>
              <a:rPr lang="en-US" dirty="0"/>
            </a:br>
            <a:r>
              <a:rPr lang="en-US" sz="4000" b="1" dirty="0"/>
              <a:t>Generating code documentation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Thus, CTG </a:t>
            </a:r>
            <a:r>
              <a:rPr lang="en-US" dirty="0"/>
              <a:t>can save time for educators and mentors by automating the process of creating code documentation as well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25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Potentials for Learners and Educators</a:t>
            </a:r>
            <a:br>
              <a:rPr lang="en-US" dirty="0"/>
            </a:br>
            <a:r>
              <a:rPr lang="en-US" sz="4000" b="1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However, </a:t>
            </a:r>
            <a:r>
              <a:rPr lang="en-US" dirty="0" smtClean="0"/>
              <a:t>it </a:t>
            </a:r>
            <a:r>
              <a:rPr lang="en-US" dirty="0"/>
              <a:t>is important to note that while CTG can be a useful tool for improving the efficiency and effectiveness of </a:t>
            </a:r>
            <a:r>
              <a:rPr lang="en-US" dirty="0" smtClean="0"/>
              <a:t>software </a:t>
            </a:r>
            <a:r>
              <a:rPr lang="en-US" dirty="0"/>
              <a:t>engineering education, </a:t>
            </a:r>
            <a:r>
              <a:rPr lang="en-US" b="1" i="1" dirty="0" smtClean="0"/>
              <a:t>for the time being</a:t>
            </a:r>
            <a:r>
              <a:rPr lang="en-US" dirty="0" smtClean="0"/>
              <a:t>, it </a:t>
            </a:r>
            <a:r>
              <a:rPr lang="en-US" dirty="0"/>
              <a:t>is not a replacement for human instruction and guidance.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73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791" y="269552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Risks </a:t>
            </a:r>
            <a:r>
              <a:rPr lang="en-US" dirty="0"/>
              <a:t>for Learners and Educators</a:t>
            </a:r>
            <a:br>
              <a:rPr lang="en-US" dirty="0"/>
            </a:b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670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Risks </a:t>
            </a:r>
            <a:r>
              <a:rPr lang="en-US" dirty="0"/>
              <a:t>for Learners and Educators</a:t>
            </a:r>
            <a:br>
              <a:rPr lang="en-US" dirty="0"/>
            </a:br>
            <a:r>
              <a:rPr lang="en-US" sz="4000" b="1" dirty="0"/>
              <a:t>Plagiarism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ChatGPT</a:t>
            </a:r>
            <a:r>
              <a:rPr lang="en-US" dirty="0" smtClean="0"/>
              <a:t>, as any other CTG, </a:t>
            </a:r>
            <a:r>
              <a:rPr lang="tr-TR" dirty="0" smtClean="0"/>
              <a:t>may </a:t>
            </a:r>
            <a:r>
              <a:rPr lang="tr-TR" dirty="0"/>
              <a:t>generate </a:t>
            </a:r>
            <a:r>
              <a:rPr lang="en-US" dirty="0" smtClean="0"/>
              <a:t>“</a:t>
            </a:r>
            <a:r>
              <a:rPr lang="tr-TR" b="1" i="1" dirty="0" smtClean="0"/>
              <a:t>original</a:t>
            </a:r>
            <a:r>
              <a:rPr lang="en-US" dirty="0" smtClean="0"/>
              <a:t>”</a:t>
            </a:r>
            <a:r>
              <a:rPr lang="tr-TR" dirty="0" smtClean="0"/>
              <a:t> text</a:t>
            </a:r>
            <a:r>
              <a:rPr lang="en-US" dirty="0" smtClean="0"/>
              <a:t> using the train dataset</a:t>
            </a:r>
            <a:r>
              <a:rPr lang="tr-TR" dirty="0" smtClean="0"/>
              <a:t>, </a:t>
            </a:r>
            <a:r>
              <a:rPr lang="tr-TR" dirty="0"/>
              <a:t>but it is important to recognize that this text is not the work of the student or educator using the tool</a:t>
            </a:r>
            <a:r>
              <a:rPr lang="tr-TR" dirty="0" smtClean="0"/>
              <a:t>.</a:t>
            </a:r>
            <a:endParaRPr lang="en-US" dirty="0" smtClean="0"/>
          </a:p>
          <a:p>
            <a:pPr algn="just"/>
            <a:r>
              <a:rPr lang="en-US" dirty="0"/>
              <a:t>Thus, using the output </a:t>
            </a:r>
            <a:r>
              <a:rPr lang="en-US" dirty="0" smtClean="0"/>
              <a:t>can</a:t>
            </a:r>
            <a:r>
              <a:rPr lang="tr-TR" dirty="0" smtClean="0"/>
              <a:t> </a:t>
            </a:r>
            <a:r>
              <a:rPr lang="tr-TR" dirty="0"/>
              <a:t>be considered </a:t>
            </a:r>
            <a:r>
              <a:rPr lang="tr-TR" dirty="0" smtClean="0"/>
              <a:t>plagiarism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Therefore, in education, we need </a:t>
            </a:r>
            <a:r>
              <a:rPr lang="tr-TR" dirty="0" smtClean="0"/>
              <a:t>new </a:t>
            </a:r>
            <a:r>
              <a:rPr lang="en-US" dirty="0" smtClean="0"/>
              <a:t>tools, </a:t>
            </a:r>
            <a:r>
              <a:rPr lang="tr-TR" dirty="0" smtClean="0"/>
              <a:t>measurement </a:t>
            </a:r>
            <a:r>
              <a:rPr lang="tr-TR" dirty="0"/>
              <a:t>and evaluation methods to </a:t>
            </a:r>
            <a:r>
              <a:rPr lang="en-US" dirty="0" smtClean="0"/>
              <a:t>detect and react this kind of </a:t>
            </a:r>
            <a:r>
              <a:rPr lang="tr-TR" dirty="0"/>
              <a:t>plagiarism</a:t>
            </a:r>
            <a:r>
              <a:rPr lang="tr-TR" dirty="0" smtClean="0"/>
              <a:t>.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Risks for Learners and Educators</a:t>
            </a:r>
            <a:br>
              <a:rPr lang="en-US" dirty="0" smtClean="0"/>
            </a:br>
            <a:r>
              <a:rPr lang="en-US" sz="4000" b="1" dirty="0"/>
              <a:t>Dependence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As we see above</a:t>
            </a:r>
            <a:r>
              <a:rPr lang="tr-TR" dirty="0" smtClean="0"/>
              <a:t>, </a:t>
            </a:r>
            <a:r>
              <a:rPr lang="en-US" dirty="0" smtClean="0"/>
              <a:t>CTG</a:t>
            </a:r>
            <a:r>
              <a:rPr lang="tr-TR" dirty="0" smtClean="0"/>
              <a:t> </a:t>
            </a:r>
            <a:r>
              <a:rPr lang="tr-TR" dirty="0"/>
              <a:t>can assist with debugging, testing, troubleshooting and to provide guidance and suggestions for code improvements</a:t>
            </a:r>
            <a:r>
              <a:rPr lang="tr-TR" dirty="0" smtClean="0"/>
              <a:t>.</a:t>
            </a:r>
            <a:endParaRPr lang="en-US" dirty="0" smtClean="0"/>
          </a:p>
          <a:p>
            <a:pPr algn="just"/>
            <a:r>
              <a:rPr lang="tr-TR" dirty="0"/>
              <a:t>Educators and learners should be mindful of their reliance on ChatGPT and ensure that they are using it as a </a:t>
            </a:r>
            <a:r>
              <a:rPr lang="tr-TR" b="1" i="1" dirty="0"/>
              <a:t>supplement</a:t>
            </a:r>
            <a:r>
              <a:rPr lang="tr-TR" dirty="0"/>
              <a:t> to, rather than a </a:t>
            </a:r>
            <a:r>
              <a:rPr lang="tr-TR" b="1" i="1" dirty="0"/>
              <a:t>replacement</a:t>
            </a:r>
            <a:r>
              <a:rPr lang="tr-TR" dirty="0"/>
              <a:t> for, traditional teaching and learning methods</a:t>
            </a:r>
            <a:r>
              <a:rPr lang="tr-TR" dirty="0" smtClean="0"/>
              <a:t>.</a:t>
            </a:r>
            <a:endParaRPr lang="en-US" dirty="0" smtClean="0"/>
          </a:p>
          <a:p>
            <a:pPr algn="just"/>
            <a:r>
              <a:rPr lang="tr-TR" dirty="0"/>
              <a:t>Relying too heavily on ChatGPT or similar models could lead to a lack of </a:t>
            </a:r>
            <a:r>
              <a:rPr lang="tr-TR" b="1" i="1" dirty="0"/>
              <a:t>critical thinking </a:t>
            </a:r>
            <a:r>
              <a:rPr lang="tr-TR" dirty="0"/>
              <a:t>and </a:t>
            </a:r>
            <a:r>
              <a:rPr lang="tr-TR" b="1" i="1" dirty="0" smtClean="0"/>
              <a:t>originality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Risks for Learners and Educators</a:t>
            </a:r>
            <a:br>
              <a:rPr lang="en-US" dirty="0" smtClean="0"/>
            </a:br>
            <a:r>
              <a:rPr lang="en-US" sz="4000" b="1" dirty="0"/>
              <a:t>Misinformation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ChatGPT</a:t>
            </a:r>
            <a:r>
              <a:rPr lang="en-US" dirty="0" smtClean="0"/>
              <a:t>, as any other CTG, </a:t>
            </a:r>
            <a:r>
              <a:rPr lang="tr-TR" dirty="0" smtClean="0"/>
              <a:t>is </a:t>
            </a:r>
            <a:r>
              <a:rPr lang="tr-TR" dirty="0"/>
              <a:t>trained on a large dataset of text from the internet, and this dataset may contain </a:t>
            </a:r>
            <a:r>
              <a:rPr lang="tr-TR" b="1" i="1" dirty="0"/>
              <a:t>misinformation</a:t>
            </a:r>
            <a:r>
              <a:rPr lang="tr-TR" dirty="0"/>
              <a:t> or </a:t>
            </a:r>
            <a:r>
              <a:rPr lang="tr-TR" b="1" i="1" dirty="0"/>
              <a:t>biased information</a:t>
            </a:r>
            <a:r>
              <a:rPr lang="tr-TR" dirty="0" smtClean="0"/>
              <a:t>.</a:t>
            </a:r>
            <a:endParaRPr lang="en-US" dirty="0" smtClean="0"/>
          </a:p>
          <a:p>
            <a:pPr algn="just"/>
            <a:r>
              <a:rPr lang="tr-TR" dirty="0"/>
              <a:t>As a result, ChatGPT may provide incorrect or misleading answers to questions</a:t>
            </a:r>
            <a:r>
              <a:rPr lang="tr-TR" dirty="0" smtClean="0"/>
              <a:t>.</a:t>
            </a:r>
            <a:endParaRPr lang="en-US" dirty="0" smtClean="0"/>
          </a:p>
          <a:p>
            <a:pPr algn="just"/>
            <a:r>
              <a:rPr lang="tr-TR" dirty="0"/>
              <a:t>It is important for educators and learners to fact-check any information provided by ChatGPT and to critically evaluate its </a:t>
            </a:r>
            <a:r>
              <a:rPr lang="tr-TR" dirty="0" smtClean="0"/>
              <a:t>sources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Risks for Learners and Educators</a:t>
            </a:r>
            <a:br>
              <a:rPr lang="en-US" dirty="0" smtClean="0"/>
            </a:br>
            <a:r>
              <a:rPr lang="en-US" sz="4000" b="1" dirty="0"/>
              <a:t>Misinformation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pic>
        <p:nvPicPr>
          <p:cNvPr id="4" name="Picture 3" descr="Graphical user interface, text, application, email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7" t="15642" b="32632"/>
          <a:stretch>
            <a:fillRect/>
          </a:stretch>
        </p:blipFill>
        <p:spPr bwMode="auto">
          <a:xfrm>
            <a:off x="1295401" y="2441522"/>
            <a:ext cx="9601196" cy="36751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98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Risks for Learners and Educators</a:t>
            </a:r>
            <a:br>
              <a:rPr lang="en-US" dirty="0" smtClean="0"/>
            </a:br>
            <a:r>
              <a:rPr lang="en-US" sz="4000" b="1" dirty="0"/>
              <a:t>Distraction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ChatGPT can be a fun and engaging tool for </a:t>
            </a:r>
            <a:r>
              <a:rPr lang="tr-TR" dirty="0" smtClean="0"/>
              <a:t>learners, </a:t>
            </a:r>
            <a:r>
              <a:rPr lang="tr-TR" dirty="0"/>
              <a:t>but it can also be a distraction if not used appropriately</a:t>
            </a:r>
            <a:r>
              <a:rPr lang="tr-TR" dirty="0" smtClean="0"/>
              <a:t>.</a:t>
            </a:r>
            <a:endParaRPr lang="en-US" dirty="0" smtClean="0"/>
          </a:p>
          <a:p>
            <a:pPr algn="just"/>
            <a:r>
              <a:rPr lang="tr-TR" dirty="0"/>
              <a:t>The </a:t>
            </a:r>
            <a:r>
              <a:rPr lang="tr-TR" b="1" i="1" dirty="0"/>
              <a:t>distraction</a:t>
            </a:r>
            <a:r>
              <a:rPr lang="tr-TR" dirty="0"/>
              <a:t> effect of technology on students' concentration refers to the ability of technology, particularly digital devices and tools, to divert students' attention away from their </a:t>
            </a:r>
            <a:r>
              <a:rPr lang="tr-TR" dirty="0" smtClean="0"/>
              <a:t>studies </a:t>
            </a:r>
            <a:r>
              <a:rPr lang="tr-TR" dirty="0"/>
              <a:t>and other educational </a:t>
            </a:r>
            <a:r>
              <a:rPr lang="tr-TR" dirty="0" smtClean="0"/>
              <a:t>activities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Risks for Learners and Educators</a:t>
            </a:r>
            <a:br>
              <a:rPr lang="en-US" dirty="0" smtClean="0"/>
            </a:br>
            <a:r>
              <a:rPr lang="en-US" sz="4000" b="1" dirty="0"/>
              <a:t>Ethical Considerations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ChatGPT</a:t>
            </a:r>
            <a:r>
              <a:rPr lang="en-US" dirty="0" smtClean="0"/>
              <a:t>, as any other CTG,</a:t>
            </a:r>
            <a:r>
              <a:rPr lang="tr-TR" dirty="0" smtClean="0"/>
              <a:t> has </a:t>
            </a:r>
            <a:r>
              <a:rPr lang="tr-TR" dirty="0"/>
              <a:t>been trained on a dataset of text </a:t>
            </a:r>
            <a:r>
              <a:rPr lang="en-US" dirty="0" smtClean="0"/>
              <a:t>collected mostly </a:t>
            </a:r>
            <a:r>
              <a:rPr lang="tr-TR" dirty="0" smtClean="0"/>
              <a:t>from </a:t>
            </a:r>
            <a:r>
              <a:rPr lang="tr-TR" dirty="0"/>
              <a:t>the internet, which may include </a:t>
            </a:r>
            <a:r>
              <a:rPr lang="en-US" b="1" i="1" dirty="0" smtClean="0"/>
              <a:t>biased</a:t>
            </a:r>
            <a:r>
              <a:rPr lang="en-US" dirty="0" smtClean="0"/>
              <a:t>, </a:t>
            </a:r>
            <a:r>
              <a:rPr lang="tr-TR" b="1" i="1" dirty="0"/>
              <a:t>sensitive</a:t>
            </a:r>
            <a:r>
              <a:rPr lang="en-US" dirty="0" smtClean="0"/>
              <a:t>, </a:t>
            </a:r>
            <a:r>
              <a:rPr lang="tr-TR" b="1" i="1" dirty="0"/>
              <a:t>personal</a:t>
            </a:r>
            <a:r>
              <a:rPr lang="en-US" dirty="0" smtClean="0"/>
              <a:t>, </a:t>
            </a:r>
            <a:r>
              <a:rPr lang="tr-TR" dirty="0"/>
              <a:t>or </a:t>
            </a:r>
            <a:r>
              <a:rPr lang="en-US" b="1" i="1" dirty="0"/>
              <a:t>copyrighted</a:t>
            </a:r>
            <a:r>
              <a:rPr lang="en-US" dirty="0" smtClean="0"/>
              <a:t> </a:t>
            </a:r>
            <a:r>
              <a:rPr lang="tr-TR" dirty="0" smtClean="0"/>
              <a:t>information.</a:t>
            </a:r>
            <a:endParaRPr lang="en-US" dirty="0" smtClean="0"/>
          </a:p>
          <a:p>
            <a:pPr algn="just"/>
            <a:r>
              <a:rPr lang="en-US" dirty="0" smtClean="0"/>
              <a:t>Thus, </a:t>
            </a:r>
            <a:r>
              <a:rPr lang="en-US" dirty="0" err="1" smtClean="0"/>
              <a:t>i</a:t>
            </a:r>
            <a:r>
              <a:rPr lang="tr-TR" dirty="0" smtClean="0"/>
              <a:t>t </a:t>
            </a:r>
            <a:r>
              <a:rPr lang="tr-TR" dirty="0"/>
              <a:t>is important to consider the </a:t>
            </a:r>
            <a:r>
              <a:rPr lang="tr-TR" dirty="0" smtClean="0"/>
              <a:t>ethical </a:t>
            </a:r>
            <a:r>
              <a:rPr lang="tr-TR" dirty="0"/>
              <a:t>implications of using such a tool in </a:t>
            </a:r>
            <a:r>
              <a:rPr lang="tr-TR" dirty="0" smtClean="0"/>
              <a:t>education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Natural </a:t>
            </a:r>
            <a:r>
              <a:rPr lang="en-US" dirty="0"/>
              <a:t>Language Processing (NLP) </a:t>
            </a:r>
            <a:endParaRPr lang="en-US" dirty="0" smtClean="0"/>
          </a:p>
          <a:p>
            <a:pPr algn="just"/>
            <a:r>
              <a:rPr lang="en-US" dirty="0" smtClean="0"/>
              <a:t>Transformer </a:t>
            </a:r>
            <a:r>
              <a:rPr lang="en-US" dirty="0"/>
              <a:t>Deep Learning </a:t>
            </a:r>
            <a:r>
              <a:rPr lang="en-US" dirty="0" smtClean="0"/>
              <a:t>models </a:t>
            </a:r>
          </a:p>
          <a:p>
            <a:pPr algn="just"/>
            <a:r>
              <a:rPr lang="en-US" dirty="0"/>
              <a:t>Controllable Text Generation (</a:t>
            </a:r>
            <a:r>
              <a:rPr lang="en-US" dirty="0" smtClean="0"/>
              <a:t>CTG) is </a:t>
            </a:r>
            <a:r>
              <a:rPr lang="en-US" dirty="0"/>
              <a:t>a task in </a:t>
            </a:r>
            <a:r>
              <a:rPr lang="en-US" dirty="0" smtClean="0"/>
              <a:t>NLP </a:t>
            </a:r>
            <a:r>
              <a:rPr lang="en-US" dirty="0"/>
              <a:t>that involves generating text that adheres to certain constraints or meets specific objectives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These constraints or objectives can include things like </a:t>
            </a:r>
            <a:r>
              <a:rPr lang="en-US" i="1" dirty="0"/>
              <a:t>style, tone, length, or content.</a:t>
            </a:r>
            <a:endParaRPr lang="en-US" i="1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769" y="2633379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Discussion and Conclusions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837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 and Conclusions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a powerful CTG model can provide new </a:t>
            </a:r>
            <a:r>
              <a:rPr lang="en-US" b="1" i="1" dirty="0"/>
              <a:t>opportunities</a:t>
            </a:r>
            <a:r>
              <a:rPr lang="en-US" dirty="0"/>
              <a:t> in Software Engineering education as well as introduce new </a:t>
            </a:r>
            <a:r>
              <a:rPr lang="en-US" b="1" i="1" dirty="0"/>
              <a:t>challenges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First, we believe that as educators we should </a:t>
            </a:r>
            <a:r>
              <a:rPr lang="en-US" b="1" i="1" dirty="0"/>
              <a:t>be aware of </a:t>
            </a:r>
            <a:r>
              <a:rPr lang="en-US" dirty="0"/>
              <a:t>these kinds of tools available for students and educators.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need to </a:t>
            </a:r>
            <a:r>
              <a:rPr lang="en-US" b="1" i="1" dirty="0"/>
              <a:t>incorporate</a:t>
            </a:r>
            <a:r>
              <a:rPr lang="en-US" dirty="0"/>
              <a:t> these kinds of tools into education materials and get prepared to use them and help students to benefit from them.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 and Conclusions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After </a:t>
            </a:r>
            <a:r>
              <a:rPr lang="en-US" b="1" i="1" dirty="0"/>
              <a:t>admitting</a:t>
            </a:r>
            <a:r>
              <a:rPr lang="en-US" dirty="0"/>
              <a:t> their existence, we need to </a:t>
            </a:r>
            <a:r>
              <a:rPr lang="en-US" b="1" i="1" dirty="0"/>
              <a:t>review</a:t>
            </a:r>
            <a:r>
              <a:rPr lang="en-US" dirty="0"/>
              <a:t> the </a:t>
            </a:r>
            <a:r>
              <a:rPr lang="en-US" b="1" i="1" dirty="0"/>
              <a:t>education process </a:t>
            </a:r>
            <a:r>
              <a:rPr lang="en-US" dirty="0"/>
              <a:t>including measurement and evaluation techniques.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b="1" i="1" dirty="0"/>
              <a:t>grading</a:t>
            </a:r>
            <a:r>
              <a:rPr lang="en-US" dirty="0"/>
              <a:t> homework and projects might not be a fair or wise option if an answer can be generated from this kind of tool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Therefore, </a:t>
            </a:r>
            <a:r>
              <a:rPr lang="en-US" dirty="0"/>
              <a:t>we believe that we should not grade </a:t>
            </a:r>
            <a:r>
              <a:rPr lang="en-US" dirty="0" smtClean="0"/>
              <a:t>homework </a:t>
            </a:r>
            <a:r>
              <a:rPr lang="en-US" dirty="0"/>
              <a:t>and projects if they are </a:t>
            </a:r>
            <a:r>
              <a:rPr lang="en-US" b="1" i="1" dirty="0"/>
              <a:t>out-of-class activities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can allocate time </a:t>
            </a:r>
            <a:r>
              <a:rPr lang="en-US" b="1" i="1" dirty="0"/>
              <a:t>during classes or labs </a:t>
            </a:r>
            <a:r>
              <a:rPr lang="en-US" dirty="0"/>
              <a:t>for </a:t>
            </a:r>
            <a:r>
              <a:rPr lang="en-US" dirty="0" smtClean="0"/>
              <a:t>homework </a:t>
            </a:r>
            <a:r>
              <a:rPr lang="en-US" dirty="0"/>
              <a:t>and projects under the instructor’s monitor ensuring they are not using the CTG tools.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 and Conclusions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As educators, we need to use </a:t>
            </a:r>
            <a:r>
              <a:rPr lang="en-US" b="1" i="1" dirty="0" smtClean="0"/>
              <a:t>special tools or methods </a:t>
            </a:r>
            <a:r>
              <a:rPr lang="en-US" dirty="0" smtClean="0"/>
              <a:t>to </a:t>
            </a:r>
            <a:r>
              <a:rPr lang="en-US" b="1" dirty="0" smtClean="0"/>
              <a:t>prevent</a:t>
            </a:r>
            <a:r>
              <a:rPr lang="en-US" dirty="0" smtClean="0"/>
              <a:t> or </a:t>
            </a:r>
            <a:r>
              <a:rPr lang="en-US" b="1" dirty="0" smtClean="0"/>
              <a:t>detect</a:t>
            </a:r>
            <a:r>
              <a:rPr lang="en-US" dirty="0" smtClean="0"/>
              <a:t> </a:t>
            </a:r>
            <a:r>
              <a:rPr lang="en-US" b="1" i="1" dirty="0" smtClean="0"/>
              <a:t>plagiarism</a:t>
            </a:r>
            <a:r>
              <a:rPr lang="en-US" dirty="0" smtClean="0"/>
              <a:t> originating form the CTG tools.</a:t>
            </a:r>
          </a:p>
          <a:p>
            <a:pPr algn="just"/>
            <a:r>
              <a:rPr lang="en-US" dirty="0" smtClean="0"/>
              <a:t>We can </a:t>
            </a:r>
            <a:r>
              <a:rPr lang="en-US" b="1" i="1" dirty="0" smtClean="0"/>
              <a:t>encourage</a:t>
            </a:r>
            <a:r>
              <a:rPr lang="en-US" dirty="0" smtClean="0"/>
              <a:t> learners to use tools like </a:t>
            </a:r>
            <a:r>
              <a:rPr lang="en-US" dirty="0" err="1" smtClean="0"/>
              <a:t>ChatGPT</a:t>
            </a:r>
            <a:r>
              <a:rPr lang="en-US" dirty="0" smtClean="0"/>
              <a:t> to test their knowledge or correct their answers.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important to carefully consider the </a:t>
            </a:r>
            <a:r>
              <a:rPr lang="en-US" b="1" i="1" dirty="0"/>
              <a:t>limitations</a:t>
            </a:r>
            <a:r>
              <a:rPr lang="en-US" dirty="0"/>
              <a:t> and potential </a:t>
            </a:r>
            <a:r>
              <a:rPr lang="en-US" b="1" i="1" dirty="0"/>
              <a:t>ethical issues </a:t>
            </a:r>
            <a:r>
              <a:rPr lang="en-US" dirty="0"/>
              <a:t>associated with using CTG in education and to ensure that it is used responsibly and transparently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 and Conclusions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While </a:t>
            </a:r>
            <a:r>
              <a:rPr lang="en-US" dirty="0" err="1"/>
              <a:t>ChatGPT</a:t>
            </a:r>
            <a:r>
              <a:rPr lang="en-US" dirty="0"/>
              <a:t> can be a useful </a:t>
            </a:r>
            <a:r>
              <a:rPr lang="en-US" b="1" i="1" dirty="0"/>
              <a:t>supplement</a:t>
            </a:r>
            <a:r>
              <a:rPr lang="en-US" dirty="0"/>
              <a:t> to traditional teaching methods, </a:t>
            </a:r>
            <a:r>
              <a:rPr lang="en-US" dirty="0" smtClean="0"/>
              <a:t>-</a:t>
            </a:r>
            <a:r>
              <a:rPr lang="en-US" b="1" dirty="0" smtClean="0"/>
              <a:t>for the time-being</a:t>
            </a:r>
            <a:r>
              <a:rPr lang="en-US" dirty="0" smtClean="0"/>
              <a:t>- it </a:t>
            </a:r>
            <a:r>
              <a:rPr lang="en-US" dirty="0"/>
              <a:t>should not be relied upon as a </a:t>
            </a:r>
            <a:r>
              <a:rPr lang="en-US" b="1" i="1" dirty="0"/>
              <a:t>replacement</a:t>
            </a:r>
            <a:r>
              <a:rPr lang="en-US" dirty="0"/>
              <a:t> for human instruction and </a:t>
            </a:r>
            <a:r>
              <a:rPr lang="en-US" b="1" i="1" dirty="0"/>
              <a:t>critical thinking </a:t>
            </a:r>
            <a:r>
              <a:rPr lang="en-US" dirty="0"/>
              <a:t>skills.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1" y="27093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Questions?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CHATGPT: IMPACT OF CONTROLLABLE TEXT GENERATION ON SOFTWARE ENGINEERING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Cansu</a:t>
            </a:r>
            <a:r>
              <a:rPr lang="en-US" dirty="0"/>
              <a:t> </a:t>
            </a:r>
            <a:r>
              <a:rPr lang="en-US" dirty="0" err="1"/>
              <a:t>Çiğdem</a:t>
            </a:r>
            <a:r>
              <a:rPr lang="en-US" dirty="0"/>
              <a:t> </a:t>
            </a:r>
            <a:r>
              <a:rPr lang="en-US" dirty="0" err="1" smtClean="0"/>
              <a:t>Ekin</a:t>
            </a:r>
            <a:r>
              <a:rPr lang="en-US" dirty="0" smtClean="0"/>
              <a:t> </a:t>
            </a:r>
            <a:r>
              <a:rPr lang="en-US" dirty="0" err="1"/>
              <a:t>Güzin</a:t>
            </a:r>
            <a:r>
              <a:rPr lang="en-US" dirty="0"/>
              <a:t> </a:t>
            </a:r>
            <a:r>
              <a:rPr lang="en-US" dirty="0" err="1" smtClean="0"/>
              <a:t>Türkmen</a:t>
            </a:r>
            <a:r>
              <a:rPr lang="en-US" dirty="0" smtClean="0"/>
              <a:t> </a:t>
            </a:r>
            <a:r>
              <a:rPr lang="en-US" dirty="0"/>
              <a:t>Murat </a:t>
            </a:r>
            <a:r>
              <a:rPr lang="en-US" dirty="0" err="1" smtClean="0"/>
              <a:t>Karakaya</a:t>
            </a:r>
            <a:endParaRPr lang="en-US" dirty="0" smtClean="0"/>
          </a:p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  <a:p>
            <a:r>
              <a:rPr lang="en-US" dirty="0" err="1" smtClean="0"/>
              <a:t>Atılım</a:t>
            </a:r>
            <a:r>
              <a:rPr lang="en-US" dirty="0" smtClean="0"/>
              <a:t> </a:t>
            </a:r>
            <a:r>
              <a:rPr lang="en-US" dirty="0" err="1" smtClean="0"/>
              <a:t>Üniversitesi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Various Transformer </a:t>
            </a:r>
            <a:r>
              <a:rPr lang="en-US" dirty="0"/>
              <a:t>models </a:t>
            </a:r>
            <a:r>
              <a:rPr lang="en-US" dirty="0" smtClean="0"/>
              <a:t>for CTG</a:t>
            </a:r>
          </a:p>
          <a:p>
            <a:pPr lvl="1" algn="just"/>
            <a:r>
              <a:rPr lang="en-US" dirty="0" smtClean="0"/>
              <a:t>GPT-3 </a:t>
            </a:r>
            <a:r>
              <a:rPr lang="en-US" dirty="0"/>
              <a:t>(Generative Pre-trained Transformer 3) </a:t>
            </a:r>
          </a:p>
          <a:p>
            <a:pPr lvl="1" algn="just"/>
            <a:r>
              <a:rPr lang="en-US" dirty="0"/>
              <a:t>CTRL (Controllable Transformer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/>
              <a:t>T5 (Text-To-Text Transfer Transformer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err="1"/>
              <a:t>TextGAN</a:t>
            </a:r>
            <a:r>
              <a:rPr lang="en-US" dirty="0"/>
              <a:t> (Generative Adversarial Networks for Text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and many more…</a:t>
            </a:r>
          </a:p>
          <a:p>
            <a:pPr lvl="1"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GPT-3 </a:t>
            </a:r>
            <a:r>
              <a:rPr lang="en-US" dirty="0"/>
              <a:t>(Generative Pre-trained Transformer 3) is a large-scale transformer model developed by </a:t>
            </a:r>
            <a:r>
              <a:rPr lang="en-US" dirty="0" err="1"/>
              <a:t>OpenAI</a:t>
            </a:r>
            <a:r>
              <a:rPr lang="en-US" dirty="0"/>
              <a:t> [1].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trained on a massive dataset of web pages and has been shown to perform well on a wide range of NLP tasks, including CTG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ChatGPT</a:t>
            </a:r>
            <a:r>
              <a:rPr lang="en-US" dirty="0" smtClean="0"/>
              <a:t> is based on GPT-3 but it is trained using </a:t>
            </a:r>
            <a:r>
              <a:rPr lang="en-US" i="1" dirty="0"/>
              <a:t>Reinforcement Learning from Human Feedback (</a:t>
            </a:r>
            <a:r>
              <a:rPr lang="en-US" i="1" dirty="0" smtClean="0"/>
              <a:t>RLHF)</a:t>
            </a:r>
            <a:r>
              <a:rPr lang="en-US" dirty="0"/>
              <a:t> </a:t>
            </a:r>
            <a:r>
              <a:rPr lang="en-US" dirty="0" smtClean="0"/>
              <a:t>with a slight different data </a:t>
            </a:r>
            <a:r>
              <a:rPr lang="en-US" dirty="0"/>
              <a:t>collection setup.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this paper, we will use the recently published </a:t>
            </a:r>
            <a:r>
              <a:rPr lang="en-US" dirty="0" err="1"/>
              <a:t>ChatGPT</a:t>
            </a:r>
            <a:r>
              <a:rPr lang="en-US" dirty="0"/>
              <a:t> transformer model to demonstrate </a:t>
            </a:r>
            <a:r>
              <a:rPr lang="en-US" dirty="0" smtClean="0"/>
              <a:t>the </a:t>
            </a:r>
            <a:r>
              <a:rPr lang="en-US" dirty="0"/>
              <a:t>potentials and </a:t>
            </a:r>
            <a:r>
              <a:rPr lang="en-US" dirty="0" smtClean="0"/>
              <a:t>risks for teachers and learners in the Software Engineering (SE) education context.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1" y="2979608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Potentials for Learners and Educators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5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Potentials for Learners and Educators</a:t>
            </a:r>
            <a:br>
              <a:rPr lang="en-US" dirty="0"/>
            </a:br>
            <a:r>
              <a:rPr lang="en-US" sz="4000" b="1" dirty="0"/>
              <a:t>Personalized Learning Materials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By using CTG, educators can generate </a:t>
            </a:r>
            <a:r>
              <a:rPr lang="en-US" b="1" i="1" dirty="0"/>
              <a:t>instructional materials </a:t>
            </a:r>
            <a:r>
              <a:rPr lang="en-US" dirty="0"/>
              <a:t>that are tailored to the </a:t>
            </a:r>
            <a:r>
              <a:rPr lang="en-US" b="1" i="1" dirty="0"/>
              <a:t>specific needs </a:t>
            </a:r>
            <a:r>
              <a:rPr lang="en-US" dirty="0"/>
              <a:t>and learning styles of their </a:t>
            </a:r>
            <a:r>
              <a:rPr lang="en-US" dirty="0" smtClean="0"/>
              <a:t>students</a:t>
            </a:r>
          </a:p>
          <a:p>
            <a:pPr algn="just"/>
            <a:r>
              <a:rPr lang="en-US" dirty="0"/>
              <a:t>This can be particularly useful for students who may have </a:t>
            </a:r>
            <a:r>
              <a:rPr lang="en-US" b="1" i="1" dirty="0"/>
              <a:t>learning disabilities </a:t>
            </a:r>
            <a:r>
              <a:rPr lang="en-US" dirty="0"/>
              <a:t>or other challenges that require more </a:t>
            </a:r>
            <a:r>
              <a:rPr lang="en-US" b="1" i="1" dirty="0"/>
              <a:t>customized</a:t>
            </a:r>
            <a:r>
              <a:rPr lang="en-US" dirty="0"/>
              <a:t> instructional approaches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Students may be more likely to understand and retain information when it is presented in a way that is </a:t>
            </a:r>
            <a:r>
              <a:rPr lang="en-US" b="1" i="1" dirty="0"/>
              <a:t>tailored</a:t>
            </a:r>
            <a:r>
              <a:rPr lang="en-US" dirty="0"/>
              <a:t> to their needs and </a:t>
            </a:r>
            <a:r>
              <a:rPr lang="en-US" b="1" i="1" dirty="0"/>
              <a:t>learning style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85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69" y="486997"/>
            <a:ext cx="9422875" cy="58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1463</TotalTime>
  <Words>1589</Words>
  <Application>Microsoft Office PowerPoint</Application>
  <PresentationFormat>Widescreen</PresentationFormat>
  <Paragraphs>108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Garamond</vt:lpstr>
      <vt:lpstr>Organic</vt:lpstr>
      <vt:lpstr>CHATGPT: IMPACT OF CONTROLLABLE TEXT GENERATION ON SOFTWARE ENGINEERING EDUCATION</vt:lpstr>
      <vt:lpstr>Content</vt:lpstr>
      <vt:lpstr>Background</vt:lpstr>
      <vt:lpstr>Background</vt:lpstr>
      <vt:lpstr>Background</vt:lpstr>
      <vt:lpstr>Background</vt:lpstr>
      <vt:lpstr>Potentials for Learners and Educators </vt:lpstr>
      <vt:lpstr>Potentials for Learners and Educators Personalized Learning Materials </vt:lpstr>
      <vt:lpstr>PowerPoint Presentation</vt:lpstr>
      <vt:lpstr>Potentials for Learners and Educators Personalized Feedback and Guidance </vt:lpstr>
      <vt:lpstr>Potentials for Learners and Educators Personalized Feedback and Guidance </vt:lpstr>
      <vt:lpstr>Potentials for Learners and Educators Personalized Feedback and Guidance </vt:lpstr>
      <vt:lpstr>Potentials for Learners and Educators Automatic Code Generation and Testing</vt:lpstr>
      <vt:lpstr>Potentials for Learners and Educators Automatic Code Generation and Testing</vt:lpstr>
      <vt:lpstr>Potentials for Learners and Educators Automatic Code Generation and Testing</vt:lpstr>
      <vt:lpstr>PowerPoint Presentation</vt:lpstr>
      <vt:lpstr>PowerPoint Presentation</vt:lpstr>
      <vt:lpstr>Potentials for Learners and Educators Collaborative Learning</vt:lpstr>
      <vt:lpstr>Potentials for Learners and Educators Generating code documentation </vt:lpstr>
      <vt:lpstr>Potentials for Learners and Educators Generating code documentation </vt:lpstr>
      <vt:lpstr>Potentials for Learners and Educators Generating code documentation </vt:lpstr>
      <vt:lpstr>Potentials for Learners and Educators Summary</vt:lpstr>
      <vt:lpstr>Risks for Learners and Educators </vt:lpstr>
      <vt:lpstr>Risks for Learners and Educators Plagiarism</vt:lpstr>
      <vt:lpstr>Risks for Learners and Educators Dependence</vt:lpstr>
      <vt:lpstr>Risks for Learners and Educators Misinformation</vt:lpstr>
      <vt:lpstr>Risks for Learners and Educators Misinformation</vt:lpstr>
      <vt:lpstr>Risks for Learners and Educators Distraction</vt:lpstr>
      <vt:lpstr>Risks for Learners and Educators Ethical Considerations</vt:lpstr>
      <vt:lpstr>Discussion and Conclusions </vt:lpstr>
      <vt:lpstr>Discussion and Conclusions </vt:lpstr>
      <vt:lpstr>Discussion and Conclusions </vt:lpstr>
      <vt:lpstr>Discussion and Conclusions </vt:lpstr>
      <vt:lpstr>Discussion and Conclusions </vt:lpstr>
      <vt:lpstr>Thank You! </vt:lpstr>
      <vt:lpstr>CHATGPT: IMPACT OF CONTROLLABLE TEXT GENERATION ON SOFTWARE ENGINEERING EDUCATION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CHATGPT: IMPACT OF CONTROLLABLE TEXT GENERATION ON SOFTWARE ENGINEERING EDUCATION</dc:title>
  <dc:creator>Admin</dc:creator>
  <cp:lastModifiedBy>Admin</cp:lastModifiedBy>
  <cp:revision>31</cp:revision>
  <dcterms:created xsi:type="dcterms:W3CDTF">2023-02-13T08:06:10Z</dcterms:created>
  <dcterms:modified xsi:type="dcterms:W3CDTF">2023-02-27T06:35:07Z</dcterms:modified>
</cp:coreProperties>
</file>