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CF9B280-4144-4887-9B50-1645A92508FD}" type="datetimeFigureOut">
              <a:rPr lang="en-IN" smtClean="0"/>
              <a:t>18-06-2024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D52074B-6388-4DC7-AB28-3DE9AA3A9EB7}"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8541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F9B280-4144-4887-9B50-1645A92508FD}"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52074B-6388-4DC7-AB28-3DE9AA3A9EB7}" type="slidenum">
              <a:rPr lang="en-IN" smtClean="0"/>
              <a:t>‹#›</a:t>
            </a:fld>
            <a:endParaRPr lang="en-IN"/>
          </a:p>
        </p:txBody>
      </p:sp>
    </p:spTree>
    <p:extLst>
      <p:ext uri="{BB962C8B-B14F-4D97-AF65-F5344CB8AC3E}">
        <p14:creationId xmlns:p14="http://schemas.microsoft.com/office/powerpoint/2010/main" val="817100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F9B280-4144-4887-9B50-1645A92508FD}"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2074B-6388-4DC7-AB28-3DE9AA3A9EB7}"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8681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F9B280-4144-4887-9B50-1645A92508FD}"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2074B-6388-4DC7-AB28-3DE9AA3A9EB7}"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3051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F9B280-4144-4887-9B50-1645A92508FD}"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2074B-6388-4DC7-AB28-3DE9AA3A9EB7}" type="slidenum">
              <a:rPr lang="en-IN" smtClean="0"/>
              <a:t>‹#›</a:t>
            </a:fld>
            <a:endParaRPr lang="en-IN"/>
          </a:p>
        </p:txBody>
      </p:sp>
    </p:spTree>
    <p:extLst>
      <p:ext uri="{BB962C8B-B14F-4D97-AF65-F5344CB8AC3E}">
        <p14:creationId xmlns:p14="http://schemas.microsoft.com/office/powerpoint/2010/main" val="669951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F9B280-4144-4887-9B50-1645A92508FD}"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2074B-6388-4DC7-AB28-3DE9AA3A9EB7}"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2166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F9B280-4144-4887-9B50-1645A92508FD}"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2074B-6388-4DC7-AB28-3DE9AA3A9EB7}"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221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F9B280-4144-4887-9B50-1645A92508FD}"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2074B-6388-4DC7-AB28-3DE9AA3A9EB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968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F9B280-4144-4887-9B50-1645A92508FD}"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2074B-6388-4DC7-AB28-3DE9AA3A9EB7}"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6935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F9B280-4144-4887-9B50-1645A92508FD}"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2074B-6388-4DC7-AB28-3DE9AA3A9EB7}" type="slidenum">
              <a:rPr lang="en-IN" smtClean="0"/>
              <a:t>‹#›</a:t>
            </a:fld>
            <a:endParaRPr lang="en-IN"/>
          </a:p>
        </p:txBody>
      </p:sp>
    </p:spTree>
    <p:extLst>
      <p:ext uri="{BB962C8B-B14F-4D97-AF65-F5344CB8AC3E}">
        <p14:creationId xmlns:p14="http://schemas.microsoft.com/office/powerpoint/2010/main" val="339296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F9B280-4144-4887-9B50-1645A92508FD}"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2074B-6388-4DC7-AB28-3DE9AA3A9EB7}"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5040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F9B280-4144-4887-9B50-1645A92508FD}"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52074B-6388-4DC7-AB28-3DE9AA3A9EB7}" type="slidenum">
              <a:rPr lang="en-IN" smtClean="0"/>
              <a:t>‹#›</a:t>
            </a:fld>
            <a:endParaRPr lang="en-IN"/>
          </a:p>
        </p:txBody>
      </p:sp>
    </p:spTree>
    <p:extLst>
      <p:ext uri="{BB962C8B-B14F-4D97-AF65-F5344CB8AC3E}">
        <p14:creationId xmlns:p14="http://schemas.microsoft.com/office/powerpoint/2010/main" val="379169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F9B280-4144-4887-9B50-1645A92508FD}" type="datetimeFigureOut">
              <a:rPr lang="en-IN" smtClean="0"/>
              <a:t>18-06-2024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52074B-6388-4DC7-AB28-3DE9AA3A9EB7}"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2514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F9B280-4144-4887-9B50-1645A92508FD}" type="datetimeFigureOut">
              <a:rPr lang="en-IN" smtClean="0"/>
              <a:t>18-06-2024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52074B-6388-4DC7-AB28-3DE9AA3A9EB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6512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F9B280-4144-4887-9B50-1645A92508FD}" type="datetimeFigureOut">
              <a:rPr lang="en-IN" smtClean="0"/>
              <a:t>18-06-2024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52074B-6388-4DC7-AB28-3DE9AA3A9EB7}" type="slidenum">
              <a:rPr lang="en-IN" smtClean="0"/>
              <a:t>‹#›</a:t>
            </a:fld>
            <a:endParaRPr lang="en-IN"/>
          </a:p>
        </p:txBody>
      </p:sp>
    </p:spTree>
    <p:extLst>
      <p:ext uri="{BB962C8B-B14F-4D97-AF65-F5344CB8AC3E}">
        <p14:creationId xmlns:p14="http://schemas.microsoft.com/office/powerpoint/2010/main" val="461357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F9B280-4144-4887-9B50-1645A92508FD}"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52074B-6388-4DC7-AB28-3DE9AA3A9EB7}"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148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F9B280-4144-4887-9B50-1645A92508FD}"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52074B-6388-4DC7-AB28-3DE9AA3A9EB7}" type="slidenum">
              <a:rPr lang="en-IN" smtClean="0"/>
              <a:t>‹#›</a:t>
            </a:fld>
            <a:endParaRPr lang="en-IN"/>
          </a:p>
        </p:txBody>
      </p:sp>
    </p:spTree>
    <p:extLst>
      <p:ext uri="{BB962C8B-B14F-4D97-AF65-F5344CB8AC3E}">
        <p14:creationId xmlns:p14="http://schemas.microsoft.com/office/powerpoint/2010/main" val="389746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F9B280-4144-4887-9B50-1645A92508FD}" type="datetimeFigureOut">
              <a:rPr lang="en-IN" smtClean="0"/>
              <a:t>18-06-2024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52074B-6388-4DC7-AB28-3DE9AA3A9EB7}" type="slidenum">
              <a:rPr lang="en-IN" smtClean="0"/>
              <a:t>‹#›</a:t>
            </a:fld>
            <a:endParaRPr lang="en-IN"/>
          </a:p>
        </p:txBody>
      </p:sp>
    </p:spTree>
    <p:extLst>
      <p:ext uri="{BB962C8B-B14F-4D97-AF65-F5344CB8AC3E}">
        <p14:creationId xmlns:p14="http://schemas.microsoft.com/office/powerpoint/2010/main" val="2488645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B3429-D8C4-4059-3A97-FCB07882E161}"/>
              </a:ext>
            </a:extLst>
          </p:cNvPr>
          <p:cNvSpPr>
            <a:spLocks noGrp="1"/>
          </p:cNvSpPr>
          <p:nvPr>
            <p:ph type="ctrTitle"/>
          </p:nvPr>
        </p:nvSpPr>
        <p:spPr>
          <a:xfrm>
            <a:off x="2692398" y="1879601"/>
            <a:ext cx="6815669" cy="1320802"/>
          </a:xfrm>
        </p:spPr>
        <p:txBody>
          <a:bodyPr/>
          <a:lstStyle/>
          <a:p>
            <a:r>
              <a:rPr lang="en-US" dirty="0"/>
              <a:t>PROJECT </a:t>
            </a:r>
            <a:endParaRPr lang="en-IN" dirty="0"/>
          </a:p>
        </p:txBody>
      </p:sp>
      <p:sp>
        <p:nvSpPr>
          <p:cNvPr id="3" name="Subtitle 2">
            <a:extLst>
              <a:ext uri="{FF2B5EF4-FFF2-40B4-BE49-F238E27FC236}">
                <a16:creationId xmlns:a16="http://schemas.microsoft.com/office/drawing/2014/main" id="{C569E81E-2B8E-34F9-9462-DA0AF79B87B9}"/>
              </a:ext>
            </a:extLst>
          </p:cNvPr>
          <p:cNvSpPr>
            <a:spLocks noGrp="1"/>
          </p:cNvSpPr>
          <p:nvPr>
            <p:ph type="subTitle" idx="1"/>
          </p:nvPr>
        </p:nvSpPr>
        <p:spPr/>
        <p:txBody>
          <a:bodyPr>
            <a:normAutofit fontScale="85000" lnSpcReduction="20000"/>
          </a:bodyPr>
          <a:lstStyle/>
          <a:p>
            <a:r>
              <a:rPr lang="en-US" sz="5400" dirty="0"/>
              <a:t>SOCIAL   MEDIA ANALYSIS</a:t>
            </a:r>
            <a:endParaRPr lang="en-IN" sz="5400" dirty="0"/>
          </a:p>
        </p:txBody>
      </p:sp>
    </p:spTree>
    <p:extLst>
      <p:ext uri="{BB962C8B-B14F-4D97-AF65-F5344CB8AC3E}">
        <p14:creationId xmlns:p14="http://schemas.microsoft.com/office/powerpoint/2010/main" val="3360146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4F5B-3E30-B085-9870-DAA18A0D0BC8}"/>
              </a:ext>
            </a:extLst>
          </p:cNvPr>
          <p:cNvSpPr>
            <a:spLocks noGrp="1"/>
          </p:cNvSpPr>
          <p:nvPr>
            <p:ph type="title"/>
          </p:nvPr>
        </p:nvSpPr>
        <p:spPr/>
        <p:txBody>
          <a:bodyPr/>
          <a:lstStyle/>
          <a:p>
            <a:r>
              <a:rPr lang="en-US" dirty="0"/>
              <a:t>Create A Followers Table and Insert Data</a:t>
            </a:r>
            <a:endParaRPr lang="en-IN" dirty="0"/>
          </a:p>
        </p:txBody>
      </p:sp>
      <p:pic>
        <p:nvPicPr>
          <p:cNvPr id="5" name="Content Placeholder 4">
            <a:extLst>
              <a:ext uri="{FF2B5EF4-FFF2-40B4-BE49-F238E27FC236}">
                <a16:creationId xmlns:a16="http://schemas.microsoft.com/office/drawing/2014/main" id="{D2E58273-0D19-F39A-49DE-456787807ACD}"/>
              </a:ext>
            </a:extLst>
          </p:cNvPr>
          <p:cNvPicPr>
            <a:picLocks noGrp="1" noChangeAspect="1"/>
          </p:cNvPicPr>
          <p:nvPr>
            <p:ph idx="1"/>
          </p:nvPr>
        </p:nvPicPr>
        <p:blipFill>
          <a:blip r:embed="rId2"/>
          <a:stretch>
            <a:fillRect/>
          </a:stretch>
        </p:blipFill>
        <p:spPr>
          <a:xfrm>
            <a:off x="1415845" y="2536724"/>
            <a:ext cx="4286865" cy="2035278"/>
          </a:xfrm>
        </p:spPr>
      </p:pic>
      <p:pic>
        <p:nvPicPr>
          <p:cNvPr id="7" name="Picture 6">
            <a:extLst>
              <a:ext uri="{FF2B5EF4-FFF2-40B4-BE49-F238E27FC236}">
                <a16:creationId xmlns:a16="http://schemas.microsoft.com/office/drawing/2014/main" id="{9486180F-E7F3-DA51-E7EC-693C6E989CB9}"/>
              </a:ext>
            </a:extLst>
          </p:cNvPr>
          <p:cNvPicPr>
            <a:picLocks noChangeAspect="1"/>
          </p:cNvPicPr>
          <p:nvPr/>
        </p:nvPicPr>
        <p:blipFill>
          <a:blip r:embed="rId3"/>
          <a:stretch>
            <a:fillRect/>
          </a:stretch>
        </p:blipFill>
        <p:spPr>
          <a:xfrm>
            <a:off x="1415845" y="4670322"/>
            <a:ext cx="9753600" cy="1205545"/>
          </a:xfrm>
          <a:prstGeom prst="rect">
            <a:avLst/>
          </a:prstGeom>
        </p:spPr>
      </p:pic>
      <p:pic>
        <p:nvPicPr>
          <p:cNvPr id="9" name="Picture 8">
            <a:extLst>
              <a:ext uri="{FF2B5EF4-FFF2-40B4-BE49-F238E27FC236}">
                <a16:creationId xmlns:a16="http://schemas.microsoft.com/office/drawing/2014/main" id="{D3B23A6B-E164-852D-EAA7-D15F30C03868}"/>
              </a:ext>
            </a:extLst>
          </p:cNvPr>
          <p:cNvPicPr>
            <a:picLocks noChangeAspect="1"/>
          </p:cNvPicPr>
          <p:nvPr/>
        </p:nvPicPr>
        <p:blipFill>
          <a:blip r:embed="rId4"/>
          <a:stretch>
            <a:fillRect/>
          </a:stretch>
        </p:blipFill>
        <p:spPr>
          <a:xfrm>
            <a:off x="5909187" y="2536724"/>
            <a:ext cx="4866968" cy="2035278"/>
          </a:xfrm>
          <a:prstGeom prst="rect">
            <a:avLst/>
          </a:prstGeom>
        </p:spPr>
      </p:pic>
    </p:spTree>
    <p:extLst>
      <p:ext uri="{BB962C8B-B14F-4D97-AF65-F5344CB8AC3E}">
        <p14:creationId xmlns:p14="http://schemas.microsoft.com/office/powerpoint/2010/main" val="2877869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FC6F9-2072-6A0A-F178-4C8721349750}"/>
              </a:ext>
            </a:extLst>
          </p:cNvPr>
          <p:cNvSpPr>
            <a:spLocks noGrp="1"/>
          </p:cNvSpPr>
          <p:nvPr>
            <p:ph type="title"/>
          </p:nvPr>
        </p:nvSpPr>
        <p:spPr/>
        <p:txBody>
          <a:bodyPr>
            <a:normAutofit/>
          </a:bodyPr>
          <a:lstStyle/>
          <a:p>
            <a:r>
              <a:rPr lang="en-IN" sz="4800" b="1" dirty="0">
                <a:solidFill>
                  <a:srgbClr val="008000"/>
                </a:solidFill>
                <a:latin typeface="Consolas" panose="020B0609020204030204" pitchFamily="49" charset="0"/>
              </a:rPr>
              <a:t>Retrieve all Users:</a:t>
            </a:r>
            <a:endParaRPr lang="en-IN" sz="4800" b="1" dirty="0"/>
          </a:p>
        </p:txBody>
      </p:sp>
      <p:pic>
        <p:nvPicPr>
          <p:cNvPr id="5" name="Content Placeholder 4">
            <a:extLst>
              <a:ext uri="{FF2B5EF4-FFF2-40B4-BE49-F238E27FC236}">
                <a16:creationId xmlns:a16="http://schemas.microsoft.com/office/drawing/2014/main" id="{AA5B5008-8427-A600-2678-FCDE7FA74BF0}"/>
              </a:ext>
            </a:extLst>
          </p:cNvPr>
          <p:cNvPicPr>
            <a:picLocks noGrp="1" noChangeAspect="1"/>
          </p:cNvPicPr>
          <p:nvPr>
            <p:ph idx="1"/>
          </p:nvPr>
        </p:nvPicPr>
        <p:blipFill>
          <a:blip r:embed="rId2"/>
          <a:stretch>
            <a:fillRect/>
          </a:stretch>
        </p:blipFill>
        <p:spPr>
          <a:xfrm>
            <a:off x="1415846" y="2615382"/>
            <a:ext cx="6451958" cy="1303868"/>
          </a:xfrm>
        </p:spPr>
      </p:pic>
      <p:pic>
        <p:nvPicPr>
          <p:cNvPr id="7" name="Picture 6">
            <a:extLst>
              <a:ext uri="{FF2B5EF4-FFF2-40B4-BE49-F238E27FC236}">
                <a16:creationId xmlns:a16="http://schemas.microsoft.com/office/drawing/2014/main" id="{9FA2A2E7-C51E-648A-02D3-AD7C6EB3BAEC}"/>
              </a:ext>
            </a:extLst>
          </p:cNvPr>
          <p:cNvPicPr>
            <a:picLocks noChangeAspect="1"/>
          </p:cNvPicPr>
          <p:nvPr/>
        </p:nvPicPr>
        <p:blipFill>
          <a:blip r:embed="rId3"/>
          <a:stretch>
            <a:fillRect/>
          </a:stretch>
        </p:blipFill>
        <p:spPr>
          <a:xfrm>
            <a:off x="1415846" y="4060723"/>
            <a:ext cx="6516733" cy="1386348"/>
          </a:xfrm>
          <a:prstGeom prst="rect">
            <a:avLst/>
          </a:prstGeom>
        </p:spPr>
      </p:pic>
    </p:spTree>
    <p:extLst>
      <p:ext uri="{BB962C8B-B14F-4D97-AF65-F5344CB8AC3E}">
        <p14:creationId xmlns:p14="http://schemas.microsoft.com/office/powerpoint/2010/main" val="621493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74222-9C22-7C80-4434-FEE8AC5B0EB5}"/>
              </a:ext>
            </a:extLst>
          </p:cNvPr>
          <p:cNvSpPr>
            <a:spLocks noGrp="1"/>
          </p:cNvSpPr>
          <p:nvPr>
            <p:ph type="title"/>
          </p:nvPr>
        </p:nvSpPr>
        <p:spPr/>
        <p:txBody>
          <a:bodyPr>
            <a:normAutofit/>
          </a:bodyPr>
          <a:lstStyle/>
          <a:p>
            <a:r>
              <a:rPr lang="en-US" sz="4000" dirty="0">
                <a:solidFill>
                  <a:srgbClr val="008000"/>
                </a:solidFill>
                <a:latin typeface="Consolas" panose="020B0609020204030204" pitchFamily="49" charset="0"/>
              </a:rPr>
              <a:t>Get all Posts and their Content</a:t>
            </a:r>
            <a:endParaRPr lang="en-IN" sz="4000" dirty="0"/>
          </a:p>
        </p:txBody>
      </p:sp>
      <p:pic>
        <p:nvPicPr>
          <p:cNvPr id="5" name="Content Placeholder 4">
            <a:extLst>
              <a:ext uri="{FF2B5EF4-FFF2-40B4-BE49-F238E27FC236}">
                <a16:creationId xmlns:a16="http://schemas.microsoft.com/office/drawing/2014/main" id="{1B039963-8453-57BC-4DCC-D94544D0D805}"/>
              </a:ext>
            </a:extLst>
          </p:cNvPr>
          <p:cNvPicPr>
            <a:picLocks noGrp="1" noChangeAspect="1"/>
          </p:cNvPicPr>
          <p:nvPr>
            <p:ph idx="1"/>
          </p:nvPr>
        </p:nvPicPr>
        <p:blipFill>
          <a:blip r:embed="rId2"/>
          <a:stretch>
            <a:fillRect/>
          </a:stretch>
        </p:blipFill>
        <p:spPr>
          <a:xfrm>
            <a:off x="1563329" y="2635046"/>
            <a:ext cx="6487370" cy="1421854"/>
          </a:xfrm>
        </p:spPr>
      </p:pic>
      <p:pic>
        <p:nvPicPr>
          <p:cNvPr id="7" name="Picture 6">
            <a:extLst>
              <a:ext uri="{FF2B5EF4-FFF2-40B4-BE49-F238E27FC236}">
                <a16:creationId xmlns:a16="http://schemas.microsoft.com/office/drawing/2014/main" id="{EE5406BF-C272-5D08-248F-5660B0382212}"/>
              </a:ext>
            </a:extLst>
          </p:cNvPr>
          <p:cNvPicPr>
            <a:picLocks noChangeAspect="1"/>
          </p:cNvPicPr>
          <p:nvPr/>
        </p:nvPicPr>
        <p:blipFill>
          <a:blip r:embed="rId3"/>
          <a:stretch>
            <a:fillRect/>
          </a:stretch>
        </p:blipFill>
        <p:spPr>
          <a:xfrm>
            <a:off x="1563330" y="4162868"/>
            <a:ext cx="6487370" cy="1421854"/>
          </a:xfrm>
          <a:prstGeom prst="rect">
            <a:avLst/>
          </a:prstGeom>
        </p:spPr>
      </p:pic>
    </p:spTree>
    <p:extLst>
      <p:ext uri="{BB962C8B-B14F-4D97-AF65-F5344CB8AC3E}">
        <p14:creationId xmlns:p14="http://schemas.microsoft.com/office/powerpoint/2010/main" val="870064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6BDC5-DD8A-CA5F-1C2E-4B589D11BE40}"/>
              </a:ext>
            </a:extLst>
          </p:cNvPr>
          <p:cNvSpPr>
            <a:spLocks noGrp="1"/>
          </p:cNvSpPr>
          <p:nvPr>
            <p:ph type="title"/>
          </p:nvPr>
        </p:nvSpPr>
        <p:spPr/>
        <p:txBody>
          <a:bodyPr>
            <a:normAutofit/>
          </a:bodyPr>
          <a:lstStyle/>
          <a:p>
            <a:r>
              <a:rPr lang="en-IN" sz="4000" dirty="0">
                <a:solidFill>
                  <a:srgbClr val="008000"/>
                </a:solidFill>
                <a:latin typeface="Consolas" panose="020B0609020204030204" pitchFamily="49" charset="0"/>
              </a:rPr>
              <a:t>List all Comments</a:t>
            </a:r>
            <a:endParaRPr lang="en-IN" sz="4000" dirty="0"/>
          </a:p>
        </p:txBody>
      </p:sp>
      <p:pic>
        <p:nvPicPr>
          <p:cNvPr id="5" name="Content Placeholder 4">
            <a:extLst>
              <a:ext uri="{FF2B5EF4-FFF2-40B4-BE49-F238E27FC236}">
                <a16:creationId xmlns:a16="http://schemas.microsoft.com/office/drawing/2014/main" id="{65CD31AA-B717-A8C9-D790-C091046598FB}"/>
              </a:ext>
            </a:extLst>
          </p:cNvPr>
          <p:cNvPicPr>
            <a:picLocks noGrp="1" noChangeAspect="1"/>
          </p:cNvPicPr>
          <p:nvPr>
            <p:ph idx="1"/>
          </p:nvPr>
        </p:nvPicPr>
        <p:blipFill>
          <a:blip r:embed="rId2"/>
          <a:stretch>
            <a:fillRect/>
          </a:stretch>
        </p:blipFill>
        <p:spPr>
          <a:xfrm>
            <a:off x="1553498" y="2615382"/>
            <a:ext cx="7232594" cy="1445342"/>
          </a:xfrm>
        </p:spPr>
      </p:pic>
      <p:pic>
        <p:nvPicPr>
          <p:cNvPr id="7" name="Picture 6">
            <a:extLst>
              <a:ext uri="{FF2B5EF4-FFF2-40B4-BE49-F238E27FC236}">
                <a16:creationId xmlns:a16="http://schemas.microsoft.com/office/drawing/2014/main" id="{2236BECD-30FD-40D1-90A7-66D86BD93D50}"/>
              </a:ext>
            </a:extLst>
          </p:cNvPr>
          <p:cNvPicPr>
            <a:picLocks noChangeAspect="1"/>
          </p:cNvPicPr>
          <p:nvPr/>
        </p:nvPicPr>
        <p:blipFill>
          <a:blip r:embed="rId3"/>
          <a:stretch>
            <a:fillRect/>
          </a:stretch>
        </p:blipFill>
        <p:spPr>
          <a:xfrm>
            <a:off x="1553498" y="4359513"/>
            <a:ext cx="7232595" cy="1303867"/>
          </a:xfrm>
          <a:prstGeom prst="rect">
            <a:avLst/>
          </a:prstGeom>
        </p:spPr>
      </p:pic>
    </p:spTree>
    <p:extLst>
      <p:ext uri="{BB962C8B-B14F-4D97-AF65-F5344CB8AC3E}">
        <p14:creationId xmlns:p14="http://schemas.microsoft.com/office/powerpoint/2010/main" val="866549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1400-1B65-2FD3-F8D3-6ABE6B0989F3}"/>
              </a:ext>
            </a:extLst>
          </p:cNvPr>
          <p:cNvSpPr>
            <a:spLocks noGrp="1"/>
          </p:cNvSpPr>
          <p:nvPr>
            <p:ph type="title"/>
          </p:nvPr>
        </p:nvSpPr>
        <p:spPr/>
        <p:txBody>
          <a:bodyPr>
            <a:noAutofit/>
          </a:bodyPr>
          <a:lstStyle/>
          <a:p>
            <a:r>
              <a:rPr lang="en-US" sz="3600" dirty="0">
                <a:solidFill>
                  <a:srgbClr val="008000"/>
                </a:solidFill>
                <a:latin typeface="Consolas" panose="020B0609020204030204" pitchFamily="49" charset="0"/>
              </a:rPr>
              <a:t>Find all Likes for a specific Post:</a:t>
            </a:r>
            <a:endParaRPr lang="en-IN" sz="3600" dirty="0"/>
          </a:p>
        </p:txBody>
      </p:sp>
      <p:pic>
        <p:nvPicPr>
          <p:cNvPr id="5" name="Content Placeholder 4">
            <a:extLst>
              <a:ext uri="{FF2B5EF4-FFF2-40B4-BE49-F238E27FC236}">
                <a16:creationId xmlns:a16="http://schemas.microsoft.com/office/drawing/2014/main" id="{927E97D7-87CD-CF0A-6C04-8E37A84C4910}"/>
              </a:ext>
            </a:extLst>
          </p:cNvPr>
          <p:cNvPicPr>
            <a:picLocks noGrp="1" noChangeAspect="1"/>
          </p:cNvPicPr>
          <p:nvPr>
            <p:ph idx="1"/>
          </p:nvPr>
        </p:nvPicPr>
        <p:blipFill>
          <a:blip r:embed="rId2"/>
          <a:stretch>
            <a:fillRect/>
          </a:stretch>
        </p:blipFill>
        <p:spPr>
          <a:xfrm>
            <a:off x="1415845" y="2625213"/>
            <a:ext cx="6471010" cy="1573161"/>
          </a:xfrm>
        </p:spPr>
      </p:pic>
      <p:pic>
        <p:nvPicPr>
          <p:cNvPr id="7" name="Picture 6">
            <a:extLst>
              <a:ext uri="{FF2B5EF4-FFF2-40B4-BE49-F238E27FC236}">
                <a16:creationId xmlns:a16="http://schemas.microsoft.com/office/drawing/2014/main" id="{21AC8059-1456-9D61-F55D-4070EF944130}"/>
              </a:ext>
            </a:extLst>
          </p:cNvPr>
          <p:cNvPicPr>
            <a:picLocks noChangeAspect="1"/>
          </p:cNvPicPr>
          <p:nvPr/>
        </p:nvPicPr>
        <p:blipFill>
          <a:blip r:embed="rId3"/>
          <a:stretch>
            <a:fillRect/>
          </a:stretch>
        </p:blipFill>
        <p:spPr>
          <a:xfrm>
            <a:off x="1415845" y="4277031"/>
            <a:ext cx="6471009" cy="1209369"/>
          </a:xfrm>
          <a:prstGeom prst="rect">
            <a:avLst/>
          </a:prstGeom>
        </p:spPr>
      </p:pic>
    </p:spTree>
    <p:extLst>
      <p:ext uri="{BB962C8B-B14F-4D97-AF65-F5344CB8AC3E}">
        <p14:creationId xmlns:p14="http://schemas.microsoft.com/office/powerpoint/2010/main" val="3420015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85E2-ED7A-5231-DB36-F46A1F5328F1}"/>
              </a:ext>
            </a:extLst>
          </p:cNvPr>
          <p:cNvSpPr>
            <a:spLocks noGrp="1"/>
          </p:cNvSpPr>
          <p:nvPr>
            <p:ph type="title"/>
          </p:nvPr>
        </p:nvSpPr>
        <p:spPr/>
        <p:txBody>
          <a:bodyPr>
            <a:normAutofit/>
          </a:bodyPr>
          <a:lstStyle/>
          <a:p>
            <a:r>
              <a:rPr lang="en-US" sz="2400" dirty="0">
                <a:solidFill>
                  <a:srgbClr val="008000"/>
                </a:solidFill>
                <a:latin typeface="Consolas" panose="020B0609020204030204" pitchFamily="49" charset="0"/>
              </a:rPr>
              <a:t>Calculate the Total Number of Posts by each User:</a:t>
            </a:r>
            <a:endParaRPr lang="en-IN" sz="2400" dirty="0"/>
          </a:p>
        </p:txBody>
      </p:sp>
      <p:pic>
        <p:nvPicPr>
          <p:cNvPr id="5" name="Content Placeholder 4">
            <a:extLst>
              <a:ext uri="{FF2B5EF4-FFF2-40B4-BE49-F238E27FC236}">
                <a16:creationId xmlns:a16="http://schemas.microsoft.com/office/drawing/2014/main" id="{3881FB9A-0BE8-C576-B6EF-AFB9BCFC6E69}"/>
              </a:ext>
            </a:extLst>
          </p:cNvPr>
          <p:cNvPicPr>
            <a:picLocks noGrp="1" noChangeAspect="1"/>
          </p:cNvPicPr>
          <p:nvPr>
            <p:ph idx="1"/>
          </p:nvPr>
        </p:nvPicPr>
        <p:blipFill>
          <a:blip r:embed="rId2"/>
          <a:stretch>
            <a:fillRect/>
          </a:stretch>
        </p:blipFill>
        <p:spPr>
          <a:xfrm>
            <a:off x="1406013" y="2536724"/>
            <a:ext cx="6766617" cy="1927121"/>
          </a:xfrm>
        </p:spPr>
      </p:pic>
      <p:pic>
        <p:nvPicPr>
          <p:cNvPr id="7" name="Picture 6">
            <a:extLst>
              <a:ext uri="{FF2B5EF4-FFF2-40B4-BE49-F238E27FC236}">
                <a16:creationId xmlns:a16="http://schemas.microsoft.com/office/drawing/2014/main" id="{B8790C8E-7558-A6F8-D95D-3F0960D5A42B}"/>
              </a:ext>
            </a:extLst>
          </p:cNvPr>
          <p:cNvPicPr>
            <a:picLocks noChangeAspect="1"/>
          </p:cNvPicPr>
          <p:nvPr/>
        </p:nvPicPr>
        <p:blipFill>
          <a:blip r:embed="rId3"/>
          <a:stretch>
            <a:fillRect/>
          </a:stretch>
        </p:blipFill>
        <p:spPr>
          <a:xfrm>
            <a:off x="1406012" y="4562168"/>
            <a:ext cx="6766617" cy="1313699"/>
          </a:xfrm>
          <a:prstGeom prst="rect">
            <a:avLst/>
          </a:prstGeom>
        </p:spPr>
      </p:pic>
    </p:spTree>
    <p:extLst>
      <p:ext uri="{BB962C8B-B14F-4D97-AF65-F5344CB8AC3E}">
        <p14:creationId xmlns:p14="http://schemas.microsoft.com/office/powerpoint/2010/main" val="1149948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2091E-6F9C-5E06-D663-08E7F7A74009}"/>
              </a:ext>
            </a:extLst>
          </p:cNvPr>
          <p:cNvSpPr>
            <a:spLocks noGrp="1"/>
          </p:cNvSpPr>
          <p:nvPr>
            <p:ph type="title"/>
          </p:nvPr>
        </p:nvSpPr>
        <p:spPr/>
        <p:txBody>
          <a:bodyPr>
            <a:normAutofit/>
          </a:bodyPr>
          <a:lstStyle/>
          <a:p>
            <a:r>
              <a:rPr lang="en-US" sz="2400" dirty="0">
                <a:solidFill>
                  <a:srgbClr val="008000"/>
                </a:solidFill>
                <a:latin typeface="Consolas" panose="020B0609020204030204" pitchFamily="49" charset="0"/>
              </a:rPr>
              <a:t>Get the average number of Likes per Post for each User</a:t>
            </a:r>
            <a:endParaRPr lang="en-IN" sz="2400" dirty="0"/>
          </a:p>
        </p:txBody>
      </p:sp>
      <p:pic>
        <p:nvPicPr>
          <p:cNvPr id="5" name="Content Placeholder 4">
            <a:extLst>
              <a:ext uri="{FF2B5EF4-FFF2-40B4-BE49-F238E27FC236}">
                <a16:creationId xmlns:a16="http://schemas.microsoft.com/office/drawing/2014/main" id="{5CC1F0C0-7075-D161-0D48-01785F556136}"/>
              </a:ext>
            </a:extLst>
          </p:cNvPr>
          <p:cNvPicPr>
            <a:picLocks noGrp="1" noChangeAspect="1"/>
          </p:cNvPicPr>
          <p:nvPr>
            <p:ph idx="1"/>
          </p:nvPr>
        </p:nvPicPr>
        <p:blipFill>
          <a:blip r:embed="rId2"/>
          <a:stretch>
            <a:fillRect/>
          </a:stretch>
        </p:blipFill>
        <p:spPr>
          <a:xfrm>
            <a:off x="1366684" y="2576052"/>
            <a:ext cx="7171738" cy="1887793"/>
          </a:xfrm>
        </p:spPr>
      </p:pic>
      <p:pic>
        <p:nvPicPr>
          <p:cNvPr id="7" name="Picture 6">
            <a:extLst>
              <a:ext uri="{FF2B5EF4-FFF2-40B4-BE49-F238E27FC236}">
                <a16:creationId xmlns:a16="http://schemas.microsoft.com/office/drawing/2014/main" id="{FE9956D0-950F-7DD3-F3F0-BA90933FA0E2}"/>
              </a:ext>
            </a:extLst>
          </p:cNvPr>
          <p:cNvPicPr>
            <a:picLocks noChangeAspect="1"/>
          </p:cNvPicPr>
          <p:nvPr/>
        </p:nvPicPr>
        <p:blipFill>
          <a:blip r:embed="rId3"/>
          <a:stretch>
            <a:fillRect/>
          </a:stretch>
        </p:blipFill>
        <p:spPr>
          <a:xfrm>
            <a:off x="1366684" y="4562168"/>
            <a:ext cx="7171738" cy="1238864"/>
          </a:xfrm>
          <a:prstGeom prst="rect">
            <a:avLst/>
          </a:prstGeom>
        </p:spPr>
      </p:pic>
    </p:spTree>
    <p:extLst>
      <p:ext uri="{BB962C8B-B14F-4D97-AF65-F5344CB8AC3E}">
        <p14:creationId xmlns:p14="http://schemas.microsoft.com/office/powerpoint/2010/main" val="2750384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21708-14ED-98E8-A148-CBA71019DE7B}"/>
              </a:ext>
            </a:extLst>
          </p:cNvPr>
          <p:cNvSpPr>
            <a:spLocks noGrp="1"/>
          </p:cNvSpPr>
          <p:nvPr>
            <p:ph type="title"/>
          </p:nvPr>
        </p:nvSpPr>
        <p:spPr/>
        <p:txBody>
          <a:bodyPr>
            <a:normAutofit/>
          </a:bodyPr>
          <a:lstStyle/>
          <a:p>
            <a:r>
              <a:rPr lang="en-US" sz="2400" dirty="0">
                <a:solidFill>
                  <a:srgbClr val="008000"/>
                </a:solidFill>
                <a:latin typeface="Consolas" panose="020B0609020204030204" pitchFamily="49" charset="0"/>
              </a:rPr>
              <a:t>Retrieve detailed information about Followers including Follower Name, Followed User Name, and Follow Date:</a:t>
            </a:r>
            <a:endParaRPr lang="en-IN" sz="2400" dirty="0"/>
          </a:p>
        </p:txBody>
      </p:sp>
      <p:pic>
        <p:nvPicPr>
          <p:cNvPr id="5" name="Content Placeholder 4">
            <a:extLst>
              <a:ext uri="{FF2B5EF4-FFF2-40B4-BE49-F238E27FC236}">
                <a16:creationId xmlns:a16="http://schemas.microsoft.com/office/drawing/2014/main" id="{12A3DE69-2993-058E-6DE3-BBF18D2B11C1}"/>
              </a:ext>
            </a:extLst>
          </p:cNvPr>
          <p:cNvPicPr>
            <a:picLocks noGrp="1" noChangeAspect="1"/>
          </p:cNvPicPr>
          <p:nvPr>
            <p:ph idx="1"/>
          </p:nvPr>
        </p:nvPicPr>
        <p:blipFill>
          <a:blip r:embed="rId2"/>
          <a:stretch>
            <a:fillRect/>
          </a:stretch>
        </p:blipFill>
        <p:spPr>
          <a:xfrm>
            <a:off x="1465006" y="2526890"/>
            <a:ext cx="8429893" cy="1303867"/>
          </a:xfrm>
        </p:spPr>
      </p:pic>
      <p:pic>
        <p:nvPicPr>
          <p:cNvPr id="7" name="Picture 6">
            <a:extLst>
              <a:ext uri="{FF2B5EF4-FFF2-40B4-BE49-F238E27FC236}">
                <a16:creationId xmlns:a16="http://schemas.microsoft.com/office/drawing/2014/main" id="{21750893-D706-24FF-6038-443B20E2DC05}"/>
              </a:ext>
            </a:extLst>
          </p:cNvPr>
          <p:cNvPicPr>
            <a:picLocks noChangeAspect="1"/>
          </p:cNvPicPr>
          <p:nvPr/>
        </p:nvPicPr>
        <p:blipFill>
          <a:blip r:embed="rId3"/>
          <a:stretch>
            <a:fillRect/>
          </a:stretch>
        </p:blipFill>
        <p:spPr>
          <a:xfrm>
            <a:off x="1465006" y="3942734"/>
            <a:ext cx="8429893" cy="1858297"/>
          </a:xfrm>
          <a:prstGeom prst="rect">
            <a:avLst/>
          </a:prstGeom>
        </p:spPr>
      </p:pic>
    </p:spTree>
    <p:extLst>
      <p:ext uri="{BB962C8B-B14F-4D97-AF65-F5344CB8AC3E}">
        <p14:creationId xmlns:p14="http://schemas.microsoft.com/office/powerpoint/2010/main" val="2848958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59D5-8C39-E89C-0096-0892360C9C25}"/>
              </a:ext>
            </a:extLst>
          </p:cNvPr>
          <p:cNvSpPr>
            <a:spLocks noGrp="1"/>
          </p:cNvSpPr>
          <p:nvPr>
            <p:ph type="title"/>
          </p:nvPr>
        </p:nvSpPr>
        <p:spPr>
          <a:xfrm>
            <a:off x="1295402" y="982132"/>
            <a:ext cx="9601196" cy="4720578"/>
          </a:xfrm>
        </p:spPr>
        <p:txBody>
          <a:bodyPr/>
          <a:lstStyle/>
          <a:p>
            <a:r>
              <a:rPr lang="en-US" dirty="0"/>
              <a:t>THANK  YOU</a:t>
            </a:r>
            <a:endParaRPr lang="en-IN" dirty="0"/>
          </a:p>
        </p:txBody>
      </p:sp>
    </p:spTree>
    <p:extLst>
      <p:ext uri="{BB962C8B-B14F-4D97-AF65-F5344CB8AC3E}">
        <p14:creationId xmlns:p14="http://schemas.microsoft.com/office/powerpoint/2010/main" val="2586342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8402-EE2C-9160-D35C-F36463A5104C}"/>
              </a:ext>
            </a:extLst>
          </p:cNvPr>
          <p:cNvSpPr>
            <a:spLocks noGrp="1"/>
          </p:cNvSpPr>
          <p:nvPr>
            <p:ph type="title"/>
          </p:nvPr>
        </p:nvSpPr>
        <p:spPr/>
        <p:txBody>
          <a:bodyPr/>
          <a:lstStyle/>
          <a:p>
            <a:r>
              <a:rPr lang="en-US" dirty="0"/>
              <a:t>INTROUCTION</a:t>
            </a:r>
            <a:endParaRPr lang="en-IN" dirty="0"/>
          </a:p>
        </p:txBody>
      </p:sp>
      <p:sp>
        <p:nvSpPr>
          <p:cNvPr id="3" name="Content Placeholder 2">
            <a:extLst>
              <a:ext uri="{FF2B5EF4-FFF2-40B4-BE49-F238E27FC236}">
                <a16:creationId xmlns:a16="http://schemas.microsoft.com/office/drawing/2014/main" id="{2747D66F-9839-42A0-0ACF-204C7E3BDE2F}"/>
              </a:ext>
            </a:extLst>
          </p:cNvPr>
          <p:cNvSpPr>
            <a:spLocks noGrp="1"/>
          </p:cNvSpPr>
          <p:nvPr>
            <p:ph idx="1"/>
          </p:nvPr>
        </p:nvSpPr>
        <p:spPr>
          <a:xfrm>
            <a:off x="1295401" y="2556931"/>
            <a:ext cx="9601196" cy="3440745"/>
          </a:xfrm>
        </p:spPr>
        <p:txBody>
          <a:bodyPr>
            <a:normAutofit/>
          </a:bodyPr>
          <a:lstStyle/>
          <a:p>
            <a:r>
              <a:rPr lang="en-US" dirty="0"/>
              <a:t>Hii I am Kavita I have done The "Social Media Analysis Using SQL" project provides a solid foundation for understanding and analyzing social media data. By utilizing SQL, we can efficiently manage and query large datasets to uncover valuable insights. This project not only demonstrates the power of SQL in data analysis but also highlights the potential of data-driven decision-making in enhancing social media platforms.</a:t>
            </a:r>
          </a:p>
          <a:p>
            <a:r>
              <a:rPr lang="en-US" dirty="0">
                <a:highlight>
                  <a:srgbClr val="C0C0C0"/>
                </a:highlight>
              </a:rPr>
              <a:t>Linked  Profile- </a:t>
            </a:r>
            <a:r>
              <a:rPr lang="en-US" u="sng" dirty="0">
                <a:highlight>
                  <a:srgbClr val="C0C0C0"/>
                </a:highlight>
              </a:rPr>
              <a:t>https://www.linkedin.com/in/kavita-singh-465498282</a:t>
            </a:r>
          </a:p>
          <a:p>
            <a:r>
              <a:rPr lang="en-US" dirty="0" err="1">
                <a:highlight>
                  <a:srgbClr val="C0C0C0"/>
                </a:highlight>
              </a:rPr>
              <a:t>Github</a:t>
            </a:r>
            <a:r>
              <a:rPr lang="en-US" dirty="0">
                <a:highlight>
                  <a:srgbClr val="C0C0C0"/>
                </a:highlight>
              </a:rPr>
              <a:t> Profile-https://github.com/</a:t>
            </a:r>
            <a:r>
              <a:rPr lang="en-US" dirty="0" err="1">
                <a:highlight>
                  <a:srgbClr val="C0C0C0"/>
                </a:highlight>
              </a:rPr>
              <a:t>Kavitkashingh</a:t>
            </a:r>
            <a:endParaRPr lang="en-US" dirty="0">
              <a:highlight>
                <a:srgbClr val="C0C0C0"/>
              </a:highlight>
            </a:endParaRPr>
          </a:p>
          <a:p>
            <a:endParaRPr lang="en-US" dirty="0"/>
          </a:p>
          <a:p>
            <a:endParaRPr lang="en-IN" dirty="0"/>
          </a:p>
        </p:txBody>
      </p:sp>
    </p:spTree>
    <p:extLst>
      <p:ext uri="{BB962C8B-B14F-4D97-AF65-F5344CB8AC3E}">
        <p14:creationId xmlns:p14="http://schemas.microsoft.com/office/powerpoint/2010/main" val="3177821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666E-05F1-B2FB-5721-3115D55A5462}"/>
              </a:ext>
            </a:extLst>
          </p:cNvPr>
          <p:cNvSpPr>
            <a:spLocks noGrp="1"/>
          </p:cNvSpPr>
          <p:nvPr>
            <p:ph type="title"/>
          </p:nvPr>
        </p:nvSpPr>
        <p:spPr/>
        <p:txBody>
          <a:bodyPr/>
          <a:lstStyle/>
          <a:p>
            <a:r>
              <a:rPr lang="en-US" dirty="0"/>
              <a:t>INTROUCTION PROJECT</a:t>
            </a:r>
            <a:endParaRPr lang="en-IN" dirty="0"/>
          </a:p>
        </p:txBody>
      </p:sp>
      <p:sp>
        <p:nvSpPr>
          <p:cNvPr id="3" name="Content Placeholder 2">
            <a:extLst>
              <a:ext uri="{FF2B5EF4-FFF2-40B4-BE49-F238E27FC236}">
                <a16:creationId xmlns:a16="http://schemas.microsoft.com/office/drawing/2014/main" id="{839C83E5-5603-A846-69F8-7ADD0DDDCA7F}"/>
              </a:ext>
            </a:extLst>
          </p:cNvPr>
          <p:cNvSpPr>
            <a:spLocks noGrp="1"/>
          </p:cNvSpPr>
          <p:nvPr>
            <p:ph idx="1"/>
          </p:nvPr>
        </p:nvSpPr>
        <p:spPr>
          <a:xfrm>
            <a:off x="1295401" y="2654710"/>
            <a:ext cx="9601196" cy="2418735"/>
          </a:xfrm>
        </p:spPr>
        <p:txBody>
          <a:bodyPr/>
          <a:lstStyle/>
          <a:p>
            <a:r>
              <a:rPr lang="en-US" dirty="0"/>
              <a:t>Social Media Analysis, I we'll create a Social Media Analysis System using SQL. This system will include tables for Users, Posts, Comments, Likes, and Followers. Below is a sample dataset and the SQL queries to create and populate these tables, along with beginner, intermediate, and advanced level queries.</a:t>
            </a:r>
            <a:endParaRPr lang="en-IN" dirty="0"/>
          </a:p>
        </p:txBody>
      </p:sp>
    </p:spTree>
    <p:extLst>
      <p:ext uri="{BB962C8B-B14F-4D97-AF65-F5344CB8AC3E}">
        <p14:creationId xmlns:p14="http://schemas.microsoft.com/office/powerpoint/2010/main" val="1606363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AFC3-A266-8B51-AD6D-1AECBDFB0185}"/>
              </a:ext>
            </a:extLst>
          </p:cNvPr>
          <p:cNvSpPr>
            <a:spLocks noGrp="1"/>
          </p:cNvSpPr>
          <p:nvPr>
            <p:ph type="title"/>
          </p:nvPr>
        </p:nvSpPr>
        <p:spPr>
          <a:xfrm>
            <a:off x="1295402" y="982133"/>
            <a:ext cx="9601196" cy="925326"/>
          </a:xfrm>
        </p:spPr>
        <p:txBody>
          <a:bodyPr/>
          <a:lstStyle/>
          <a:p>
            <a:r>
              <a:rPr lang="en-US" dirty="0"/>
              <a:t>Data Set All Table</a:t>
            </a:r>
            <a:endParaRPr lang="en-IN" dirty="0"/>
          </a:p>
        </p:txBody>
      </p:sp>
      <p:pic>
        <p:nvPicPr>
          <p:cNvPr id="5" name="Content Placeholder 4">
            <a:extLst>
              <a:ext uri="{FF2B5EF4-FFF2-40B4-BE49-F238E27FC236}">
                <a16:creationId xmlns:a16="http://schemas.microsoft.com/office/drawing/2014/main" id="{93B9A49E-BD20-6791-792C-9A829D130F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2825" y="2555875"/>
            <a:ext cx="9193161" cy="3319992"/>
          </a:xfrm>
        </p:spPr>
      </p:pic>
    </p:spTree>
    <p:extLst>
      <p:ext uri="{BB962C8B-B14F-4D97-AF65-F5344CB8AC3E}">
        <p14:creationId xmlns:p14="http://schemas.microsoft.com/office/powerpoint/2010/main" val="3409333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FFC5B-DC1F-2DA3-2398-893D734AC9A6}"/>
              </a:ext>
            </a:extLst>
          </p:cNvPr>
          <p:cNvSpPr>
            <a:spLocks noGrp="1"/>
          </p:cNvSpPr>
          <p:nvPr>
            <p:ph type="title"/>
          </p:nvPr>
        </p:nvSpPr>
        <p:spPr>
          <a:xfrm>
            <a:off x="1295402" y="982132"/>
            <a:ext cx="9185785" cy="1053145"/>
          </a:xfrm>
        </p:spPr>
        <p:txBody>
          <a:bodyPr/>
          <a:lstStyle/>
          <a:p>
            <a:r>
              <a:rPr lang="en-US" dirty="0"/>
              <a:t>Create a Database Social Media Analysis</a:t>
            </a:r>
            <a:endParaRPr lang="en-IN" dirty="0"/>
          </a:p>
        </p:txBody>
      </p:sp>
      <p:pic>
        <p:nvPicPr>
          <p:cNvPr id="5" name="Content Placeholder 4">
            <a:extLst>
              <a:ext uri="{FF2B5EF4-FFF2-40B4-BE49-F238E27FC236}">
                <a16:creationId xmlns:a16="http://schemas.microsoft.com/office/drawing/2014/main" id="{9C9D9BBE-9B51-5120-C03A-70E720255CEA}"/>
              </a:ext>
            </a:extLst>
          </p:cNvPr>
          <p:cNvPicPr>
            <a:picLocks noGrp="1" noChangeAspect="1"/>
          </p:cNvPicPr>
          <p:nvPr>
            <p:ph idx="1"/>
          </p:nvPr>
        </p:nvPicPr>
        <p:blipFill>
          <a:blip r:embed="rId2"/>
          <a:stretch>
            <a:fillRect/>
          </a:stretch>
        </p:blipFill>
        <p:spPr>
          <a:xfrm>
            <a:off x="1494503" y="3429001"/>
            <a:ext cx="7541342" cy="1841089"/>
          </a:xfrm>
        </p:spPr>
      </p:pic>
      <p:pic>
        <p:nvPicPr>
          <p:cNvPr id="7" name="Picture 6">
            <a:extLst>
              <a:ext uri="{FF2B5EF4-FFF2-40B4-BE49-F238E27FC236}">
                <a16:creationId xmlns:a16="http://schemas.microsoft.com/office/drawing/2014/main" id="{20CDF5D5-7504-1F7D-75B7-A2D8F11EA035}"/>
              </a:ext>
            </a:extLst>
          </p:cNvPr>
          <p:cNvPicPr>
            <a:picLocks noChangeAspect="1"/>
          </p:cNvPicPr>
          <p:nvPr/>
        </p:nvPicPr>
        <p:blipFill>
          <a:blip r:embed="rId3"/>
          <a:stretch>
            <a:fillRect/>
          </a:stretch>
        </p:blipFill>
        <p:spPr>
          <a:xfrm>
            <a:off x="1494502" y="2615907"/>
            <a:ext cx="9185785" cy="540248"/>
          </a:xfrm>
          <a:prstGeom prst="rect">
            <a:avLst/>
          </a:prstGeom>
        </p:spPr>
      </p:pic>
    </p:spTree>
    <p:extLst>
      <p:ext uri="{BB962C8B-B14F-4D97-AF65-F5344CB8AC3E}">
        <p14:creationId xmlns:p14="http://schemas.microsoft.com/office/powerpoint/2010/main" val="1349995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B2B6-D4B4-FF01-78BF-C9DF0ADEA136}"/>
              </a:ext>
            </a:extLst>
          </p:cNvPr>
          <p:cNvSpPr>
            <a:spLocks noGrp="1"/>
          </p:cNvSpPr>
          <p:nvPr>
            <p:ph type="title"/>
          </p:nvPr>
        </p:nvSpPr>
        <p:spPr>
          <a:xfrm>
            <a:off x="1295402" y="982133"/>
            <a:ext cx="9601196" cy="984320"/>
          </a:xfrm>
        </p:spPr>
        <p:txBody>
          <a:bodyPr/>
          <a:lstStyle/>
          <a:p>
            <a:r>
              <a:rPr lang="en-US" dirty="0"/>
              <a:t>Create A User Table and Insert Data</a:t>
            </a:r>
            <a:endParaRPr lang="en-IN" dirty="0"/>
          </a:p>
        </p:txBody>
      </p:sp>
      <p:pic>
        <p:nvPicPr>
          <p:cNvPr id="5" name="Content Placeholder 4">
            <a:extLst>
              <a:ext uri="{FF2B5EF4-FFF2-40B4-BE49-F238E27FC236}">
                <a16:creationId xmlns:a16="http://schemas.microsoft.com/office/drawing/2014/main" id="{AE56217D-7E8C-BFD3-4BEF-7D20F6561834}"/>
              </a:ext>
            </a:extLst>
          </p:cNvPr>
          <p:cNvPicPr>
            <a:picLocks noGrp="1" noChangeAspect="1"/>
          </p:cNvPicPr>
          <p:nvPr>
            <p:ph idx="1"/>
          </p:nvPr>
        </p:nvPicPr>
        <p:blipFill>
          <a:blip r:embed="rId2"/>
          <a:stretch>
            <a:fillRect/>
          </a:stretch>
        </p:blipFill>
        <p:spPr>
          <a:xfrm>
            <a:off x="1465007" y="2556387"/>
            <a:ext cx="4857135" cy="1750142"/>
          </a:xfrm>
        </p:spPr>
      </p:pic>
      <p:pic>
        <p:nvPicPr>
          <p:cNvPr id="7" name="Picture 6">
            <a:extLst>
              <a:ext uri="{FF2B5EF4-FFF2-40B4-BE49-F238E27FC236}">
                <a16:creationId xmlns:a16="http://schemas.microsoft.com/office/drawing/2014/main" id="{2EBB07A2-991C-E912-D55D-FF76DFD1950E}"/>
              </a:ext>
            </a:extLst>
          </p:cNvPr>
          <p:cNvPicPr>
            <a:picLocks noChangeAspect="1"/>
          </p:cNvPicPr>
          <p:nvPr/>
        </p:nvPicPr>
        <p:blipFill>
          <a:blip r:embed="rId3"/>
          <a:stretch>
            <a:fillRect/>
          </a:stretch>
        </p:blipFill>
        <p:spPr>
          <a:xfrm>
            <a:off x="1465007" y="4463844"/>
            <a:ext cx="9601196" cy="1412023"/>
          </a:xfrm>
          <a:prstGeom prst="rect">
            <a:avLst/>
          </a:prstGeom>
        </p:spPr>
      </p:pic>
      <p:pic>
        <p:nvPicPr>
          <p:cNvPr id="9" name="Picture 8">
            <a:extLst>
              <a:ext uri="{FF2B5EF4-FFF2-40B4-BE49-F238E27FC236}">
                <a16:creationId xmlns:a16="http://schemas.microsoft.com/office/drawing/2014/main" id="{AA4F880C-1582-02EB-DAFC-4C9D441B7E1F}"/>
              </a:ext>
            </a:extLst>
          </p:cNvPr>
          <p:cNvPicPr>
            <a:picLocks noChangeAspect="1"/>
          </p:cNvPicPr>
          <p:nvPr/>
        </p:nvPicPr>
        <p:blipFill>
          <a:blip r:embed="rId4"/>
          <a:stretch>
            <a:fillRect/>
          </a:stretch>
        </p:blipFill>
        <p:spPr>
          <a:xfrm>
            <a:off x="6489291" y="2678365"/>
            <a:ext cx="4660490" cy="1501270"/>
          </a:xfrm>
          <a:prstGeom prst="rect">
            <a:avLst/>
          </a:prstGeom>
        </p:spPr>
      </p:pic>
    </p:spTree>
    <p:extLst>
      <p:ext uri="{BB962C8B-B14F-4D97-AF65-F5344CB8AC3E}">
        <p14:creationId xmlns:p14="http://schemas.microsoft.com/office/powerpoint/2010/main" val="802259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09E7-59D0-9BDB-DFD5-62F2EA678C02}"/>
              </a:ext>
            </a:extLst>
          </p:cNvPr>
          <p:cNvSpPr>
            <a:spLocks noGrp="1"/>
          </p:cNvSpPr>
          <p:nvPr>
            <p:ph type="title"/>
          </p:nvPr>
        </p:nvSpPr>
        <p:spPr/>
        <p:txBody>
          <a:bodyPr/>
          <a:lstStyle/>
          <a:p>
            <a:r>
              <a:rPr lang="en-US" dirty="0"/>
              <a:t>Create A Post Table and Insert Data</a:t>
            </a:r>
            <a:endParaRPr lang="en-IN" dirty="0"/>
          </a:p>
        </p:txBody>
      </p:sp>
      <p:pic>
        <p:nvPicPr>
          <p:cNvPr id="5" name="Content Placeholder 4">
            <a:extLst>
              <a:ext uri="{FF2B5EF4-FFF2-40B4-BE49-F238E27FC236}">
                <a16:creationId xmlns:a16="http://schemas.microsoft.com/office/drawing/2014/main" id="{773EBE4A-D28F-059D-431A-F9CC652784DA}"/>
              </a:ext>
            </a:extLst>
          </p:cNvPr>
          <p:cNvPicPr>
            <a:picLocks noGrp="1" noChangeAspect="1"/>
          </p:cNvPicPr>
          <p:nvPr>
            <p:ph idx="1"/>
          </p:nvPr>
        </p:nvPicPr>
        <p:blipFill>
          <a:blip r:embed="rId2"/>
          <a:stretch>
            <a:fillRect/>
          </a:stretch>
        </p:blipFill>
        <p:spPr>
          <a:xfrm>
            <a:off x="1455174" y="2605549"/>
            <a:ext cx="4286865" cy="1966453"/>
          </a:xfrm>
        </p:spPr>
      </p:pic>
      <p:pic>
        <p:nvPicPr>
          <p:cNvPr id="7" name="Picture 6">
            <a:extLst>
              <a:ext uri="{FF2B5EF4-FFF2-40B4-BE49-F238E27FC236}">
                <a16:creationId xmlns:a16="http://schemas.microsoft.com/office/drawing/2014/main" id="{04D5EC58-9954-64FE-15E7-E0D3032CF2B9}"/>
              </a:ext>
            </a:extLst>
          </p:cNvPr>
          <p:cNvPicPr>
            <a:picLocks noChangeAspect="1"/>
          </p:cNvPicPr>
          <p:nvPr/>
        </p:nvPicPr>
        <p:blipFill>
          <a:blip r:embed="rId3"/>
          <a:stretch>
            <a:fillRect/>
          </a:stretch>
        </p:blipFill>
        <p:spPr>
          <a:xfrm>
            <a:off x="1455174" y="4572002"/>
            <a:ext cx="9281651" cy="1386346"/>
          </a:xfrm>
          <a:prstGeom prst="rect">
            <a:avLst/>
          </a:prstGeom>
        </p:spPr>
      </p:pic>
      <p:pic>
        <p:nvPicPr>
          <p:cNvPr id="9" name="Picture 8">
            <a:extLst>
              <a:ext uri="{FF2B5EF4-FFF2-40B4-BE49-F238E27FC236}">
                <a16:creationId xmlns:a16="http://schemas.microsoft.com/office/drawing/2014/main" id="{D8F1A98E-CFB5-A64D-4DB0-9EC3E6972650}"/>
              </a:ext>
            </a:extLst>
          </p:cNvPr>
          <p:cNvPicPr>
            <a:picLocks noChangeAspect="1"/>
          </p:cNvPicPr>
          <p:nvPr/>
        </p:nvPicPr>
        <p:blipFill>
          <a:blip r:embed="rId4"/>
          <a:stretch>
            <a:fillRect/>
          </a:stretch>
        </p:blipFill>
        <p:spPr>
          <a:xfrm>
            <a:off x="5889522" y="2605549"/>
            <a:ext cx="4847303" cy="1877961"/>
          </a:xfrm>
          <a:prstGeom prst="rect">
            <a:avLst/>
          </a:prstGeom>
        </p:spPr>
      </p:pic>
    </p:spTree>
    <p:extLst>
      <p:ext uri="{BB962C8B-B14F-4D97-AF65-F5344CB8AC3E}">
        <p14:creationId xmlns:p14="http://schemas.microsoft.com/office/powerpoint/2010/main" val="959066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DCE4F-589D-F528-2190-1B758F210567}"/>
              </a:ext>
            </a:extLst>
          </p:cNvPr>
          <p:cNvSpPr>
            <a:spLocks noGrp="1"/>
          </p:cNvSpPr>
          <p:nvPr>
            <p:ph type="title"/>
          </p:nvPr>
        </p:nvSpPr>
        <p:spPr>
          <a:xfrm>
            <a:off x="1295402" y="982132"/>
            <a:ext cx="9601196" cy="1023649"/>
          </a:xfrm>
        </p:spPr>
        <p:txBody>
          <a:bodyPr/>
          <a:lstStyle/>
          <a:p>
            <a:r>
              <a:rPr lang="en-US" dirty="0"/>
              <a:t>Create A Comment Table and Insert Data</a:t>
            </a:r>
            <a:endParaRPr lang="en-IN" dirty="0"/>
          </a:p>
        </p:txBody>
      </p:sp>
      <p:pic>
        <p:nvPicPr>
          <p:cNvPr id="5" name="Content Placeholder 4">
            <a:extLst>
              <a:ext uri="{FF2B5EF4-FFF2-40B4-BE49-F238E27FC236}">
                <a16:creationId xmlns:a16="http://schemas.microsoft.com/office/drawing/2014/main" id="{967000F2-0C69-F191-0889-56B8F84E2105}"/>
              </a:ext>
            </a:extLst>
          </p:cNvPr>
          <p:cNvPicPr>
            <a:picLocks noGrp="1" noChangeAspect="1"/>
          </p:cNvPicPr>
          <p:nvPr>
            <p:ph idx="1"/>
          </p:nvPr>
        </p:nvPicPr>
        <p:blipFill>
          <a:blip r:embed="rId2"/>
          <a:stretch>
            <a:fillRect/>
          </a:stretch>
        </p:blipFill>
        <p:spPr>
          <a:xfrm>
            <a:off x="1295402" y="2644878"/>
            <a:ext cx="4338482" cy="1907457"/>
          </a:xfrm>
        </p:spPr>
      </p:pic>
      <p:pic>
        <p:nvPicPr>
          <p:cNvPr id="7" name="Picture 6">
            <a:extLst>
              <a:ext uri="{FF2B5EF4-FFF2-40B4-BE49-F238E27FC236}">
                <a16:creationId xmlns:a16="http://schemas.microsoft.com/office/drawing/2014/main" id="{ACC30788-0219-0D5A-E4B2-F7D5DA8E8734}"/>
              </a:ext>
            </a:extLst>
          </p:cNvPr>
          <p:cNvPicPr>
            <a:picLocks noChangeAspect="1"/>
          </p:cNvPicPr>
          <p:nvPr/>
        </p:nvPicPr>
        <p:blipFill>
          <a:blip r:embed="rId3"/>
          <a:stretch>
            <a:fillRect/>
          </a:stretch>
        </p:blipFill>
        <p:spPr>
          <a:xfrm>
            <a:off x="1295401" y="4640826"/>
            <a:ext cx="9323437" cy="1337186"/>
          </a:xfrm>
          <a:prstGeom prst="rect">
            <a:avLst/>
          </a:prstGeom>
        </p:spPr>
      </p:pic>
      <p:pic>
        <p:nvPicPr>
          <p:cNvPr id="9" name="Picture 8">
            <a:extLst>
              <a:ext uri="{FF2B5EF4-FFF2-40B4-BE49-F238E27FC236}">
                <a16:creationId xmlns:a16="http://schemas.microsoft.com/office/drawing/2014/main" id="{308FCCB8-0362-B938-308D-1EC99C74628A}"/>
              </a:ext>
            </a:extLst>
          </p:cNvPr>
          <p:cNvPicPr>
            <a:picLocks noChangeAspect="1"/>
          </p:cNvPicPr>
          <p:nvPr/>
        </p:nvPicPr>
        <p:blipFill>
          <a:blip r:embed="rId4"/>
          <a:stretch>
            <a:fillRect/>
          </a:stretch>
        </p:blipFill>
        <p:spPr>
          <a:xfrm>
            <a:off x="5781368" y="2655743"/>
            <a:ext cx="4837471" cy="1729444"/>
          </a:xfrm>
          <a:prstGeom prst="rect">
            <a:avLst/>
          </a:prstGeom>
        </p:spPr>
      </p:pic>
    </p:spTree>
    <p:extLst>
      <p:ext uri="{BB962C8B-B14F-4D97-AF65-F5344CB8AC3E}">
        <p14:creationId xmlns:p14="http://schemas.microsoft.com/office/powerpoint/2010/main" val="211949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325CA-8908-D62D-98B1-673D0E096C69}"/>
              </a:ext>
            </a:extLst>
          </p:cNvPr>
          <p:cNvSpPr>
            <a:spLocks noGrp="1"/>
          </p:cNvSpPr>
          <p:nvPr>
            <p:ph type="title"/>
          </p:nvPr>
        </p:nvSpPr>
        <p:spPr/>
        <p:txBody>
          <a:bodyPr/>
          <a:lstStyle/>
          <a:p>
            <a:r>
              <a:rPr lang="en-US" dirty="0"/>
              <a:t>Create A Like Table and Insert Data</a:t>
            </a:r>
            <a:endParaRPr lang="en-IN" dirty="0"/>
          </a:p>
        </p:txBody>
      </p:sp>
      <p:pic>
        <p:nvPicPr>
          <p:cNvPr id="5" name="Content Placeholder 4">
            <a:extLst>
              <a:ext uri="{FF2B5EF4-FFF2-40B4-BE49-F238E27FC236}">
                <a16:creationId xmlns:a16="http://schemas.microsoft.com/office/drawing/2014/main" id="{C2A339E2-DC6A-5F5F-72D2-DF15A6B5C365}"/>
              </a:ext>
            </a:extLst>
          </p:cNvPr>
          <p:cNvPicPr>
            <a:picLocks noGrp="1" noChangeAspect="1"/>
          </p:cNvPicPr>
          <p:nvPr>
            <p:ph idx="1"/>
          </p:nvPr>
        </p:nvPicPr>
        <p:blipFill>
          <a:blip r:embed="rId2"/>
          <a:stretch>
            <a:fillRect/>
          </a:stretch>
        </p:blipFill>
        <p:spPr>
          <a:xfrm>
            <a:off x="1514168" y="2585884"/>
            <a:ext cx="4306529" cy="1799303"/>
          </a:xfrm>
        </p:spPr>
      </p:pic>
      <p:pic>
        <p:nvPicPr>
          <p:cNvPr id="7" name="Picture 6">
            <a:extLst>
              <a:ext uri="{FF2B5EF4-FFF2-40B4-BE49-F238E27FC236}">
                <a16:creationId xmlns:a16="http://schemas.microsoft.com/office/drawing/2014/main" id="{9353F17B-50EF-3892-233F-BDE4209712DA}"/>
              </a:ext>
            </a:extLst>
          </p:cNvPr>
          <p:cNvPicPr>
            <a:picLocks noChangeAspect="1"/>
          </p:cNvPicPr>
          <p:nvPr/>
        </p:nvPicPr>
        <p:blipFill>
          <a:blip r:embed="rId3"/>
          <a:stretch>
            <a:fillRect/>
          </a:stretch>
        </p:blipFill>
        <p:spPr>
          <a:xfrm>
            <a:off x="1514168" y="4572002"/>
            <a:ext cx="9163663" cy="1445341"/>
          </a:xfrm>
          <a:prstGeom prst="rect">
            <a:avLst/>
          </a:prstGeom>
        </p:spPr>
      </p:pic>
      <p:pic>
        <p:nvPicPr>
          <p:cNvPr id="9" name="Picture 8">
            <a:extLst>
              <a:ext uri="{FF2B5EF4-FFF2-40B4-BE49-F238E27FC236}">
                <a16:creationId xmlns:a16="http://schemas.microsoft.com/office/drawing/2014/main" id="{78854037-64AE-DC91-E9C0-4D05825898E1}"/>
              </a:ext>
            </a:extLst>
          </p:cNvPr>
          <p:cNvPicPr>
            <a:picLocks noChangeAspect="1"/>
          </p:cNvPicPr>
          <p:nvPr/>
        </p:nvPicPr>
        <p:blipFill>
          <a:blip r:embed="rId4"/>
          <a:stretch>
            <a:fillRect/>
          </a:stretch>
        </p:blipFill>
        <p:spPr>
          <a:xfrm>
            <a:off x="5978013" y="2585884"/>
            <a:ext cx="4699818" cy="1574699"/>
          </a:xfrm>
          <a:prstGeom prst="rect">
            <a:avLst/>
          </a:prstGeom>
        </p:spPr>
      </p:pic>
    </p:spTree>
    <p:extLst>
      <p:ext uri="{BB962C8B-B14F-4D97-AF65-F5344CB8AC3E}">
        <p14:creationId xmlns:p14="http://schemas.microsoft.com/office/powerpoint/2010/main" val="964265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82</TotalTime>
  <Words>264</Words>
  <Application>Microsoft Office PowerPoint</Application>
  <PresentationFormat>Widescreen</PresentationFormat>
  <Paragraphs>23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Consolas</vt:lpstr>
      <vt:lpstr>Garamond</vt:lpstr>
      <vt:lpstr>Organic</vt:lpstr>
      <vt:lpstr>PROJECT </vt:lpstr>
      <vt:lpstr>INTROUCTION</vt:lpstr>
      <vt:lpstr>INTROUCTION PROJECT</vt:lpstr>
      <vt:lpstr>Data Set All Table</vt:lpstr>
      <vt:lpstr>Create a Database Social Media Analysis</vt:lpstr>
      <vt:lpstr>Create A User Table and Insert Data</vt:lpstr>
      <vt:lpstr>Create A Post Table and Insert Data</vt:lpstr>
      <vt:lpstr>Create A Comment Table and Insert Data</vt:lpstr>
      <vt:lpstr>Create A Like Table and Insert Data</vt:lpstr>
      <vt:lpstr>Create A Followers Table and Insert Data</vt:lpstr>
      <vt:lpstr>Retrieve all Users:</vt:lpstr>
      <vt:lpstr>Get all Posts and their Content</vt:lpstr>
      <vt:lpstr>List all Comments</vt:lpstr>
      <vt:lpstr>Find all Likes for a specific Post:</vt:lpstr>
      <vt:lpstr>Calculate the Total Number of Posts by each User:</vt:lpstr>
      <vt:lpstr>Get the average number of Likes per Post for each User</vt:lpstr>
      <vt:lpstr>Retrieve detailed information about Followers including Follower Name, Followed User Name, and Follow Date: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kavitasinghtanu26@gmail.com</dc:creator>
  <cp:lastModifiedBy>kavitasinghtanu26@gmail.com</cp:lastModifiedBy>
  <cp:revision>15</cp:revision>
  <dcterms:created xsi:type="dcterms:W3CDTF">2024-06-18T05:21:33Z</dcterms:created>
  <dcterms:modified xsi:type="dcterms:W3CDTF">2024-06-18T06:43:39Z</dcterms:modified>
</cp:coreProperties>
</file>