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application/octet-stream"/>
  <Override PartName="/ppt/media/image7.jpg" ContentType="application/octet-stream"/>
  <Override PartName="/ppt/media/image12.jpg" ContentType="application/octet-stream"/>
  <Override PartName="/ppt/media/image15.jpg" ContentType="application/octet-stream"/>
  <Override PartName="/ppt/media/image16.jpg" ContentType="application/octet-stream"/>
  <Override PartName="/ppt/media/image17.jpg" ContentType="application/octet-stream"/>
  <Override PartName="/ppt/media/image21.jpg" ContentType="application/octet-stream"/>
  <Override PartName="/ppt/media/image22.jpg" ContentType="application/octet-stream"/>
  <Override PartName="/ppt/media/image23.jpg" ContentType="application/octet-stream"/>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6.jpg" ContentType="application/octet-stream"/>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420" r:id="rId2"/>
    <p:sldId id="398" r:id="rId3"/>
    <p:sldId id="308" r:id="rId4"/>
    <p:sldId id="323" r:id="rId5"/>
    <p:sldId id="324" r:id="rId6"/>
    <p:sldId id="344" r:id="rId7"/>
    <p:sldId id="415" r:id="rId8"/>
    <p:sldId id="325" r:id="rId9"/>
    <p:sldId id="408" r:id="rId10"/>
    <p:sldId id="406" r:id="rId11"/>
    <p:sldId id="336" r:id="rId12"/>
    <p:sldId id="400" r:id="rId13"/>
    <p:sldId id="401" r:id="rId14"/>
    <p:sldId id="402" r:id="rId15"/>
    <p:sldId id="339" r:id="rId16"/>
    <p:sldId id="349" r:id="rId17"/>
    <p:sldId id="405" r:id="rId18"/>
    <p:sldId id="409" r:id="rId19"/>
    <p:sldId id="407" r:id="rId20"/>
    <p:sldId id="347" r:id="rId21"/>
    <p:sldId id="410" r:id="rId22"/>
    <p:sldId id="411" r:id="rId23"/>
    <p:sldId id="404" r:id="rId24"/>
    <p:sldId id="412" r:id="rId25"/>
    <p:sldId id="328" r:id="rId26"/>
    <p:sldId id="329" r:id="rId27"/>
    <p:sldId id="416" r:id="rId28"/>
    <p:sldId id="417" r:id="rId29"/>
    <p:sldId id="418" r:id="rId30"/>
    <p:sldId id="333" r:id="rId31"/>
    <p:sldId id="343" r:id="rId32"/>
    <p:sldId id="345" r:id="rId33"/>
    <p:sldId id="413" r:id="rId34"/>
    <p:sldId id="387" r:id="rId35"/>
    <p:sldId id="386" r:id="rId36"/>
    <p:sldId id="392" r:id="rId37"/>
    <p:sldId id="397" r:id="rId38"/>
    <p:sldId id="388" r:id="rId39"/>
    <p:sldId id="352" r:id="rId40"/>
    <p:sldId id="353" r:id="rId41"/>
    <p:sldId id="354" r:id="rId42"/>
    <p:sldId id="355" r:id="rId43"/>
    <p:sldId id="356" r:id="rId44"/>
    <p:sldId id="357" r:id="rId45"/>
    <p:sldId id="41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063" autoAdjust="0"/>
  </p:normalViewPr>
  <p:slideViewPr>
    <p:cSldViewPr snapToGrid="0">
      <p:cViewPr varScale="1">
        <p:scale>
          <a:sx n="77" d="100"/>
          <a:sy n="77" d="100"/>
        </p:scale>
        <p:origin x="8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24508-5766-4EFF-8B01-033FB0754554}"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0DE4E-3D4F-4931-B6DF-A5729345EF8F}" type="slidenum">
              <a:rPr lang="en-US" smtClean="0"/>
              <a:t>‹#›</a:t>
            </a:fld>
            <a:endParaRPr lang="en-US"/>
          </a:p>
        </p:txBody>
      </p:sp>
    </p:spTree>
    <p:extLst>
      <p:ext uri="{BB962C8B-B14F-4D97-AF65-F5344CB8AC3E}">
        <p14:creationId xmlns:p14="http://schemas.microsoft.com/office/powerpoint/2010/main" val="113732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a:t>
            </a:fld>
            <a:endParaRPr lang="en-US"/>
          </a:p>
        </p:txBody>
      </p:sp>
    </p:spTree>
    <p:extLst>
      <p:ext uri="{BB962C8B-B14F-4D97-AF65-F5344CB8AC3E}">
        <p14:creationId xmlns:p14="http://schemas.microsoft.com/office/powerpoint/2010/main" val="134326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CFB2D51B-0890-4F7B-85F2-9C172B6DCF95}" type="slidenum">
              <a:rPr lang="zh-TW" altLang="en-US" sz="1200" smtClean="0"/>
              <a:pPr>
                <a:defRPr/>
              </a:pPr>
              <a:t>34</a:t>
            </a:fld>
            <a:endParaRPr lang="en-US" altLang="zh-TW" sz="1200"/>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44776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B2F17BEF-29FF-4DD1-820E-767FCA5A9F5B}" type="slidenum">
              <a:rPr lang="zh-TW" altLang="en-US" sz="1200" smtClean="0"/>
              <a:pPr>
                <a:defRPr/>
              </a:pPr>
              <a:t>35</a:t>
            </a:fld>
            <a:endParaRPr lang="en-US" altLang="zh-TW" sz="1200"/>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761595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2AC7F78A-8617-4AA5-821E-85FCF2769855}" type="slidenum">
              <a:rPr lang="zh-TW" altLang="en-US" sz="1200" smtClean="0"/>
              <a:pPr>
                <a:defRPr/>
              </a:pPr>
              <a:t>36</a:t>
            </a:fld>
            <a:endParaRPr lang="en-US" altLang="zh-TW" sz="1200"/>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4540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EE9CB801-FE87-49F1-9C0C-6664023B5D93}" type="slidenum">
              <a:rPr lang="zh-TW" altLang="en-US" sz="1200" smtClean="0"/>
              <a:pPr>
                <a:defRPr/>
              </a:pPr>
              <a:t>37</a:t>
            </a:fld>
            <a:endParaRPr lang="en-US" altLang="zh-TW" sz="1200"/>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01432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19D6F5D1-A045-492B-9C2A-F0D1719ED8D9}" type="slidenum">
              <a:rPr lang="zh-TW" altLang="en-US" sz="1200" smtClean="0"/>
              <a:pPr>
                <a:defRPr/>
              </a:pPr>
              <a:t>38</a:t>
            </a:fld>
            <a:endParaRPr lang="en-US" altLang="zh-TW" sz="1200"/>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239959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F9B4-87B6-4142-412A-2180F5CE6A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FB6EFE-E55F-9D08-0130-A85D8277C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9E0D63-1648-F0B8-3DD4-615038577897}"/>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51488448-F019-A744-B00F-62D28AE72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F2ABF-840F-36BA-9758-D7C58F94E83E}"/>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84414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40E5-D343-AFEB-81FF-775B018C94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E0A6D-317F-15F9-D897-8C0C5FC14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758CC-0E30-7568-FE86-7BE44DA09830}"/>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5B036CE4-0D72-CED0-0D77-5498E937B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36728-131A-CD49-64EC-F161B77592E7}"/>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418302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E46A07-EBA0-09E2-AC98-8166271CB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6BA36B-FAF3-BDAA-9AD8-2BB3B27FD5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3B48C-FC8A-28FE-7F0E-EDB61880C7DB}"/>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FAAD82CC-2380-3F48-E45B-B35B16D2E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BFDA3-31D1-8C46-781D-5546850F9FE4}"/>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119793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F727-8DE9-0DE8-A83A-E6015EAC2C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34BB0-2416-505B-9E8F-74C5C81BF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1DFAD-E684-335D-7545-169572BDC9A1}"/>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CDF6C134-25CF-F5D7-1037-C2C74F951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D1707-BA00-9AAA-32A5-A20CA21FAC7B}"/>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47463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D1BD-258C-6B97-3A00-4F2B4BB7B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5ECD37-DBEE-AA1C-F2A9-EDC7518D91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18BCA4-B925-47F7-8DB3-F23BB4420C6A}"/>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621DFBE1-EE69-7359-775A-23396350D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3AEFE-FFDE-1F68-EE9A-3AAACF142608}"/>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653693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7B219-BBDE-116D-5F5E-4381F18F7C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3F91D8-C954-E318-8C49-CC53DE6732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495FB4-7320-E6A2-32CB-C309207796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20270B-7640-780F-805D-77D2FBF459DF}"/>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6" name="Footer Placeholder 5">
            <a:extLst>
              <a:ext uri="{FF2B5EF4-FFF2-40B4-BE49-F238E27FC236}">
                <a16:creationId xmlns:a16="http://schemas.microsoft.com/office/drawing/2014/main" id="{584B0507-ED48-A2E3-C971-DDE0B0F1C1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A23CC5-83C1-44D4-2CBD-955995422AF7}"/>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123366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60F83-9CB8-BEE8-C2CC-688F2DD88A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8DF79-CCEA-202F-1F8F-FDC1DD2307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F3172-93CF-CE5F-AAC6-806183FF9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F8CBB5-A3C8-3BF0-4203-4CA841659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C93584-AC31-0E3F-E4C6-10E3701A9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9C84A2-0C8B-EFFE-9D1A-235E74DB7011}"/>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8" name="Footer Placeholder 7">
            <a:extLst>
              <a:ext uri="{FF2B5EF4-FFF2-40B4-BE49-F238E27FC236}">
                <a16:creationId xmlns:a16="http://schemas.microsoft.com/office/drawing/2014/main" id="{63CAFD4D-E3A9-429F-639B-68935A8B31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C452FD-3E68-05F9-C362-469EE5A01287}"/>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158663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B14-D0DA-4879-180F-BD0A0BA318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BC83FE-6D6E-DEB4-AF4F-E46826717C67}"/>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4" name="Footer Placeholder 3">
            <a:extLst>
              <a:ext uri="{FF2B5EF4-FFF2-40B4-BE49-F238E27FC236}">
                <a16:creationId xmlns:a16="http://schemas.microsoft.com/office/drawing/2014/main" id="{0E44CDAA-8B26-896E-CE71-7E9A7896B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EF31DA-3C28-0414-7668-2881B3EB2783}"/>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786497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1054C-54DB-3B6C-B7EF-4AD0D2B82F0F}"/>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3" name="Footer Placeholder 2">
            <a:extLst>
              <a:ext uri="{FF2B5EF4-FFF2-40B4-BE49-F238E27FC236}">
                <a16:creationId xmlns:a16="http://schemas.microsoft.com/office/drawing/2014/main" id="{90E4115B-76F5-C1FA-67F5-ED15098FD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4E338E-B8DB-9426-90BE-2391F38CE72F}"/>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36898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3A26-D04E-ABF3-DFC5-48011FDDA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0C9F95-2752-4183-F9AB-78BB95388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C2D041-E9EF-5575-1DFC-5B36306FF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3DC54-E16E-FC0C-1D70-FD593062BC43}"/>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6" name="Footer Placeholder 5">
            <a:extLst>
              <a:ext uri="{FF2B5EF4-FFF2-40B4-BE49-F238E27FC236}">
                <a16:creationId xmlns:a16="http://schemas.microsoft.com/office/drawing/2014/main" id="{CB798D01-377B-9E8A-B5ED-AAF27738C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AC73D-161A-DC1B-3667-FE8F037290A5}"/>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322348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3F42A-1F38-4DC9-71F7-4ACAD7075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51F027-5CBC-9F07-6C31-413FBD95F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3B8970-5A2E-DBCC-56DD-8260B5695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27F4C-3D95-40FD-15D6-324F692B99CA}"/>
              </a:ext>
            </a:extLst>
          </p:cNvPr>
          <p:cNvSpPr>
            <a:spLocks noGrp="1"/>
          </p:cNvSpPr>
          <p:nvPr>
            <p:ph type="dt" sz="half" idx="10"/>
          </p:nvPr>
        </p:nvSpPr>
        <p:spPr/>
        <p:txBody>
          <a:bodyPr/>
          <a:lstStyle/>
          <a:p>
            <a:fld id="{80F54025-EE90-45CE-A591-01AE63833E19}" type="datetimeFigureOut">
              <a:rPr lang="en-US" smtClean="0"/>
              <a:t>11/21/2024</a:t>
            </a:fld>
            <a:endParaRPr lang="en-US"/>
          </a:p>
        </p:txBody>
      </p:sp>
      <p:sp>
        <p:nvSpPr>
          <p:cNvPr id="6" name="Footer Placeholder 5">
            <a:extLst>
              <a:ext uri="{FF2B5EF4-FFF2-40B4-BE49-F238E27FC236}">
                <a16:creationId xmlns:a16="http://schemas.microsoft.com/office/drawing/2014/main" id="{6F0A5F47-70A9-06ED-12AD-8F50DB154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7FBA6-D10C-F0A5-CAD9-16AB02B3892C}"/>
              </a:ext>
            </a:extLst>
          </p:cNvPr>
          <p:cNvSpPr>
            <a:spLocks noGrp="1"/>
          </p:cNvSpPr>
          <p:nvPr>
            <p:ph type="sldNum" sz="quarter" idx="12"/>
          </p:nvPr>
        </p:nvSpPr>
        <p:spPr/>
        <p:txBody>
          <a:bodyPr/>
          <a:lstStyle/>
          <a:p>
            <a:fld id="{6BF6D4D4-4C2A-4B7D-892A-80713DE958FD}" type="slidenum">
              <a:rPr lang="en-US" smtClean="0"/>
              <a:t>‹#›</a:t>
            </a:fld>
            <a:endParaRPr lang="en-US"/>
          </a:p>
        </p:txBody>
      </p:sp>
    </p:spTree>
    <p:extLst>
      <p:ext uri="{BB962C8B-B14F-4D97-AF65-F5344CB8AC3E}">
        <p14:creationId xmlns:p14="http://schemas.microsoft.com/office/powerpoint/2010/main" val="259148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300C95-466B-F002-79A3-92ED3E00E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91D17-9E57-D130-C645-4AACFA6E4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55103-97EB-6217-0DF0-7390E4E92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54025-EE90-45CE-A591-01AE63833E19}" type="datetimeFigureOut">
              <a:rPr lang="en-US" smtClean="0"/>
              <a:t>11/21/2024</a:t>
            </a:fld>
            <a:endParaRPr lang="en-US"/>
          </a:p>
        </p:txBody>
      </p:sp>
      <p:sp>
        <p:nvSpPr>
          <p:cNvPr id="5" name="Footer Placeholder 4">
            <a:extLst>
              <a:ext uri="{FF2B5EF4-FFF2-40B4-BE49-F238E27FC236}">
                <a16:creationId xmlns:a16="http://schemas.microsoft.com/office/drawing/2014/main" id="{C872EB02-75F7-8B97-A5D3-9FC031C32B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02143-132C-FCF8-EEB3-AEC2F964A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6D4D4-4C2A-4B7D-892A-80713DE958FD}" type="slidenum">
              <a:rPr lang="en-US" smtClean="0"/>
              <a:t>‹#›</a:t>
            </a:fld>
            <a:endParaRPr lang="en-US"/>
          </a:p>
        </p:txBody>
      </p:sp>
    </p:spTree>
    <p:extLst>
      <p:ext uri="{BB962C8B-B14F-4D97-AF65-F5344CB8AC3E}">
        <p14:creationId xmlns:p14="http://schemas.microsoft.com/office/powerpoint/2010/main" val="3044464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32F3-6EE5-EAD0-6FC4-556379DBE6B2}"/>
              </a:ext>
            </a:extLst>
          </p:cNvPr>
          <p:cNvSpPr>
            <a:spLocks noGrp="1"/>
          </p:cNvSpPr>
          <p:nvPr>
            <p:ph type="ctrTitle"/>
          </p:nvPr>
        </p:nvSpPr>
        <p:spPr>
          <a:xfrm>
            <a:off x="1524000" y="1122363"/>
            <a:ext cx="9517380" cy="2387600"/>
          </a:xfrm>
        </p:spPr>
        <p:txBody>
          <a:bodyPr/>
          <a:lstStyle/>
          <a:p>
            <a:r>
              <a:rPr lang="en-US" sz="6000" spc="-15" dirty="0">
                <a:latin typeface="Calibri"/>
                <a:cs typeface="Calibri"/>
              </a:rPr>
              <a:t>Introduction to Cybersecurity</a:t>
            </a:r>
            <a:endParaRPr lang="en-GB" dirty="0"/>
          </a:p>
        </p:txBody>
      </p:sp>
      <p:sp>
        <p:nvSpPr>
          <p:cNvPr id="3" name="Subtitle 2">
            <a:extLst>
              <a:ext uri="{FF2B5EF4-FFF2-40B4-BE49-F238E27FC236}">
                <a16:creationId xmlns:a16="http://schemas.microsoft.com/office/drawing/2014/main" id="{D9894FE5-60E5-14BF-EC60-B49A5E46E0DD}"/>
              </a:ext>
            </a:extLst>
          </p:cNvPr>
          <p:cNvSpPr>
            <a:spLocks noGrp="1"/>
          </p:cNvSpPr>
          <p:nvPr>
            <p:ph type="subTitle" idx="1"/>
          </p:nvPr>
        </p:nvSpPr>
        <p:spPr/>
        <p:txBody>
          <a:bodyPr>
            <a:normAutofit fontScale="92500" lnSpcReduction="20000"/>
          </a:bodyPr>
          <a:lstStyle/>
          <a:p>
            <a:r>
              <a:rPr lang="en-GB" sz="4000" dirty="0">
                <a:latin typeface="Calibri"/>
                <a:cs typeface="Calibri"/>
              </a:rPr>
              <a:t>Chapter 2</a:t>
            </a:r>
          </a:p>
          <a:p>
            <a:endParaRPr lang="en-GB" sz="4000" dirty="0">
              <a:latin typeface="Calibri"/>
              <a:cs typeface="Calibri"/>
            </a:endParaRPr>
          </a:p>
          <a:p>
            <a:r>
              <a:rPr lang="en-GB" sz="4000" dirty="0" err="1">
                <a:latin typeface="Calibri"/>
                <a:cs typeface="Calibri"/>
              </a:rPr>
              <a:t>Dr.</a:t>
            </a:r>
            <a:r>
              <a:rPr lang="en-GB" sz="4000" dirty="0">
                <a:latin typeface="Calibri"/>
                <a:cs typeface="Calibri"/>
              </a:rPr>
              <a:t> </a:t>
            </a:r>
            <a:r>
              <a:rPr lang="en-GB" sz="4000">
                <a:latin typeface="Calibri"/>
                <a:cs typeface="Calibri"/>
              </a:rPr>
              <a:t>Mohammed Tawfik</a:t>
            </a:r>
            <a:endParaRPr lang="en-GB" sz="4000" dirty="0"/>
          </a:p>
          <a:p>
            <a:endParaRPr lang="en-GB" dirty="0"/>
          </a:p>
        </p:txBody>
      </p:sp>
    </p:spTree>
    <p:extLst>
      <p:ext uri="{BB962C8B-B14F-4D97-AF65-F5344CB8AC3E}">
        <p14:creationId xmlns:p14="http://schemas.microsoft.com/office/powerpoint/2010/main" val="2306974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524000"/>
            <a:ext cx="11242675" cy="4661533"/>
          </a:xfrm>
          <a:prstGeom prst="rect">
            <a:avLst/>
          </a:prstGeom>
        </p:spPr>
        <p:txBody>
          <a:bodyPr wrap="square" lIns="0" tIns="14097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spcBef>
                <a:spcPts val="1113"/>
              </a:spcBef>
            </a:pPr>
            <a:r>
              <a:rPr lang="en-US" altLang="en-US" sz="2200" dirty="0">
                <a:solidFill>
                  <a:srgbClr val="FF0000"/>
                </a:solidFill>
                <a:latin typeface="Arial" panose="020B0604020202020204" pitchFamily="34" charset="0"/>
                <a:cs typeface="Arial" panose="020B0604020202020204" pitchFamily="34" charset="0"/>
              </a:rPr>
              <a:t></a:t>
            </a: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Malware = “</a:t>
            </a:r>
            <a:r>
              <a:rPr lang="en-US" altLang="en-US" sz="2800" dirty="0">
                <a:solidFill>
                  <a:srgbClr val="FF0000"/>
                </a:solidFill>
                <a:latin typeface="Trebuchet MS" panose="020B0603020202020204" pitchFamily="34" charset="0"/>
                <a:ea typeface="Trebuchet MS" panose="020B0603020202020204" pitchFamily="34" charset="0"/>
                <a:cs typeface="Trebuchet MS" panose="020B0603020202020204" pitchFamily="34" charset="0"/>
              </a:rPr>
              <a:t>Mal</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icious soft</a:t>
            </a:r>
            <a:r>
              <a:rPr lang="en-US" altLang="en-US" sz="2800" dirty="0">
                <a:solidFill>
                  <a:srgbClr val="FF0000"/>
                </a:solidFill>
                <a:latin typeface="Trebuchet MS" panose="020B0603020202020204" pitchFamily="34" charset="0"/>
                <a:ea typeface="Trebuchet MS" panose="020B0603020202020204" pitchFamily="34" charset="0"/>
                <a:cs typeface="Trebuchet MS" panose="020B0603020202020204" pitchFamily="34" charset="0"/>
              </a:rPr>
              <a:t>ware</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a:p>
            <a:pPr algn="just">
              <a:spcBef>
                <a:spcPts val="1013"/>
              </a:spcBef>
            </a:pPr>
            <a:r>
              <a:rPr lang="en-US" altLang="en-US" sz="2200" dirty="0">
                <a:solidFill>
                  <a:srgbClr val="FF0000"/>
                </a:solidFill>
                <a:latin typeface="Arial" panose="020B0604020202020204" pitchFamily="34" charset="0"/>
                <a:cs typeface="Arial" panose="020B0604020202020204" pitchFamily="34" charset="0"/>
              </a:rPr>
              <a:t></a:t>
            </a: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Malware is any kind of unwanted software(</a:t>
            </a:r>
            <a:r>
              <a:rPr lang="en-US" altLang="zh-CN"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malicious</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 that is  installed without your consent</a:t>
            </a:r>
            <a:r>
              <a:rPr lang="en-US" altLang="zh-CN"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(approval)</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 on your computer  and other digital devices.</a:t>
            </a:r>
          </a:p>
          <a:p>
            <a:pPr algn="just" eaLnBrk="1" hangingPunct="1">
              <a:spcBef>
                <a:spcPts val="1000"/>
              </a:spcBef>
            </a:pPr>
            <a:r>
              <a:rPr lang="en-US" altLang="en-US" sz="2200" dirty="0">
                <a:solidFill>
                  <a:srgbClr val="FF0000"/>
                </a:solidFill>
                <a:latin typeface="Arial" panose="020B0604020202020204" pitchFamily="34" charset="0"/>
                <a:cs typeface="Arial" panose="020B0604020202020204" pitchFamily="34" charset="0"/>
              </a:rPr>
              <a:t></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 Viruses, Worms, Trojan horses, Bombs, Spyware,  Adware, Ransomware are subgroups of malware.</a:t>
            </a:r>
          </a:p>
          <a:p>
            <a:pPr algn="just">
              <a:spcBef>
                <a:spcPts val="1000"/>
              </a:spcBef>
            </a:pPr>
            <a:r>
              <a:rPr lang="en-US" altLang="en-US" sz="2800" dirty="0">
                <a:solidFill>
                  <a:srgbClr val="FF0000"/>
                </a:solidFill>
                <a:latin typeface="Arial" panose="020B0604020202020204" pitchFamily="34" charset="0"/>
                <a:cs typeface="Arial" panose="020B0604020202020204" pitchFamily="34" charset="0"/>
              </a:rPr>
              <a:t> </a:t>
            </a:r>
            <a:r>
              <a:rPr lang="en-US" altLang="zh-CN"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Malware can usually spread itself from one</a:t>
            </a:r>
          </a:p>
          <a:p>
            <a:pPr algn="just">
              <a:spcBef>
                <a:spcPts val="1000"/>
              </a:spcBef>
            </a:pPr>
            <a:r>
              <a:rPr lang="en-US" altLang="zh-CN"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 computer to another either as a virus or as a worm.</a:t>
            </a:r>
          </a:p>
          <a:p>
            <a:pPr algn="just" eaLnBrk="1" hangingPunct="1">
              <a:spcBef>
                <a:spcPts val="1000"/>
              </a:spcBef>
            </a:pPr>
            <a:endPar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endParaRPr>
          </a:p>
        </p:txBody>
      </p:sp>
      <p:sp>
        <p:nvSpPr>
          <p:cNvPr id="3" name="object 3"/>
          <p:cNvSpPr txBox="1">
            <a:spLocks noGrp="1"/>
          </p:cNvSpPr>
          <p:nvPr>
            <p:ph type="title"/>
          </p:nvPr>
        </p:nvSpPr>
        <p:spPr>
          <a:xfrm>
            <a:off x="4368799" y="560070"/>
            <a:ext cx="3571875" cy="660400"/>
          </a:xfrm>
        </p:spPr>
        <p:txBody>
          <a:bodyPr tIns="12700" rtlCol="0"/>
          <a:lstStyle/>
          <a:p>
            <a:pPr marL="12700" eaLnBrk="1" fontAlgn="auto" hangingPunct="1">
              <a:spcBef>
                <a:spcPts val="100"/>
              </a:spcBef>
              <a:spcAft>
                <a:spcPts val="0"/>
              </a:spcAft>
              <a:defRPr/>
            </a:pPr>
            <a:r>
              <a:rPr lang="en-US" sz="3600" spc="-5" dirty="0">
                <a:solidFill>
                  <a:srgbClr val="FF0000"/>
                </a:solidFill>
              </a:rPr>
              <a:t>1- </a:t>
            </a:r>
            <a:r>
              <a:rPr sz="3600" spc="-5" dirty="0">
                <a:solidFill>
                  <a:srgbClr val="FF0000"/>
                </a:solidFill>
              </a:rPr>
              <a:t>M</a:t>
            </a:r>
            <a:r>
              <a:rPr sz="3600" spc="5" dirty="0">
                <a:solidFill>
                  <a:srgbClr val="FF0000"/>
                </a:solidFill>
              </a:rPr>
              <a:t>a</a:t>
            </a:r>
            <a:r>
              <a:rPr sz="3600" dirty="0">
                <a:solidFill>
                  <a:srgbClr val="FF0000"/>
                </a:solidFill>
              </a:rPr>
              <a:t>lware</a:t>
            </a:r>
          </a:p>
        </p:txBody>
      </p:sp>
      <p:sp>
        <p:nvSpPr>
          <p:cNvPr id="21508" name="object 4"/>
          <p:cNvSpPr>
            <a:spLocks noChangeArrowheads="1"/>
          </p:cNvSpPr>
          <p:nvPr/>
        </p:nvSpPr>
        <p:spPr bwMode="auto">
          <a:xfrm>
            <a:off x="9144000" y="4419600"/>
            <a:ext cx="2620963" cy="1743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997343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5" name="Image175"/>
          <p:cNvPicPr>
            <a:picLocks noChangeAspect="1"/>
          </p:cNvPicPr>
          <p:nvPr/>
        </p:nvPicPr>
        <p:blipFill rotWithShape="1">
          <a:blip r:embed="rId2"/>
          <a:srcRect l="10842" r="12941"/>
          <a:stretch/>
        </p:blipFill>
        <p:spPr>
          <a:xfrm>
            <a:off x="9071113" y="4419600"/>
            <a:ext cx="3120887" cy="2231092"/>
          </a:xfrm>
          <a:prstGeom prst="rect">
            <a:avLst/>
          </a:prstGeom>
          <a:noFill/>
        </p:spPr>
      </p:pic>
      <p:sp>
        <p:nvSpPr>
          <p:cNvPr id="176" name="Text Box176"/>
          <p:cNvSpPr txBox="1"/>
          <p:nvPr/>
        </p:nvSpPr>
        <p:spPr>
          <a:xfrm>
            <a:off x="4240530" y="793699"/>
            <a:ext cx="3949142"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To Stop Malware</a:t>
            </a:r>
          </a:p>
        </p:txBody>
      </p:sp>
      <p:sp>
        <p:nvSpPr>
          <p:cNvPr id="180" name="Text Box180"/>
          <p:cNvSpPr txBox="1"/>
          <p:nvPr/>
        </p:nvSpPr>
        <p:spPr>
          <a:xfrm>
            <a:off x="609600" y="1828800"/>
            <a:ext cx="10820400" cy="2662267"/>
          </a:xfrm>
          <a:prstGeom prst="rect">
            <a:avLst/>
          </a:prstGeom>
        </p:spPr>
        <p:txBody>
          <a:bodyPr wrap="square" lIns="0" tIns="0" rIns="0" rtlCol="0">
            <a:spAutoFit/>
          </a:bodyPr>
          <a:lstStyle/>
          <a:p>
            <a:pPr marL="457200" indent="-457200">
              <a:lnSpc>
                <a:spcPts val="3380"/>
              </a:lnSpc>
              <a:buFont typeface="Arial" panose="020B0604020202020204" pitchFamily="34" charset="0"/>
              <a:buChar char="•"/>
            </a:pPr>
            <a:r>
              <a:rPr lang="en-US" altLang="zh-CN" sz="2800" spc="-5" dirty="0">
                <a:latin typeface="Verdana"/>
                <a:ea typeface="Verdana"/>
                <a:cs typeface="Verdana"/>
              </a:rPr>
              <a:t>Download</a:t>
            </a:r>
            <a:r>
              <a:rPr lang="en-US" altLang="zh-CN" sz="2800" dirty="0">
                <a:latin typeface="Verdana"/>
                <a:ea typeface="Verdana"/>
                <a:cs typeface="Verdana"/>
              </a:rPr>
              <a:t> an</a:t>
            </a:r>
            <a:r>
              <a:rPr lang="en-US" altLang="zh-CN" sz="2800" spc="-10" dirty="0">
                <a:latin typeface="Verdana"/>
                <a:ea typeface="Verdana"/>
                <a:cs typeface="Verdana"/>
              </a:rPr>
              <a:t> </a:t>
            </a:r>
            <a:r>
              <a:rPr lang="en-US" altLang="zh-CN" sz="2800" spc="-4" dirty="0">
                <a:latin typeface="Verdana"/>
                <a:ea typeface="Verdana"/>
                <a:cs typeface="Verdana"/>
              </a:rPr>
              <a:t>anti-malware</a:t>
            </a:r>
            <a:r>
              <a:rPr lang="en-US" altLang="zh-CN" sz="2800" spc="-5" dirty="0">
                <a:latin typeface="Verdana"/>
                <a:ea typeface="Verdana"/>
                <a:cs typeface="Verdana"/>
              </a:rPr>
              <a:t> program</a:t>
            </a:r>
            <a:r>
              <a:rPr lang="en-US" altLang="zh-CN" sz="2800" dirty="0">
                <a:latin typeface="Verdana"/>
                <a:ea typeface="Verdana"/>
                <a:cs typeface="Verdana"/>
              </a:rPr>
              <a:t> </a:t>
            </a:r>
            <a:r>
              <a:rPr lang="en-US" altLang="zh-CN" sz="2800" spc="-5" dirty="0">
                <a:latin typeface="Verdana"/>
                <a:ea typeface="Verdana"/>
                <a:cs typeface="Verdana"/>
              </a:rPr>
              <a:t>that</a:t>
            </a:r>
            <a:r>
              <a:rPr lang="en-US" altLang="zh-CN" sz="2800" dirty="0">
                <a:latin typeface="Verdana"/>
                <a:ea typeface="Verdana"/>
                <a:cs typeface="Verdana"/>
              </a:rPr>
              <a:t> </a:t>
            </a:r>
            <a:r>
              <a:rPr lang="en-US" altLang="zh-CN" sz="2800" spc="-4" dirty="0">
                <a:latin typeface="Verdana"/>
                <a:ea typeface="Verdana"/>
                <a:cs typeface="Verdana"/>
              </a:rPr>
              <a:t>also</a:t>
            </a:r>
            <a:r>
              <a:rPr lang="en-US" altLang="zh-CN" sz="2800" spc="-9" dirty="0">
                <a:latin typeface="Verdana"/>
                <a:ea typeface="Verdana"/>
                <a:cs typeface="Verdana"/>
              </a:rPr>
              <a:t> </a:t>
            </a:r>
            <a:r>
              <a:rPr lang="en-US" altLang="zh-CN" sz="2800" spc="-4" dirty="0">
                <a:latin typeface="Verdana"/>
                <a:ea typeface="Verdana"/>
                <a:cs typeface="Verdana"/>
              </a:rPr>
              <a:t>helps</a:t>
            </a:r>
            <a:r>
              <a:rPr lang="en-US" altLang="zh-CN" sz="2800" spc="-16" dirty="0">
                <a:latin typeface="Verdana"/>
                <a:ea typeface="Verdana"/>
                <a:cs typeface="Verdana"/>
              </a:rPr>
              <a:t> </a:t>
            </a:r>
            <a:r>
              <a:rPr lang="en-US" altLang="zh-CN" sz="2800" spc="-4" dirty="0">
                <a:latin typeface="Verdana"/>
                <a:ea typeface="Verdana"/>
                <a:cs typeface="Verdana"/>
              </a:rPr>
              <a:t>prevent</a:t>
            </a:r>
            <a:r>
              <a:rPr lang="en-US" altLang="zh-CN" sz="2800" spc="-8" dirty="0">
                <a:latin typeface="Verdana"/>
                <a:ea typeface="Verdana"/>
                <a:cs typeface="Verdana"/>
              </a:rPr>
              <a:t> </a:t>
            </a:r>
            <a:r>
              <a:rPr lang="en-US" altLang="zh-CN" sz="2800" spc="-5" dirty="0">
                <a:latin typeface="Verdana"/>
                <a:ea typeface="Verdana"/>
                <a:cs typeface="Verdana"/>
              </a:rPr>
              <a:t>infections.</a:t>
            </a:r>
          </a:p>
          <a:p>
            <a:pPr marL="457200" indent="-457200">
              <a:lnSpc>
                <a:spcPts val="3380"/>
              </a:lnSpc>
              <a:buFont typeface="Arial" panose="020B0604020202020204" pitchFamily="34" charset="0"/>
              <a:buChar char="•"/>
            </a:pPr>
            <a:r>
              <a:rPr lang="en-US" altLang="zh-CN" sz="2800" dirty="0">
                <a:ea typeface="Verdana"/>
                <a:cs typeface="Verdana"/>
              </a:rPr>
              <a:t>Do</a:t>
            </a:r>
            <a:r>
              <a:rPr lang="en-US" altLang="zh-CN" sz="2800" spc="-17" dirty="0">
                <a:ea typeface="Verdana"/>
                <a:cs typeface="Verdana"/>
              </a:rPr>
              <a:t> </a:t>
            </a:r>
            <a:r>
              <a:rPr lang="en-US" altLang="zh-CN" sz="2800" spc="-4" dirty="0">
                <a:ea typeface="Verdana"/>
                <a:cs typeface="Verdana"/>
              </a:rPr>
              <a:t>not</a:t>
            </a:r>
            <a:r>
              <a:rPr lang="en-US" altLang="zh-CN" sz="2800" dirty="0">
                <a:ea typeface="Verdana"/>
                <a:cs typeface="Verdana"/>
              </a:rPr>
              <a:t> </a:t>
            </a:r>
            <a:r>
              <a:rPr lang="en-US" altLang="zh-CN" sz="2800" spc="-4" dirty="0">
                <a:ea typeface="Verdana"/>
                <a:cs typeface="Verdana"/>
              </a:rPr>
              <a:t>download</a:t>
            </a:r>
            <a:r>
              <a:rPr lang="en-US" altLang="zh-CN" sz="2800" spc="-12" dirty="0">
                <a:ea typeface="Verdana"/>
                <a:cs typeface="Verdana"/>
              </a:rPr>
              <a:t> </a:t>
            </a:r>
            <a:r>
              <a:rPr lang="en-US" altLang="zh-CN" sz="2800" spc="-5" dirty="0">
                <a:ea typeface="Verdana"/>
                <a:cs typeface="Verdana"/>
              </a:rPr>
              <a:t>from</a:t>
            </a:r>
            <a:r>
              <a:rPr lang="en-US" altLang="zh-CN" sz="2800" dirty="0">
                <a:ea typeface="Verdana"/>
                <a:cs typeface="Verdana"/>
              </a:rPr>
              <a:t> </a:t>
            </a:r>
            <a:r>
              <a:rPr lang="en-US" altLang="zh-CN" sz="2800" spc="-5" dirty="0">
                <a:ea typeface="Verdana"/>
                <a:cs typeface="Verdana"/>
              </a:rPr>
              <a:t>unknown</a:t>
            </a:r>
            <a:r>
              <a:rPr lang="en-US" altLang="zh-CN" sz="2800" spc="-9" dirty="0">
                <a:ea typeface="Verdana"/>
                <a:cs typeface="Verdana"/>
              </a:rPr>
              <a:t> </a:t>
            </a:r>
            <a:r>
              <a:rPr lang="en-US" altLang="zh-CN" sz="2800" spc="-6" dirty="0">
                <a:ea typeface="Verdana"/>
                <a:cs typeface="Verdana"/>
              </a:rPr>
              <a:t>sources</a:t>
            </a:r>
            <a:r>
              <a:rPr lang="en-US" altLang="zh-CN" sz="2800" dirty="0">
                <a:ea typeface="Verdana"/>
                <a:cs typeface="Verdana"/>
              </a:rPr>
              <a:t> </a:t>
            </a:r>
            <a:r>
              <a:rPr lang="en-US" altLang="zh-CN" sz="2800" spc="-4" dirty="0">
                <a:ea typeface="Verdana"/>
                <a:cs typeface="Verdana"/>
              </a:rPr>
              <a:t>Activate</a:t>
            </a:r>
          </a:p>
          <a:p>
            <a:pPr marL="457200" indent="-457200">
              <a:lnSpc>
                <a:spcPts val="3380"/>
              </a:lnSpc>
              <a:buFont typeface="Arial" panose="020B0604020202020204" pitchFamily="34" charset="0"/>
              <a:buChar char="•"/>
            </a:pPr>
            <a:r>
              <a:rPr lang="en-US" altLang="zh-CN" sz="2800" spc="-4" dirty="0">
                <a:ea typeface="Verdana"/>
                <a:cs typeface="Verdana"/>
              </a:rPr>
              <a:t>Use Network</a:t>
            </a:r>
            <a:r>
              <a:rPr lang="en-US" altLang="zh-CN" sz="2800" dirty="0">
                <a:ea typeface="Verdana"/>
                <a:cs typeface="Verdana"/>
              </a:rPr>
              <a:t> </a:t>
            </a:r>
            <a:r>
              <a:rPr lang="en-US" altLang="zh-CN" sz="2800" spc="-4" dirty="0">
                <a:ea typeface="Verdana"/>
                <a:cs typeface="Verdana"/>
              </a:rPr>
              <a:t>Threat</a:t>
            </a:r>
            <a:r>
              <a:rPr lang="en-US" altLang="zh-CN" sz="2800" dirty="0">
                <a:ea typeface="Verdana"/>
                <a:cs typeface="Verdana"/>
              </a:rPr>
              <a:t> </a:t>
            </a:r>
            <a:r>
              <a:rPr lang="en-US" altLang="zh-CN" sz="2800" spc="-4" dirty="0">
                <a:ea typeface="Verdana"/>
                <a:cs typeface="Verdana"/>
              </a:rPr>
              <a:t>Protection, Firewall,</a:t>
            </a:r>
            <a:r>
              <a:rPr lang="en-US" altLang="zh-CN" sz="2800" dirty="0">
                <a:ea typeface="Verdana"/>
                <a:cs typeface="Verdana"/>
              </a:rPr>
              <a:t> </a:t>
            </a:r>
            <a:r>
              <a:rPr lang="en-US" altLang="zh-CN" sz="2800" spc="-6" dirty="0">
                <a:ea typeface="Verdana"/>
                <a:cs typeface="Verdana"/>
              </a:rPr>
              <a:t>Antivirus.</a:t>
            </a:r>
            <a:endParaRPr lang="en-US" altLang="zh-CN" sz="2800" dirty="0">
              <a:ea typeface="Verdana"/>
              <a:cs typeface="Verdana"/>
            </a:endParaRPr>
          </a:p>
          <a:p>
            <a:pPr>
              <a:lnSpc>
                <a:spcPts val="3380"/>
              </a:lnSpc>
            </a:pPr>
            <a:endParaRPr lang="en-US" altLang="zh-CN" sz="2800" dirty="0">
              <a:ea typeface="Verdana"/>
              <a:cs typeface="Verdana"/>
            </a:endParaRPr>
          </a:p>
          <a:p>
            <a:pPr>
              <a:lnSpc>
                <a:spcPts val="3380"/>
              </a:lnSpc>
            </a:pPr>
            <a:endParaRPr lang="en-US" altLang="zh-CN" sz="2800" dirty="0">
              <a:latin typeface="Verdana"/>
              <a:ea typeface="Verdana"/>
              <a:cs typeface="Verdana"/>
            </a:endParaRPr>
          </a:p>
        </p:txBody>
      </p:sp>
    </p:spTree>
    <p:extLst>
      <p:ext uri="{BB962C8B-B14F-4D97-AF65-F5344CB8AC3E}">
        <p14:creationId xmlns:p14="http://schemas.microsoft.com/office/powerpoint/2010/main" val="4100182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9240" y="472440"/>
            <a:ext cx="3287712" cy="574675"/>
          </a:xfrm>
        </p:spPr>
        <p:txBody>
          <a:bodyPr tIns="12700" rtlCol="0">
            <a:normAutofit fontScale="90000"/>
          </a:bodyPr>
          <a:lstStyle/>
          <a:p>
            <a:pPr marL="12700" eaLnBrk="1" fontAlgn="auto" hangingPunct="1">
              <a:spcBef>
                <a:spcPts val="100"/>
              </a:spcBef>
              <a:spcAft>
                <a:spcPts val="0"/>
              </a:spcAft>
              <a:defRPr/>
            </a:pPr>
            <a:r>
              <a:rPr lang="en-US" spc="-30" dirty="0">
                <a:solidFill>
                  <a:srgbClr val="FF0000"/>
                </a:solidFill>
              </a:rPr>
              <a:t>2</a:t>
            </a:r>
            <a:r>
              <a:rPr lang="en-US" sz="3600" spc="-30" dirty="0">
                <a:solidFill>
                  <a:srgbClr val="FF0000"/>
                </a:solidFill>
              </a:rPr>
              <a:t>- </a:t>
            </a:r>
            <a:r>
              <a:rPr sz="3600" spc="-30" dirty="0">
                <a:solidFill>
                  <a:srgbClr val="FF0000"/>
                </a:solidFill>
              </a:rPr>
              <a:t>Phishing</a:t>
            </a:r>
            <a:endParaRPr sz="3600" dirty="0">
              <a:solidFill>
                <a:srgbClr val="FF0000"/>
              </a:solidFill>
            </a:endParaRPr>
          </a:p>
        </p:txBody>
      </p:sp>
      <p:sp>
        <p:nvSpPr>
          <p:cNvPr id="3" name="object 3"/>
          <p:cNvSpPr txBox="1"/>
          <p:nvPr/>
        </p:nvSpPr>
        <p:spPr>
          <a:xfrm>
            <a:off x="457200" y="1219200"/>
            <a:ext cx="11250613" cy="2788969"/>
          </a:xfrm>
          <a:prstGeom prst="rect">
            <a:avLst/>
          </a:prstGeom>
        </p:spPr>
        <p:txBody>
          <a:bodyPr wrap="square" lIns="0" tIns="73660" rIns="0" bIns="0">
            <a:spAutoFit/>
          </a:bodyPr>
          <a:lstStyle>
            <a:lvl1pPr marL="3556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ts val="2025"/>
              </a:lnSpc>
              <a:spcBef>
                <a:spcPts val="575"/>
              </a:spcBef>
            </a:pPr>
            <a:r>
              <a:rPr lang="en-US" altLang="en-US" sz="1600" dirty="0">
                <a:solidFill>
                  <a:srgbClr val="5FCAEE"/>
                </a:solidFill>
                <a:latin typeface="Arial" panose="020B0604020202020204" pitchFamily="34" charset="0"/>
                <a:cs typeface="Arial" panose="020B0604020202020204" pitchFamily="34" charset="0"/>
              </a:rPr>
              <a:t> </a:t>
            </a:r>
            <a:r>
              <a:rPr lang="en-US" altLang="en-US" sz="21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Phishing refers to the practice of creating fake emails or SMS that appear to  come from someone you trust, such as: Bank, Credit Card Company, Popular  Websites.</a:t>
            </a:r>
          </a:p>
          <a:p>
            <a:pPr algn="just" eaLnBrk="1" hangingPunct="1">
              <a:lnSpc>
                <a:spcPts val="2025"/>
              </a:lnSpc>
              <a:spcBef>
                <a:spcPts val="575"/>
              </a:spcBef>
            </a:pPr>
            <a:endParaRPr lang="en-US" altLang="en-US" sz="21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lnSpc>
                <a:spcPts val="2025"/>
              </a:lnSpc>
              <a:spcBef>
                <a:spcPts val="988"/>
              </a:spcBef>
            </a:pPr>
            <a:r>
              <a:rPr lang="en-US" altLang="en-US" sz="1600" dirty="0">
                <a:solidFill>
                  <a:srgbClr val="5FCAEE"/>
                </a:solidFill>
                <a:latin typeface="Arial" panose="020B0604020202020204" pitchFamily="34" charset="0"/>
                <a:cs typeface="Arial" panose="020B0604020202020204" pitchFamily="34" charset="0"/>
              </a:rPr>
              <a:t>	</a:t>
            </a:r>
            <a:r>
              <a:rPr lang="en-US" altLang="en-US" sz="21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The email/SMS will ask you to “confirm your account details or your  vendor’s account details”, and then direct you to a website that looks just  like the real website, but whose sole purpose is for steal information.</a:t>
            </a:r>
            <a:endParaRPr lang="en-US" altLang="en-US" sz="21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lnSpc>
                <a:spcPct val="80000"/>
              </a:lnSpc>
              <a:spcBef>
                <a:spcPts val="1025"/>
              </a:spcBef>
            </a:pPr>
            <a:endParaRPr lang="en-US" altLang="en-US" sz="1600" dirty="0">
              <a:solidFill>
                <a:srgbClr val="5FCAEE"/>
              </a:solidFill>
              <a:latin typeface="Arial" panose="020B0604020202020204" pitchFamily="34" charset="0"/>
              <a:cs typeface="Arial" panose="020B0604020202020204" pitchFamily="34" charset="0"/>
            </a:endParaRPr>
          </a:p>
          <a:p>
            <a:pPr eaLnBrk="1" hangingPunct="1">
              <a:lnSpc>
                <a:spcPct val="80000"/>
              </a:lnSpc>
              <a:spcBef>
                <a:spcPts val="1025"/>
              </a:spcBef>
            </a:pPr>
            <a:r>
              <a:rPr lang="en-US" altLang="en-US" sz="1600" dirty="0">
                <a:solidFill>
                  <a:srgbClr val="5FCAEE"/>
                </a:solidFill>
                <a:latin typeface="Arial" panose="020B0604020202020204" pitchFamily="34" charset="0"/>
                <a:cs typeface="Arial" panose="020B0604020202020204" pitchFamily="34" charset="0"/>
              </a:rPr>
              <a:t>	</a:t>
            </a:r>
            <a:r>
              <a:rPr lang="en-US" altLang="en-US" sz="21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Of course, if you enter your information, a cybercriminal could use it to  steal your identity and possible make fraudulent purchases with your  money.</a:t>
            </a:r>
            <a:endParaRPr lang="en-US" altLang="en-US" sz="21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17412" name="object 4"/>
          <p:cNvSpPr>
            <a:spLocks noChangeArrowheads="1"/>
          </p:cNvSpPr>
          <p:nvPr/>
        </p:nvSpPr>
        <p:spPr bwMode="auto">
          <a:xfrm>
            <a:off x="3706812" y="4038600"/>
            <a:ext cx="8485188" cy="2819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343035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4406" y="339725"/>
            <a:ext cx="4879975" cy="574675"/>
          </a:xfrm>
        </p:spPr>
        <p:txBody>
          <a:bodyPr tIns="12700" rtlCol="0"/>
          <a:lstStyle/>
          <a:p>
            <a:pPr marL="12700" eaLnBrk="1" fontAlgn="auto" hangingPunct="1">
              <a:spcBef>
                <a:spcPts val="100"/>
              </a:spcBef>
              <a:spcAft>
                <a:spcPts val="0"/>
              </a:spcAft>
              <a:defRPr/>
            </a:pPr>
            <a:r>
              <a:rPr sz="3600" spc="-25" dirty="0">
                <a:solidFill>
                  <a:srgbClr val="FF0000"/>
                </a:solidFill>
              </a:rPr>
              <a:t>Phishing</a:t>
            </a:r>
            <a:r>
              <a:rPr sz="3600" spc="-75" dirty="0">
                <a:solidFill>
                  <a:srgbClr val="FF0000"/>
                </a:solidFill>
              </a:rPr>
              <a:t> </a:t>
            </a:r>
            <a:r>
              <a:rPr sz="3600" dirty="0">
                <a:solidFill>
                  <a:srgbClr val="FF0000"/>
                </a:solidFill>
              </a:rPr>
              <a:t>Statistics</a:t>
            </a:r>
          </a:p>
        </p:txBody>
      </p:sp>
      <p:sp>
        <p:nvSpPr>
          <p:cNvPr id="3" name="object 3"/>
          <p:cNvSpPr txBox="1"/>
          <p:nvPr/>
        </p:nvSpPr>
        <p:spPr>
          <a:xfrm>
            <a:off x="457200" y="914400"/>
            <a:ext cx="8634413" cy="2870200"/>
          </a:xfrm>
          <a:prstGeom prst="rect">
            <a:avLst/>
          </a:prstGeom>
        </p:spPr>
        <p:txBody>
          <a:bodyPr lIns="0" tIns="85725" rIns="0" bIns="0">
            <a:spAutoFit/>
          </a:bodyPr>
          <a:lstStyle>
            <a:lvl1pPr marL="3556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ts val="2400"/>
              </a:lnSpc>
              <a:spcBef>
                <a:spcPts val="675"/>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Verizon DBIR 2020: Phishing is the biggest cyber threat for  SMBs, accounting for 30% of SMB breaches</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425"/>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KnowBe4: 37.9% of Untrained Users Fail Phishing Tests</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400"/>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84% of SMBs are targeted by Phishing attacks</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400"/>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A new Phishing site launches every 20 seconds</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413"/>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74% of all Phishing websites use HTTPS</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400"/>
              </a:spcBef>
            </a:pPr>
            <a:r>
              <a:rPr lang="en-US" altLang="en-US" sz="2000" dirty="0">
                <a:solidFill>
                  <a:srgbClr val="5FCAEE"/>
                </a:solidFill>
                <a:latin typeface="Arial" panose="020B0604020202020204" pitchFamily="34" charset="0"/>
                <a:cs typeface="Arial" panose="020B0604020202020204" pitchFamily="34" charset="0"/>
              </a:rPr>
              <a:t> </a:t>
            </a:r>
            <a:r>
              <a:rPr lang="en-US" altLang="en-US" sz="25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94% of Malware is delivered via email</a:t>
            </a:r>
            <a:endParaRPr lang="en-US" altLang="en-US" sz="2500" dirty="0">
              <a:latin typeface="Trebuchet MS" panose="020B0603020202020204" pitchFamily="34" charset="0"/>
              <a:ea typeface="Trebuchet MS" panose="020B0603020202020204" pitchFamily="34" charset="0"/>
              <a:cs typeface="Trebuchet MS" panose="020B0603020202020204" pitchFamily="34" charset="0"/>
            </a:endParaRPr>
          </a:p>
        </p:txBody>
      </p:sp>
      <p:sp>
        <p:nvSpPr>
          <p:cNvPr id="18436" name="object 4"/>
          <p:cNvSpPr>
            <a:spLocks noChangeArrowheads="1"/>
          </p:cNvSpPr>
          <p:nvPr/>
        </p:nvSpPr>
        <p:spPr bwMode="auto">
          <a:xfrm>
            <a:off x="6705600" y="3657600"/>
            <a:ext cx="5338763" cy="30495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161914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12018" y="473393"/>
            <a:ext cx="6538912" cy="573087"/>
          </a:xfrm>
        </p:spPr>
        <p:txBody>
          <a:bodyPr tIns="12700" rtlCol="0"/>
          <a:lstStyle/>
          <a:p>
            <a:pPr marL="12700" eaLnBrk="1" fontAlgn="auto" hangingPunct="1">
              <a:spcBef>
                <a:spcPts val="100"/>
              </a:spcBef>
              <a:spcAft>
                <a:spcPts val="0"/>
              </a:spcAft>
              <a:defRPr/>
            </a:pPr>
            <a:r>
              <a:rPr sz="3600" dirty="0">
                <a:solidFill>
                  <a:srgbClr val="FF0000"/>
                </a:solidFill>
              </a:rPr>
              <a:t>Example </a:t>
            </a:r>
            <a:r>
              <a:rPr sz="3600" spc="-5" dirty="0">
                <a:solidFill>
                  <a:srgbClr val="FF0000"/>
                </a:solidFill>
              </a:rPr>
              <a:t>of</a:t>
            </a:r>
            <a:r>
              <a:rPr sz="3600" spc="-85" dirty="0">
                <a:solidFill>
                  <a:srgbClr val="FF0000"/>
                </a:solidFill>
              </a:rPr>
              <a:t> </a:t>
            </a:r>
            <a:r>
              <a:rPr sz="3600" spc="-25" dirty="0">
                <a:solidFill>
                  <a:srgbClr val="FF0000"/>
                </a:solidFill>
              </a:rPr>
              <a:t>Phishing</a:t>
            </a:r>
            <a:endParaRPr sz="3600" dirty="0">
              <a:solidFill>
                <a:srgbClr val="FF0000"/>
              </a:solidFill>
            </a:endParaRPr>
          </a:p>
        </p:txBody>
      </p:sp>
      <p:sp>
        <p:nvSpPr>
          <p:cNvPr id="19459" name="object 3"/>
          <p:cNvSpPr>
            <a:spLocks noChangeArrowheads="1"/>
          </p:cNvSpPr>
          <p:nvPr/>
        </p:nvSpPr>
        <p:spPr bwMode="auto">
          <a:xfrm>
            <a:off x="738188" y="1227138"/>
            <a:ext cx="9853612" cy="53609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2239559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Text Box209"/>
          <p:cNvSpPr txBox="1"/>
          <p:nvPr/>
        </p:nvSpPr>
        <p:spPr>
          <a:xfrm>
            <a:off x="5402580" y="461459"/>
            <a:ext cx="5013959" cy="674544"/>
          </a:xfrm>
          <a:prstGeom prst="rect">
            <a:avLst/>
          </a:prstGeom>
        </p:spPr>
        <p:txBody>
          <a:bodyPr wrap="square" lIns="0" tIns="0" rIns="0" rtlCol="0">
            <a:spAutoFit/>
          </a:bodyPr>
          <a:lstStyle/>
          <a:p>
            <a:pPr>
              <a:lnSpc>
                <a:spcPts val="4871"/>
              </a:lnSpc>
            </a:pPr>
            <a:r>
              <a:rPr lang="ar-JO" altLang="zh-CN" sz="4400" dirty="0">
                <a:solidFill>
                  <a:srgbClr val="FF0000"/>
                </a:solidFill>
                <a:latin typeface="Times New Roman"/>
                <a:ea typeface="Times New Roman"/>
                <a:cs typeface="Times New Roman"/>
              </a:rPr>
              <a:t>3</a:t>
            </a:r>
            <a:r>
              <a:rPr lang="en-US" altLang="zh-CN" sz="4400" dirty="0">
                <a:solidFill>
                  <a:srgbClr val="FF0000"/>
                </a:solidFill>
                <a:latin typeface="Times New Roman"/>
                <a:ea typeface="Times New Roman"/>
                <a:cs typeface="Times New Roman"/>
              </a:rPr>
              <a:t>- SQL injection</a:t>
            </a:r>
          </a:p>
        </p:txBody>
      </p:sp>
      <p:sp>
        <p:nvSpPr>
          <p:cNvPr id="2" name="Rectangle 1"/>
          <p:cNvSpPr/>
          <p:nvPr/>
        </p:nvSpPr>
        <p:spPr>
          <a:xfrm>
            <a:off x="533400" y="1219200"/>
            <a:ext cx="10439400" cy="646331"/>
          </a:xfrm>
          <a:prstGeom prst="rect">
            <a:avLst/>
          </a:prstGeom>
        </p:spPr>
        <p:txBody>
          <a:bodyPr wrap="square">
            <a:spAutoFit/>
          </a:bodyPr>
          <a:lstStyle/>
          <a:p>
            <a:r>
              <a:rPr lang="en-US" dirty="0">
                <a:solidFill>
                  <a:srgbClr val="202124"/>
                </a:solidFill>
                <a:latin typeface="arial" panose="020B0604020202020204" pitchFamily="34" charset="0"/>
              </a:rPr>
              <a:t>SQL injection, is </a:t>
            </a:r>
            <a:r>
              <a:rPr lang="en-US" b="1" dirty="0">
                <a:solidFill>
                  <a:srgbClr val="202124"/>
                </a:solidFill>
                <a:latin typeface="arial" panose="020B0604020202020204" pitchFamily="34" charset="0"/>
              </a:rPr>
              <a:t>a common attack vector that uses malicious SQL code for backend database manipulation to access information that was not intended to be displayed</a:t>
            </a:r>
            <a:r>
              <a:rPr lang="en-US" dirty="0">
                <a:solidFill>
                  <a:srgbClr val="202124"/>
                </a:solidFill>
                <a:latin typeface="arial" panose="020B0604020202020204" pitchFamily="34" charset="0"/>
              </a:rPr>
              <a:t>.</a:t>
            </a:r>
            <a:endParaRPr lang="en-US" b="0" i="0" dirty="0">
              <a:solidFill>
                <a:srgbClr val="202124"/>
              </a:solidFill>
              <a:effectLst/>
              <a:latin typeface="arial" panose="020B0604020202020204" pitchFamily="34" charset="0"/>
            </a:endParaRPr>
          </a:p>
        </p:txBody>
      </p:sp>
      <p:sp>
        <p:nvSpPr>
          <p:cNvPr id="5" name="Rectangle 4"/>
          <p:cNvSpPr/>
          <p:nvPr/>
        </p:nvSpPr>
        <p:spPr>
          <a:xfrm>
            <a:off x="533400" y="2286000"/>
            <a:ext cx="6096000" cy="1477328"/>
          </a:xfrm>
          <a:prstGeom prst="rect">
            <a:avLst/>
          </a:prstGeom>
        </p:spPr>
        <p:txBody>
          <a:bodyPr>
            <a:spAutoFit/>
          </a:bodyPr>
          <a:lstStyle/>
          <a:p>
            <a:pPr lvl="0" eaLnBrk="0" fontAlgn="base" hangingPunct="0">
              <a:spcBef>
                <a:spcPct val="0"/>
              </a:spcBef>
              <a:spcAft>
                <a:spcPct val="0"/>
              </a:spcAft>
            </a:pPr>
            <a:r>
              <a:rPr lang="en-US" altLang="en-US" b="1" dirty="0">
                <a:solidFill>
                  <a:srgbClr val="202124"/>
                </a:solidFill>
                <a:latin typeface="Arial" panose="020B0604020202020204" pitchFamily="34" charset="0"/>
                <a:cs typeface="Arial" panose="020B0604020202020204" pitchFamily="34" charset="0"/>
              </a:rPr>
              <a:t>Types of SQL Injection:</a:t>
            </a:r>
          </a:p>
          <a:p>
            <a:pPr lvl="0" eaLnBrk="0" fontAlgn="base" hangingPunct="0">
              <a:spcBef>
                <a:spcPct val="0"/>
              </a:spcBef>
              <a:spcAft>
                <a:spcPct val="0"/>
              </a:spcAft>
            </a:pPr>
            <a:endParaRPr lang="en-US" altLang="en-US" dirty="0">
              <a:solidFill>
                <a:srgbClr val="202124"/>
              </a:solidFill>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dirty="0">
                <a:solidFill>
                  <a:srgbClr val="202124"/>
                </a:solidFill>
                <a:latin typeface="Arial" panose="020B0604020202020204" pitchFamily="34" charset="0"/>
                <a:cs typeface="Arial" panose="020B0604020202020204" pitchFamily="34" charset="0"/>
              </a:rPr>
              <a:t>In-band SQL Injection.</a:t>
            </a:r>
          </a:p>
          <a:p>
            <a:pPr lvl="0" eaLnBrk="0" fontAlgn="base" hangingPunct="0">
              <a:spcBef>
                <a:spcPct val="0"/>
              </a:spcBef>
              <a:spcAft>
                <a:spcPct val="0"/>
              </a:spcAft>
              <a:buFontTx/>
              <a:buChar char="•"/>
            </a:pPr>
            <a:r>
              <a:rPr lang="en-US" altLang="en-US" dirty="0">
                <a:solidFill>
                  <a:srgbClr val="202124"/>
                </a:solidFill>
                <a:latin typeface="Arial" panose="020B0604020202020204" pitchFamily="34" charset="0"/>
                <a:cs typeface="Arial" panose="020B0604020202020204" pitchFamily="34" charset="0"/>
              </a:rPr>
              <a:t>Out of band SQL Injection.</a:t>
            </a:r>
          </a:p>
          <a:p>
            <a:pPr lvl="0" eaLnBrk="0" fontAlgn="base" hangingPunct="0">
              <a:spcBef>
                <a:spcPct val="0"/>
              </a:spcBef>
              <a:spcAft>
                <a:spcPct val="0"/>
              </a:spcAft>
              <a:buFontTx/>
              <a:buChar char="•"/>
            </a:pPr>
            <a:r>
              <a:rPr lang="en-US" altLang="en-US" dirty="0">
                <a:solidFill>
                  <a:srgbClr val="202124"/>
                </a:solidFill>
                <a:latin typeface="Arial" panose="020B0604020202020204" pitchFamily="34" charset="0"/>
                <a:cs typeface="Arial" panose="020B0604020202020204" pitchFamily="34" charset="0"/>
              </a:rPr>
              <a:t>Inferential SQL Injection.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514600"/>
            <a:ext cx="6804544" cy="4461836"/>
          </a:xfrm>
          <a:prstGeom prst="rect">
            <a:avLst/>
          </a:prstGeom>
        </p:spPr>
      </p:pic>
    </p:spTree>
    <p:extLst>
      <p:ext uri="{BB962C8B-B14F-4D97-AF65-F5344CB8AC3E}">
        <p14:creationId xmlns:p14="http://schemas.microsoft.com/office/powerpoint/2010/main" val="412931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9" name="Image309"/>
          <p:cNvPicPr>
            <a:picLocks noChangeAspect="1"/>
          </p:cNvPicPr>
          <p:nvPr/>
        </p:nvPicPr>
        <p:blipFill>
          <a:blip r:embed="rId2"/>
          <a:stretch>
            <a:fillRect/>
          </a:stretch>
        </p:blipFill>
        <p:spPr>
          <a:xfrm>
            <a:off x="7847330" y="3505200"/>
            <a:ext cx="3430712" cy="3157220"/>
          </a:xfrm>
          <a:prstGeom prst="rect">
            <a:avLst/>
          </a:prstGeom>
          <a:noFill/>
        </p:spPr>
      </p:pic>
      <p:sp>
        <p:nvSpPr>
          <p:cNvPr id="311" name="Text Box311"/>
          <p:cNvSpPr txBox="1"/>
          <p:nvPr/>
        </p:nvSpPr>
        <p:spPr>
          <a:xfrm>
            <a:off x="3429340" y="707241"/>
            <a:ext cx="7848702"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4- Denial Of </a:t>
            </a:r>
            <a:r>
              <a:rPr lang="en-US" altLang="zh-CN" sz="4400" spc="-1" dirty="0">
                <a:solidFill>
                  <a:srgbClr val="FF0000"/>
                </a:solidFill>
                <a:latin typeface="Times New Roman"/>
                <a:ea typeface="Times New Roman"/>
                <a:cs typeface="Times New Roman"/>
              </a:rPr>
              <a:t>Service</a:t>
            </a:r>
            <a:r>
              <a:rPr lang="en-US" altLang="zh-CN" sz="4400" dirty="0">
                <a:solidFill>
                  <a:srgbClr val="FF0000"/>
                </a:solidFill>
                <a:latin typeface="Times New Roman"/>
                <a:ea typeface="Times New Roman"/>
                <a:cs typeface="Times New Roman"/>
              </a:rPr>
              <a:t> </a:t>
            </a:r>
            <a:r>
              <a:rPr lang="en-US" altLang="zh-CN" sz="4400" spc="-2" dirty="0">
                <a:solidFill>
                  <a:srgbClr val="FF0000"/>
                </a:solidFill>
                <a:latin typeface="Times New Roman"/>
                <a:ea typeface="Times New Roman"/>
                <a:cs typeface="Times New Roman"/>
              </a:rPr>
              <a:t>Attack</a:t>
            </a:r>
            <a:endParaRPr lang="en-US" altLang="zh-CN" sz="4400" dirty="0">
              <a:solidFill>
                <a:srgbClr val="FF0000"/>
              </a:solidFill>
              <a:latin typeface="Times New Roman"/>
              <a:ea typeface="Times New Roman"/>
              <a:cs typeface="Times New Roman"/>
            </a:endParaRPr>
          </a:p>
        </p:txBody>
      </p:sp>
      <p:sp>
        <p:nvSpPr>
          <p:cNvPr id="314" name="Text Box314"/>
          <p:cNvSpPr txBox="1"/>
          <p:nvPr/>
        </p:nvSpPr>
        <p:spPr>
          <a:xfrm>
            <a:off x="533400" y="1644650"/>
            <a:ext cx="10287000" cy="661720"/>
          </a:xfrm>
          <a:prstGeom prst="rect">
            <a:avLst/>
          </a:prstGeom>
        </p:spPr>
        <p:txBody>
          <a:bodyPr wrap="square" lIns="0" tIns="0" rIns="0" rtlCol="0">
            <a:spAutoFit/>
          </a:bodyPr>
          <a:lstStyle/>
          <a:p>
            <a:pPr>
              <a:lnSpc>
                <a:spcPts val="2414"/>
              </a:lnSpc>
            </a:pPr>
            <a:r>
              <a:rPr lang="en-US" altLang="zh-CN" sz="2000" dirty="0">
                <a:latin typeface="Arial"/>
                <a:ea typeface="Arial"/>
              </a:rPr>
              <a:t>•</a:t>
            </a:r>
            <a:r>
              <a:rPr lang="ar-JO" altLang="zh-CN" sz="2000" dirty="0">
                <a:latin typeface="Arial"/>
                <a:ea typeface="Arial"/>
              </a:rPr>
              <a:t> </a:t>
            </a:r>
            <a:r>
              <a:rPr lang="ar-JO" altLang="zh-CN" sz="2000" i="1" spc="1" dirty="0">
                <a:latin typeface="Verdana"/>
                <a:ea typeface="Verdana"/>
                <a:cs typeface="Verdana"/>
              </a:rPr>
              <a:t> </a:t>
            </a:r>
            <a:r>
              <a:rPr lang="en-US" altLang="zh-CN" sz="2000" i="1" spc="1" dirty="0">
                <a:latin typeface="Verdana"/>
                <a:ea typeface="Verdana"/>
                <a:cs typeface="Verdana"/>
              </a:rPr>
              <a:t>Attempt</a:t>
            </a:r>
            <a:r>
              <a:rPr lang="en-US" altLang="zh-CN" sz="2000" i="1" spc="1142" dirty="0">
                <a:latin typeface="Verdana"/>
                <a:ea typeface="Verdana"/>
                <a:cs typeface="Verdana"/>
              </a:rPr>
              <a:t> </a:t>
            </a:r>
            <a:r>
              <a:rPr lang="en-US" altLang="zh-CN" sz="2000" i="1" dirty="0">
                <a:latin typeface="Verdana"/>
                <a:ea typeface="Verdana"/>
                <a:cs typeface="Verdana"/>
              </a:rPr>
              <a:t>to</a:t>
            </a:r>
            <a:r>
              <a:rPr lang="en-US" altLang="zh-CN" sz="2000" i="1" spc="1130" dirty="0">
                <a:latin typeface="Verdana"/>
                <a:ea typeface="Verdana"/>
                <a:cs typeface="Verdana"/>
              </a:rPr>
              <a:t> </a:t>
            </a:r>
            <a:r>
              <a:rPr lang="en-US" altLang="zh-CN" sz="2000" i="1" spc="1" dirty="0">
                <a:latin typeface="Verdana"/>
                <a:ea typeface="Verdana"/>
                <a:cs typeface="Verdana"/>
              </a:rPr>
              <a:t>make</a:t>
            </a:r>
            <a:r>
              <a:rPr lang="en-US" altLang="zh-CN" sz="2000" i="1" spc="1133" dirty="0">
                <a:latin typeface="Verdana"/>
                <a:ea typeface="Verdana"/>
                <a:cs typeface="Verdana"/>
              </a:rPr>
              <a:t> </a:t>
            </a:r>
            <a:r>
              <a:rPr lang="en-US" altLang="zh-CN" sz="2000" i="1" dirty="0">
                <a:latin typeface="Verdana"/>
                <a:ea typeface="Verdana"/>
                <a:cs typeface="Verdana"/>
              </a:rPr>
              <a:t>a</a:t>
            </a:r>
            <a:r>
              <a:rPr lang="en-US" altLang="zh-CN" sz="2000" i="1" spc="1132" dirty="0">
                <a:latin typeface="Verdana"/>
                <a:ea typeface="Verdana"/>
                <a:cs typeface="Verdana"/>
              </a:rPr>
              <a:t> </a:t>
            </a:r>
            <a:r>
              <a:rPr lang="en-US" altLang="zh-CN" sz="2000" i="1" spc="3" dirty="0">
                <a:latin typeface="Verdana"/>
                <a:ea typeface="Verdana"/>
                <a:cs typeface="Verdana"/>
              </a:rPr>
              <a:t>machine</a:t>
            </a:r>
            <a:r>
              <a:rPr lang="en-US" altLang="zh-CN" sz="2000" i="1" spc="1120" dirty="0">
                <a:latin typeface="Verdana"/>
                <a:ea typeface="Verdana"/>
                <a:cs typeface="Verdana"/>
              </a:rPr>
              <a:t> </a:t>
            </a:r>
            <a:r>
              <a:rPr lang="en-US" altLang="zh-CN" sz="2000" i="1" dirty="0">
                <a:latin typeface="Verdana"/>
                <a:ea typeface="Verdana"/>
                <a:cs typeface="Verdana"/>
              </a:rPr>
              <a:t>or</a:t>
            </a:r>
            <a:r>
              <a:rPr lang="en-US" altLang="zh-CN" sz="2000" i="1" spc="1134" dirty="0">
                <a:latin typeface="Verdana"/>
                <a:ea typeface="Verdana"/>
                <a:cs typeface="Verdana"/>
              </a:rPr>
              <a:t> </a:t>
            </a:r>
            <a:r>
              <a:rPr lang="en-US" altLang="zh-CN" sz="2000" i="1" dirty="0">
                <a:latin typeface="Verdana"/>
                <a:ea typeface="Verdana"/>
                <a:cs typeface="Verdana"/>
              </a:rPr>
              <a:t>network</a:t>
            </a:r>
            <a:r>
              <a:rPr lang="en-US" altLang="zh-CN" sz="2000" i="1" spc="1132" dirty="0">
                <a:latin typeface="Verdana"/>
                <a:ea typeface="Verdana"/>
                <a:cs typeface="Verdana"/>
              </a:rPr>
              <a:t> </a:t>
            </a:r>
            <a:r>
              <a:rPr lang="en-US" altLang="zh-CN" sz="2000" i="1" dirty="0">
                <a:latin typeface="Verdana"/>
                <a:ea typeface="Verdana"/>
                <a:cs typeface="Verdana"/>
              </a:rPr>
              <a:t>resource </a:t>
            </a:r>
            <a:r>
              <a:rPr lang="en-US" altLang="zh-CN" sz="2000" i="1" spc="1" dirty="0">
                <a:latin typeface="Verdana"/>
                <a:ea typeface="Verdana"/>
                <a:cs typeface="Verdana"/>
              </a:rPr>
              <a:t>unavailable</a:t>
            </a:r>
            <a:r>
              <a:rPr lang="en-US" altLang="zh-CN" sz="2000" i="1" dirty="0">
                <a:latin typeface="Verdana"/>
                <a:ea typeface="Verdana"/>
                <a:cs typeface="Verdana"/>
              </a:rPr>
              <a:t> to </a:t>
            </a:r>
            <a:r>
              <a:rPr lang="en-US" altLang="zh-CN" sz="2000" i="1" spc="2" dirty="0">
                <a:latin typeface="Verdana"/>
                <a:ea typeface="Verdana"/>
                <a:cs typeface="Verdana"/>
              </a:rPr>
              <a:t>its</a:t>
            </a:r>
            <a:r>
              <a:rPr lang="en-US" altLang="zh-CN" sz="2000" i="1" dirty="0">
                <a:latin typeface="Verdana"/>
                <a:ea typeface="Verdana"/>
                <a:cs typeface="Verdana"/>
              </a:rPr>
              <a:t> intended</a:t>
            </a:r>
            <a:r>
              <a:rPr lang="en-US" altLang="zh-CN" sz="2000" i="1" spc="10" dirty="0">
                <a:latin typeface="Verdana"/>
                <a:ea typeface="Verdana"/>
                <a:cs typeface="Verdana"/>
              </a:rPr>
              <a:t> </a:t>
            </a:r>
            <a:r>
              <a:rPr lang="en-US" altLang="zh-CN" sz="2000" i="1" spc="-1" dirty="0">
                <a:latin typeface="Verdana"/>
                <a:ea typeface="Verdana"/>
                <a:cs typeface="Verdana"/>
              </a:rPr>
              <a:t>users.</a:t>
            </a:r>
            <a:endParaRPr lang="en-US" altLang="zh-CN" sz="2000" dirty="0">
              <a:latin typeface="Verdana"/>
              <a:ea typeface="Verdana"/>
              <a:cs typeface="Verdana"/>
            </a:endParaRPr>
          </a:p>
        </p:txBody>
      </p:sp>
      <p:sp>
        <p:nvSpPr>
          <p:cNvPr id="315" name="Text Box315"/>
          <p:cNvSpPr txBox="1"/>
          <p:nvPr/>
        </p:nvSpPr>
        <p:spPr>
          <a:xfrm>
            <a:off x="533400" y="2317750"/>
            <a:ext cx="10363200" cy="661720"/>
          </a:xfrm>
          <a:prstGeom prst="rect">
            <a:avLst/>
          </a:prstGeom>
        </p:spPr>
        <p:txBody>
          <a:bodyPr wrap="square" lIns="0" tIns="0" rIns="0" rtlCol="0">
            <a:spAutoFit/>
          </a:bodyPr>
          <a:lstStyle/>
          <a:p>
            <a:pPr algn="just">
              <a:lnSpc>
                <a:spcPts val="2409"/>
              </a:lnSpc>
            </a:pPr>
            <a:r>
              <a:rPr lang="en-US" altLang="zh-CN" sz="2000" dirty="0">
                <a:latin typeface="Arial"/>
                <a:ea typeface="Arial"/>
              </a:rPr>
              <a:t>•</a:t>
            </a:r>
            <a:r>
              <a:rPr lang="ar-JO" altLang="zh-CN" sz="2000" dirty="0">
                <a:latin typeface="Arial"/>
                <a:ea typeface="Arial"/>
              </a:rPr>
              <a:t> </a:t>
            </a:r>
            <a:r>
              <a:rPr lang="en-US" altLang="zh-CN" sz="2000" i="1" spc="2" dirty="0">
                <a:latin typeface="Verdana"/>
                <a:ea typeface="Verdana"/>
                <a:cs typeface="Verdana"/>
              </a:rPr>
              <a:t>Typically</a:t>
            </a:r>
            <a:r>
              <a:rPr lang="en-US" altLang="zh-CN" sz="2000" i="1" spc="304" dirty="0">
                <a:latin typeface="Verdana"/>
                <a:ea typeface="Verdana"/>
                <a:cs typeface="Verdana"/>
              </a:rPr>
              <a:t> </a:t>
            </a:r>
            <a:r>
              <a:rPr lang="en-US" altLang="zh-CN" sz="2000" i="1" dirty="0">
                <a:latin typeface="Verdana"/>
                <a:ea typeface="Verdana"/>
                <a:cs typeface="Verdana"/>
              </a:rPr>
              <a:t>target</a:t>
            </a:r>
            <a:r>
              <a:rPr lang="en-US" altLang="zh-CN" sz="2000" i="1" spc="300" dirty="0">
                <a:latin typeface="Verdana"/>
                <a:ea typeface="Verdana"/>
                <a:cs typeface="Verdana"/>
              </a:rPr>
              <a:t> </a:t>
            </a:r>
            <a:r>
              <a:rPr lang="en-US" altLang="zh-CN" sz="2000" i="1" dirty="0">
                <a:latin typeface="Verdana"/>
                <a:ea typeface="Verdana"/>
                <a:cs typeface="Verdana"/>
              </a:rPr>
              <a:t>sites</a:t>
            </a:r>
            <a:r>
              <a:rPr lang="en-US" altLang="zh-CN" sz="2000" i="1" spc="316" dirty="0">
                <a:latin typeface="Verdana"/>
                <a:ea typeface="Verdana"/>
                <a:cs typeface="Verdana"/>
              </a:rPr>
              <a:t> </a:t>
            </a:r>
            <a:r>
              <a:rPr lang="en-US" altLang="zh-CN" sz="2000" i="1" dirty="0">
                <a:latin typeface="Verdana"/>
                <a:ea typeface="Verdana"/>
                <a:cs typeface="Verdana"/>
              </a:rPr>
              <a:t>or</a:t>
            </a:r>
            <a:r>
              <a:rPr lang="en-US" altLang="zh-CN" sz="2000" i="1" spc="306" dirty="0">
                <a:latin typeface="Verdana"/>
                <a:ea typeface="Verdana"/>
                <a:cs typeface="Verdana"/>
              </a:rPr>
              <a:t> </a:t>
            </a:r>
            <a:r>
              <a:rPr lang="en-US" altLang="zh-CN" sz="2000" i="1" spc="-1" dirty="0">
                <a:latin typeface="Verdana"/>
                <a:ea typeface="Verdana"/>
                <a:cs typeface="Verdana"/>
              </a:rPr>
              <a:t>services</a:t>
            </a:r>
            <a:r>
              <a:rPr lang="en-US" altLang="zh-CN" sz="2000" i="1" spc="310" dirty="0">
                <a:latin typeface="Verdana"/>
                <a:ea typeface="Verdana"/>
                <a:cs typeface="Verdana"/>
              </a:rPr>
              <a:t> </a:t>
            </a:r>
            <a:r>
              <a:rPr lang="en-US" altLang="zh-CN" sz="2000" i="1" dirty="0">
                <a:latin typeface="Verdana"/>
                <a:ea typeface="Verdana"/>
                <a:cs typeface="Verdana"/>
              </a:rPr>
              <a:t>hosted</a:t>
            </a:r>
            <a:r>
              <a:rPr lang="en-US" altLang="zh-CN" sz="2000" i="1" spc="308" dirty="0">
                <a:latin typeface="Verdana"/>
                <a:ea typeface="Verdana"/>
                <a:cs typeface="Verdana"/>
              </a:rPr>
              <a:t> </a:t>
            </a:r>
            <a:r>
              <a:rPr lang="en-US" altLang="zh-CN" sz="2000" i="1" dirty="0">
                <a:latin typeface="Verdana"/>
                <a:ea typeface="Verdana"/>
                <a:cs typeface="Verdana"/>
              </a:rPr>
              <a:t>on</a:t>
            </a:r>
            <a:r>
              <a:rPr lang="en-US" altLang="zh-CN" sz="2000" i="1" spc="312" dirty="0">
                <a:latin typeface="Verdana"/>
                <a:ea typeface="Verdana"/>
                <a:cs typeface="Verdana"/>
              </a:rPr>
              <a:t> </a:t>
            </a:r>
            <a:r>
              <a:rPr lang="en-US" altLang="zh-CN" sz="2000" i="1" spc="1" dirty="0">
                <a:latin typeface="Verdana"/>
                <a:ea typeface="Verdana"/>
                <a:cs typeface="Verdana"/>
              </a:rPr>
              <a:t>high-profile</a:t>
            </a:r>
            <a:r>
              <a:rPr lang="en-US" altLang="zh-CN" sz="2000" i="1" dirty="0">
                <a:latin typeface="Verdana"/>
                <a:ea typeface="Verdana"/>
                <a:cs typeface="Verdana"/>
              </a:rPr>
              <a:t> web</a:t>
            </a:r>
            <a:r>
              <a:rPr lang="en-US" altLang="zh-CN" sz="2000" i="1" spc="1186" dirty="0">
                <a:latin typeface="Verdana"/>
                <a:ea typeface="Verdana"/>
                <a:cs typeface="Verdana"/>
              </a:rPr>
              <a:t> </a:t>
            </a:r>
            <a:r>
              <a:rPr lang="en-US" altLang="zh-CN" sz="2000" i="1" spc="-1" dirty="0">
                <a:latin typeface="Verdana"/>
                <a:ea typeface="Verdana"/>
                <a:cs typeface="Verdana"/>
              </a:rPr>
              <a:t>servers</a:t>
            </a:r>
            <a:r>
              <a:rPr lang="en-US" altLang="zh-CN" sz="2000" i="1" spc="1181" dirty="0">
                <a:latin typeface="Verdana"/>
                <a:ea typeface="Verdana"/>
                <a:cs typeface="Verdana"/>
              </a:rPr>
              <a:t> </a:t>
            </a:r>
            <a:r>
              <a:rPr lang="en-US" altLang="zh-CN" sz="2000" i="1" spc="2" dirty="0">
                <a:latin typeface="Verdana"/>
                <a:ea typeface="Verdana"/>
                <a:cs typeface="Verdana"/>
              </a:rPr>
              <a:t>such</a:t>
            </a:r>
            <a:r>
              <a:rPr lang="en-US" altLang="zh-CN" sz="2000" i="1" spc="1192" dirty="0">
                <a:latin typeface="Verdana"/>
                <a:ea typeface="Verdana"/>
                <a:cs typeface="Verdana"/>
              </a:rPr>
              <a:t> </a:t>
            </a:r>
            <a:r>
              <a:rPr lang="en-US" altLang="zh-CN" sz="2000" i="1" dirty="0">
                <a:latin typeface="Verdana"/>
                <a:ea typeface="Verdana"/>
                <a:cs typeface="Verdana"/>
              </a:rPr>
              <a:t>as</a:t>
            </a:r>
            <a:r>
              <a:rPr lang="en-US" altLang="zh-CN" sz="2000" i="1" spc="1180" dirty="0">
                <a:latin typeface="Verdana"/>
                <a:ea typeface="Verdana"/>
                <a:cs typeface="Verdana"/>
              </a:rPr>
              <a:t> </a:t>
            </a:r>
            <a:r>
              <a:rPr lang="en-US" altLang="zh-CN" sz="2000" i="1" dirty="0">
                <a:latin typeface="Verdana"/>
                <a:ea typeface="Verdana"/>
                <a:cs typeface="Verdana"/>
              </a:rPr>
              <a:t>banks,</a:t>
            </a:r>
            <a:r>
              <a:rPr lang="en-US" altLang="zh-CN" sz="2000" i="1" spc="1188" dirty="0">
                <a:latin typeface="Verdana"/>
                <a:ea typeface="Verdana"/>
                <a:cs typeface="Verdana"/>
              </a:rPr>
              <a:t> </a:t>
            </a:r>
            <a:r>
              <a:rPr lang="en-US" altLang="zh-CN" sz="2000" i="1" dirty="0">
                <a:latin typeface="Verdana"/>
                <a:ea typeface="Verdana"/>
                <a:cs typeface="Verdana"/>
              </a:rPr>
              <a:t>credit</a:t>
            </a:r>
            <a:r>
              <a:rPr lang="en-US" altLang="zh-CN" sz="2000" i="1" spc="1188" dirty="0">
                <a:latin typeface="Verdana"/>
                <a:ea typeface="Verdana"/>
                <a:cs typeface="Verdana"/>
              </a:rPr>
              <a:t> </a:t>
            </a:r>
            <a:r>
              <a:rPr lang="en-US" altLang="zh-CN" sz="2000" i="1" spc="-2" dirty="0">
                <a:latin typeface="Verdana"/>
                <a:ea typeface="Verdana"/>
                <a:cs typeface="Verdana"/>
              </a:rPr>
              <a:t>card</a:t>
            </a:r>
            <a:r>
              <a:rPr lang="en-US" altLang="zh-CN" sz="2000" i="1" spc="1186" dirty="0">
                <a:latin typeface="Verdana"/>
                <a:ea typeface="Verdana"/>
                <a:cs typeface="Verdana"/>
              </a:rPr>
              <a:t> </a:t>
            </a:r>
            <a:r>
              <a:rPr lang="en-US" altLang="zh-CN" sz="2000" i="1" spc="1" dirty="0">
                <a:latin typeface="Verdana"/>
                <a:ea typeface="Verdana"/>
                <a:cs typeface="Verdana"/>
              </a:rPr>
              <a:t>payment</a:t>
            </a:r>
            <a:r>
              <a:rPr lang="en-US" altLang="zh-CN" sz="2000" i="1" dirty="0">
                <a:latin typeface="Verdana"/>
                <a:ea typeface="Verdana"/>
                <a:cs typeface="Verdana"/>
              </a:rPr>
              <a:t> gateways,</a:t>
            </a:r>
            <a:r>
              <a:rPr lang="en-US" altLang="zh-CN" sz="2000" i="1" spc="8" dirty="0">
                <a:latin typeface="Verdana"/>
                <a:ea typeface="Verdana"/>
                <a:cs typeface="Verdana"/>
              </a:rPr>
              <a:t> </a:t>
            </a:r>
            <a:r>
              <a:rPr lang="en-US" altLang="zh-CN" sz="2000" i="1" dirty="0">
                <a:latin typeface="Verdana"/>
                <a:ea typeface="Verdana"/>
                <a:cs typeface="Verdana"/>
              </a:rPr>
              <a:t>and</a:t>
            </a:r>
            <a:r>
              <a:rPr lang="en-US" altLang="zh-CN" sz="2000" i="1" spc="6" dirty="0">
                <a:latin typeface="Verdana"/>
                <a:ea typeface="Verdana"/>
                <a:cs typeface="Verdana"/>
              </a:rPr>
              <a:t> </a:t>
            </a:r>
            <a:r>
              <a:rPr lang="en-US" altLang="zh-CN" sz="2000" i="1" spc="-2" dirty="0">
                <a:latin typeface="Verdana"/>
                <a:ea typeface="Verdana"/>
                <a:cs typeface="Verdana"/>
              </a:rPr>
              <a:t>even</a:t>
            </a:r>
            <a:r>
              <a:rPr lang="en-US" altLang="zh-CN" sz="2000" i="1" spc="16" dirty="0">
                <a:latin typeface="Verdana"/>
                <a:ea typeface="Verdana"/>
                <a:cs typeface="Verdana"/>
              </a:rPr>
              <a:t> </a:t>
            </a:r>
            <a:r>
              <a:rPr lang="en-US" altLang="zh-CN" sz="2000" i="1" spc="-3" dirty="0">
                <a:latin typeface="Verdana"/>
                <a:ea typeface="Verdana"/>
                <a:cs typeface="Verdana"/>
              </a:rPr>
              <a:t>root</a:t>
            </a:r>
            <a:r>
              <a:rPr lang="en-US" altLang="zh-CN" sz="2000" i="1" dirty="0">
                <a:latin typeface="Verdana"/>
                <a:ea typeface="Verdana"/>
                <a:cs typeface="Verdana"/>
              </a:rPr>
              <a:t> nameservers.</a:t>
            </a:r>
            <a:endParaRPr lang="en-US" altLang="zh-CN" sz="2000" dirty="0">
              <a:latin typeface="Verdana"/>
              <a:ea typeface="Verdana"/>
              <a:cs typeface="Verdana"/>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52800"/>
            <a:ext cx="5944281" cy="3200847"/>
          </a:xfrm>
          <a:prstGeom prst="rect">
            <a:avLst/>
          </a:prstGeom>
        </p:spPr>
      </p:pic>
    </p:spTree>
    <p:extLst>
      <p:ext uri="{BB962C8B-B14F-4D97-AF65-F5344CB8AC3E}">
        <p14:creationId xmlns:p14="http://schemas.microsoft.com/office/powerpoint/2010/main" val="67725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7270" y="449791"/>
            <a:ext cx="6538912" cy="573087"/>
          </a:xfrm>
        </p:spPr>
        <p:txBody>
          <a:bodyPr tIns="12700" rtlCol="0">
            <a:normAutofit fontScale="90000"/>
          </a:bodyPr>
          <a:lstStyle/>
          <a:p>
            <a:pPr marL="12700" eaLnBrk="1" fontAlgn="auto" hangingPunct="1">
              <a:spcBef>
                <a:spcPts val="100"/>
              </a:spcBef>
              <a:spcAft>
                <a:spcPts val="0"/>
              </a:spcAft>
              <a:defRPr/>
            </a:pPr>
            <a:r>
              <a:rPr lang="ar-JO" dirty="0">
                <a:solidFill>
                  <a:srgbClr val="FF0000"/>
                </a:solidFill>
              </a:rPr>
              <a:t>5</a:t>
            </a:r>
            <a:r>
              <a:rPr lang="en-US" sz="3600" dirty="0">
                <a:solidFill>
                  <a:srgbClr val="FF0000"/>
                </a:solidFill>
              </a:rPr>
              <a:t>- </a:t>
            </a:r>
            <a:r>
              <a:rPr sz="3600" dirty="0">
                <a:solidFill>
                  <a:srgbClr val="FF0000"/>
                </a:solidFill>
              </a:rPr>
              <a:t>Social</a:t>
            </a:r>
            <a:r>
              <a:rPr sz="3600" spc="-55" dirty="0">
                <a:solidFill>
                  <a:srgbClr val="FF0000"/>
                </a:solidFill>
              </a:rPr>
              <a:t> </a:t>
            </a:r>
            <a:r>
              <a:rPr sz="3600" spc="-5" dirty="0">
                <a:solidFill>
                  <a:srgbClr val="FF0000"/>
                </a:solidFill>
              </a:rPr>
              <a:t>Engineering</a:t>
            </a:r>
            <a:endParaRPr sz="3600" dirty="0">
              <a:solidFill>
                <a:srgbClr val="FF0000"/>
              </a:solidFill>
            </a:endParaRPr>
          </a:p>
        </p:txBody>
      </p:sp>
      <p:sp>
        <p:nvSpPr>
          <p:cNvPr id="3" name="object 3"/>
          <p:cNvSpPr txBox="1"/>
          <p:nvPr/>
        </p:nvSpPr>
        <p:spPr>
          <a:xfrm>
            <a:off x="471488" y="1268413"/>
            <a:ext cx="11568112" cy="4853252"/>
          </a:xfrm>
          <a:prstGeom prst="rect">
            <a:avLst/>
          </a:prstGeom>
        </p:spPr>
        <p:txBody>
          <a:bodyPr wrap="square" lIns="0" tIns="13335" rIns="0" bIns="0">
            <a:spAutoFit/>
          </a:bodyPr>
          <a:lstStyle>
            <a:lvl1pPr marL="3556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ts val="100"/>
              </a:spcBef>
            </a:pPr>
            <a:r>
              <a:rPr lang="en-US" altLang="en-US" sz="2500" dirty="0">
                <a:solidFill>
                  <a:srgbClr val="5FCAEE"/>
                </a:solidFill>
                <a:latin typeface="Arial" panose="020B0604020202020204" pitchFamily="34" charset="0"/>
                <a:cs typeface="Arial" panose="020B0604020202020204" pitchFamily="34" charset="0"/>
              </a:rPr>
              <a:t> </a:t>
            </a:r>
            <a:r>
              <a:rPr lang="en-US" altLang="en-US" sz="32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When attempting to steal information or a  person’s identity, a hacker will often try to  trick you into giving out sensitive information  rather than breaking into your computer.</a:t>
            </a:r>
          </a:p>
          <a:p>
            <a:pPr eaLnBrk="1" hangingPunct="1">
              <a:spcBef>
                <a:spcPts val="100"/>
              </a:spcBef>
            </a:pPr>
            <a:endParaRPr lang="en-US" altLang="en-US" sz="32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1000"/>
              </a:spcBef>
            </a:pPr>
            <a:r>
              <a:rPr lang="en-US" altLang="en-US" sz="2500" dirty="0">
                <a:solidFill>
                  <a:srgbClr val="5FCAEE"/>
                </a:solidFill>
                <a:latin typeface="Arial" panose="020B0604020202020204" pitchFamily="34" charset="0"/>
                <a:cs typeface="Arial" panose="020B0604020202020204" pitchFamily="34" charset="0"/>
              </a:rPr>
              <a:t> </a:t>
            </a:r>
            <a:r>
              <a:rPr lang="en-US" altLang="en-US" sz="32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Social Engineering can happen:</a:t>
            </a:r>
            <a:endParaRPr lang="en-US" altLang="en-US" sz="32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1013"/>
              </a:spcBef>
            </a:pP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Over the phone</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1000"/>
              </a:spcBef>
            </a:pP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By text message</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1013"/>
              </a:spcBef>
            </a:pP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Instant message</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a:p>
            <a:pPr eaLnBrk="1" hangingPunct="1">
              <a:spcBef>
                <a:spcPts val="1000"/>
              </a:spcBef>
            </a:pPr>
            <a:r>
              <a:rPr lang="en-US" altLang="en-US" sz="2200" dirty="0">
                <a:solidFill>
                  <a:srgbClr val="5FCAEE"/>
                </a:solidFill>
                <a:latin typeface="Arial" panose="020B0604020202020204" pitchFamily="34" charset="0"/>
                <a:cs typeface="Arial" panose="020B0604020202020204" pitchFamily="34" charset="0"/>
              </a:rPr>
              <a:t> </a:t>
            </a:r>
            <a:r>
              <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Email</a:t>
            </a:r>
            <a:endParaRPr lang="en-US" altLang="en-US" sz="2800" dirty="0">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2468290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9510" y="575310"/>
            <a:ext cx="6538912" cy="573087"/>
          </a:xfrm>
        </p:spPr>
        <p:txBody>
          <a:bodyPr tIns="12700" rtlCol="0">
            <a:normAutofit fontScale="90000"/>
          </a:bodyPr>
          <a:lstStyle/>
          <a:p>
            <a:pPr marL="12700" fontAlgn="auto">
              <a:spcBef>
                <a:spcPts val="100"/>
              </a:spcBef>
              <a:spcAft>
                <a:spcPts val="0"/>
              </a:spcAft>
              <a:defRPr/>
            </a:pPr>
            <a:r>
              <a:rPr lang="en-US" dirty="0">
                <a:solidFill>
                  <a:srgbClr val="FF0000"/>
                </a:solidFill>
              </a:rPr>
              <a:t>6-Cross Site Scripting (XSS)</a:t>
            </a:r>
            <a:endParaRPr dirty="0">
              <a:solidFill>
                <a:srgbClr val="FF0000"/>
              </a:solidFill>
            </a:endParaRPr>
          </a:p>
        </p:txBody>
      </p:sp>
      <p:sp>
        <p:nvSpPr>
          <p:cNvPr id="3" name="object 3"/>
          <p:cNvSpPr txBox="1"/>
          <p:nvPr/>
        </p:nvSpPr>
        <p:spPr>
          <a:xfrm>
            <a:off x="471488" y="1268413"/>
            <a:ext cx="11568112" cy="2167901"/>
          </a:xfrm>
          <a:prstGeom prst="rect">
            <a:avLst/>
          </a:prstGeom>
        </p:spPr>
        <p:txBody>
          <a:bodyPr wrap="square" lIns="0" tIns="13335" rIns="0" bIns="0">
            <a:spAutoFit/>
          </a:bodyPr>
          <a:lstStyle>
            <a:lvl1pPr marL="3556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100"/>
              </a:spcBef>
            </a:pPr>
            <a:r>
              <a:rPr lang="en-US" altLang="en-US" sz="2500" dirty="0">
                <a:solidFill>
                  <a:srgbClr val="5FCAEE"/>
                </a:solidFill>
                <a:latin typeface="Arial" panose="020B0604020202020204" pitchFamily="34" charset="0"/>
                <a:cs typeface="Arial" panose="020B0604020202020204" pitchFamily="34" charset="0"/>
              </a:rPr>
              <a:t> </a:t>
            </a:r>
            <a:r>
              <a:rPr 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rPr>
              <a:t>XSS is a type of security vulnerability that can be found in some web applications. XSS attacks enable attackers to inject client-side scripts into web pages viewed by other users. A cross-site scripting vulnerability may be used by attackers to bypass access controls such as the same-origin policy.</a:t>
            </a:r>
            <a:endParaRPr lang="en-US" altLang="en-US" sz="2800" dirty="0">
              <a:solidFill>
                <a:srgbClr val="404040"/>
              </a:solidFill>
              <a:latin typeface="Trebuchet MS" panose="020B0603020202020204" pitchFamily="34" charset="0"/>
              <a:ea typeface="Trebuchet MS" panose="020B0603020202020204" pitchFamily="34" charset="0"/>
              <a:cs typeface="Trebuchet MS" panose="020B0603020202020204" pitchFamily="34" charset="0"/>
            </a:endParaRPr>
          </a:p>
        </p:txBody>
      </p:sp>
      <p:pic>
        <p:nvPicPr>
          <p:cNvPr id="5" name="Picture 4"/>
          <p:cNvPicPr>
            <a:picLocks noChangeAspect="1"/>
          </p:cNvPicPr>
          <p:nvPr/>
        </p:nvPicPr>
        <p:blipFill rotWithShape="1">
          <a:blip r:embed="rId2"/>
          <a:srcRect l="12892" t="20124" r="37340" b="27037"/>
          <a:stretch/>
        </p:blipFill>
        <p:spPr>
          <a:xfrm>
            <a:off x="6324600" y="3048000"/>
            <a:ext cx="5867400" cy="3784788"/>
          </a:xfrm>
          <a:prstGeom prst="rect">
            <a:avLst/>
          </a:prstGeom>
        </p:spPr>
      </p:pic>
    </p:spTree>
    <p:extLst>
      <p:ext uri="{BB962C8B-B14F-4D97-AF65-F5344CB8AC3E}">
        <p14:creationId xmlns:p14="http://schemas.microsoft.com/office/powerpoint/2010/main" val="3497070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Text Box209"/>
          <p:cNvSpPr txBox="1"/>
          <p:nvPr/>
        </p:nvSpPr>
        <p:spPr>
          <a:xfrm>
            <a:off x="4293870" y="596914"/>
            <a:ext cx="5013959"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7- Password</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Cracking</a:t>
            </a:r>
          </a:p>
        </p:txBody>
      </p:sp>
      <p:sp>
        <p:nvSpPr>
          <p:cNvPr id="211" name="Text Box211"/>
          <p:cNvSpPr txBox="1"/>
          <p:nvPr/>
        </p:nvSpPr>
        <p:spPr>
          <a:xfrm>
            <a:off x="533400" y="1644142"/>
            <a:ext cx="11201400" cy="1790234"/>
          </a:xfrm>
          <a:prstGeom prst="rect">
            <a:avLst/>
          </a:prstGeom>
        </p:spPr>
        <p:txBody>
          <a:bodyPr wrap="square" lIns="0" tIns="0" rIns="0" rtlCol="0">
            <a:spAutoFit/>
          </a:bodyPr>
          <a:lstStyle/>
          <a:p>
            <a:pPr algn="just">
              <a:lnSpc>
                <a:spcPts val="3368"/>
              </a:lnSpc>
            </a:pPr>
            <a:r>
              <a:rPr lang="en-US" altLang="zh-CN" sz="2800" spc="-6" dirty="0">
                <a:latin typeface="Verdana"/>
                <a:ea typeface="Verdana"/>
                <a:cs typeface="Verdana"/>
              </a:rPr>
              <a:t>♦ Password Cracking: Password attacks are attacks by hackers that are able to determine passwords or find passwords to different protected </a:t>
            </a:r>
            <a:r>
              <a:rPr lang="en-US" altLang="zh-CN" sz="2800" spc="-5" dirty="0">
                <a:latin typeface="Verdana"/>
                <a:ea typeface="Verdana"/>
                <a:cs typeface="Verdana"/>
              </a:rPr>
              <a:t>electronic</a:t>
            </a:r>
            <a:r>
              <a:rPr lang="en-US" altLang="zh-CN" sz="2800" spc="1394" dirty="0">
                <a:latin typeface="Verdana"/>
                <a:ea typeface="Verdana"/>
                <a:cs typeface="Verdana"/>
              </a:rPr>
              <a:t> </a:t>
            </a:r>
            <a:r>
              <a:rPr lang="en-US" altLang="zh-CN" sz="2800" spc="-3" dirty="0">
                <a:latin typeface="Verdana"/>
                <a:ea typeface="Verdana"/>
                <a:cs typeface="Verdana"/>
              </a:rPr>
              <a:t>areas</a:t>
            </a:r>
            <a:r>
              <a:rPr lang="en-US" altLang="zh-CN" sz="2800" spc="1401" dirty="0">
                <a:latin typeface="Verdana"/>
                <a:ea typeface="Verdana"/>
                <a:cs typeface="Verdana"/>
              </a:rPr>
              <a:t> </a:t>
            </a:r>
            <a:r>
              <a:rPr lang="en-US" altLang="zh-CN" sz="2800" spc="-5" dirty="0">
                <a:latin typeface="Verdana"/>
                <a:ea typeface="Verdana"/>
                <a:cs typeface="Verdana"/>
              </a:rPr>
              <a:t>and</a:t>
            </a:r>
            <a:r>
              <a:rPr lang="en-US" altLang="zh-CN" sz="2800" spc="1407" dirty="0">
                <a:latin typeface="Verdana"/>
                <a:ea typeface="Verdana"/>
                <a:cs typeface="Verdana"/>
              </a:rPr>
              <a:t> </a:t>
            </a:r>
            <a:r>
              <a:rPr lang="en-US" altLang="zh-CN" sz="2800" spc="-4" dirty="0">
                <a:latin typeface="Verdana"/>
                <a:ea typeface="Verdana"/>
                <a:cs typeface="Verdana"/>
              </a:rPr>
              <a:t>social</a:t>
            </a:r>
            <a:r>
              <a:rPr lang="en-US" altLang="zh-CN" sz="2800" dirty="0">
                <a:latin typeface="Verdana"/>
                <a:ea typeface="Verdana"/>
                <a:cs typeface="Verdana"/>
              </a:rPr>
              <a:t> </a:t>
            </a:r>
            <a:r>
              <a:rPr lang="en-US" altLang="zh-CN" sz="2800" spc="-4" dirty="0">
                <a:latin typeface="Verdana"/>
                <a:ea typeface="Verdana"/>
                <a:cs typeface="Verdana"/>
              </a:rPr>
              <a:t>network</a:t>
            </a:r>
            <a:r>
              <a:rPr lang="en-US" altLang="zh-CN" sz="2800" dirty="0">
                <a:latin typeface="Verdana"/>
                <a:ea typeface="Verdana"/>
                <a:cs typeface="Verdana"/>
              </a:rPr>
              <a:t> </a:t>
            </a:r>
            <a:r>
              <a:rPr lang="en-US" altLang="zh-CN" sz="2800" spc="-5" dirty="0">
                <a:latin typeface="Verdana"/>
                <a:ea typeface="Verdana"/>
                <a:cs typeface="Verdana"/>
              </a:rPr>
              <a:t>sites.</a:t>
            </a:r>
            <a:endParaRPr lang="en-US" altLang="zh-CN" sz="2800" dirty="0">
              <a:latin typeface="Verdana"/>
              <a:ea typeface="Verdana"/>
              <a:cs typeface="Verdana"/>
            </a:endParaRPr>
          </a:p>
        </p:txBody>
      </p:sp>
      <p:sp>
        <p:nvSpPr>
          <p:cNvPr id="7" name="Text Box217"/>
          <p:cNvSpPr txBox="1"/>
          <p:nvPr/>
        </p:nvSpPr>
        <p:spPr>
          <a:xfrm>
            <a:off x="457200" y="3505200"/>
            <a:ext cx="10363200" cy="918200"/>
          </a:xfrm>
          <a:prstGeom prst="rect">
            <a:avLst/>
          </a:prstGeom>
        </p:spPr>
        <p:txBody>
          <a:bodyPr wrap="square" lIns="0" tIns="0" rIns="0" rtlCol="0">
            <a:spAutoFit/>
          </a:bodyPr>
          <a:lstStyle/>
          <a:p>
            <a:pPr>
              <a:lnSpc>
                <a:spcPts val="3380"/>
              </a:lnSpc>
            </a:pPr>
            <a:r>
              <a:rPr lang="en-US" altLang="zh-CN" sz="2800" spc="185" dirty="0">
                <a:latin typeface="Segoe UI Symbol"/>
                <a:ea typeface="Segoe UI Symbol"/>
                <a:cs typeface="Segoe UI Symbol"/>
              </a:rPr>
              <a:t>♦ </a:t>
            </a:r>
            <a:r>
              <a:rPr lang="en-US" altLang="zh-CN" sz="2800" spc="-4" dirty="0">
                <a:latin typeface="Verdana"/>
                <a:ea typeface="Verdana"/>
                <a:cs typeface="Verdana"/>
              </a:rPr>
              <a:t>To </a:t>
            </a:r>
            <a:r>
              <a:rPr lang="en-US" altLang="zh-CN" sz="2800" spc="-2" dirty="0">
                <a:latin typeface="Verdana"/>
                <a:ea typeface="Verdana"/>
                <a:cs typeface="Verdana"/>
              </a:rPr>
              <a:t>Secure your Password use always Strong password. Never use same password for two different sites.</a:t>
            </a:r>
          </a:p>
        </p:txBody>
      </p:sp>
      <p:pic>
        <p:nvPicPr>
          <p:cNvPr id="9" name="Image214"/>
          <p:cNvPicPr>
            <a:picLocks noChangeAspect="1"/>
          </p:cNvPicPr>
          <p:nvPr/>
        </p:nvPicPr>
        <p:blipFill>
          <a:blip r:embed="rId2"/>
          <a:stretch>
            <a:fillRect/>
          </a:stretch>
        </p:blipFill>
        <p:spPr>
          <a:xfrm>
            <a:off x="6929230" y="4592228"/>
            <a:ext cx="5295900" cy="2265772"/>
          </a:xfrm>
          <a:prstGeom prst="rect">
            <a:avLst/>
          </a:prstGeom>
          <a:noFill/>
        </p:spPr>
      </p:pic>
    </p:spTree>
    <p:extLst>
      <p:ext uri="{BB962C8B-B14F-4D97-AF65-F5344CB8AC3E}">
        <p14:creationId xmlns:p14="http://schemas.microsoft.com/office/powerpoint/2010/main" val="414373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8" y="0"/>
            <a:ext cx="12213077" cy="6858000"/>
          </a:xfrm>
          <a:prstGeom prst="rect">
            <a:avLst/>
          </a:prstGeom>
        </p:spPr>
      </p:pic>
      <p:sp>
        <p:nvSpPr>
          <p:cNvPr id="5" name="object 2"/>
          <p:cNvSpPr txBox="1"/>
          <p:nvPr/>
        </p:nvSpPr>
        <p:spPr>
          <a:xfrm>
            <a:off x="228600" y="3733800"/>
            <a:ext cx="6172200" cy="1305486"/>
          </a:xfrm>
          <a:prstGeom prst="rect">
            <a:avLst/>
          </a:prstGeom>
        </p:spPr>
        <p:txBody>
          <a:bodyPr vert="horz" wrap="square" lIns="0" tIns="12700" rIns="0" bIns="0" rtlCol="0">
            <a:spAutoFit/>
          </a:bodyPr>
          <a:lstStyle/>
          <a:p>
            <a:pPr marL="12700" marR="5080">
              <a:lnSpc>
                <a:spcPct val="100000"/>
              </a:lnSpc>
            </a:pPr>
            <a:r>
              <a:rPr sz="2800" spc="-10" dirty="0">
                <a:solidFill>
                  <a:srgbClr val="FFFFFF"/>
                </a:solidFill>
                <a:latin typeface="Calibri"/>
                <a:cs typeface="Calibri"/>
              </a:rPr>
              <a:t>Chapter </a:t>
            </a:r>
            <a:r>
              <a:rPr lang="en-US" sz="2800" spc="-10" dirty="0">
                <a:solidFill>
                  <a:srgbClr val="FFFFFF"/>
                </a:solidFill>
                <a:latin typeface="Calibri"/>
                <a:cs typeface="Calibri"/>
              </a:rPr>
              <a:t>2:</a:t>
            </a:r>
          </a:p>
          <a:p>
            <a:pPr marL="12700" marR="5080">
              <a:lnSpc>
                <a:spcPct val="100000"/>
              </a:lnSpc>
            </a:pPr>
            <a:r>
              <a:rPr lang="en-US" sz="2800" spc="-10" dirty="0">
                <a:solidFill>
                  <a:srgbClr val="FFFFFF"/>
                </a:solidFill>
                <a:latin typeface="Calibri"/>
                <a:cs typeface="Calibri"/>
              </a:rPr>
              <a:t> Cybersecurity Concepts</a:t>
            </a:r>
          </a:p>
          <a:p>
            <a:pPr marL="12700" marR="5080">
              <a:lnSpc>
                <a:spcPct val="100000"/>
              </a:lnSpc>
            </a:pPr>
            <a:r>
              <a:rPr sz="2800" dirty="0">
                <a:solidFill>
                  <a:srgbClr val="FFFFFF"/>
                </a:solidFill>
                <a:latin typeface="Calibri"/>
                <a:cs typeface="Calibri"/>
              </a:rPr>
              <a:t> </a:t>
            </a:r>
            <a:r>
              <a:rPr sz="2800" spc="-620" dirty="0">
                <a:solidFill>
                  <a:srgbClr val="FFFFFF"/>
                </a:solidFill>
                <a:latin typeface="Calibri"/>
                <a:cs typeface="Calibri"/>
              </a:rPr>
              <a:t> </a:t>
            </a:r>
            <a:r>
              <a:rPr sz="2800" spc="-100" dirty="0">
                <a:solidFill>
                  <a:srgbClr val="FFFFFF"/>
                </a:solidFill>
                <a:latin typeface="Calibri"/>
                <a:cs typeface="Calibri"/>
              </a:rPr>
              <a:t>Dr.</a:t>
            </a:r>
            <a:r>
              <a:rPr sz="2800" spc="-5" dirty="0">
                <a:solidFill>
                  <a:srgbClr val="FFFFFF"/>
                </a:solidFill>
                <a:latin typeface="Calibri"/>
                <a:cs typeface="Calibri"/>
              </a:rPr>
              <a:t> </a:t>
            </a:r>
            <a:r>
              <a:rPr lang="en-US" sz="2800" spc="-5">
                <a:solidFill>
                  <a:srgbClr val="FFFFFF"/>
                </a:solidFill>
                <a:latin typeface="Calibri"/>
                <a:cs typeface="Calibri"/>
              </a:rPr>
              <a:t>Mohammed Tawfik</a:t>
            </a:r>
            <a:endParaRPr sz="2800" dirty="0">
              <a:latin typeface="Calibri"/>
              <a:cs typeface="Calibri"/>
            </a:endParaRPr>
          </a:p>
        </p:txBody>
      </p:sp>
    </p:spTree>
    <p:extLst>
      <p:ext uri="{BB962C8B-B14F-4D97-AF65-F5344CB8AC3E}">
        <p14:creationId xmlns:p14="http://schemas.microsoft.com/office/powerpoint/2010/main" val="354952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92" name="Image292"/>
          <p:cNvPicPr>
            <a:picLocks noChangeAspect="1"/>
          </p:cNvPicPr>
          <p:nvPr/>
        </p:nvPicPr>
        <p:blipFill>
          <a:blip r:embed="rId2"/>
          <a:stretch>
            <a:fillRect/>
          </a:stretch>
        </p:blipFill>
        <p:spPr>
          <a:xfrm>
            <a:off x="8153400" y="3352800"/>
            <a:ext cx="1905000" cy="3195320"/>
          </a:xfrm>
          <a:prstGeom prst="rect">
            <a:avLst/>
          </a:prstGeom>
          <a:noFill/>
        </p:spPr>
      </p:pic>
      <p:pic>
        <p:nvPicPr>
          <p:cNvPr id="294" name="Image294"/>
          <p:cNvPicPr>
            <a:picLocks noChangeAspect="1"/>
          </p:cNvPicPr>
          <p:nvPr/>
        </p:nvPicPr>
        <p:blipFill>
          <a:blip r:embed="rId3"/>
          <a:stretch>
            <a:fillRect/>
          </a:stretch>
        </p:blipFill>
        <p:spPr>
          <a:xfrm>
            <a:off x="10049510" y="3887470"/>
            <a:ext cx="2142490" cy="2995930"/>
          </a:xfrm>
          <a:prstGeom prst="rect">
            <a:avLst/>
          </a:prstGeom>
          <a:noFill/>
        </p:spPr>
      </p:pic>
      <p:sp>
        <p:nvSpPr>
          <p:cNvPr id="295" name="Text Box295"/>
          <p:cNvSpPr txBox="1"/>
          <p:nvPr/>
        </p:nvSpPr>
        <p:spPr>
          <a:xfrm>
            <a:off x="918210" y="562951"/>
            <a:ext cx="11658600" cy="646203"/>
          </a:xfrm>
          <a:prstGeom prst="rect">
            <a:avLst/>
          </a:prstGeom>
        </p:spPr>
        <p:txBody>
          <a:bodyPr wrap="square" lIns="0" tIns="0" rIns="0" rtlCol="0">
            <a:spAutoFit/>
          </a:bodyPr>
          <a:lstStyle/>
          <a:p>
            <a:pPr algn="ctr">
              <a:lnSpc>
                <a:spcPts val="4871"/>
              </a:lnSpc>
            </a:pPr>
            <a:r>
              <a:rPr lang="en-US" altLang="zh-CN" sz="4000" b="1" spc="-5" dirty="0">
                <a:solidFill>
                  <a:srgbClr val="FF0000"/>
                </a:solidFill>
                <a:latin typeface="Comic Sans MS" panose="030F0702030302020204" pitchFamily="66" charset="0"/>
                <a:ea typeface="+mj-ea"/>
                <a:cs typeface="+mj-cs"/>
              </a:rPr>
              <a:t>8- Identity Fraud / Identity Theft</a:t>
            </a:r>
          </a:p>
        </p:txBody>
      </p:sp>
      <p:sp>
        <p:nvSpPr>
          <p:cNvPr id="297" name="Text Box297"/>
          <p:cNvSpPr txBox="1"/>
          <p:nvPr/>
        </p:nvSpPr>
        <p:spPr>
          <a:xfrm>
            <a:off x="457200" y="1447800"/>
            <a:ext cx="11277600" cy="667234"/>
          </a:xfrm>
          <a:prstGeom prst="rect">
            <a:avLst/>
          </a:prstGeom>
        </p:spPr>
        <p:txBody>
          <a:bodyPr wrap="square" lIns="0" tIns="0" rIns="0" rtlCol="0">
            <a:spAutoFit/>
          </a:bodyPr>
          <a:lstStyle/>
          <a:p>
            <a:pPr>
              <a:lnSpc>
                <a:spcPts val="2414"/>
              </a:lnSpc>
            </a:pPr>
            <a:r>
              <a:rPr lang="en-US" sz="2800" spc="-10" dirty="0">
                <a:solidFill>
                  <a:srgbClr val="404040"/>
                </a:solidFill>
                <a:latin typeface="Trebuchet MS"/>
                <a:cs typeface="Trebuchet MS"/>
              </a:rPr>
              <a:t>Identity</a:t>
            </a:r>
            <a:r>
              <a:rPr lang="en-US" sz="2800" spc="-335" dirty="0">
                <a:solidFill>
                  <a:srgbClr val="404040"/>
                </a:solidFill>
                <a:latin typeface="Trebuchet MS"/>
                <a:cs typeface="Trebuchet MS"/>
              </a:rPr>
              <a:t> </a:t>
            </a:r>
            <a:r>
              <a:rPr lang="en-US" sz="2800" spc="-5" dirty="0">
                <a:solidFill>
                  <a:srgbClr val="404040"/>
                </a:solidFill>
                <a:latin typeface="Trebuchet MS"/>
                <a:cs typeface="Trebuchet MS"/>
              </a:rPr>
              <a:t>Theft</a:t>
            </a:r>
            <a:r>
              <a:rPr lang="en-US" sz="2800" dirty="0">
                <a:latin typeface="Trebuchet MS"/>
                <a:cs typeface="Trebuchet MS"/>
              </a:rPr>
              <a:t>: </a:t>
            </a:r>
            <a:r>
              <a:rPr lang="en-US" altLang="zh-CN" sz="2800" spc="-10" dirty="0">
                <a:solidFill>
                  <a:srgbClr val="404040"/>
                </a:solidFill>
                <a:latin typeface="Trebuchet MS"/>
                <a:cs typeface="Trebuchet MS"/>
              </a:rPr>
              <a:t>Stealing someone's identity in which someone pretends to be someone else by assuming that person's identity</a:t>
            </a:r>
          </a:p>
        </p:txBody>
      </p:sp>
      <p:sp>
        <p:nvSpPr>
          <p:cNvPr id="9" name="object 2"/>
          <p:cNvSpPr txBox="1"/>
          <p:nvPr/>
        </p:nvSpPr>
        <p:spPr>
          <a:xfrm>
            <a:off x="390525" y="2286000"/>
            <a:ext cx="11268075" cy="4200509"/>
          </a:xfrm>
          <a:prstGeom prst="rect">
            <a:avLst/>
          </a:prstGeom>
        </p:spPr>
        <p:txBody>
          <a:bodyPr wrap="square" lIns="0" tIns="161925" rIns="0" bIns="0">
            <a:spAutoFit/>
          </a:bodyPr>
          <a:lstStyle/>
          <a:p>
            <a:pPr marL="12700" eaLnBrk="1" fontAlgn="auto" hangingPunct="1">
              <a:spcBef>
                <a:spcPts val="1275"/>
              </a:spcBef>
              <a:spcAft>
                <a:spcPts val="0"/>
              </a:spcAft>
              <a:defRPr/>
            </a:pPr>
            <a:r>
              <a:rPr sz="2250" spc="380" dirty="0">
                <a:solidFill>
                  <a:srgbClr val="5FCAEE"/>
                </a:solidFill>
                <a:latin typeface="Arial"/>
                <a:cs typeface="Arial"/>
              </a:rPr>
              <a:t> </a:t>
            </a:r>
            <a:r>
              <a:rPr sz="2800" spc="-10" dirty="0">
                <a:solidFill>
                  <a:srgbClr val="404040"/>
                </a:solidFill>
                <a:latin typeface="Trebuchet MS"/>
                <a:cs typeface="Trebuchet MS"/>
              </a:rPr>
              <a:t>Identity</a:t>
            </a:r>
            <a:r>
              <a:rPr sz="2800" spc="-335" dirty="0">
                <a:solidFill>
                  <a:srgbClr val="404040"/>
                </a:solidFill>
                <a:latin typeface="Trebuchet MS"/>
                <a:cs typeface="Trebuchet MS"/>
              </a:rPr>
              <a:t> </a:t>
            </a:r>
            <a:r>
              <a:rPr sz="2800" spc="-5" dirty="0">
                <a:solidFill>
                  <a:srgbClr val="404040"/>
                </a:solidFill>
                <a:latin typeface="Trebuchet MS"/>
                <a:cs typeface="Trebuchet MS"/>
              </a:rPr>
              <a:t>Theft</a:t>
            </a:r>
            <a:endParaRPr sz="2800" dirty="0">
              <a:latin typeface="Trebuchet MS"/>
              <a:cs typeface="Trebuchet MS"/>
            </a:endParaRPr>
          </a:p>
          <a:p>
            <a:pPr marL="469900" eaLnBrk="1" fontAlgn="auto" hangingPunct="1">
              <a:spcBef>
                <a:spcPts val="1010"/>
              </a:spcBef>
              <a:spcAft>
                <a:spcPts val="0"/>
              </a:spcAft>
              <a:defRPr/>
            </a:pPr>
            <a:r>
              <a:rPr sz="1900" spc="350" dirty="0">
                <a:solidFill>
                  <a:srgbClr val="5FCAEE"/>
                </a:solidFill>
                <a:latin typeface="Arial"/>
                <a:cs typeface="Arial"/>
              </a:rPr>
              <a:t> </a:t>
            </a:r>
            <a:r>
              <a:rPr sz="2400" spc="-10" dirty="0">
                <a:solidFill>
                  <a:srgbClr val="404040"/>
                </a:solidFill>
                <a:latin typeface="Trebuchet MS"/>
                <a:cs typeface="Trebuchet MS"/>
              </a:rPr>
              <a:t>Impersonation </a:t>
            </a:r>
            <a:r>
              <a:rPr sz="2400" spc="-5" dirty="0">
                <a:solidFill>
                  <a:srgbClr val="404040"/>
                </a:solidFill>
                <a:latin typeface="Trebuchet MS"/>
                <a:cs typeface="Trebuchet MS"/>
              </a:rPr>
              <a:t>by private</a:t>
            </a:r>
            <a:r>
              <a:rPr sz="2400" spc="-245" dirty="0">
                <a:solidFill>
                  <a:srgbClr val="404040"/>
                </a:solidFill>
                <a:latin typeface="Trebuchet MS"/>
                <a:cs typeface="Trebuchet MS"/>
              </a:rPr>
              <a:t> </a:t>
            </a:r>
            <a:r>
              <a:rPr sz="2400" spc="-45" dirty="0">
                <a:solidFill>
                  <a:srgbClr val="404040"/>
                </a:solidFill>
                <a:latin typeface="Trebuchet MS"/>
                <a:cs typeface="Trebuchet MS"/>
              </a:rPr>
              <a:t>information</a:t>
            </a:r>
            <a:endParaRPr sz="2400" dirty="0">
              <a:latin typeface="Trebuchet MS"/>
              <a:cs typeface="Trebuchet MS"/>
            </a:endParaRPr>
          </a:p>
          <a:p>
            <a:pPr marL="927100" eaLnBrk="1" fontAlgn="auto" hangingPunct="1">
              <a:spcBef>
                <a:spcPts val="1010"/>
              </a:spcBef>
              <a:spcAft>
                <a:spcPts val="0"/>
              </a:spcAft>
              <a:defRPr/>
            </a:pPr>
            <a:r>
              <a:rPr sz="1900" spc="75" dirty="0">
                <a:solidFill>
                  <a:srgbClr val="5FCAEE"/>
                </a:solidFill>
                <a:latin typeface="Arial"/>
                <a:cs typeface="Arial"/>
              </a:rPr>
              <a:t></a:t>
            </a:r>
            <a:r>
              <a:rPr sz="2400" spc="75" dirty="0">
                <a:solidFill>
                  <a:srgbClr val="404040"/>
                </a:solidFill>
                <a:latin typeface="Trebuchet MS"/>
                <a:cs typeface="Trebuchet MS"/>
              </a:rPr>
              <a:t>Thief </a:t>
            </a:r>
            <a:r>
              <a:rPr sz="2400" spc="-5" dirty="0">
                <a:solidFill>
                  <a:srgbClr val="404040"/>
                </a:solidFill>
                <a:latin typeface="Trebuchet MS"/>
                <a:cs typeface="Trebuchet MS"/>
              </a:rPr>
              <a:t>can </a:t>
            </a:r>
            <a:r>
              <a:rPr sz="2400" spc="-10" dirty="0">
                <a:solidFill>
                  <a:srgbClr val="404040"/>
                </a:solidFill>
                <a:latin typeface="Trebuchet MS"/>
                <a:cs typeface="Trebuchet MS"/>
              </a:rPr>
              <a:t>‘become’ </a:t>
            </a:r>
            <a:r>
              <a:rPr sz="2400" spc="-5" dirty="0">
                <a:solidFill>
                  <a:srgbClr val="404040"/>
                </a:solidFill>
                <a:latin typeface="Trebuchet MS"/>
                <a:cs typeface="Trebuchet MS"/>
              </a:rPr>
              <a:t>the</a:t>
            </a:r>
            <a:r>
              <a:rPr sz="2400" spc="-145" dirty="0">
                <a:solidFill>
                  <a:srgbClr val="404040"/>
                </a:solidFill>
                <a:latin typeface="Trebuchet MS"/>
                <a:cs typeface="Trebuchet MS"/>
              </a:rPr>
              <a:t> </a:t>
            </a:r>
            <a:r>
              <a:rPr sz="2400" dirty="0">
                <a:solidFill>
                  <a:srgbClr val="404040"/>
                </a:solidFill>
                <a:latin typeface="Trebuchet MS"/>
                <a:cs typeface="Trebuchet MS"/>
              </a:rPr>
              <a:t>victim</a:t>
            </a:r>
            <a:endParaRPr sz="2400" dirty="0">
              <a:latin typeface="Trebuchet MS"/>
              <a:cs typeface="Trebuchet MS"/>
            </a:endParaRPr>
          </a:p>
          <a:p>
            <a:pPr marL="12700" eaLnBrk="1" fontAlgn="auto" hangingPunct="1">
              <a:spcBef>
                <a:spcPts val="980"/>
              </a:spcBef>
              <a:spcAft>
                <a:spcPts val="0"/>
              </a:spcAft>
              <a:defRPr/>
            </a:pPr>
            <a:r>
              <a:rPr sz="2250" spc="380" dirty="0">
                <a:solidFill>
                  <a:srgbClr val="5FCAEE"/>
                </a:solidFill>
                <a:latin typeface="Arial"/>
                <a:cs typeface="Arial"/>
              </a:rPr>
              <a:t> </a:t>
            </a:r>
            <a:r>
              <a:rPr sz="2800" spc="-20" dirty="0">
                <a:solidFill>
                  <a:srgbClr val="404040"/>
                </a:solidFill>
                <a:latin typeface="Trebuchet MS"/>
                <a:cs typeface="Trebuchet MS"/>
              </a:rPr>
              <a:t>Reported </a:t>
            </a:r>
            <a:r>
              <a:rPr sz="2800" spc="-10" dirty="0">
                <a:solidFill>
                  <a:srgbClr val="404040"/>
                </a:solidFill>
                <a:latin typeface="Trebuchet MS"/>
                <a:cs typeface="Trebuchet MS"/>
              </a:rPr>
              <a:t>incidents</a:t>
            </a:r>
            <a:r>
              <a:rPr sz="2800" spc="-260" dirty="0">
                <a:solidFill>
                  <a:srgbClr val="404040"/>
                </a:solidFill>
                <a:latin typeface="Trebuchet MS"/>
                <a:cs typeface="Trebuchet MS"/>
              </a:rPr>
              <a:t> </a:t>
            </a:r>
            <a:r>
              <a:rPr sz="2800" spc="-5" dirty="0">
                <a:solidFill>
                  <a:srgbClr val="404040"/>
                </a:solidFill>
                <a:latin typeface="Trebuchet MS"/>
                <a:cs typeface="Trebuchet MS"/>
              </a:rPr>
              <a:t>rising</a:t>
            </a:r>
            <a:endParaRPr sz="2800" dirty="0">
              <a:latin typeface="Trebuchet MS"/>
              <a:cs typeface="Trebuchet MS"/>
            </a:endParaRPr>
          </a:p>
          <a:p>
            <a:pPr marL="12700" eaLnBrk="1" fontAlgn="auto" hangingPunct="1">
              <a:spcBef>
                <a:spcPts val="1010"/>
              </a:spcBef>
              <a:spcAft>
                <a:spcPts val="0"/>
              </a:spcAft>
              <a:defRPr/>
            </a:pPr>
            <a:r>
              <a:rPr sz="2250" spc="380" dirty="0">
                <a:solidFill>
                  <a:srgbClr val="5FCAEE"/>
                </a:solidFill>
                <a:latin typeface="Arial"/>
                <a:cs typeface="Arial"/>
              </a:rPr>
              <a:t> </a:t>
            </a:r>
            <a:r>
              <a:rPr sz="2800" spc="-10" dirty="0">
                <a:solidFill>
                  <a:srgbClr val="404040"/>
                </a:solidFill>
                <a:latin typeface="Trebuchet MS"/>
                <a:cs typeface="Trebuchet MS"/>
              </a:rPr>
              <a:t>Methods </a:t>
            </a:r>
            <a:r>
              <a:rPr sz="2800" spc="-5" dirty="0">
                <a:solidFill>
                  <a:srgbClr val="404040"/>
                </a:solidFill>
                <a:latin typeface="Trebuchet MS"/>
                <a:cs typeface="Trebuchet MS"/>
              </a:rPr>
              <a:t>of stealing</a:t>
            </a:r>
            <a:r>
              <a:rPr sz="2800" spc="-250" dirty="0">
                <a:solidFill>
                  <a:srgbClr val="404040"/>
                </a:solidFill>
                <a:latin typeface="Trebuchet MS"/>
                <a:cs typeface="Trebuchet MS"/>
              </a:rPr>
              <a:t> </a:t>
            </a:r>
            <a:r>
              <a:rPr sz="2800" spc="-10" dirty="0">
                <a:solidFill>
                  <a:srgbClr val="404040"/>
                </a:solidFill>
                <a:latin typeface="Trebuchet MS"/>
                <a:cs typeface="Trebuchet MS"/>
              </a:rPr>
              <a:t>information</a:t>
            </a:r>
            <a:endParaRPr sz="2800" dirty="0">
              <a:latin typeface="Trebuchet MS"/>
              <a:cs typeface="Trebuchet MS"/>
            </a:endParaRPr>
          </a:p>
          <a:p>
            <a:pPr marL="469900" eaLnBrk="1" fontAlgn="auto" hangingPunct="1">
              <a:spcBef>
                <a:spcPts val="1010"/>
              </a:spcBef>
              <a:spcAft>
                <a:spcPts val="0"/>
              </a:spcAft>
              <a:defRPr/>
            </a:pPr>
            <a:r>
              <a:rPr sz="1900" spc="350" dirty="0">
                <a:solidFill>
                  <a:srgbClr val="5FCAEE"/>
                </a:solidFill>
                <a:latin typeface="Arial"/>
                <a:cs typeface="Arial"/>
              </a:rPr>
              <a:t> </a:t>
            </a:r>
            <a:r>
              <a:rPr sz="2400" spc="-5" dirty="0">
                <a:solidFill>
                  <a:srgbClr val="404040"/>
                </a:solidFill>
                <a:latin typeface="Trebuchet MS"/>
                <a:cs typeface="Trebuchet MS"/>
              </a:rPr>
              <a:t>Shoulder</a:t>
            </a:r>
            <a:r>
              <a:rPr sz="2400" spc="-290" dirty="0">
                <a:solidFill>
                  <a:srgbClr val="404040"/>
                </a:solidFill>
                <a:latin typeface="Trebuchet MS"/>
                <a:cs typeface="Trebuchet MS"/>
              </a:rPr>
              <a:t> </a:t>
            </a:r>
            <a:r>
              <a:rPr sz="2400" spc="-5" dirty="0">
                <a:solidFill>
                  <a:srgbClr val="404040"/>
                </a:solidFill>
                <a:latin typeface="Trebuchet MS"/>
                <a:cs typeface="Trebuchet MS"/>
              </a:rPr>
              <a:t>surfing</a:t>
            </a:r>
            <a:r>
              <a:rPr lang="en-US" sz="2400" spc="-5" dirty="0">
                <a:solidFill>
                  <a:srgbClr val="404040"/>
                </a:solidFill>
                <a:latin typeface="Trebuchet MS"/>
                <a:cs typeface="Trebuchet MS"/>
              </a:rPr>
              <a:t>    </a:t>
            </a:r>
            <a:r>
              <a:rPr sz="1900" spc="350" dirty="0">
                <a:solidFill>
                  <a:srgbClr val="5FCAEE"/>
                </a:solidFill>
                <a:latin typeface="Arial"/>
                <a:cs typeface="Arial"/>
              </a:rPr>
              <a:t></a:t>
            </a:r>
            <a:r>
              <a:rPr sz="1900" spc="30" dirty="0">
                <a:solidFill>
                  <a:srgbClr val="5FCAEE"/>
                </a:solidFill>
                <a:latin typeface="Arial"/>
                <a:cs typeface="Arial"/>
              </a:rPr>
              <a:t> </a:t>
            </a:r>
            <a:r>
              <a:rPr sz="2400" spc="-5" dirty="0">
                <a:solidFill>
                  <a:srgbClr val="404040"/>
                </a:solidFill>
                <a:latin typeface="Trebuchet MS"/>
                <a:cs typeface="Trebuchet MS"/>
              </a:rPr>
              <a:t>Snagging</a:t>
            </a:r>
            <a:endParaRPr sz="2400" dirty="0">
              <a:latin typeface="Trebuchet MS"/>
              <a:cs typeface="Trebuchet MS"/>
            </a:endParaRPr>
          </a:p>
          <a:p>
            <a:pPr marL="469900" eaLnBrk="1" fontAlgn="auto" hangingPunct="1">
              <a:spcBef>
                <a:spcPts val="994"/>
              </a:spcBef>
              <a:spcAft>
                <a:spcPts val="0"/>
              </a:spcAft>
              <a:defRPr/>
            </a:pPr>
            <a:r>
              <a:rPr sz="1900" spc="350" dirty="0">
                <a:solidFill>
                  <a:srgbClr val="5FCAEE"/>
                </a:solidFill>
                <a:latin typeface="Arial"/>
                <a:cs typeface="Arial"/>
              </a:rPr>
              <a:t> </a:t>
            </a:r>
            <a:r>
              <a:rPr sz="2400" spc="-5" dirty="0">
                <a:solidFill>
                  <a:srgbClr val="404040"/>
                </a:solidFill>
                <a:latin typeface="Trebuchet MS"/>
                <a:cs typeface="Trebuchet MS"/>
              </a:rPr>
              <a:t>Dumpster</a:t>
            </a:r>
            <a:r>
              <a:rPr sz="2400" spc="-315" dirty="0">
                <a:solidFill>
                  <a:srgbClr val="404040"/>
                </a:solidFill>
                <a:latin typeface="Trebuchet MS"/>
                <a:cs typeface="Trebuchet MS"/>
              </a:rPr>
              <a:t> </a:t>
            </a:r>
            <a:r>
              <a:rPr sz="2400" spc="-5" dirty="0">
                <a:solidFill>
                  <a:srgbClr val="404040"/>
                </a:solidFill>
                <a:latin typeface="Trebuchet MS"/>
                <a:cs typeface="Trebuchet MS"/>
              </a:rPr>
              <a:t>diving</a:t>
            </a:r>
            <a:r>
              <a:rPr lang="en-US" sz="2400" spc="-5" dirty="0">
                <a:solidFill>
                  <a:srgbClr val="404040"/>
                </a:solidFill>
                <a:latin typeface="Trebuchet MS"/>
                <a:cs typeface="Trebuchet MS"/>
              </a:rPr>
              <a:t>    </a:t>
            </a:r>
            <a:r>
              <a:rPr sz="1900" spc="350" dirty="0">
                <a:solidFill>
                  <a:srgbClr val="5FCAEE"/>
                </a:solidFill>
                <a:latin typeface="Arial"/>
                <a:cs typeface="Arial"/>
              </a:rPr>
              <a:t> </a:t>
            </a:r>
            <a:r>
              <a:rPr sz="2400" spc="-5" dirty="0">
                <a:solidFill>
                  <a:srgbClr val="404040"/>
                </a:solidFill>
                <a:latin typeface="Trebuchet MS"/>
                <a:cs typeface="Trebuchet MS"/>
              </a:rPr>
              <a:t>Social</a:t>
            </a:r>
            <a:r>
              <a:rPr sz="2400" spc="-325" dirty="0">
                <a:solidFill>
                  <a:srgbClr val="404040"/>
                </a:solidFill>
                <a:latin typeface="Trebuchet MS"/>
                <a:cs typeface="Trebuchet MS"/>
              </a:rPr>
              <a:t> </a:t>
            </a:r>
            <a:r>
              <a:rPr sz="2400" spc="-5" dirty="0">
                <a:solidFill>
                  <a:srgbClr val="404040"/>
                </a:solidFill>
                <a:latin typeface="Trebuchet MS"/>
                <a:cs typeface="Trebuchet MS"/>
              </a:rPr>
              <a:t>engineering</a:t>
            </a:r>
            <a:endParaRPr sz="2400" dirty="0">
              <a:latin typeface="Trebuchet MS"/>
              <a:cs typeface="Trebuchet MS"/>
            </a:endParaRPr>
          </a:p>
          <a:p>
            <a:pPr marL="469900" eaLnBrk="1" fontAlgn="auto" hangingPunct="1">
              <a:spcBef>
                <a:spcPts val="994"/>
              </a:spcBef>
              <a:spcAft>
                <a:spcPts val="0"/>
              </a:spcAft>
              <a:defRPr/>
            </a:pPr>
            <a:r>
              <a:rPr sz="1900" spc="350" dirty="0">
                <a:solidFill>
                  <a:srgbClr val="5FCAEE"/>
                </a:solidFill>
                <a:latin typeface="Arial"/>
                <a:cs typeface="Arial"/>
              </a:rPr>
              <a:t> </a:t>
            </a:r>
            <a:r>
              <a:rPr sz="2400" spc="-5" dirty="0">
                <a:solidFill>
                  <a:srgbClr val="404040"/>
                </a:solidFill>
                <a:latin typeface="Trebuchet MS"/>
                <a:cs typeface="Trebuchet MS"/>
              </a:rPr>
              <a:t>High-tech</a:t>
            </a:r>
            <a:r>
              <a:rPr sz="2400" spc="-300" dirty="0">
                <a:solidFill>
                  <a:srgbClr val="404040"/>
                </a:solidFill>
                <a:latin typeface="Trebuchet MS"/>
                <a:cs typeface="Trebuchet MS"/>
              </a:rPr>
              <a:t> </a:t>
            </a:r>
            <a:r>
              <a:rPr sz="2400" spc="-10" dirty="0">
                <a:solidFill>
                  <a:srgbClr val="404040"/>
                </a:solidFill>
                <a:latin typeface="Trebuchet MS"/>
                <a:cs typeface="Trebuchet MS"/>
              </a:rPr>
              <a:t>methods</a:t>
            </a:r>
            <a:endParaRPr sz="2400" dirty="0">
              <a:latin typeface="Trebuchet MS"/>
              <a:cs typeface="Trebuchet MS"/>
            </a:endParaRPr>
          </a:p>
        </p:txBody>
      </p:sp>
    </p:spTree>
    <p:extLst>
      <p:ext uri="{BB962C8B-B14F-4D97-AF65-F5344CB8AC3E}">
        <p14:creationId xmlns:p14="http://schemas.microsoft.com/office/powerpoint/2010/main" val="2642408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Text Box209"/>
          <p:cNvSpPr txBox="1"/>
          <p:nvPr/>
        </p:nvSpPr>
        <p:spPr>
          <a:xfrm>
            <a:off x="533400" y="533400"/>
            <a:ext cx="10668000" cy="1274580"/>
          </a:xfrm>
          <a:prstGeom prst="rect">
            <a:avLst/>
          </a:prstGeom>
        </p:spPr>
        <p:txBody>
          <a:bodyPr wrap="square" lIns="0" tIns="0" rIns="0" rtlCol="0">
            <a:spAutoFit/>
          </a:bodyPr>
          <a:lstStyle/>
          <a:p>
            <a:pPr algn="ctr">
              <a:lnSpc>
                <a:spcPts val="4871"/>
              </a:lnSpc>
            </a:pPr>
            <a:r>
              <a:rPr lang="en-US" altLang="zh-CN" sz="4000" b="1" spc="-5" dirty="0">
                <a:solidFill>
                  <a:srgbClr val="FF0000"/>
                </a:solidFill>
                <a:latin typeface="Comic Sans MS" panose="030F0702030302020204" pitchFamily="66" charset="0"/>
                <a:ea typeface="+mj-ea"/>
                <a:cs typeface="+mj-cs"/>
              </a:rPr>
              <a:t>9-</a:t>
            </a:r>
            <a:r>
              <a:rPr lang="en-US" sz="4000" b="1" spc="-5" dirty="0">
                <a:solidFill>
                  <a:srgbClr val="FF0000"/>
                </a:solidFill>
                <a:latin typeface="Comic Sans MS" panose="030F0702030302020204" pitchFamily="66" charset="0"/>
                <a:ea typeface="+mj-ea"/>
                <a:cs typeface="+mj-cs"/>
              </a:rPr>
              <a:t> </a:t>
            </a:r>
            <a:r>
              <a:rPr lang="en-US" altLang="zh-CN" sz="4000" b="1" spc="-5" dirty="0">
                <a:solidFill>
                  <a:srgbClr val="FF0000"/>
                </a:solidFill>
                <a:latin typeface="Comic Sans MS" panose="030F0702030302020204" pitchFamily="66" charset="0"/>
                <a:ea typeface="+mj-ea"/>
                <a:cs typeface="+mj-cs"/>
              </a:rPr>
              <a:t>Zero-day exploit</a:t>
            </a:r>
          </a:p>
          <a:p>
            <a:pPr algn="ctr">
              <a:lnSpc>
                <a:spcPts val="4871"/>
              </a:lnSpc>
            </a:pPr>
            <a:endParaRPr lang="en-US" altLang="zh-CN" sz="4000" b="1" spc="-5" dirty="0">
              <a:solidFill>
                <a:srgbClr val="FF0000"/>
              </a:solidFill>
              <a:latin typeface="Comic Sans MS" panose="030F0702030302020204" pitchFamily="66" charset="0"/>
              <a:ea typeface="+mj-ea"/>
              <a:cs typeface="+mj-cs"/>
            </a:endParaRPr>
          </a:p>
        </p:txBody>
      </p:sp>
      <p:sp>
        <p:nvSpPr>
          <p:cNvPr id="211" name="Text Box211"/>
          <p:cNvSpPr txBox="1"/>
          <p:nvPr/>
        </p:nvSpPr>
        <p:spPr>
          <a:xfrm>
            <a:off x="457200" y="2743200"/>
            <a:ext cx="7543800" cy="2539157"/>
          </a:xfrm>
          <a:prstGeom prst="rect">
            <a:avLst/>
          </a:prstGeom>
        </p:spPr>
        <p:txBody>
          <a:bodyPr wrap="square" lIns="0" tIns="0" rIns="0" rtlCol="0">
            <a:spAutoFit/>
          </a:bodyPr>
          <a:lstStyle/>
          <a:p>
            <a:pPr fontAlgn="base"/>
            <a:r>
              <a:rPr lang="en-US" dirty="0"/>
              <a:t>A </a:t>
            </a:r>
            <a:r>
              <a:rPr lang="en-US" b="1" dirty="0"/>
              <a:t>zero-day vulnerability</a:t>
            </a:r>
            <a:r>
              <a:rPr lang="en-US" dirty="0"/>
              <a:t> is a software vulnerability discovered by attackers before the vendor has become aware of it. Because the vendors are unaware, no patch exists for zero-day vulnerabilities, making attacks likely to succeed.</a:t>
            </a:r>
          </a:p>
          <a:p>
            <a:pPr fontAlgn="base"/>
            <a:r>
              <a:rPr lang="en-US" dirty="0"/>
              <a:t>A </a:t>
            </a:r>
            <a:r>
              <a:rPr lang="en-US" b="1" dirty="0"/>
              <a:t>zero-day exploit </a:t>
            </a:r>
            <a:r>
              <a:rPr lang="en-US" dirty="0"/>
              <a:t>is the method hackers use to attack systems with a previously unidentified vulnerability.</a:t>
            </a:r>
          </a:p>
          <a:p>
            <a:pPr fontAlgn="base"/>
            <a:r>
              <a:rPr lang="en-US" dirty="0"/>
              <a:t>A </a:t>
            </a:r>
            <a:r>
              <a:rPr lang="en-US" b="1" dirty="0"/>
              <a:t>zero-day attack</a:t>
            </a:r>
            <a:r>
              <a:rPr lang="en-US" dirty="0"/>
              <a:t> is the use of a zero-day exploit to cause damage to or steal data from a system affected by a vulnerability.</a:t>
            </a:r>
          </a:p>
        </p:txBody>
      </p:sp>
      <p:sp>
        <p:nvSpPr>
          <p:cNvPr id="3" name="Rectangle 2"/>
          <p:cNvSpPr/>
          <p:nvPr/>
        </p:nvSpPr>
        <p:spPr>
          <a:xfrm>
            <a:off x="520700" y="1447800"/>
            <a:ext cx="11671300" cy="1200329"/>
          </a:xfrm>
          <a:prstGeom prst="rect">
            <a:avLst/>
          </a:prstGeom>
        </p:spPr>
        <p:txBody>
          <a:bodyPr wrap="square">
            <a:spAutoFit/>
          </a:bodyPr>
          <a:lstStyle/>
          <a:p>
            <a:r>
              <a:rPr lang="en-US" b="1" dirty="0"/>
              <a:t>”Zero-day" </a:t>
            </a:r>
            <a:r>
              <a:rPr lang="en-US" dirty="0"/>
              <a:t>is a broad term that describes recently discovered security vulnerabilities that hackers can use to attack systems. The term "zero-day" refers to the fact that the vendor or developer has only just learned of the flaw – which means they have “zero days” to fix it. A zero-day attack takes place when hackers exploit the flaw before developers have a chance to address it.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1752" t="2513" r="25000" b="5607"/>
          <a:stretch/>
        </p:blipFill>
        <p:spPr>
          <a:xfrm>
            <a:off x="7607300" y="2667000"/>
            <a:ext cx="4279900" cy="4154021"/>
          </a:xfrm>
          <a:prstGeom prst="rect">
            <a:avLst/>
          </a:prstGeom>
        </p:spPr>
      </p:pic>
    </p:spTree>
    <p:extLst>
      <p:ext uri="{BB962C8B-B14F-4D97-AF65-F5344CB8AC3E}">
        <p14:creationId xmlns:p14="http://schemas.microsoft.com/office/powerpoint/2010/main" val="373128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Text Box209"/>
          <p:cNvSpPr txBox="1"/>
          <p:nvPr/>
        </p:nvSpPr>
        <p:spPr>
          <a:xfrm>
            <a:off x="2442210" y="600910"/>
            <a:ext cx="10668000" cy="646203"/>
          </a:xfrm>
          <a:prstGeom prst="rect">
            <a:avLst/>
          </a:prstGeom>
        </p:spPr>
        <p:txBody>
          <a:bodyPr wrap="square" lIns="0" tIns="0" rIns="0" rtlCol="0">
            <a:spAutoFit/>
          </a:bodyPr>
          <a:lstStyle/>
          <a:p>
            <a:pPr>
              <a:lnSpc>
                <a:spcPts val="4871"/>
              </a:lnSpc>
            </a:pPr>
            <a:r>
              <a:rPr lang="en-US" altLang="zh-CN" sz="4000" b="1" spc="-5" dirty="0">
                <a:solidFill>
                  <a:srgbClr val="FF0000"/>
                </a:solidFill>
                <a:latin typeface="Comic Sans MS" panose="030F0702030302020204" pitchFamily="66" charset="0"/>
                <a:ea typeface="+mj-ea"/>
                <a:cs typeface="+mj-cs"/>
              </a:rPr>
              <a:t>10-</a:t>
            </a:r>
            <a:r>
              <a:rPr lang="en-US" sz="4000" b="1" spc="-5" dirty="0">
                <a:solidFill>
                  <a:srgbClr val="FF0000"/>
                </a:solidFill>
                <a:latin typeface="Comic Sans MS" panose="030F0702030302020204" pitchFamily="66" charset="0"/>
                <a:ea typeface="+mj-ea"/>
                <a:cs typeface="+mj-cs"/>
              </a:rPr>
              <a:t> A man in the middle (MITM) </a:t>
            </a:r>
            <a:endParaRPr lang="en-US" altLang="zh-CN" sz="4000" b="1" spc="-5" dirty="0">
              <a:solidFill>
                <a:srgbClr val="FF0000"/>
              </a:solidFill>
              <a:latin typeface="Comic Sans MS" panose="030F0702030302020204" pitchFamily="66" charset="0"/>
              <a:ea typeface="+mj-ea"/>
              <a:cs typeface="+mj-cs"/>
            </a:endParaRPr>
          </a:p>
        </p:txBody>
      </p:sp>
      <p:sp>
        <p:nvSpPr>
          <p:cNvPr id="211" name="Text Box211"/>
          <p:cNvSpPr txBox="1"/>
          <p:nvPr/>
        </p:nvSpPr>
        <p:spPr>
          <a:xfrm>
            <a:off x="533400" y="1644142"/>
            <a:ext cx="11201400" cy="2170402"/>
          </a:xfrm>
          <a:prstGeom prst="rect">
            <a:avLst/>
          </a:prstGeom>
        </p:spPr>
        <p:txBody>
          <a:bodyPr wrap="square" lIns="0" tIns="0" rIns="0" rtlCol="0">
            <a:spAutoFit/>
          </a:bodyPr>
          <a:lstStyle/>
          <a:p>
            <a:pPr algn="just">
              <a:lnSpc>
                <a:spcPts val="3368"/>
              </a:lnSpc>
            </a:pPr>
            <a:r>
              <a:rPr lang="en-US" altLang="zh-CN" sz="2800" spc="-2" dirty="0">
                <a:latin typeface="Verdana"/>
                <a:ea typeface="Verdana"/>
                <a:cs typeface="Verdana"/>
              </a:rPr>
              <a:t>♦ </a:t>
            </a:r>
            <a:r>
              <a:rPr lang="en-US" sz="2000" spc="-2" dirty="0">
                <a:latin typeface="Verdana"/>
                <a:ea typeface="Verdana"/>
                <a:cs typeface="Verdana"/>
              </a:rPr>
              <a:t>A man-in-the-middle (MITM) attack occurs when hackers insert themselves into a two-party transaction. After interrupting the traffic, they can filter and steal data, according to Cisco. MITM attacks often occur when a visitor uses an unsecured public Wi-Fi network. Attackers insert themselves between the visitor and the network, and then use malware to install software and use data maliciously.</a:t>
            </a:r>
            <a:endParaRPr lang="en-US" altLang="zh-CN" sz="2000" spc="-2" dirty="0">
              <a:latin typeface="Verdana"/>
              <a:ea typeface="Verdana"/>
              <a:cs typeface="Verdana"/>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1" t="1404" r="-161" b="5965"/>
          <a:stretch/>
        </p:blipFill>
        <p:spPr>
          <a:xfrm>
            <a:off x="4298950" y="3962400"/>
            <a:ext cx="7905750" cy="2895600"/>
          </a:xfrm>
          <a:prstGeom prst="rect">
            <a:avLst/>
          </a:prstGeom>
        </p:spPr>
      </p:pic>
    </p:spTree>
    <p:extLst>
      <p:ext uri="{BB962C8B-B14F-4D97-AF65-F5344CB8AC3E}">
        <p14:creationId xmlns:p14="http://schemas.microsoft.com/office/powerpoint/2010/main" val="1190590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0" y="1524000"/>
            <a:ext cx="7821613" cy="3984625"/>
          </a:xfrm>
          <a:prstGeom prst="rect">
            <a:avLst/>
          </a:prstGeom>
        </p:spPr>
        <p:txBody>
          <a:bodyPr lIns="0" tIns="160655" rIns="0" bIns="0">
            <a:spAutoFit/>
          </a:bodyPr>
          <a:lstStyle/>
          <a:p>
            <a:pPr marL="12700" eaLnBrk="1" fontAlgn="auto" hangingPunct="1">
              <a:spcBef>
                <a:spcPts val="1265"/>
              </a:spcBef>
              <a:spcAft>
                <a:spcPts val="0"/>
              </a:spcAft>
              <a:defRPr/>
            </a:pPr>
            <a:r>
              <a:rPr sz="2550" spc="445" dirty="0">
                <a:solidFill>
                  <a:srgbClr val="5FCAEE"/>
                </a:solidFill>
                <a:latin typeface="Arial"/>
                <a:cs typeface="Arial"/>
              </a:rPr>
              <a:t></a:t>
            </a:r>
            <a:r>
              <a:rPr sz="2550" spc="-260" dirty="0">
                <a:solidFill>
                  <a:srgbClr val="5FCAEE"/>
                </a:solidFill>
                <a:latin typeface="Arial"/>
                <a:cs typeface="Arial"/>
              </a:rPr>
              <a:t> </a:t>
            </a:r>
            <a:r>
              <a:rPr sz="3200" spc="-5" dirty="0">
                <a:solidFill>
                  <a:srgbClr val="404040"/>
                </a:solidFill>
                <a:latin typeface="Trebuchet MS"/>
                <a:cs typeface="Trebuchet MS"/>
              </a:rPr>
              <a:t>Loss </a:t>
            </a:r>
            <a:r>
              <a:rPr sz="3200" dirty="0">
                <a:solidFill>
                  <a:srgbClr val="404040"/>
                </a:solidFill>
                <a:latin typeface="Trebuchet MS"/>
                <a:cs typeface="Trebuchet MS"/>
              </a:rPr>
              <a:t>of </a:t>
            </a:r>
            <a:r>
              <a:rPr sz="3200" spc="-5" dirty="0">
                <a:solidFill>
                  <a:srgbClr val="404040"/>
                </a:solidFill>
                <a:latin typeface="Trebuchet MS"/>
                <a:cs typeface="Trebuchet MS"/>
              </a:rPr>
              <a:t>privacy</a:t>
            </a:r>
            <a:endParaRPr sz="3200" dirty="0">
              <a:latin typeface="Trebuchet MS"/>
              <a:cs typeface="Trebuchet MS"/>
            </a:endParaRPr>
          </a:p>
          <a:p>
            <a:pPr marL="469900" eaLnBrk="1" fontAlgn="auto" hangingPunct="1">
              <a:spcBef>
                <a:spcPts val="1015"/>
              </a:spcBef>
              <a:spcAft>
                <a:spcPts val="0"/>
              </a:spcAft>
              <a:defRPr/>
            </a:pPr>
            <a:r>
              <a:rPr sz="2250" spc="380" dirty="0">
                <a:solidFill>
                  <a:srgbClr val="5FCAEE"/>
                </a:solidFill>
                <a:latin typeface="Arial"/>
                <a:cs typeface="Arial"/>
              </a:rPr>
              <a:t></a:t>
            </a:r>
            <a:r>
              <a:rPr sz="2250" spc="-240" dirty="0">
                <a:solidFill>
                  <a:srgbClr val="5FCAEE"/>
                </a:solidFill>
                <a:latin typeface="Arial"/>
                <a:cs typeface="Arial"/>
              </a:rPr>
              <a:t> </a:t>
            </a:r>
            <a:r>
              <a:rPr sz="2800" spc="-25" dirty="0">
                <a:solidFill>
                  <a:srgbClr val="404040"/>
                </a:solidFill>
                <a:latin typeface="Trebuchet MS"/>
                <a:cs typeface="Trebuchet MS"/>
              </a:rPr>
              <a:t>Personal </a:t>
            </a:r>
            <a:r>
              <a:rPr sz="2800" spc="-10" dirty="0">
                <a:solidFill>
                  <a:srgbClr val="404040"/>
                </a:solidFill>
                <a:latin typeface="Trebuchet MS"/>
                <a:cs typeface="Trebuchet MS"/>
              </a:rPr>
              <a:t>information </a:t>
            </a:r>
            <a:r>
              <a:rPr sz="2800" spc="-5" dirty="0">
                <a:solidFill>
                  <a:srgbClr val="404040"/>
                </a:solidFill>
                <a:latin typeface="Trebuchet MS"/>
                <a:cs typeface="Trebuchet MS"/>
              </a:rPr>
              <a:t>is stored </a:t>
            </a:r>
            <a:r>
              <a:rPr sz="2800" spc="-45" dirty="0">
                <a:solidFill>
                  <a:srgbClr val="404040"/>
                </a:solidFill>
                <a:latin typeface="Trebuchet MS"/>
                <a:cs typeface="Trebuchet MS"/>
              </a:rPr>
              <a:t>electronically</a:t>
            </a:r>
            <a:endParaRPr sz="2800" dirty="0">
              <a:latin typeface="Trebuchet MS"/>
              <a:cs typeface="Trebuchet MS"/>
            </a:endParaRPr>
          </a:p>
          <a:p>
            <a:pPr marL="469900" eaLnBrk="1" fontAlgn="auto" hangingPunct="1">
              <a:spcBef>
                <a:spcPts val="994"/>
              </a:spcBef>
              <a:spcAft>
                <a:spcPts val="0"/>
              </a:spcAft>
              <a:defRPr/>
            </a:pPr>
            <a:r>
              <a:rPr sz="2250" spc="60" dirty="0">
                <a:solidFill>
                  <a:srgbClr val="5FCAEE"/>
                </a:solidFill>
                <a:latin typeface="Arial"/>
                <a:cs typeface="Arial"/>
              </a:rPr>
              <a:t></a:t>
            </a:r>
            <a:r>
              <a:rPr sz="2800" spc="60" dirty="0">
                <a:solidFill>
                  <a:srgbClr val="404040"/>
                </a:solidFill>
                <a:latin typeface="Trebuchet MS"/>
                <a:cs typeface="Trebuchet MS"/>
              </a:rPr>
              <a:t>Purchases </a:t>
            </a:r>
            <a:r>
              <a:rPr sz="2800" spc="-5" dirty="0">
                <a:solidFill>
                  <a:srgbClr val="404040"/>
                </a:solidFill>
                <a:latin typeface="Trebuchet MS"/>
                <a:cs typeface="Trebuchet MS"/>
              </a:rPr>
              <a:t>are </a:t>
            </a:r>
            <a:r>
              <a:rPr sz="2800" spc="-10" dirty="0">
                <a:solidFill>
                  <a:srgbClr val="404040"/>
                </a:solidFill>
                <a:latin typeface="Trebuchet MS"/>
                <a:cs typeface="Trebuchet MS"/>
              </a:rPr>
              <a:t>stored </a:t>
            </a:r>
            <a:r>
              <a:rPr sz="2800" spc="-5" dirty="0">
                <a:solidFill>
                  <a:srgbClr val="404040"/>
                </a:solidFill>
                <a:latin typeface="Trebuchet MS"/>
                <a:cs typeface="Trebuchet MS"/>
              </a:rPr>
              <a:t>in a</a:t>
            </a:r>
            <a:r>
              <a:rPr sz="2800" spc="-45" dirty="0">
                <a:solidFill>
                  <a:srgbClr val="404040"/>
                </a:solidFill>
                <a:latin typeface="Trebuchet MS"/>
                <a:cs typeface="Trebuchet MS"/>
              </a:rPr>
              <a:t> </a:t>
            </a:r>
            <a:r>
              <a:rPr sz="2800" spc="-10" dirty="0">
                <a:solidFill>
                  <a:srgbClr val="404040"/>
                </a:solidFill>
                <a:latin typeface="Trebuchet MS"/>
                <a:cs typeface="Trebuchet MS"/>
              </a:rPr>
              <a:t>database</a:t>
            </a:r>
            <a:endParaRPr sz="2800" dirty="0">
              <a:latin typeface="Trebuchet MS"/>
              <a:cs typeface="Trebuchet MS"/>
            </a:endParaRPr>
          </a:p>
          <a:p>
            <a:pPr marL="927100" eaLnBrk="1" fontAlgn="auto" hangingPunct="1">
              <a:spcBef>
                <a:spcPts val="994"/>
              </a:spcBef>
              <a:spcAft>
                <a:spcPts val="0"/>
              </a:spcAft>
              <a:defRPr/>
            </a:pPr>
            <a:r>
              <a:rPr sz="2250" spc="70" dirty="0">
                <a:solidFill>
                  <a:srgbClr val="5FCAEE"/>
                </a:solidFill>
                <a:latin typeface="Arial"/>
                <a:cs typeface="Arial"/>
              </a:rPr>
              <a:t></a:t>
            </a:r>
            <a:r>
              <a:rPr sz="2800" spc="70" dirty="0">
                <a:solidFill>
                  <a:srgbClr val="404040"/>
                </a:solidFill>
                <a:latin typeface="Trebuchet MS"/>
                <a:cs typeface="Trebuchet MS"/>
              </a:rPr>
              <a:t>Data </a:t>
            </a:r>
            <a:r>
              <a:rPr sz="2800" spc="-5" dirty="0">
                <a:solidFill>
                  <a:srgbClr val="404040"/>
                </a:solidFill>
                <a:latin typeface="Trebuchet MS"/>
                <a:cs typeface="Trebuchet MS"/>
              </a:rPr>
              <a:t>is sold to </a:t>
            </a:r>
            <a:r>
              <a:rPr sz="2800" spc="-10" dirty="0">
                <a:solidFill>
                  <a:srgbClr val="404040"/>
                </a:solidFill>
                <a:latin typeface="Trebuchet MS"/>
                <a:cs typeface="Trebuchet MS"/>
              </a:rPr>
              <a:t>other</a:t>
            </a:r>
            <a:r>
              <a:rPr sz="2800" spc="-70" dirty="0">
                <a:solidFill>
                  <a:srgbClr val="404040"/>
                </a:solidFill>
                <a:latin typeface="Trebuchet MS"/>
                <a:cs typeface="Trebuchet MS"/>
              </a:rPr>
              <a:t> </a:t>
            </a:r>
            <a:r>
              <a:rPr sz="2800" spc="-10" dirty="0">
                <a:solidFill>
                  <a:srgbClr val="404040"/>
                </a:solidFill>
                <a:latin typeface="Trebuchet MS"/>
                <a:cs typeface="Trebuchet MS"/>
              </a:rPr>
              <a:t>companies</a:t>
            </a:r>
            <a:endParaRPr sz="2800" dirty="0">
              <a:latin typeface="Trebuchet MS"/>
              <a:cs typeface="Trebuchet MS"/>
            </a:endParaRPr>
          </a:p>
          <a:p>
            <a:pPr marL="469900" eaLnBrk="1" fontAlgn="auto" hangingPunct="1">
              <a:spcBef>
                <a:spcPts val="1010"/>
              </a:spcBef>
              <a:spcAft>
                <a:spcPts val="0"/>
              </a:spcAft>
              <a:defRPr/>
            </a:pPr>
            <a:r>
              <a:rPr sz="2250" spc="90" dirty="0">
                <a:solidFill>
                  <a:srgbClr val="5FCAEE"/>
                </a:solidFill>
                <a:latin typeface="Arial"/>
                <a:cs typeface="Arial"/>
              </a:rPr>
              <a:t></a:t>
            </a:r>
            <a:r>
              <a:rPr sz="2800" spc="90" dirty="0">
                <a:solidFill>
                  <a:srgbClr val="404040"/>
                </a:solidFill>
                <a:latin typeface="Trebuchet MS"/>
                <a:cs typeface="Trebuchet MS"/>
              </a:rPr>
              <a:t>Public </a:t>
            </a:r>
            <a:r>
              <a:rPr sz="2800" spc="-5" dirty="0">
                <a:solidFill>
                  <a:srgbClr val="404040"/>
                </a:solidFill>
                <a:latin typeface="Trebuchet MS"/>
                <a:cs typeface="Trebuchet MS"/>
              </a:rPr>
              <a:t>records on </a:t>
            </a:r>
            <a:r>
              <a:rPr sz="2800" spc="-10" dirty="0">
                <a:solidFill>
                  <a:srgbClr val="404040"/>
                </a:solidFill>
                <a:latin typeface="Trebuchet MS"/>
                <a:cs typeface="Trebuchet MS"/>
              </a:rPr>
              <a:t>the</a:t>
            </a:r>
            <a:r>
              <a:rPr sz="2800" spc="-95" dirty="0">
                <a:solidFill>
                  <a:srgbClr val="404040"/>
                </a:solidFill>
                <a:latin typeface="Trebuchet MS"/>
                <a:cs typeface="Trebuchet MS"/>
              </a:rPr>
              <a:t> </a:t>
            </a:r>
            <a:r>
              <a:rPr sz="2800" spc="-10" dirty="0">
                <a:solidFill>
                  <a:srgbClr val="404040"/>
                </a:solidFill>
                <a:latin typeface="Trebuchet MS"/>
                <a:cs typeface="Trebuchet MS"/>
              </a:rPr>
              <a:t>Internet</a:t>
            </a:r>
            <a:endParaRPr sz="2800" dirty="0">
              <a:latin typeface="Trebuchet MS"/>
              <a:cs typeface="Trebuchet MS"/>
            </a:endParaRPr>
          </a:p>
          <a:p>
            <a:pPr marL="469900" eaLnBrk="1" fontAlgn="auto" hangingPunct="1">
              <a:spcBef>
                <a:spcPts val="1000"/>
              </a:spcBef>
              <a:spcAft>
                <a:spcPts val="0"/>
              </a:spcAft>
              <a:defRPr/>
            </a:pPr>
            <a:r>
              <a:rPr sz="2250" spc="380" dirty="0">
                <a:solidFill>
                  <a:srgbClr val="5FCAEE"/>
                </a:solidFill>
                <a:latin typeface="Arial"/>
                <a:cs typeface="Arial"/>
              </a:rPr>
              <a:t></a:t>
            </a:r>
            <a:r>
              <a:rPr sz="2250" spc="-285" dirty="0">
                <a:solidFill>
                  <a:srgbClr val="5FCAEE"/>
                </a:solidFill>
                <a:latin typeface="Arial"/>
                <a:cs typeface="Arial"/>
              </a:rPr>
              <a:t> </a:t>
            </a:r>
            <a:r>
              <a:rPr sz="2800" spc="-10" dirty="0">
                <a:solidFill>
                  <a:srgbClr val="404040"/>
                </a:solidFill>
                <a:latin typeface="Trebuchet MS"/>
                <a:cs typeface="Trebuchet MS"/>
              </a:rPr>
              <a:t>Internet use </a:t>
            </a:r>
            <a:r>
              <a:rPr sz="2800" spc="-5" dirty="0">
                <a:solidFill>
                  <a:srgbClr val="404040"/>
                </a:solidFill>
                <a:latin typeface="Trebuchet MS"/>
                <a:cs typeface="Trebuchet MS"/>
              </a:rPr>
              <a:t>is </a:t>
            </a:r>
            <a:r>
              <a:rPr sz="2800" spc="-10" dirty="0">
                <a:solidFill>
                  <a:srgbClr val="404040"/>
                </a:solidFill>
                <a:latin typeface="Trebuchet MS"/>
                <a:cs typeface="Trebuchet MS"/>
              </a:rPr>
              <a:t>monitored and </a:t>
            </a:r>
            <a:r>
              <a:rPr sz="2800" spc="-5" dirty="0">
                <a:solidFill>
                  <a:srgbClr val="404040"/>
                </a:solidFill>
                <a:latin typeface="Trebuchet MS"/>
                <a:cs typeface="Trebuchet MS"/>
              </a:rPr>
              <a:t>logged</a:t>
            </a:r>
            <a:endParaRPr sz="2800" dirty="0">
              <a:latin typeface="Trebuchet MS"/>
              <a:cs typeface="Trebuchet MS"/>
            </a:endParaRPr>
          </a:p>
          <a:p>
            <a:pPr marL="469900" eaLnBrk="1" fontAlgn="auto" hangingPunct="1">
              <a:spcBef>
                <a:spcPts val="994"/>
              </a:spcBef>
              <a:spcAft>
                <a:spcPts val="0"/>
              </a:spcAft>
              <a:defRPr/>
            </a:pPr>
            <a:r>
              <a:rPr sz="2250" spc="380" dirty="0">
                <a:solidFill>
                  <a:srgbClr val="5FCAEE"/>
                </a:solidFill>
                <a:latin typeface="Arial"/>
                <a:cs typeface="Arial"/>
              </a:rPr>
              <a:t></a:t>
            </a:r>
            <a:r>
              <a:rPr sz="2250" spc="-290" dirty="0">
                <a:solidFill>
                  <a:srgbClr val="5FCAEE"/>
                </a:solidFill>
                <a:latin typeface="Arial"/>
                <a:cs typeface="Arial"/>
              </a:rPr>
              <a:t> </a:t>
            </a:r>
            <a:r>
              <a:rPr sz="2800" spc="-10" dirty="0">
                <a:solidFill>
                  <a:srgbClr val="404040"/>
                </a:solidFill>
                <a:latin typeface="Trebuchet MS"/>
                <a:cs typeface="Trebuchet MS"/>
              </a:rPr>
              <a:t>None </a:t>
            </a:r>
            <a:r>
              <a:rPr sz="2800" spc="-5" dirty="0">
                <a:solidFill>
                  <a:srgbClr val="404040"/>
                </a:solidFill>
                <a:latin typeface="Trebuchet MS"/>
                <a:cs typeface="Trebuchet MS"/>
              </a:rPr>
              <a:t>of </a:t>
            </a:r>
            <a:r>
              <a:rPr sz="2800" spc="-10" dirty="0">
                <a:solidFill>
                  <a:srgbClr val="404040"/>
                </a:solidFill>
                <a:latin typeface="Trebuchet MS"/>
                <a:cs typeface="Trebuchet MS"/>
              </a:rPr>
              <a:t>these techniques are illegal</a:t>
            </a:r>
            <a:endParaRPr sz="2800" dirty="0">
              <a:latin typeface="Trebuchet MS"/>
              <a:cs typeface="Trebuchet MS"/>
            </a:endParaRPr>
          </a:p>
        </p:txBody>
      </p:sp>
      <p:sp>
        <p:nvSpPr>
          <p:cNvPr id="3" name="object 3"/>
          <p:cNvSpPr txBox="1">
            <a:spLocks noGrp="1"/>
          </p:cNvSpPr>
          <p:nvPr>
            <p:ph type="title"/>
          </p:nvPr>
        </p:nvSpPr>
        <p:spPr>
          <a:xfrm>
            <a:off x="4210050" y="567690"/>
            <a:ext cx="4038600" cy="574675"/>
          </a:xfrm>
        </p:spPr>
        <p:txBody>
          <a:bodyPr tIns="12700" rtlCol="0">
            <a:normAutofit fontScale="90000"/>
          </a:bodyPr>
          <a:lstStyle/>
          <a:p>
            <a:pPr marL="12700" eaLnBrk="1" fontAlgn="auto" hangingPunct="1">
              <a:spcBef>
                <a:spcPts val="100"/>
              </a:spcBef>
              <a:spcAft>
                <a:spcPts val="0"/>
              </a:spcAft>
              <a:defRPr/>
            </a:pPr>
            <a:r>
              <a:rPr sz="4000" b="1" spc="-5" dirty="0">
                <a:solidFill>
                  <a:srgbClr val="FF0000"/>
                </a:solidFill>
                <a:latin typeface="Comic Sans MS" panose="030F0702030302020204" pitchFamily="66" charset="0"/>
              </a:rPr>
              <a:t>Identity Theft</a:t>
            </a:r>
          </a:p>
        </p:txBody>
      </p:sp>
    </p:spTree>
    <p:extLst>
      <p:ext uri="{BB962C8B-B14F-4D97-AF65-F5344CB8AC3E}">
        <p14:creationId xmlns:p14="http://schemas.microsoft.com/office/powerpoint/2010/main" val="1810461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 name="Text Box209"/>
          <p:cNvSpPr txBox="1"/>
          <p:nvPr/>
        </p:nvSpPr>
        <p:spPr>
          <a:xfrm>
            <a:off x="887730" y="659130"/>
            <a:ext cx="10668000" cy="1274580"/>
          </a:xfrm>
          <a:prstGeom prst="rect">
            <a:avLst/>
          </a:prstGeom>
        </p:spPr>
        <p:txBody>
          <a:bodyPr wrap="square" lIns="0" tIns="0" rIns="0" rtlCol="0">
            <a:spAutoFit/>
          </a:bodyPr>
          <a:lstStyle/>
          <a:p>
            <a:pPr algn="ctr">
              <a:lnSpc>
                <a:spcPts val="4871"/>
              </a:lnSpc>
            </a:pPr>
            <a:r>
              <a:rPr lang="en-US" altLang="zh-CN" sz="4000" b="1" spc="-5" dirty="0">
                <a:solidFill>
                  <a:srgbClr val="FF0000"/>
                </a:solidFill>
                <a:latin typeface="Comic Sans MS" panose="030F0702030302020204" pitchFamily="66" charset="0"/>
                <a:ea typeface="+mj-ea"/>
                <a:cs typeface="+mj-cs"/>
              </a:rPr>
              <a:t>11-</a:t>
            </a:r>
            <a:r>
              <a:rPr lang="en-US" sz="4000" b="1" spc="-5" dirty="0">
                <a:solidFill>
                  <a:srgbClr val="FF0000"/>
                </a:solidFill>
                <a:latin typeface="Comic Sans MS" panose="030F0702030302020204" pitchFamily="66" charset="0"/>
                <a:ea typeface="+mj-ea"/>
                <a:cs typeface="+mj-cs"/>
              </a:rPr>
              <a:t> Ransomware</a:t>
            </a:r>
            <a:endParaRPr lang="en-US" altLang="zh-CN" sz="4000" b="1" spc="-5" dirty="0">
              <a:solidFill>
                <a:srgbClr val="FF0000"/>
              </a:solidFill>
              <a:latin typeface="Comic Sans MS" panose="030F0702030302020204" pitchFamily="66" charset="0"/>
              <a:ea typeface="+mj-ea"/>
              <a:cs typeface="+mj-cs"/>
            </a:endParaRPr>
          </a:p>
          <a:p>
            <a:pPr algn="ctr">
              <a:lnSpc>
                <a:spcPts val="4871"/>
              </a:lnSpc>
            </a:pPr>
            <a:endParaRPr lang="en-US" altLang="zh-CN" sz="4000" b="1" spc="-5" dirty="0">
              <a:solidFill>
                <a:srgbClr val="FF0000"/>
              </a:solidFill>
              <a:latin typeface="Comic Sans MS" panose="030F0702030302020204" pitchFamily="66" charset="0"/>
              <a:ea typeface="+mj-ea"/>
              <a:cs typeface="+mj-cs"/>
            </a:endParaRPr>
          </a:p>
        </p:txBody>
      </p:sp>
      <p:sp>
        <p:nvSpPr>
          <p:cNvPr id="3" name="Rectangle 2"/>
          <p:cNvSpPr/>
          <p:nvPr/>
        </p:nvSpPr>
        <p:spPr>
          <a:xfrm>
            <a:off x="520700" y="1447800"/>
            <a:ext cx="11671300" cy="1200329"/>
          </a:xfrm>
          <a:prstGeom prst="rect">
            <a:avLst/>
          </a:prstGeom>
        </p:spPr>
        <p:txBody>
          <a:bodyPr wrap="square">
            <a:spAutoFit/>
          </a:bodyPr>
          <a:lstStyle/>
          <a:p>
            <a:r>
              <a:rPr lang="en-US" sz="2400" b="1" dirty="0"/>
              <a:t>Ransomware</a:t>
            </a:r>
            <a:r>
              <a:rPr lang="en-US" sz="2400" dirty="0"/>
              <a:t> is a type of malware that prevents or limits users from accessing their system, either by locking the system's screen or by locking the users' files until a ransom is paid.</a:t>
            </a:r>
          </a:p>
        </p:txBody>
      </p:sp>
      <p:pic>
        <p:nvPicPr>
          <p:cNvPr id="2" name="Picture 1"/>
          <p:cNvPicPr>
            <a:picLocks noChangeAspect="1"/>
          </p:cNvPicPr>
          <p:nvPr/>
        </p:nvPicPr>
        <p:blipFill rotWithShape="1">
          <a:blip r:embed="rId2"/>
          <a:srcRect l="8917" t="30296" r="38833" b="21852"/>
          <a:stretch/>
        </p:blipFill>
        <p:spPr>
          <a:xfrm>
            <a:off x="4800600" y="3124200"/>
            <a:ext cx="6446520" cy="3320935"/>
          </a:xfrm>
          <a:prstGeom prst="rect">
            <a:avLst/>
          </a:prstGeom>
        </p:spPr>
      </p:pic>
    </p:spTree>
    <p:extLst>
      <p:ext uri="{BB962C8B-B14F-4D97-AF65-F5344CB8AC3E}">
        <p14:creationId xmlns:p14="http://schemas.microsoft.com/office/powerpoint/2010/main" val="189912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1" name="Image121"/>
          <p:cNvPicPr>
            <a:picLocks noChangeAspect="1"/>
          </p:cNvPicPr>
          <p:nvPr/>
        </p:nvPicPr>
        <p:blipFill>
          <a:blip r:embed="rId2"/>
          <a:stretch>
            <a:fillRect/>
          </a:stretch>
        </p:blipFill>
        <p:spPr>
          <a:xfrm>
            <a:off x="4009256" y="3803436"/>
            <a:ext cx="5255096" cy="2673564"/>
          </a:xfrm>
          <a:prstGeom prst="rect">
            <a:avLst/>
          </a:prstGeom>
          <a:noFill/>
        </p:spPr>
      </p:pic>
      <p:sp>
        <p:nvSpPr>
          <p:cNvPr id="122" name="Text Box122"/>
          <p:cNvSpPr txBox="1"/>
          <p:nvPr/>
        </p:nvSpPr>
        <p:spPr>
          <a:xfrm>
            <a:off x="5013960" y="567061"/>
            <a:ext cx="3032760" cy="674544"/>
          </a:xfrm>
          <a:prstGeom prst="rect">
            <a:avLst/>
          </a:prstGeom>
        </p:spPr>
        <p:txBody>
          <a:bodyPr wrap="square" lIns="0" tIns="0" rIns="0" rtlCol="0">
            <a:spAutoFit/>
          </a:bodyPr>
          <a:lstStyle/>
          <a:p>
            <a:pPr fontAlgn="base">
              <a:lnSpc>
                <a:spcPts val="4871"/>
              </a:lnSpc>
              <a:spcBef>
                <a:spcPct val="0"/>
              </a:spcBef>
              <a:spcAft>
                <a:spcPct val="0"/>
              </a:spcAft>
            </a:pPr>
            <a:r>
              <a:rPr lang="en-US" altLang="zh-CN" sz="4000" b="1" spc="-5" dirty="0">
                <a:solidFill>
                  <a:srgbClr val="FF0000"/>
                </a:solidFill>
                <a:latin typeface="Comic Sans MS" panose="030F0702030302020204" pitchFamily="66" charset="0"/>
                <a:ea typeface="+mj-ea"/>
                <a:cs typeface="+mj-cs"/>
              </a:rPr>
              <a:t>Hackers</a:t>
            </a:r>
          </a:p>
        </p:txBody>
      </p:sp>
      <p:sp>
        <p:nvSpPr>
          <p:cNvPr id="123" name="Text Box123"/>
          <p:cNvSpPr txBox="1"/>
          <p:nvPr/>
        </p:nvSpPr>
        <p:spPr>
          <a:xfrm>
            <a:off x="2711624" y="1651611"/>
            <a:ext cx="279090" cy="436145"/>
          </a:xfrm>
          <a:prstGeom prst="rect">
            <a:avLst/>
          </a:prstGeom>
        </p:spPr>
        <p:txBody>
          <a:bodyPr wrap="square" lIns="0" tIns="0" rIns="0" rtlCol="0">
            <a:spAutoFit/>
          </a:bodyPr>
          <a:lstStyle/>
          <a:p>
            <a:pPr>
              <a:lnSpc>
                <a:spcPts val="3284"/>
              </a:lnSpc>
            </a:pPr>
            <a:r>
              <a:rPr lang="en-US" altLang="zh-CN" sz="2500" spc="185" dirty="0">
                <a:latin typeface="Segoe UI Symbol"/>
                <a:ea typeface="Segoe UI Symbol"/>
                <a:cs typeface="Segoe UI Symbol"/>
              </a:rPr>
              <a:t>♦</a:t>
            </a:r>
            <a:endParaRPr lang="en-US" altLang="zh-CN" sz="2500" dirty="0">
              <a:latin typeface="Segoe UI Symbol"/>
              <a:ea typeface="Segoe UI Symbol"/>
              <a:cs typeface="Segoe UI Symbol"/>
            </a:endParaRPr>
          </a:p>
        </p:txBody>
      </p:sp>
      <p:sp>
        <p:nvSpPr>
          <p:cNvPr id="124" name="Text Box124"/>
          <p:cNvSpPr txBox="1"/>
          <p:nvPr/>
        </p:nvSpPr>
        <p:spPr>
          <a:xfrm>
            <a:off x="2990714" y="1644143"/>
            <a:ext cx="7281750" cy="1354217"/>
          </a:xfrm>
          <a:prstGeom prst="rect">
            <a:avLst/>
          </a:prstGeom>
        </p:spPr>
        <p:txBody>
          <a:bodyPr wrap="square" lIns="0" tIns="0" rIns="0" rtlCol="0">
            <a:spAutoFit/>
          </a:bodyPr>
          <a:lstStyle/>
          <a:p>
            <a:pPr algn="just">
              <a:lnSpc>
                <a:spcPts val="3373"/>
              </a:lnSpc>
            </a:pPr>
            <a:r>
              <a:rPr lang="en-US" altLang="zh-CN" sz="2700" spc="4" dirty="0">
                <a:latin typeface="Verdana"/>
                <a:ea typeface="Verdana"/>
                <a:cs typeface="Verdana"/>
              </a:rPr>
              <a:t>In</a:t>
            </a:r>
            <a:r>
              <a:rPr lang="en-US" altLang="zh-CN" sz="2700" spc="688" dirty="0">
                <a:latin typeface="Verdana"/>
                <a:ea typeface="Verdana"/>
                <a:cs typeface="Verdana"/>
              </a:rPr>
              <a:t> </a:t>
            </a:r>
            <a:r>
              <a:rPr lang="en-US" altLang="zh-CN" sz="2700" spc="-4" dirty="0">
                <a:latin typeface="Verdana"/>
                <a:ea typeface="Verdana"/>
                <a:cs typeface="Verdana"/>
              </a:rPr>
              <a:t>common,</a:t>
            </a:r>
            <a:r>
              <a:rPr lang="en-US" altLang="zh-CN" sz="2700" spc="693" dirty="0">
                <a:latin typeface="Verdana"/>
                <a:ea typeface="Verdana"/>
                <a:cs typeface="Verdana"/>
              </a:rPr>
              <a:t> </a:t>
            </a:r>
            <a:r>
              <a:rPr lang="en-US" altLang="zh-CN" sz="2700" dirty="0">
                <a:latin typeface="Verdana"/>
                <a:ea typeface="Verdana"/>
                <a:cs typeface="Verdana"/>
              </a:rPr>
              <a:t>a</a:t>
            </a:r>
            <a:r>
              <a:rPr lang="en-US" altLang="zh-CN" sz="2700" spc="708" dirty="0">
                <a:latin typeface="Verdana"/>
                <a:ea typeface="Verdana"/>
                <a:cs typeface="Verdana"/>
              </a:rPr>
              <a:t> </a:t>
            </a:r>
            <a:r>
              <a:rPr lang="en-US" altLang="zh-CN" sz="2700" spc="-4" dirty="0">
                <a:latin typeface="Verdana"/>
                <a:ea typeface="Verdana"/>
                <a:cs typeface="Verdana"/>
              </a:rPr>
              <a:t>hacker</a:t>
            </a:r>
            <a:r>
              <a:rPr lang="en-US" altLang="zh-CN" sz="2700" spc="696" dirty="0">
                <a:latin typeface="Verdana"/>
                <a:ea typeface="Verdana"/>
                <a:cs typeface="Verdana"/>
              </a:rPr>
              <a:t> </a:t>
            </a:r>
            <a:r>
              <a:rPr lang="en-US" altLang="zh-CN" sz="2700" spc="-6" dirty="0">
                <a:latin typeface="Verdana"/>
                <a:ea typeface="Verdana"/>
                <a:cs typeface="Verdana"/>
              </a:rPr>
              <a:t>is</a:t>
            </a:r>
            <a:r>
              <a:rPr lang="en-US" altLang="zh-CN" sz="2700" spc="701" dirty="0">
                <a:latin typeface="Verdana"/>
                <a:ea typeface="Verdana"/>
                <a:cs typeface="Verdana"/>
              </a:rPr>
              <a:t> </a:t>
            </a:r>
            <a:r>
              <a:rPr lang="en-US" altLang="zh-CN" sz="2700" dirty="0">
                <a:latin typeface="Verdana"/>
                <a:ea typeface="Verdana"/>
                <a:cs typeface="Verdana"/>
              </a:rPr>
              <a:t>a</a:t>
            </a:r>
            <a:r>
              <a:rPr lang="en-US" altLang="zh-CN" sz="2700" spc="700" dirty="0">
                <a:latin typeface="Verdana"/>
                <a:ea typeface="Verdana"/>
                <a:cs typeface="Verdana"/>
              </a:rPr>
              <a:t> </a:t>
            </a:r>
            <a:r>
              <a:rPr lang="en-US" altLang="zh-CN" sz="2700" spc="-5" dirty="0">
                <a:latin typeface="Verdana"/>
                <a:ea typeface="Verdana"/>
                <a:cs typeface="Verdana"/>
              </a:rPr>
              <a:t>person</a:t>
            </a:r>
            <a:r>
              <a:rPr lang="en-US" altLang="zh-CN" sz="2700" spc="699" dirty="0">
                <a:latin typeface="Verdana"/>
                <a:ea typeface="Verdana"/>
                <a:cs typeface="Verdana"/>
              </a:rPr>
              <a:t> </a:t>
            </a:r>
            <a:r>
              <a:rPr lang="en-US" altLang="zh-CN" sz="2700" spc="-4" dirty="0">
                <a:latin typeface="Verdana"/>
                <a:ea typeface="Verdana"/>
                <a:cs typeface="Verdana"/>
              </a:rPr>
              <a:t>who</a:t>
            </a:r>
            <a:r>
              <a:rPr lang="en-US" altLang="zh-CN" sz="2700" dirty="0">
                <a:latin typeface="Verdana"/>
                <a:ea typeface="Verdana"/>
                <a:cs typeface="Verdana"/>
              </a:rPr>
              <a:t> </a:t>
            </a:r>
            <a:r>
              <a:rPr lang="en-US" altLang="zh-CN" sz="2700" spc="-4" dirty="0">
                <a:latin typeface="Verdana"/>
                <a:ea typeface="Verdana"/>
                <a:cs typeface="Verdana"/>
              </a:rPr>
              <a:t>breaks</a:t>
            </a:r>
            <a:r>
              <a:rPr lang="en-US" altLang="zh-CN" sz="2700" spc="2345" dirty="0">
                <a:latin typeface="Verdana"/>
                <a:ea typeface="Verdana"/>
                <a:cs typeface="Verdana"/>
              </a:rPr>
              <a:t> </a:t>
            </a:r>
            <a:r>
              <a:rPr lang="en-US" altLang="zh-CN" sz="2700" spc="-4" dirty="0">
                <a:latin typeface="Verdana"/>
                <a:ea typeface="Verdana"/>
                <a:cs typeface="Verdana"/>
              </a:rPr>
              <a:t>into</a:t>
            </a:r>
            <a:r>
              <a:rPr lang="en-US" altLang="zh-CN" sz="2700" spc="2337" dirty="0">
                <a:latin typeface="Verdana"/>
                <a:ea typeface="Verdana"/>
                <a:cs typeface="Verdana"/>
              </a:rPr>
              <a:t> </a:t>
            </a:r>
            <a:r>
              <a:rPr lang="en-US" altLang="zh-CN" sz="2700" spc="-5" dirty="0">
                <a:latin typeface="Verdana"/>
                <a:ea typeface="Verdana"/>
                <a:cs typeface="Verdana"/>
              </a:rPr>
              <a:t>computers,</a:t>
            </a:r>
            <a:r>
              <a:rPr lang="en-US" altLang="zh-CN" sz="2700" spc="2340" dirty="0">
                <a:latin typeface="Verdana"/>
                <a:ea typeface="Verdana"/>
                <a:cs typeface="Verdana"/>
              </a:rPr>
              <a:t> </a:t>
            </a:r>
            <a:r>
              <a:rPr lang="en-US" altLang="zh-CN" sz="2700" spc="-6" dirty="0">
                <a:latin typeface="Verdana"/>
                <a:ea typeface="Verdana"/>
                <a:cs typeface="Verdana"/>
              </a:rPr>
              <a:t>usually</a:t>
            </a:r>
            <a:r>
              <a:rPr lang="en-US" altLang="zh-CN" sz="2700" spc="2355" dirty="0">
                <a:latin typeface="Verdana"/>
                <a:ea typeface="Verdana"/>
                <a:cs typeface="Verdana"/>
              </a:rPr>
              <a:t> </a:t>
            </a:r>
            <a:r>
              <a:rPr lang="en-US" altLang="zh-CN" sz="2700" spc="-3" dirty="0">
                <a:latin typeface="Verdana"/>
                <a:ea typeface="Verdana"/>
                <a:cs typeface="Verdana"/>
              </a:rPr>
              <a:t>by</a:t>
            </a:r>
            <a:r>
              <a:rPr lang="en-US" altLang="zh-CN" sz="2700" dirty="0">
                <a:latin typeface="Verdana"/>
                <a:ea typeface="Verdana"/>
                <a:cs typeface="Verdana"/>
              </a:rPr>
              <a:t> </a:t>
            </a:r>
            <a:r>
              <a:rPr lang="en-US" altLang="zh-CN" sz="2700" spc="-5" dirty="0">
                <a:latin typeface="Verdana"/>
                <a:ea typeface="Verdana"/>
                <a:cs typeface="Verdana"/>
              </a:rPr>
              <a:t>gaining</a:t>
            </a:r>
            <a:r>
              <a:rPr lang="en-US" altLang="zh-CN" sz="2700" spc="3963" dirty="0">
                <a:latin typeface="Verdana"/>
                <a:ea typeface="Verdana"/>
                <a:cs typeface="Verdana"/>
              </a:rPr>
              <a:t> </a:t>
            </a:r>
            <a:r>
              <a:rPr lang="en-US" altLang="zh-CN" sz="2700" spc="-4" dirty="0">
                <a:latin typeface="Verdana"/>
                <a:ea typeface="Verdana"/>
                <a:cs typeface="Verdana"/>
              </a:rPr>
              <a:t>access</a:t>
            </a:r>
            <a:r>
              <a:rPr lang="en-US" altLang="zh-CN" sz="2700" spc="3972" dirty="0">
                <a:latin typeface="Verdana"/>
                <a:ea typeface="Verdana"/>
                <a:cs typeface="Verdana"/>
              </a:rPr>
              <a:t> </a:t>
            </a:r>
            <a:r>
              <a:rPr lang="en-US" altLang="zh-CN" sz="2700" dirty="0">
                <a:latin typeface="Verdana"/>
                <a:ea typeface="Verdana"/>
                <a:cs typeface="Verdana"/>
              </a:rPr>
              <a:t>to</a:t>
            </a:r>
            <a:r>
              <a:rPr lang="en-US" altLang="zh-CN" sz="2700" spc="3959" dirty="0">
                <a:latin typeface="Verdana"/>
                <a:ea typeface="Verdana"/>
                <a:cs typeface="Verdana"/>
              </a:rPr>
              <a:t> </a:t>
            </a:r>
            <a:r>
              <a:rPr lang="en-US" altLang="zh-CN" sz="2700" spc="-4" dirty="0">
                <a:latin typeface="Verdana"/>
                <a:ea typeface="Verdana"/>
                <a:cs typeface="Verdana"/>
              </a:rPr>
              <a:t>administrative</a:t>
            </a:r>
            <a:endParaRPr lang="en-US" altLang="zh-CN" sz="2700" dirty="0">
              <a:latin typeface="Verdana"/>
              <a:ea typeface="Verdana"/>
              <a:cs typeface="Verdana"/>
            </a:endParaRPr>
          </a:p>
        </p:txBody>
      </p:sp>
      <p:sp>
        <p:nvSpPr>
          <p:cNvPr id="125" name="Text Box125"/>
          <p:cNvSpPr txBox="1"/>
          <p:nvPr/>
        </p:nvSpPr>
        <p:spPr>
          <a:xfrm>
            <a:off x="2999657" y="2924303"/>
            <a:ext cx="1577137" cy="447623"/>
          </a:xfrm>
          <a:prstGeom prst="rect">
            <a:avLst/>
          </a:prstGeom>
        </p:spPr>
        <p:txBody>
          <a:bodyPr wrap="square" lIns="0" tIns="0" rIns="0" rtlCol="0">
            <a:spAutoFit/>
          </a:bodyPr>
          <a:lstStyle/>
          <a:p>
            <a:pPr>
              <a:lnSpc>
                <a:spcPts val="3399"/>
              </a:lnSpc>
            </a:pPr>
            <a:r>
              <a:rPr lang="en-US" altLang="zh-CN" sz="2800" spc="-6" dirty="0">
                <a:latin typeface="Verdana"/>
                <a:ea typeface="Verdana"/>
                <a:cs typeface="Verdana"/>
              </a:rPr>
              <a:t>controls.</a:t>
            </a:r>
            <a:endParaRPr lang="en-US" altLang="zh-CN" sz="2800" dirty="0">
              <a:latin typeface="Verdana"/>
              <a:ea typeface="Verdana"/>
              <a:cs typeface="Verdana"/>
            </a:endParaRPr>
          </a:p>
        </p:txBody>
      </p:sp>
    </p:spTree>
    <p:extLst>
      <p:ext uri="{BB962C8B-B14F-4D97-AF65-F5344CB8AC3E}">
        <p14:creationId xmlns:p14="http://schemas.microsoft.com/office/powerpoint/2010/main" val="406947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8" name="Image128"/>
          <p:cNvPicPr>
            <a:picLocks noChangeAspect="1"/>
          </p:cNvPicPr>
          <p:nvPr/>
        </p:nvPicPr>
        <p:blipFill>
          <a:blip r:embed="rId2"/>
          <a:stretch>
            <a:fillRect/>
          </a:stretch>
        </p:blipFill>
        <p:spPr>
          <a:xfrm>
            <a:off x="3657600" y="3260090"/>
            <a:ext cx="4876800" cy="3497580"/>
          </a:xfrm>
          <a:prstGeom prst="rect">
            <a:avLst/>
          </a:prstGeom>
          <a:noFill/>
        </p:spPr>
      </p:pic>
      <p:sp>
        <p:nvSpPr>
          <p:cNvPr id="130" name="Text Box130"/>
          <p:cNvSpPr txBox="1"/>
          <p:nvPr/>
        </p:nvSpPr>
        <p:spPr>
          <a:xfrm>
            <a:off x="2834640" y="1651611"/>
            <a:ext cx="279090" cy="436145"/>
          </a:xfrm>
          <a:prstGeom prst="rect">
            <a:avLst/>
          </a:prstGeom>
        </p:spPr>
        <p:txBody>
          <a:bodyPr wrap="square" lIns="0" tIns="0" rIns="0" rtlCol="0">
            <a:spAutoFit/>
          </a:bodyPr>
          <a:lstStyle/>
          <a:p>
            <a:pPr>
              <a:lnSpc>
                <a:spcPts val="3284"/>
              </a:lnSpc>
            </a:pPr>
            <a:r>
              <a:rPr lang="en-US" altLang="zh-CN" sz="2500" spc="185" dirty="0">
                <a:latin typeface="Segoe UI Symbol"/>
                <a:ea typeface="Segoe UI Symbol"/>
                <a:cs typeface="Segoe UI Symbol"/>
              </a:rPr>
              <a:t>♦</a:t>
            </a:r>
            <a:endParaRPr lang="en-US" altLang="zh-CN" sz="2500" dirty="0">
              <a:latin typeface="Segoe UI Symbol"/>
              <a:ea typeface="Segoe UI Symbol"/>
              <a:cs typeface="Segoe UI Symbol"/>
            </a:endParaRPr>
          </a:p>
        </p:txBody>
      </p:sp>
      <p:sp>
        <p:nvSpPr>
          <p:cNvPr id="131" name="Text Box131"/>
          <p:cNvSpPr txBox="1"/>
          <p:nvPr/>
        </p:nvSpPr>
        <p:spPr>
          <a:xfrm>
            <a:off x="2834640" y="2165961"/>
            <a:ext cx="279090" cy="436145"/>
          </a:xfrm>
          <a:prstGeom prst="rect">
            <a:avLst/>
          </a:prstGeom>
        </p:spPr>
        <p:txBody>
          <a:bodyPr wrap="square" lIns="0" tIns="0" rIns="0" rtlCol="0">
            <a:spAutoFit/>
          </a:bodyPr>
          <a:lstStyle/>
          <a:p>
            <a:pPr>
              <a:lnSpc>
                <a:spcPts val="3284"/>
              </a:lnSpc>
            </a:pPr>
            <a:r>
              <a:rPr lang="en-US" altLang="zh-CN" sz="2500" spc="185" dirty="0">
                <a:latin typeface="Segoe UI Symbol"/>
                <a:ea typeface="Segoe UI Symbol"/>
                <a:cs typeface="Segoe UI Symbol"/>
              </a:rPr>
              <a:t>♦</a:t>
            </a:r>
            <a:endParaRPr lang="en-US" altLang="zh-CN" sz="2500" dirty="0">
              <a:latin typeface="Segoe UI Symbol"/>
              <a:ea typeface="Segoe UI Symbol"/>
              <a:cs typeface="Segoe UI Symbol"/>
            </a:endParaRPr>
          </a:p>
        </p:txBody>
      </p:sp>
      <p:sp>
        <p:nvSpPr>
          <p:cNvPr id="132" name="Text Box132"/>
          <p:cNvSpPr txBox="1"/>
          <p:nvPr/>
        </p:nvSpPr>
        <p:spPr>
          <a:xfrm>
            <a:off x="2834640" y="2681581"/>
            <a:ext cx="279090" cy="436145"/>
          </a:xfrm>
          <a:prstGeom prst="rect">
            <a:avLst/>
          </a:prstGeom>
        </p:spPr>
        <p:txBody>
          <a:bodyPr wrap="square" lIns="0" tIns="0" rIns="0" rtlCol="0">
            <a:spAutoFit/>
          </a:bodyPr>
          <a:lstStyle/>
          <a:p>
            <a:pPr>
              <a:lnSpc>
                <a:spcPts val="3284"/>
              </a:lnSpc>
            </a:pPr>
            <a:r>
              <a:rPr lang="en-US" altLang="zh-CN" sz="2500" spc="185" dirty="0">
                <a:latin typeface="Segoe UI Symbol"/>
                <a:ea typeface="Segoe UI Symbol"/>
                <a:cs typeface="Segoe UI Symbol"/>
              </a:rPr>
              <a:t>♦</a:t>
            </a:r>
            <a:endParaRPr lang="en-US" altLang="zh-CN" sz="2500" dirty="0">
              <a:latin typeface="Segoe UI Symbol"/>
              <a:ea typeface="Segoe UI Symbol"/>
              <a:cs typeface="Segoe UI Symbol"/>
            </a:endParaRPr>
          </a:p>
        </p:txBody>
      </p:sp>
      <p:sp>
        <p:nvSpPr>
          <p:cNvPr id="133" name="Text Box133"/>
          <p:cNvSpPr txBox="1"/>
          <p:nvPr/>
        </p:nvSpPr>
        <p:spPr>
          <a:xfrm>
            <a:off x="3176271" y="1644143"/>
            <a:ext cx="3167025" cy="447623"/>
          </a:xfrm>
          <a:prstGeom prst="rect">
            <a:avLst/>
          </a:prstGeom>
        </p:spPr>
        <p:txBody>
          <a:bodyPr wrap="square" lIns="0" tIns="0" rIns="0" rtlCol="0">
            <a:spAutoFit/>
          </a:bodyPr>
          <a:lstStyle/>
          <a:p>
            <a:pPr>
              <a:lnSpc>
                <a:spcPts val="3399"/>
              </a:lnSpc>
            </a:pPr>
            <a:r>
              <a:rPr lang="en-US" altLang="zh-CN" sz="2800" spc="-5" dirty="0">
                <a:latin typeface="Verdana"/>
                <a:ea typeface="Verdana"/>
                <a:cs typeface="Verdana"/>
              </a:rPr>
              <a:t>White</a:t>
            </a:r>
            <a:r>
              <a:rPr lang="en-US" altLang="zh-CN" sz="2800" dirty="0">
                <a:latin typeface="Verdana"/>
                <a:ea typeface="Verdana"/>
                <a:cs typeface="Verdana"/>
              </a:rPr>
              <a:t> </a:t>
            </a:r>
            <a:r>
              <a:rPr lang="en-US" altLang="zh-CN" sz="2800" spc="-6" dirty="0">
                <a:latin typeface="Verdana"/>
                <a:ea typeface="Verdana"/>
                <a:cs typeface="Verdana"/>
              </a:rPr>
              <a:t>Hat</a:t>
            </a:r>
            <a:r>
              <a:rPr lang="en-US" altLang="zh-CN" sz="2800" dirty="0">
                <a:latin typeface="Verdana"/>
                <a:ea typeface="Verdana"/>
                <a:cs typeface="Verdana"/>
              </a:rPr>
              <a:t> </a:t>
            </a:r>
            <a:r>
              <a:rPr lang="en-US" altLang="zh-CN" sz="2800" spc="-4" dirty="0">
                <a:latin typeface="Verdana"/>
                <a:ea typeface="Verdana"/>
                <a:cs typeface="Verdana"/>
              </a:rPr>
              <a:t>Hacker</a:t>
            </a:r>
            <a:endParaRPr lang="en-US" altLang="zh-CN" sz="2800" dirty="0">
              <a:latin typeface="Verdana"/>
              <a:ea typeface="Verdana"/>
              <a:cs typeface="Verdana"/>
            </a:endParaRPr>
          </a:p>
        </p:txBody>
      </p:sp>
      <p:sp>
        <p:nvSpPr>
          <p:cNvPr id="134" name="Text Box134"/>
          <p:cNvSpPr txBox="1"/>
          <p:nvPr/>
        </p:nvSpPr>
        <p:spPr>
          <a:xfrm>
            <a:off x="3176271" y="2159763"/>
            <a:ext cx="2993847" cy="447623"/>
          </a:xfrm>
          <a:prstGeom prst="rect">
            <a:avLst/>
          </a:prstGeom>
        </p:spPr>
        <p:txBody>
          <a:bodyPr wrap="square" lIns="0" tIns="0" rIns="0" rtlCol="0">
            <a:spAutoFit/>
          </a:bodyPr>
          <a:lstStyle/>
          <a:p>
            <a:pPr>
              <a:lnSpc>
                <a:spcPts val="3399"/>
              </a:lnSpc>
            </a:pPr>
            <a:r>
              <a:rPr lang="en-US" altLang="zh-CN" sz="2800" spc="-2" dirty="0">
                <a:latin typeface="Verdana"/>
                <a:ea typeface="Verdana"/>
                <a:cs typeface="Verdana"/>
              </a:rPr>
              <a:t>Grey</a:t>
            </a:r>
            <a:r>
              <a:rPr lang="en-US" altLang="zh-CN" sz="2800" spc="-6" dirty="0">
                <a:latin typeface="Verdana"/>
                <a:ea typeface="Verdana"/>
                <a:cs typeface="Verdana"/>
              </a:rPr>
              <a:t> </a:t>
            </a:r>
            <a:r>
              <a:rPr lang="en-US" altLang="zh-CN" sz="2800" spc="-2" dirty="0">
                <a:latin typeface="Verdana"/>
                <a:ea typeface="Verdana"/>
                <a:cs typeface="Verdana"/>
              </a:rPr>
              <a:t>Hat</a:t>
            </a:r>
            <a:r>
              <a:rPr lang="en-US" altLang="zh-CN" sz="2800" spc="-8" dirty="0">
                <a:latin typeface="Verdana"/>
                <a:ea typeface="Verdana"/>
                <a:cs typeface="Verdana"/>
              </a:rPr>
              <a:t> </a:t>
            </a:r>
            <a:r>
              <a:rPr lang="en-US" altLang="zh-CN" sz="2800" spc="-3" dirty="0">
                <a:latin typeface="Verdana"/>
                <a:ea typeface="Verdana"/>
                <a:cs typeface="Verdana"/>
              </a:rPr>
              <a:t>Hacker</a:t>
            </a:r>
            <a:endParaRPr lang="en-US" altLang="zh-CN" sz="2800" dirty="0">
              <a:latin typeface="Verdana"/>
              <a:ea typeface="Verdana"/>
              <a:cs typeface="Verdana"/>
            </a:endParaRPr>
          </a:p>
        </p:txBody>
      </p:sp>
      <p:sp>
        <p:nvSpPr>
          <p:cNvPr id="135" name="Text Box135"/>
          <p:cNvSpPr txBox="1"/>
          <p:nvPr/>
        </p:nvSpPr>
        <p:spPr>
          <a:xfrm>
            <a:off x="3176270" y="2674113"/>
            <a:ext cx="3092704" cy="447623"/>
          </a:xfrm>
          <a:prstGeom prst="rect">
            <a:avLst/>
          </a:prstGeom>
        </p:spPr>
        <p:txBody>
          <a:bodyPr wrap="square" lIns="0" tIns="0" rIns="0" rtlCol="0">
            <a:spAutoFit/>
          </a:bodyPr>
          <a:lstStyle/>
          <a:p>
            <a:pPr>
              <a:lnSpc>
                <a:spcPts val="3399"/>
              </a:lnSpc>
            </a:pPr>
            <a:r>
              <a:rPr lang="en-US" altLang="zh-CN" sz="2800" spc="-3" dirty="0">
                <a:latin typeface="Verdana"/>
                <a:ea typeface="Verdana"/>
                <a:cs typeface="Verdana"/>
              </a:rPr>
              <a:t>Black</a:t>
            </a:r>
            <a:r>
              <a:rPr lang="en-US" altLang="zh-CN" sz="2800" spc="-7" dirty="0">
                <a:latin typeface="Verdana"/>
                <a:ea typeface="Verdana"/>
                <a:cs typeface="Verdana"/>
              </a:rPr>
              <a:t> </a:t>
            </a:r>
            <a:r>
              <a:rPr lang="en-US" altLang="zh-CN" sz="2800" spc="-2" dirty="0">
                <a:latin typeface="Verdana"/>
                <a:ea typeface="Verdana"/>
                <a:cs typeface="Verdana"/>
              </a:rPr>
              <a:t>Hat</a:t>
            </a:r>
            <a:r>
              <a:rPr lang="en-US" altLang="zh-CN" sz="2800" spc="-8" dirty="0">
                <a:latin typeface="Verdana"/>
                <a:ea typeface="Verdana"/>
                <a:cs typeface="Verdana"/>
              </a:rPr>
              <a:t> </a:t>
            </a:r>
            <a:r>
              <a:rPr lang="en-US" altLang="zh-CN" sz="2800" spc="-3" dirty="0">
                <a:latin typeface="Verdana"/>
                <a:ea typeface="Verdana"/>
                <a:cs typeface="Verdana"/>
              </a:rPr>
              <a:t>Hacker</a:t>
            </a:r>
            <a:endParaRPr lang="en-US" altLang="zh-CN" sz="2800" dirty="0">
              <a:latin typeface="Verdana"/>
              <a:ea typeface="Verdana"/>
              <a:cs typeface="Verdana"/>
            </a:endParaRPr>
          </a:p>
        </p:txBody>
      </p:sp>
      <p:sp>
        <p:nvSpPr>
          <p:cNvPr id="11" name="Rectangle 2"/>
          <p:cNvSpPr txBox="1">
            <a:spLocks noChangeArrowheads="1"/>
          </p:cNvSpPr>
          <p:nvPr/>
        </p:nvSpPr>
        <p:spPr bwMode="auto">
          <a:xfrm>
            <a:off x="4236720" y="594144"/>
            <a:ext cx="4421187" cy="75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2pPr>
            <a:lvl3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3pPr>
            <a:lvl4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4pPr>
            <a:lvl5pPr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5pPr>
            <a:lvl6pPr marL="4572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6pPr>
            <a:lvl7pPr marL="9144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7pPr>
            <a:lvl8pPr marL="13716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8pPr>
            <a:lvl9pPr marL="1828800" algn="l" rtl="0" eaLnBrk="1" fontAlgn="base" hangingPunct="1">
              <a:spcBef>
                <a:spcPct val="0"/>
              </a:spcBef>
              <a:spcAft>
                <a:spcPct val="0"/>
              </a:spcAft>
              <a:defRPr sz="3600">
                <a:solidFill>
                  <a:schemeClr val="tx2"/>
                </a:solidFill>
                <a:latin typeface="Arial" panose="020B0604020202020204" pitchFamily="34" charset="0"/>
                <a:cs typeface="Arial" panose="020B0604020202020204" pitchFamily="34" charset="0"/>
              </a:defRPr>
            </a:lvl9pPr>
          </a:lstStyle>
          <a:p>
            <a:r>
              <a:rPr lang="en-US" altLang="en-US" b="1" spc="-5" dirty="0">
                <a:solidFill>
                  <a:srgbClr val="FF0000"/>
                </a:solidFill>
                <a:latin typeface="Comic Sans MS" panose="030F0702030302020204" pitchFamily="66" charset="0"/>
              </a:rPr>
              <a:t>Types of Hacker</a:t>
            </a:r>
          </a:p>
        </p:txBody>
      </p:sp>
    </p:spTree>
    <p:extLst>
      <p:ext uri="{BB962C8B-B14F-4D97-AF65-F5344CB8AC3E}">
        <p14:creationId xmlns:p14="http://schemas.microsoft.com/office/powerpoint/2010/main" val="207050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396740" y="681037"/>
            <a:ext cx="4421187" cy="758826"/>
          </a:xfrm>
        </p:spPr>
        <p:txBody>
          <a:bodyPr/>
          <a:lstStyle/>
          <a:p>
            <a:pPr eaLnBrk="1" hangingPunct="1"/>
            <a:r>
              <a:rPr lang="en-US" altLang="en-US" sz="4000" b="1" spc="-5" dirty="0">
                <a:solidFill>
                  <a:srgbClr val="FF0000"/>
                </a:solidFill>
                <a:latin typeface="Comic Sans MS" panose="030F0702030302020204" pitchFamily="66" charset="0"/>
              </a:rPr>
              <a:t>Types of Hacker</a:t>
            </a:r>
          </a:p>
        </p:txBody>
      </p:sp>
      <p:sp>
        <p:nvSpPr>
          <p:cNvPr id="24579" name="Rectangle 3"/>
          <p:cNvSpPr>
            <a:spLocks noGrp="1" noChangeArrowheads="1"/>
          </p:cNvSpPr>
          <p:nvPr>
            <p:ph type="body" idx="1"/>
          </p:nvPr>
        </p:nvSpPr>
        <p:spPr/>
        <p:txBody>
          <a:bodyPr/>
          <a:lstStyle/>
          <a:p>
            <a:pPr marL="0" indent="0">
              <a:buNone/>
            </a:pPr>
            <a:r>
              <a:rPr lang="en-US" altLang="en-US" sz="2500" dirty="0"/>
              <a:t>Hackers can be divided into three groups:</a:t>
            </a:r>
          </a:p>
          <a:p>
            <a:pPr marL="0" indent="0">
              <a:buNone/>
            </a:pPr>
            <a:r>
              <a:rPr lang="en-US" altLang="en-US" sz="2000" b="1" dirty="0"/>
              <a:t>1-White hats</a:t>
            </a:r>
          </a:p>
          <a:p>
            <a:pPr marL="0" indent="0">
              <a:buNone/>
            </a:pPr>
            <a:r>
              <a:rPr lang="en-US" altLang="en-US" sz="2500" dirty="0"/>
              <a:t> </a:t>
            </a:r>
            <a:r>
              <a:rPr lang="en-US" altLang="en-US" sz="2000" dirty="0"/>
              <a:t>White Hats are the </a:t>
            </a:r>
            <a:r>
              <a:rPr lang="en-US" altLang="en-US" sz="2000" dirty="0">
                <a:solidFill>
                  <a:srgbClr val="FF0000"/>
                </a:solidFill>
              </a:rPr>
              <a:t>good guys</a:t>
            </a:r>
            <a:r>
              <a:rPr lang="en-US" altLang="en-US" sz="2000" dirty="0"/>
              <a:t>, the </a:t>
            </a:r>
            <a:r>
              <a:rPr lang="en-US" altLang="en-US" sz="2000" dirty="0">
                <a:solidFill>
                  <a:srgbClr val="FF0000"/>
                </a:solidFill>
              </a:rPr>
              <a:t>ethical hackers </a:t>
            </a:r>
            <a:r>
              <a:rPr lang="en-US" altLang="en-US" sz="2000" dirty="0"/>
              <a:t>who use their hacking skills for defensive purposes. White-hat hackers are usually security professionals with knowledge of hacking and the hacker toolset and who use this knowledge to locate weaknesses and implement countermeasures. </a:t>
            </a:r>
          </a:p>
        </p:txBody>
      </p:sp>
      <p:sp>
        <p:nvSpPr>
          <p:cNvPr id="24580" name="Slide Number Placeholder 1"/>
          <p:cNvSpPr>
            <a:spLocks noGrp="1"/>
          </p:cNvSpPr>
          <p:nvPr>
            <p:ph type="sldNum" sz="quarter" idx="12"/>
          </p:nvPr>
        </p:nvSpPr>
        <p:spPr>
          <a:noFill/>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00647007-029A-4631-BA3A-4308C232366F}" type="slidenum">
              <a:rPr lang="ar-SA" altLang="en-US" sz="1200"/>
              <a:pPr>
                <a:spcBef>
                  <a:spcPct val="0"/>
                </a:spcBef>
                <a:buClrTx/>
                <a:buSzTx/>
                <a:buFontTx/>
                <a:buNone/>
              </a:pPr>
              <a:t>27</a:t>
            </a:fld>
            <a:endParaRPr lang="en-US" altLang="en-US" sz="1200"/>
          </a:p>
        </p:txBody>
      </p:sp>
    </p:spTree>
    <p:extLst>
      <p:ext uri="{BB962C8B-B14F-4D97-AF65-F5344CB8AC3E}">
        <p14:creationId xmlns:p14="http://schemas.microsoft.com/office/powerpoint/2010/main" val="201151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2566989" y="1844675"/>
            <a:ext cx="7773987" cy="4114800"/>
          </a:xfrm>
        </p:spPr>
        <p:txBody>
          <a:bodyPr/>
          <a:lstStyle/>
          <a:p>
            <a:pPr marL="0" indent="0">
              <a:buNone/>
            </a:pPr>
            <a:r>
              <a:rPr lang="en-US" altLang="en-US" sz="2000" b="1" dirty="0"/>
              <a:t>2- Black hats</a:t>
            </a:r>
          </a:p>
          <a:p>
            <a:pPr marL="0" indent="0">
              <a:buNone/>
            </a:pPr>
            <a:r>
              <a:rPr lang="en-US" altLang="en-US" sz="2000" i="1" dirty="0"/>
              <a:t> </a:t>
            </a:r>
            <a:r>
              <a:rPr lang="en-US" altLang="en-US" sz="2000" dirty="0"/>
              <a:t>Black hats are the </a:t>
            </a:r>
            <a:r>
              <a:rPr lang="en-US" altLang="en-US" sz="2000" dirty="0">
                <a:solidFill>
                  <a:srgbClr val="FF0000"/>
                </a:solidFill>
              </a:rPr>
              <a:t>bad guys</a:t>
            </a:r>
            <a:r>
              <a:rPr lang="en-US" altLang="en-US" sz="2000" dirty="0"/>
              <a:t>: the malicious hackers or </a:t>
            </a:r>
          </a:p>
          <a:p>
            <a:pPr marL="0" indent="0">
              <a:buNone/>
            </a:pPr>
            <a:r>
              <a:rPr lang="en-US" altLang="en-US" sz="2000" dirty="0"/>
              <a:t> crackers who use their skills for illegal or malicious purposes. They break into or otherwise violate the system integrity of remote machines, with malicious intent. Having gained unauthorized access, black-hat hackers destroy vital data, deny legitimate users service, and basically cause problems for their targets. Black-hat hackers and crackers can easily be differentiated from white-hat hackers because their actions are malicious. </a:t>
            </a:r>
          </a:p>
          <a:p>
            <a:pPr marL="0" indent="0">
              <a:buNone/>
            </a:pPr>
            <a:r>
              <a:rPr lang="en-US" altLang="en-US" sz="2000" dirty="0"/>
              <a:t> </a:t>
            </a:r>
          </a:p>
        </p:txBody>
      </p:sp>
      <p:sp>
        <p:nvSpPr>
          <p:cNvPr id="25604" name="Slide Number Placeholder 1"/>
          <p:cNvSpPr>
            <a:spLocks noGrp="1"/>
          </p:cNvSpPr>
          <p:nvPr>
            <p:ph type="sldNum" sz="quarter" idx="12"/>
          </p:nvPr>
        </p:nvSpPr>
        <p:spPr>
          <a:noFill/>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5A04E926-EB30-404A-AC2A-B0E04E003B5C}" type="slidenum">
              <a:rPr lang="ar-SA" altLang="en-US" sz="1200"/>
              <a:pPr>
                <a:spcBef>
                  <a:spcPct val="0"/>
                </a:spcBef>
                <a:buClrTx/>
                <a:buSzTx/>
                <a:buFontTx/>
                <a:buNone/>
              </a:pPr>
              <a:t>28</a:t>
            </a:fld>
            <a:endParaRPr lang="en-US" altLang="en-US" sz="1200"/>
          </a:p>
        </p:txBody>
      </p:sp>
      <p:sp>
        <p:nvSpPr>
          <p:cNvPr id="6" name="Rectangle 2"/>
          <p:cNvSpPr>
            <a:spLocks noGrp="1" noChangeArrowheads="1"/>
          </p:cNvSpPr>
          <p:nvPr>
            <p:ph type="title"/>
          </p:nvPr>
        </p:nvSpPr>
        <p:spPr>
          <a:xfrm>
            <a:off x="4243388" y="688974"/>
            <a:ext cx="4421187" cy="758826"/>
          </a:xfrm>
        </p:spPr>
        <p:txBody>
          <a:bodyPr/>
          <a:lstStyle/>
          <a:p>
            <a:pPr eaLnBrk="1" hangingPunct="1"/>
            <a:r>
              <a:rPr lang="en-US" altLang="en-US" sz="4000" b="1" spc="-5" dirty="0">
                <a:solidFill>
                  <a:srgbClr val="FF0000"/>
                </a:solidFill>
                <a:latin typeface="Comic Sans MS" panose="030F0702030302020204" pitchFamily="66" charset="0"/>
              </a:rPr>
              <a:t>Types of Hacker</a:t>
            </a:r>
          </a:p>
        </p:txBody>
      </p:sp>
    </p:spTree>
    <p:extLst>
      <p:ext uri="{BB962C8B-B14F-4D97-AF65-F5344CB8AC3E}">
        <p14:creationId xmlns:p14="http://schemas.microsoft.com/office/powerpoint/2010/main" val="655600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495551" y="1773238"/>
            <a:ext cx="7921625" cy="4114800"/>
          </a:xfrm>
        </p:spPr>
        <p:txBody>
          <a:bodyPr/>
          <a:lstStyle/>
          <a:p>
            <a:pPr marL="0" indent="0">
              <a:buNone/>
            </a:pPr>
            <a:r>
              <a:rPr lang="en-US" altLang="en-US" sz="2400" b="1" dirty="0"/>
              <a:t>3- Grey hats</a:t>
            </a:r>
          </a:p>
          <a:p>
            <a:pPr marL="0" indent="0">
              <a:buNone/>
            </a:pPr>
            <a:r>
              <a:rPr lang="en-US" altLang="en-US" sz="2400" dirty="0"/>
              <a:t> Grey hats are hackers </a:t>
            </a:r>
            <a:r>
              <a:rPr lang="en-US" altLang="en-US" sz="2400" dirty="0">
                <a:solidFill>
                  <a:srgbClr val="FF0000"/>
                </a:solidFill>
              </a:rPr>
              <a:t>who may </a:t>
            </a:r>
            <a:r>
              <a:rPr lang="en-US" altLang="en-US" sz="2400" dirty="0"/>
              <a:t>work offensively or defensively, depending on the situation. This is the dividing line between hacker and cracker. Both are powerful forces on the Internet, and both will remain permanently. And some individuals qualify for both categories. The existence of such individuals further clouds the division between these two groups of people. </a:t>
            </a:r>
          </a:p>
        </p:txBody>
      </p:sp>
      <p:sp>
        <p:nvSpPr>
          <p:cNvPr id="26628" name="Slide Number Placeholder 1"/>
          <p:cNvSpPr>
            <a:spLocks noGrp="1"/>
          </p:cNvSpPr>
          <p:nvPr>
            <p:ph type="sldNum" sz="quarter" idx="12"/>
          </p:nvPr>
        </p:nvSpPr>
        <p:spPr>
          <a:noFill/>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7DB7785B-25A6-4A56-9BF1-1DE6B7631370}" type="slidenum">
              <a:rPr lang="ar-SA" altLang="en-US" sz="1200"/>
              <a:pPr>
                <a:spcBef>
                  <a:spcPct val="0"/>
                </a:spcBef>
                <a:buClrTx/>
                <a:buSzTx/>
                <a:buFontTx/>
                <a:buNone/>
              </a:pPr>
              <a:t>29</a:t>
            </a:fld>
            <a:endParaRPr lang="en-US" altLang="en-US" sz="1200"/>
          </a:p>
        </p:txBody>
      </p:sp>
      <p:sp>
        <p:nvSpPr>
          <p:cNvPr id="6" name="Rectangle 2"/>
          <p:cNvSpPr>
            <a:spLocks noGrp="1" noChangeArrowheads="1"/>
          </p:cNvSpPr>
          <p:nvPr>
            <p:ph type="title"/>
          </p:nvPr>
        </p:nvSpPr>
        <p:spPr>
          <a:xfrm>
            <a:off x="4693920" y="590549"/>
            <a:ext cx="4421187" cy="758826"/>
          </a:xfrm>
        </p:spPr>
        <p:txBody>
          <a:bodyPr/>
          <a:lstStyle/>
          <a:p>
            <a:pPr eaLnBrk="1" hangingPunct="1"/>
            <a:r>
              <a:rPr lang="en-US" altLang="en-US" sz="4000" b="1" spc="-5" dirty="0">
                <a:solidFill>
                  <a:srgbClr val="FF0000"/>
                </a:solidFill>
                <a:latin typeface="Comic Sans MS" panose="030F0702030302020204" pitchFamily="66" charset="0"/>
              </a:rPr>
              <a:t>Types of Hacker</a:t>
            </a:r>
          </a:p>
        </p:txBody>
      </p:sp>
    </p:spTree>
    <p:extLst>
      <p:ext uri="{BB962C8B-B14F-4D97-AF65-F5344CB8AC3E}">
        <p14:creationId xmlns:p14="http://schemas.microsoft.com/office/powerpoint/2010/main" val="354478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5410200" y="457200"/>
            <a:ext cx="1677035" cy="566822"/>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0000"/>
                </a:solidFill>
              </a:rPr>
              <a:t>Outline</a:t>
            </a:r>
          </a:p>
        </p:txBody>
      </p:sp>
      <p:sp>
        <p:nvSpPr>
          <p:cNvPr id="3" name="object 3"/>
          <p:cNvSpPr txBox="1"/>
          <p:nvPr/>
        </p:nvSpPr>
        <p:spPr>
          <a:xfrm>
            <a:off x="838200" y="1219200"/>
            <a:ext cx="11582400" cy="4694234"/>
          </a:xfrm>
          <a:prstGeom prst="rect">
            <a:avLst/>
          </a:prstGeom>
        </p:spPr>
        <p:txBody>
          <a:bodyPr vert="horz" wrap="square" lIns="0" tIns="97155" rIns="0" bIns="0" rtlCol="0">
            <a:spAutoFit/>
          </a:bodyPr>
          <a:lstStyle/>
          <a:p>
            <a:pPr marL="241300" indent="-228600">
              <a:lnSpc>
                <a:spcPct val="100000"/>
              </a:lnSpc>
              <a:spcBef>
                <a:spcPts val="670"/>
              </a:spcBef>
              <a:buFont typeface="Arial MT"/>
              <a:buChar char="•"/>
              <a:tabLst>
                <a:tab pos="241300" algn="l"/>
              </a:tabLst>
            </a:pPr>
            <a:r>
              <a:rPr lang="en-US" altLang="zh-CN" sz="2800" spc="-15" dirty="0">
                <a:latin typeface="Calibri"/>
                <a:cs typeface="Calibri"/>
              </a:rPr>
              <a:t>Cyberattack </a:t>
            </a:r>
          </a:p>
          <a:p>
            <a:pPr marL="241300" indent="-228600">
              <a:spcBef>
                <a:spcPts val="670"/>
              </a:spcBef>
              <a:buFont typeface="Arial MT"/>
              <a:buChar char="•"/>
              <a:tabLst>
                <a:tab pos="241300" algn="l"/>
              </a:tabLst>
            </a:pPr>
            <a:r>
              <a:rPr lang="en-US" altLang="zh-CN" sz="2800" spc="-15" dirty="0">
                <a:latin typeface="Calibri"/>
                <a:cs typeface="Calibri"/>
              </a:rPr>
              <a:t>Cybersecurity</a:t>
            </a:r>
            <a:r>
              <a:rPr lang="en-US" sz="2800" spc="-15" dirty="0">
                <a:latin typeface="Calibri"/>
                <a:cs typeface="Calibri"/>
              </a:rPr>
              <a:t> Threats </a:t>
            </a:r>
            <a:endParaRPr lang="en-US" altLang="zh-CN" sz="2800" spc="-15" dirty="0">
              <a:latin typeface="Calibri"/>
              <a:cs typeface="Calibri"/>
            </a:endParaRPr>
          </a:p>
          <a:p>
            <a:pPr marL="241300" indent="-228600">
              <a:spcBef>
                <a:spcPts val="670"/>
              </a:spcBef>
              <a:buFont typeface="Arial MT"/>
              <a:buChar char="•"/>
              <a:tabLst>
                <a:tab pos="241300" algn="l"/>
              </a:tabLst>
            </a:pPr>
            <a:r>
              <a:rPr lang="en-US" altLang="zh-CN" sz="2800" spc="-15" dirty="0">
                <a:latin typeface="Calibri"/>
                <a:cs typeface="Calibri"/>
              </a:rPr>
              <a:t>Cybersecurity</a:t>
            </a:r>
            <a:r>
              <a:rPr lang="en-US" sz="2800" spc="-15" dirty="0">
                <a:latin typeface="Calibri"/>
                <a:cs typeface="Calibri"/>
              </a:rPr>
              <a:t> Vulnerabilities</a:t>
            </a:r>
            <a:endParaRPr lang="en-US" altLang="zh-CN" sz="2800" spc="-15" dirty="0">
              <a:latin typeface="Calibri"/>
              <a:cs typeface="Calibri"/>
            </a:endParaRPr>
          </a:p>
          <a:p>
            <a:pPr marL="241300" indent="-228600">
              <a:lnSpc>
                <a:spcPct val="100000"/>
              </a:lnSpc>
              <a:spcBef>
                <a:spcPts val="670"/>
              </a:spcBef>
              <a:buFont typeface="Arial MT"/>
              <a:buChar char="•"/>
              <a:tabLst>
                <a:tab pos="241300" algn="l"/>
              </a:tabLst>
            </a:pPr>
            <a:r>
              <a:rPr lang="en-US" altLang="zh-CN" sz="2800" spc="-15" dirty="0">
                <a:latin typeface="Calibri"/>
                <a:cs typeface="Calibri"/>
              </a:rPr>
              <a:t>Hackers</a:t>
            </a:r>
          </a:p>
          <a:p>
            <a:pPr marL="241300" indent="-228600">
              <a:spcBef>
                <a:spcPts val="670"/>
              </a:spcBef>
              <a:buFont typeface="Arial MT"/>
              <a:buChar char="•"/>
              <a:tabLst>
                <a:tab pos="241300" algn="l"/>
              </a:tabLst>
            </a:pPr>
            <a:r>
              <a:rPr lang="en-US" altLang="zh-TW" sz="2800" spc="-15" dirty="0">
                <a:latin typeface="Calibri"/>
                <a:cs typeface="Calibri"/>
              </a:rPr>
              <a:t>Security Project Team </a:t>
            </a:r>
          </a:p>
          <a:p>
            <a:pPr marL="241300" indent="-228600">
              <a:spcBef>
                <a:spcPts val="670"/>
              </a:spcBef>
              <a:buFont typeface="Arial MT"/>
              <a:buChar char="•"/>
              <a:tabLst>
                <a:tab pos="241300" algn="l"/>
              </a:tabLst>
            </a:pPr>
            <a:r>
              <a:rPr lang="en-US" altLang="zh-TW" sz="2800" spc="-15" dirty="0">
                <a:latin typeface="Calibri"/>
                <a:cs typeface="Calibri"/>
              </a:rPr>
              <a:t>Securing the Components , Data Ownership</a:t>
            </a:r>
          </a:p>
          <a:p>
            <a:pPr marL="241300" indent="-228600">
              <a:spcBef>
                <a:spcPts val="670"/>
              </a:spcBef>
              <a:buFont typeface="Arial MT"/>
              <a:buChar char="•"/>
              <a:tabLst>
                <a:tab pos="241300" algn="l"/>
              </a:tabLst>
            </a:pPr>
            <a:r>
              <a:rPr lang="en-US" altLang="zh-CN" sz="2800" spc="-15" dirty="0">
                <a:latin typeface="Calibri"/>
                <a:cs typeface="Calibri"/>
              </a:rPr>
              <a:t>Most common security mistakes</a:t>
            </a:r>
          </a:p>
          <a:p>
            <a:pPr marL="241300" indent="-228600">
              <a:spcBef>
                <a:spcPts val="670"/>
              </a:spcBef>
              <a:buFont typeface="Arial MT"/>
              <a:buChar char="•"/>
              <a:tabLst>
                <a:tab pos="241300" algn="l"/>
              </a:tabLst>
            </a:pPr>
            <a:r>
              <a:rPr lang="en-US" altLang="zh-CN" sz="2800" spc="-15" dirty="0">
                <a:latin typeface="Calibri"/>
                <a:cs typeface="Calibri"/>
              </a:rPr>
              <a:t>Information Security Responsibilities</a:t>
            </a:r>
          </a:p>
          <a:p>
            <a:pPr marL="241300" indent="-228600">
              <a:spcBef>
                <a:spcPts val="670"/>
              </a:spcBef>
              <a:buFont typeface="Arial MT"/>
              <a:buChar char="•"/>
              <a:tabLst>
                <a:tab pos="241300" algn="l"/>
              </a:tabLst>
            </a:pPr>
            <a:r>
              <a:rPr lang="en-US" sz="2800" spc="-15" dirty="0">
                <a:latin typeface="Calibri"/>
                <a:cs typeface="Calibri"/>
              </a:rPr>
              <a:t>Cybersecurity Certificates</a:t>
            </a:r>
          </a:p>
        </p:txBody>
      </p:sp>
    </p:spTree>
    <p:extLst>
      <p:ext uri="{BB962C8B-B14F-4D97-AF65-F5344CB8AC3E}">
        <p14:creationId xmlns:p14="http://schemas.microsoft.com/office/powerpoint/2010/main" val="1075772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 name="Image153"/>
          <p:cNvPicPr>
            <a:picLocks noChangeAspect="1"/>
          </p:cNvPicPr>
          <p:nvPr/>
        </p:nvPicPr>
        <p:blipFill>
          <a:blip r:embed="rId2"/>
          <a:stretch>
            <a:fillRect/>
          </a:stretch>
        </p:blipFill>
        <p:spPr>
          <a:xfrm>
            <a:off x="3124200" y="4005064"/>
            <a:ext cx="7239000" cy="2643386"/>
          </a:xfrm>
          <a:prstGeom prst="rect">
            <a:avLst/>
          </a:prstGeom>
          <a:noFill/>
        </p:spPr>
      </p:pic>
      <p:sp>
        <p:nvSpPr>
          <p:cNvPr id="154" name="Text Box154"/>
          <p:cNvSpPr txBox="1"/>
          <p:nvPr/>
        </p:nvSpPr>
        <p:spPr>
          <a:xfrm>
            <a:off x="3577590" y="764406"/>
            <a:ext cx="5611572"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How To </a:t>
            </a:r>
            <a:r>
              <a:rPr lang="en-US" altLang="zh-CN" sz="4400" spc="1" dirty="0">
                <a:solidFill>
                  <a:srgbClr val="FF0000"/>
                </a:solidFill>
                <a:latin typeface="Times New Roman"/>
                <a:ea typeface="Times New Roman"/>
                <a:cs typeface="Times New Roman"/>
              </a:rPr>
              <a:t>prevent</a:t>
            </a:r>
            <a:r>
              <a:rPr lang="en-US" altLang="zh-CN" sz="4400" spc="5"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hacking</a:t>
            </a:r>
          </a:p>
        </p:txBody>
      </p:sp>
      <p:sp>
        <p:nvSpPr>
          <p:cNvPr id="155" name="Text Box155"/>
          <p:cNvSpPr txBox="1"/>
          <p:nvPr/>
        </p:nvSpPr>
        <p:spPr>
          <a:xfrm>
            <a:off x="2834640" y="1651611"/>
            <a:ext cx="279090" cy="436145"/>
          </a:xfrm>
          <a:prstGeom prst="rect">
            <a:avLst/>
          </a:prstGeom>
        </p:spPr>
        <p:txBody>
          <a:bodyPr wrap="square" lIns="0" tIns="0" rIns="0" rtlCol="0">
            <a:spAutoFit/>
          </a:bodyPr>
          <a:lstStyle/>
          <a:p>
            <a:pPr>
              <a:lnSpc>
                <a:spcPts val="3284"/>
              </a:lnSpc>
            </a:pPr>
            <a:r>
              <a:rPr lang="en-US" altLang="zh-CN" sz="2500" spc="185" dirty="0">
                <a:latin typeface="Segoe UI Symbol"/>
                <a:ea typeface="Segoe UI Symbol"/>
                <a:cs typeface="Segoe UI Symbol"/>
              </a:rPr>
              <a:t>♦</a:t>
            </a:r>
            <a:endParaRPr lang="en-US" altLang="zh-CN" sz="2500" dirty="0">
              <a:latin typeface="Segoe UI Symbol"/>
              <a:ea typeface="Segoe UI Symbol"/>
              <a:cs typeface="Segoe UI Symbol"/>
            </a:endParaRPr>
          </a:p>
        </p:txBody>
      </p:sp>
      <p:sp>
        <p:nvSpPr>
          <p:cNvPr id="156" name="Text Box156"/>
          <p:cNvSpPr txBox="1"/>
          <p:nvPr/>
        </p:nvSpPr>
        <p:spPr>
          <a:xfrm>
            <a:off x="3176270" y="1644142"/>
            <a:ext cx="7282028" cy="918200"/>
          </a:xfrm>
          <a:prstGeom prst="rect">
            <a:avLst/>
          </a:prstGeom>
        </p:spPr>
        <p:txBody>
          <a:bodyPr wrap="square" lIns="0" tIns="0" rIns="0" rtlCol="0">
            <a:spAutoFit/>
          </a:bodyPr>
          <a:lstStyle/>
          <a:p>
            <a:pPr>
              <a:lnSpc>
                <a:spcPts val="3380"/>
              </a:lnSpc>
            </a:pPr>
            <a:r>
              <a:rPr lang="en-US" altLang="zh-CN" sz="2800" spc="4" dirty="0">
                <a:latin typeface="Verdana"/>
                <a:ea typeface="Verdana"/>
                <a:cs typeface="Verdana"/>
              </a:rPr>
              <a:t>It</a:t>
            </a:r>
            <a:r>
              <a:rPr lang="en-US" altLang="zh-CN" sz="2800" spc="2404" dirty="0">
                <a:latin typeface="Verdana"/>
                <a:ea typeface="Verdana"/>
                <a:cs typeface="Verdana"/>
              </a:rPr>
              <a:t> </a:t>
            </a:r>
            <a:r>
              <a:rPr lang="en-US" altLang="zh-CN" sz="2800" spc="-3" dirty="0">
                <a:latin typeface="Verdana"/>
                <a:ea typeface="Verdana"/>
                <a:cs typeface="Verdana"/>
              </a:rPr>
              <a:t>may</a:t>
            </a:r>
            <a:r>
              <a:rPr lang="en-US" altLang="zh-CN" sz="2800" spc="2411" dirty="0">
                <a:latin typeface="Verdana"/>
                <a:ea typeface="Verdana"/>
                <a:cs typeface="Verdana"/>
              </a:rPr>
              <a:t> </a:t>
            </a:r>
            <a:r>
              <a:rPr lang="en-US" altLang="zh-CN" sz="2800" spc="-3" dirty="0">
                <a:latin typeface="Verdana"/>
                <a:ea typeface="Verdana"/>
                <a:cs typeface="Verdana"/>
              </a:rPr>
              <a:t>be</a:t>
            </a:r>
            <a:r>
              <a:rPr lang="en-US" altLang="zh-CN" sz="2800" spc="2408" dirty="0">
                <a:latin typeface="Verdana"/>
                <a:ea typeface="Verdana"/>
                <a:cs typeface="Verdana"/>
              </a:rPr>
              <a:t> </a:t>
            </a:r>
            <a:r>
              <a:rPr lang="en-US" altLang="zh-CN" sz="2800" spc="-6" dirty="0">
                <a:latin typeface="Verdana"/>
                <a:ea typeface="Verdana"/>
                <a:cs typeface="Verdana"/>
              </a:rPr>
              <a:t>impossible</a:t>
            </a:r>
            <a:r>
              <a:rPr lang="en-US" altLang="zh-CN" sz="2800" spc="2409" dirty="0">
                <a:latin typeface="Verdana"/>
                <a:ea typeface="Verdana"/>
                <a:cs typeface="Verdana"/>
              </a:rPr>
              <a:t> </a:t>
            </a:r>
            <a:r>
              <a:rPr lang="en-US" altLang="zh-CN" sz="2800" dirty="0">
                <a:latin typeface="Verdana"/>
                <a:ea typeface="Verdana"/>
                <a:cs typeface="Verdana"/>
              </a:rPr>
              <a:t>to</a:t>
            </a:r>
            <a:r>
              <a:rPr lang="en-US" altLang="zh-CN" sz="2800" spc="2405" dirty="0">
                <a:latin typeface="Verdana"/>
                <a:ea typeface="Verdana"/>
                <a:cs typeface="Verdana"/>
              </a:rPr>
              <a:t> </a:t>
            </a:r>
            <a:r>
              <a:rPr lang="en-US" altLang="zh-CN" sz="2800" spc="-6" dirty="0">
                <a:latin typeface="Verdana"/>
                <a:ea typeface="Verdana"/>
                <a:cs typeface="Verdana"/>
              </a:rPr>
              <a:t>prevent</a:t>
            </a:r>
            <a:r>
              <a:rPr lang="en-US" altLang="zh-CN" sz="2800" dirty="0">
                <a:latin typeface="Verdana"/>
                <a:ea typeface="Verdana"/>
                <a:cs typeface="Verdana"/>
              </a:rPr>
              <a:t> </a:t>
            </a:r>
            <a:r>
              <a:rPr lang="en-US" altLang="zh-CN" sz="2800" spc="-5" dirty="0">
                <a:latin typeface="Verdana"/>
                <a:ea typeface="Verdana"/>
                <a:cs typeface="Verdana"/>
              </a:rPr>
              <a:t>computer</a:t>
            </a:r>
            <a:r>
              <a:rPr lang="en-US" altLang="zh-CN" sz="2800" spc="1689" dirty="0">
                <a:latin typeface="Verdana"/>
                <a:ea typeface="Verdana"/>
                <a:cs typeface="Verdana"/>
              </a:rPr>
              <a:t> </a:t>
            </a:r>
            <a:r>
              <a:rPr lang="en-US" altLang="zh-CN" sz="2800" spc="-4" dirty="0">
                <a:latin typeface="Verdana"/>
                <a:ea typeface="Verdana"/>
                <a:cs typeface="Verdana"/>
              </a:rPr>
              <a:t>hacking,</a:t>
            </a:r>
            <a:r>
              <a:rPr lang="en-US" altLang="zh-CN" sz="2800" spc="1692" dirty="0">
                <a:latin typeface="Verdana"/>
                <a:ea typeface="Verdana"/>
                <a:cs typeface="Verdana"/>
              </a:rPr>
              <a:t> </a:t>
            </a:r>
            <a:r>
              <a:rPr lang="en-US" altLang="zh-CN" sz="2800" spc="-4" dirty="0">
                <a:latin typeface="Verdana"/>
                <a:ea typeface="Verdana"/>
                <a:cs typeface="Verdana"/>
              </a:rPr>
              <a:t>however</a:t>
            </a:r>
            <a:r>
              <a:rPr lang="en-US" altLang="zh-CN" sz="2800" spc="1683" dirty="0">
                <a:latin typeface="Verdana"/>
                <a:ea typeface="Verdana"/>
                <a:cs typeface="Verdana"/>
              </a:rPr>
              <a:t> </a:t>
            </a:r>
            <a:r>
              <a:rPr lang="en-US" altLang="zh-CN" sz="2800" spc="-3" dirty="0">
                <a:latin typeface="Verdana"/>
                <a:ea typeface="Verdana"/>
                <a:cs typeface="Verdana"/>
              </a:rPr>
              <a:t>effective</a:t>
            </a:r>
            <a:endParaRPr lang="en-US" altLang="zh-CN" sz="2800" dirty="0">
              <a:latin typeface="Verdana"/>
              <a:ea typeface="Verdana"/>
              <a:cs typeface="Verdana"/>
            </a:endParaRPr>
          </a:p>
        </p:txBody>
      </p:sp>
      <p:sp>
        <p:nvSpPr>
          <p:cNvPr id="157" name="Text Box157"/>
          <p:cNvSpPr txBox="1"/>
          <p:nvPr/>
        </p:nvSpPr>
        <p:spPr>
          <a:xfrm>
            <a:off x="3176270" y="2497583"/>
            <a:ext cx="7284516" cy="1354217"/>
          </a:xfrm>
          <a:prstGeom prst="rect">
            <a:avLst/>
          </a:prstGeom>
        </p:spPr>
        <p:txBody>
          <a:bodyPr wrap="square" lIns="0" tIns="0" rIns="0" rtlCol="0">
            <a:spAutoFit/>
          </a:bodyPr>
          <a:lstStyle/>
          <a:p>
            <a:pPr algn="just">
              <a:lnSpc>
                <a:spcPts val="3373"/>
              </a:lnSpc>
            </a:pPr>
            <a:r>
              <a:rPr lang="en-US" altLang="zh-CN" sz="2800" spc="-5" dirty="0">
                <a:latin typeface="Verdana"/>
                <a:ea typeface="Verdana"/>
                <a:cs typeface="Verdana"/>
              </a:rPr>
              <a:t>security</a:t>
            </a:r>
            <a:r>
              <a:rPr lang="en-US" altLang="zh-CN" sz="2800" spc="3509" dirty="0">
                <a:latin typeface="Verdana"/>
                <a:ea typeface="Verdana"/>
                <a:cs typeface="Verdana"/>
              </a:rPr>
              <a:t> </a:t>
            </a:r>
            <a:r>
              <a:rPr lang="en-US" altLang="zh-CN" sz="2800" spc="-5" dirty="0">
                <a:latin typeface="Verdana"/>
                <a:ea typeface="Verdana"/>
                <a:cs typeface="Verdana"/>
              </a:rPr>
              <a:t>controls</a:t>
            </a:r>
            <a:r>
              <a:rPr lang="en-US" altLang="zh-CN" sz="2800" spc="3504" dirty="0">
                <a:latin typeface="Verdana"/>
                <a:ea typeface="Verdana"/>
                <a:cs typeface="Verdana"/>
              </a:rPr>
              <a:t> </a:t>
            </a:r>
            <a:r>
              <a:rPr lang="en-US" altLang="zh-CN" sz="2800" spc="-6" dirty="0">
                <a:latin typeface="Verdana"/>
                <a:ea typeface="Verdana"/>
                <a:cs typeface="Verdana"/>
              </a:rPr>
              <a:t>including</a:t>
            </a:r>
            <a:r>
              <a:rPr lang="en-US" altLang="zh-CN" sz="2800" spc="3504" dirty="0">
                <a:latin typeface="Verdana"/>
                <a:ea typeface="Verdana"/>
                <a:cs typeface="Verdana"/>
              </a:rPr>
              <a:t> </a:t>
            </a:r>
            <a:r>
              <a:rPr lang="en-US" altLang="zh-CN" sz="2800" spc="-5" dirty="0">
                <a:latin typeface="Verdana"/>
                <a:ea typeface="Verdana"/>
                <a:cs typeface="Verdana"/>
              </a:rPr>
              <a:t>strong</a:t>
            </a:r>
            <a:r>
              <a:rPr lang="en-US" altLang="zh-CN" sz="2800" dirty="0">
                <a:latin typeface="Verdana"/>
                <a:ea typeface="Verdana"/>
                <a:cs typeface="Verdana"/>
              </a:rPr>
              <a:t> </a:t>
            </a:r>
            <a:r>
              <a:rPr lang="en-US" altLang="zh-CN" sz="2800" spc="-5" dirty="0">
                <a:latin typeface="Verdana"/>
                <a:ea typeface="Verdana"/>
                <a:cs typeface="Verdana"/>
              </a:rPr>
              <a:t>passwords,</a:t>
            </a:r>
            <a:r>
              <a:rPr lang="en-US" altLang="zh-CN" sz="2800" spc="291" dirty="0">
                <a:latin typeface="Verdana"/>
                <a:ea typeface="Verdana"/>
                <a:cs typeface="Verdana"/>
              </a:rPr>
              <a:t> </a:t>
            </a:r>
            <a:r>
              <a:rPr lang="en-US" altLang="zh-CN" sz="2800" spc="-6" dirty="0">
                <a:latin typeface="Verdana"/>
                <a:ea typeface="Verdana"/>
                <a:cs typeface="Verdana"/>
              </a:rPr>
              <a:t>and</a:t>
            </a:r>
            <a:r>
              <a:rPr lang="en-US" altLang="zh-CN" sz="2800" spc="287" dirty="0">
                <a:latin typeface="Verdana"/>
                <a:ea typeface="Verdana"/>
                <a:cs typeface="Verdana"/>
              </a:rPr>
              <a:t> </a:t>
            </a:r>
            <a:r>
              <a:rPr lang="en-US" altLang="zh-CN" sz="2800" spc="-5" dirty="0">
                <a:latin typeface="Verdana"/>
                <a:ea typeface="Verdana"/>
                <a:cs typeface="Verdana"/>
              </a:rPr>
              <a:t>the</a:t>
            </a:r>
            <a:r>
              <a:rPr lang="en-US" altLang="zh-CN" sz="2800" spc="289" dirty="0">
                <a:latin typeface="Verdana"/>
                <a:ea typeface="Verdana"/>
                <a:cs typeface="Verdana"/>
              </a:rPr>
              <a:t> </a:t>
            </a:r>
            <a:r>
              <a:rPr lang="en-US" altLang="zh-CN" sz="2800" spc="-7" dirty="0">
                <a:latin typeface="Verdana"/>
                <a:ea typeface="Verdana"/>
                <a:cs typeface="Verdana"/>
              </a:rPr>
              <a:t>use</a:t>
            </a:r>
            <a:r>
              <a:rPr lang="en-US" altLang="zh-CN" sz="2800" spc="290" dirty="0">
                <a:latin typeface="Verdana"/>
                <a:ea typeface="Verdana"/>
                <a:cs typeface="Verdana"/>
              </a:rPr>
              <a:t> </a:t>
            </a:r>
            <a:r>
              <a:rPr lang="en-US" altLang="zh-CN" sz="2800" spc="-4" dirty="0">
                <a:latin typeface="Verdana"/>
                <a:ea typeface="Verdana"/>
                <a:cs typeface="Verdana"/>
              </a:rPr>
              <a:t>of</a:t>
            </a:r>
            <a:r>
              <a:rPr lang="en-US" altLang="zh-CN" sz="2800" spc="285" dirty="0">
                <a:latin typeface="Verdana"/>
                <a:ea typeface="Verdana"/>
                <a:cs typeface="Verdana"/>
              </a:rPr>
              <a:t> </a:t>
            </a:r>
            <a:r>
              <a:rPr lang="en-US" altLang="zh-CN" sz="2800" spc="-4" dirty="0">
                <a:latin typeface="Verdana"/>
                <a:ea typeface="Verdana"/>
                <a:cs typeface="Verdana"/>
              </a:rPr>
              <a:t>firewalls</a:t>
            </a:r>
            <a:r>
              <a:rPr lang="en-US" altLang="zh-CN" sz="2800" spc="285" dirty="0">
                <a:latin typeface="Verdana"/>
                <a:ea typeface="Verdana"/>
                <a:cs typeface="Verdana"/>
              </a:rPr>
              <a:t> </a:t>
            </a:r>
            <a:r>
              <a:rPr lang="en-US" altLang="zh-CN" sz="2800" spc="-4" dirty="0">
                <a:latin typeface="Verdana"/>
                <a:ea typeface="Verdana"/>
                <a:cs typeface="Verdana"/>
              </a:rPr>
              <a:t>can</a:t>
            </a:r>
            <a:r>
              <a:rPr lang="en-US" altLang="zh-CN" sz="2800" dirty="0">
                <a:latin typeface="Verdana"/>
                <a:ea typeface="Verdana"/>
                <a:cs typeface="Verdana"/>
              </a:rPr>
              <a:t> </a:t>
            </a:r>
            <a:r>
              <a:rPr lang="en-US" altLang="zh-CN" sz="2800" spc="-5" dirty="0">
                <a:latin typeface="Verdana"/>
                <a:ea typeface="Verdana"/>
                <a:cs typeface="Verdana"/>
              </a:rPr>
              <a:t>helps.</a:t>
            </a:r>
            <a:endParaRPr lang="en-US" altLang="zh-CN" sz="2800" dirty="0">
              <a:latin typeface="Verdana"/>
              <a:ea typeface="Verdana"/>
              <a:cs typeface="Verdana"/>
            </a:endParaRPr>
          </a:p>
        </p:txBody>
      </p:sp>
    </p:spTree>
    <p:extLst>
      <p:ext uri="{BB962C8B-B14F-4D97-AF65-F5344CB8AC3E}">
        <p14:creationId xmlns:p14="http://schemas.microsoft.com/office/powerpoint/2010/main" val="2251947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 name="Text Box234"/>
          <p:cNvSpPr txBox="1"/>
          <p:nvPr/>
        </p:nvSpPr>
        <p:spPr>
          <a:xfrm>
            <a:off x="2903220" y="498295"/>
            <a:ext cx="7506464"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Malicious</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and</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accidental </a:t>
            </a:r>
            <a:r>
              <a:rPr lang="en-US" altLang="zh-CN" sz="4400" spc="2" dirty="0">
                <a:solidFill>
                  <a:srgbClr val="FF0000"/>
                </a:solidFill>
                <a:latin typeface="Times New Roman"/>
                <a:ea typeface="Times New Roman"/>
                <a:cs typeface="Times New Roman"/>
              </a:rPr>
              <a:t>damage</a:t>
            </a:r>
            <a:endParaRPr lang="en-US" altLang="zh-CN" sz="4400" dirty="0">
              <a:solidFill>
                <a:srgbClr val="FF0000"/>
              </a:solidFill>
              <a:latin typeface="Times New Roman"/>
              <a:ea typeface="Times New Roman"/>
              <a:cs typeface="Times New Roman"/>
            </a:endParaRPr>
          </a:p>
        </p:txBody>
      </p:sp>
      <p:sp>
        <p:nvSpPr>
          <p:cNvPr id="239" name="Text Box239"/>
          <p:cNvSpPr txBox="1"/>
          <p:nvPr/>
        </p:nvSpPr>
        <p:spPr>
          <a:xfrm>
            <a:off x="914400" y="1268760"/>
            <a:ext cx="8985604" cy="995144"/>
          </a:xfrm>
          <a:prstGeom prst="rect">
            <a:avLst/>
          </a:prstGeom>
        </p:spPr>
        <p:txBody>
          <a:bodyPr wrap="square" lIns="0" tIns="0" rIns="0" rtlCol="0">
            <a:spAutoFit/>
          </a:bodyPr>
          <a:lstStyle/>
          <a:p>
            <a:pPr marL="32817" indent="-32817">
              <a:lnSpc>
                <a:spcPts val="3730"/>
              </a:lnSpc>
            </a:pPr>
            <a:r>
              <a:rPr lang="en-US" altLang="zh-CN" sz="2800" spc="-5" dirty="0">
                <a:latin typeface="Verdana"/>
                <a:ea typeface="Verdana"/>
                <a:cs typeface="Verdana"/>
              </a:rPr>
              <a:t>Cybersecurity</a:t>
            </a:r>
            <a:r>
              <a:rPr lang="en-US" altLang="zh-CN" sz="2800" dirty="0">
                <a:latin typeface="Verdana"/>
                <a:ea typeface="Verdana"/>
                <a:cs typeface="Verdana"/>
              </a:rPr>
              <a:t> </a:t>
            </a:r>
            <a:r>
              <a:rPr lang="en-US" altLang="zh-CN" sz="2800" spc="-3" dirty="0">
                <a:latin typeface="Verdana"/>
                <a:ea typeface="Verdana"/>
                <a:cs typeface="Verdana"/>
              </a:rPr>
              <a:t>is</a:t>
            </a:r>
            <a:r>
              <a:rPr lang="en-US" altLang="zh-CN" sz="2800" spc="-13" dirty="0">
                <a:latin typeface="Verdana"/>
                <a:ea typeface="Verdana"/>
                <a:cs typeface="Verdana"/>
              </a:rPr>
              <a:t> </a:t>
            </a:r>
            <a:r>
              <a:rPr lang="en-US" altLang="zh-CN" sz="2800" spc="-4" dirty="0">
                <a:latin typeface="Verdana"/>
                <a:ea typeface="Verdana"/>
                <a:cs typeface="Verdana"/>
              </a:rPr>
              <a:t>most</a:t>
            </a:r>
            <a:r>
              <a:rPr lang="en-US" altLang="zh-CN" sz="2800" dirty="0">
                <a:latin typeface="Verdana"/>
                <a:ea typeface="Verdana"/>
                <a:cs typeface="Verdana"/>
              </a:rPr>
              <a:t> </a:t>
            </a:r>
            <a:r>
              <a:rPr lang="en-US" altLang="zh-CN" sz="2800" spc="-6" dirty="0">
                <a:latin typeface="Verdana"/>
                <a:ea typeface="Verdana"/>
                <a:cs typeface="Verdana"/>
              </a:rPr>
              <a:t>concerned</a:t>
            </a:r>
            <a:r>
              <a:rPr lang="en-US" altLang="zh-CN" sz="2800" spc="-11" dirty="0">
                <a:latin typeface="Verdana"/>
                <a:ea typeface="Verdana"/>
                <a:cs typeface="Verdana"/>
              </a:rPr>
              <a:t> </a:t>
            </a:r>
            <a:r>
              <a:rPr lang="en-US" altLang="zh-CN" sz="2800" spc="-1" dirty="0">
                <a:latin typeface="Verdana"/>
                <a:ea typeface="Verdana"/>
                <a:cs typeface="Verdana"/>
              </a:rPr>
              <a:t>with</a:t>
            </a:r>
            <a:r>
              <a:rPr lang="en-US" altLang="zh-CN" sz="2800" dirty="0">
                <a:latin typeface="Verdana"/>
                <a:ea typeface="Verdana"/>
                <a:cs typeface="Verdana"/>
              </a:rPr>
              <a:t> </a:t>
            </a:r>
            <a:r>
              <a:rPr lang="en-US" altLang="zh-CN" sz="2800" spc="-4" dirty="0">
                <a:latin typeface="Verdana"/>
                <a:ea typeface="Verdana"/>
                <a:cs typeface="Verdana"/>
              </a:rPr>
              <a:t>Cyber</a:t>
            </a:r>
            <a:r>
              <a:rPr lang="en-US" altLang="zh-CN" sz="2800" dirty="0">
                <a:latin typeface="Verdana"/>
                <a:ea typeface="Verdana"/>
                <a:cs typeface="Verdana"/>
              </a:rPr>
              <a:t> </a:t>
            </a:r>
            <a:r>
              <a:rPr lang="en-US" altLang="zh-CN" sz="2800" spc="-4" dirty="0">
                <a:latin typeface="Verdana"/>
                <a:ea typeface="Verdana"/>
                <a:cs typeface="Verdana"/>
              </a:rPr>
              <a:t>attacks</a:t>
            </a:r>
            <a:endParaRPr lang="en-US" altLang="zh-CN" sz="2800" dirty="0">
              <a:latin typeface="Verdana"/>
              <a:ea typeface="Verdana"/>
              <a:cs typeface="Verdana"/>
            </a:endParaRPr>
          </a:p>
        </p:txBody>
      </p:sp>
      <p:sp>
        <p:nvSpPr>
          <p:cNvPr id="240" name="Text Box240"/>
          <p:cNvSpPr txBox="1"/>
          <p:nvPr/>
        </p:nvSpPr>
        <p:spPr>
          <a:xfrm>
            <a:off x="838200" y="2455747"/>
            <a:ext cx="10287000" cy="2290371"/>
          </a:xfrm>
          <a:prstGeom prst="rect">
            <a:avLst/>
          </a:prstGeom>
        </p:spPr>
        <p:txBody>
          <a:bodyPr wrap="square" lIns="0" tIns="0" rIns="0" rtlCol="0">
            <a:spAutoFit/>
          </a:bodyPr>
          <a:lstStyle/>
          <a:p>
            <a:pPr>
              <a:lnSpc>
                <a:spcPts val="3483"/>
              </a:lnSpc>
            </a:pPr>
            <a:r>
              <a:rPr lang="en-US" altLang="zh-CN" sz="2800" spc="-4" dirty="0">
                <a:latin typeface="Verdana"/>
                <a:ea typeface="Verdana"/>
                <a:cs typeface="Verdana"/>
              </a:rPr>
              <a:t>Cyber-accidents: Accidental</a:t>
            </a:r>
            <a:r>
              <a:rPr lang="en-US" altLang="zh-CN" sz="2800" spc="2048" dirty="0">
                <a:latin typeface="Verdana"/>
                <a:ea typeface="Verdana"/>
                <a:cs typeface="Verdana"/>
              </a:rPr>
              <a:t> </a:t>
            </a:r>
            <a:r>
              <a:rPr lang="en-US" altLang="zh-CN" sz="2800" spc="-3" dirty="0">
                <a:latin typeface="Verdana"/>
                <a:ea typeface="Verdana"/>
                <a:cs typeface="Verdana"/>
              </a:rPr>
              <a:t>events</a:t>
            </a:r>
            <a:r>
              <a:rPr lang="en-US" altLang="zh-CN" sz="2800" dirty="0">
                <a:latin typeface="Verdana"/>
                <a:ea typeface="Verdana"/>
                <a:cs typeface="Verdana"/>
              </a:rPr>
              <a:t> </a:t>
            </a:r>
            <a:r>
              <a:rPr lang="en-US" altLang="zh-CN" sz="2800" spc="-5" dirty="0">
                <a:latin typeface="Verdana"/>
                <a:ea typeface="Verdana"/>
                <a:cs typeface="Verdana"/>
              </a:rPr>
              <a:t>that</a:t>
            </a:r>
            <a:r>
              <a:rPr lang="en-US" altLang="zh-CN" sz="2800" spc="264" dirty="0">
                <a:latin typeface="Verdana"/>
                <a:ea typeface="Verdana"/>
                <a:cs typeface="Verdana"/>
              </a:rPr>
              <a:t> </a:t>
            </a:r>
            <a:r>
              <a:rPr lang="en-US" altLang="zh-CN" sz="2800" dirty="0">
                <a:latin typeface="Verdana"/>
                <a:ea typeface="Verdana"/>
                <a:cs typeface="Verdana"/>
              </a:rPr>
              <a:t>can</a:t>
            </a:r>
            <a:r>
              <a:rPr lang="en-US" altLang="zh-CN" sz="2800" spc="246" dirty="0">
                <a:latin typeface="Verdana"/>
                <a:ea typeface="Verdana"/>
                <a:cs typeface="Verdana"/>
              </a:rPr>
              <a:t> </a:t>
            </a:r>
            <a:r>
              <a:rPr lang="en-US" altLang="zh-CN" sz="2800" spc="-6" dirty="0">
                <a:latin typeface="Verdana"/>
                <a:ea typeface="Verdana"/>
                <a:cs typeface="Verdana"/>
              </a:rPr>
              <a:t>cause</a:t>
            </a:r>
            <a:r>
              <a:rPr lang="en-US" altLang="zh-CN" sz="2800" spc="260" dirty="0">
                <a:latin typeface="Verdana"/>
                <a:ea typeface="Verdana"/>
                <a:cs typeface="Verdana"/>
              </a:rPr>
              <a:t> </a:t>
            </a:r>
            <a:r>
              <a:rPr lang="en-US" altLang="zh-CN" sz="2800" spc="-5" dirty="0">
                <a:latin typeface="Verdana"/>
                <a:ea typeface="Verdana"/>
                <a:cs typeface="Verdana"/>
              </a:rPr>
              <a:t>loss</a:t>
            </a:r>
            <a:r>
              <a:rPr lang="en-US" altLang="zh-CN" sz="2800" spc="264" dirty="0">
                <a:latin typeface="Verdana"/>
                <a:ea typeface="Verdana"/>
                <a:cs typeface="Verdana"/>
              </a:rPr>
              <a:t> </a:t>
            </a:r>
            <a:r>
              <a:rPr lang="en-US" altLang="zh-CN" sz="2800" spc="-4" dirty="0">
                <a:latin typeface="Verdana"/>
                <a:ea typeface="Verdana"/>
                <a:cs typeface="Verdana"/>
              </a:rPr>
              <a:t>or</a:t>
            </a:r>
            <a:r>
              <a:rPr lang="en-US" altLang="zh-CN" sz="2800" spc="254" dirty="0">
                <a:latin typeface="Verdana"/>
                <a:ea typeface="Verdana"/>
                <a:cs typeface="Verdana"/>
              </a:rPr>
              <a:t> </a:t>
            </a:r>
            <a:r>
              <a:rPr lang="en-US" altLang="zh-CN" sz="2800" spc="-4" dirty="0">
                <a:latin typeface="Verdana"/>
                <a:ea typeface="Verdana"/>
                <a:cs typeface="Verdana"/>
              </a:rPr>
              <a:t>damage</a:t>
            </a:r>
            <a:r>
              <a:rPr lang="en-US" altLang="zh-CN" sz="2800" spc="256" dirty="0">
                <a:latin typeface="Verdana"/>
                <a:ea typeface="Verdana"/>
                <a:cs typeface="Verdana"/>
              </a:rPr>
              <a:t> </a:t>
            </a:r>
            <a:r>
              <a:rPr lang="en-US" altLang="zh-CN" sz="2800" dirty="0">
                <a:latin typeface="Verdana"/>
                <a:ea typeface="Verdana"/>
                <a:cs typeface="Verdana"/>
              </a:rPr>
              <a:t>to</a:t>
            </a:r>
            <a:r>
              <a:rPr lang="en-US" altLang="zh-CN" sz="2800" spc="255" dirty="0">
                <a:latin typeface="Verdana"/>
                <a:ea typeface="Verdana"/>
                <a:cs typeface="Verdana"/>
              </a:rPr>
              <a:t> </a:t>
            </a:r>
            <a:r>
              <a:rPr lang="en-US" altLang="zh-CN" sz="2800" dirty="0">
                <a:latin typeface="Verdana"/>
                <a:ea typeface="Verdana"/>
                <a:cs typeface="Verdana"/>
              </a:rPr>
              <a:t>an </a:t>
            </a:r>
            <a:r>
              <a:rPr lang="en-US" altLang="zh-CN" sz="2800" spc="-5" dirty="0">
                <a:latin typeface="Verdana"/>
                <a:ea typeface="Verdana"/>
                <a:cs typeface="Verdana"/>
              </a:rPr>
              <a:t>individual,</a:t>
            </a:r>
            <a:r>
              <a:rPr lang="en-US" altLang="zh-CN" sz="2800" spc="-9" dirty="0">
                <a:latin typeface="Verdana"/>
                <a:ea typeface="Verdana"/>
                <a:cs typeface="Verdana"/>
              </a:rPr>
              <a:t> </a:t>
            </a:r>
            <a:r>
              <a:rPr lang="en-US" altLang="zh-CN" sz="2800" spc="-6" dirty="0">
                <a:latin typeface="Verdana"/>
                <a:ea typeface="Verdana"/>
                <a:cs typeface="Verdana"/>
              </a:rPr>
              <a:t>business</a:t>
            </a:r>
            <a:r>
              <a:rPr lang="en-US" altLang="zh-CN" sz="2800" spc="-11" dirty="0">
                <a:latin typeface="Verdana"/>
                <a:ea typeface="Verdana"/>
                <a:cs typeface="Verdana"/>
              </a:rPr>
              <a:t> </a:t>
            </a:r>
            <a:r>
              <a:rPr lang="en-US" altLang="zh-CN" sz="2800" spc="-4" dirty="0">
                <a:latin typeface="Verdana"/>
                <a:ea typeface="Verdana"/>
                <a:cs typeface="Verdana"/>
              </a:rPr>
              <a:t>or</a:t>
            </a:r>
            <a:r>
              <a:rPr lang="en-US" altLang="zh-CN" sz="2800" spc="-12" dirty="0">
                <a:latin typeface="Verdana"/>
                <a:ea typeface="Verdana"/>
                <a:cs typeface="Verdana"/>
              </a:rPr>
              <a:t> </a:t>
            </a:r>
            <a:r>
              <a:rPr lang="en-US" altLang="zh-CN" sz="2800" spc="-5" dirty="0">
                <a:latin typeface="Verdana"/>
                <a:ea typeface="Verdana"/>
                <a:cs typeface="Verdana"/>
              </a:rPr>
              <a:t>public</a:t>
            </a:r>
            <a:r>
              <a:rPr lang="en-US" altLang="zh-CN" sz="2800" dirty="0">
                <a:latin typeface="Verdana"/>
                <a:ea typeface="Verdana"/>
                <a:cs typeface="Verdana"/>
              </a:rPr>
              <a:t> </a:t>
            </a:r>
            <a:r>
              <a:rPr lang="en-US" altLang="zh-CN" sz="2800" spc="-5" dirty="0">
                <a:latin typeface="Verdana"/>
                <a:ea typeface="Verdana"/>
                <a:cs typeface="Verdana"/>
              </a:rPr>
              <a:t>body.</a:t>
            </a:r>
          </a:p>
          <a:p>
            <a:pPr>
              <a:lnSpc>
                <a:spcPts val="3483"/>
              </a:lnSpc>
            </a:pPr>
            <a:r>
              <a:rPr lang="en-US" altLang="zh-CN" sz="2800" spc="986" dirty="0">
                <a:latin typeface="Verdana"/>
                <a:ea typeface="Verdana"/>
                <a:cs typeface="Verdana"/>
              </a:rPr>
              <a:t> </a:t>
            </a:r>
          </a:p>
          <a:p>
            <a:pPr>
              <a:lnSpc>
                <a:spcPts val="3483"/>
              </a:lnSpc>
            </a:pPr>
            <a:r>
              <a:rPr lang="en-US" altLang="zh-CN" sz="2800" spc="-4" dirty="0">
                <a:latin typeface="Verdana"/>
                <a:ea typeface="Verdana"/>
                <a:cs typeface="Verdana"/>
              </a:rPr>
              <a:t>Many</a:t>
            </a:r>
            <a:r>
              <a:rPr lang="en-US" altLang="zh-CN" sz="2800" spc="332" dirty="0">
                <a:latin typeface="Verdana"/>
                <a:ea typeface="Verdana"/>
                <a:cs typeface="Verdana"/>
              </a:rPr>
              <a:t> </a:t>
            </a:r>
            <a:r>
              <a:rPr lang="en-US" altLang="zh-CN" sz="2800" spc="-4" dirty="0">
                <a:latin typeface="Verdana"/>
                <a:ea typeface="Verdana"/>
                <a:cs typeface="Verdana"/>
              </a:rPr>
              <a:t>of</a:t>
            </a:r>
            <a:r>
              <a:rPr lang="en-US" altLang="zh-CN" sz="2800" spc="336" dirty="0">
                <a:latin typeface="Verdana"/>
                <a:ea typeface="Verdana"/>
                <a:cs typeface="Verdana"/>
              </a:rPr>
              <a:t> </a:t>
            </a:r>
            <a:r>
              <a:rPr lang="en-US" altLang="zh-CN" sz="2800" spc="-3" dirty="0">
                <a:latin typeface="Verdana"/>
                <a:ea typeface="Verdana"/>
                <a:cs typeface="Verdana"/>
              </a:rPr>
              <a:t>the</a:t>
            </a:r>
            <a:r>
              <a:rPr lang="en-US" altLang="zh-CN" sz="2800" spc="328" dirty="0">
                <a:latin typeface="Verdana"/>
                <a:ea typeface="Verdana"/>
                <a:cs typeface="Verdana"/>
              </a:rPr>
              <a:t> </a:t>
            </a:r>
            <a:r>
              <a:rPr lang="en-US" altLang="zh-CN" sz="2800" spc="-3" dirty="0">
                <a:latin typeface="Verdana"/>
                <a:ea typeface="Verdana"/>
                <a:cs typeface="Verdana"/>
              </a:rPr>
              <a:t>same</a:t>
            </a:r>
            <a:r>
              <a:rPr lang="en-US" altLang="zh-CN" sz="2800" spc="326" dirty="0">
                <a:latin typeface="Verdana"/>
                <a:ea typeface="Verdana"/>
                <a:cs typeface="Verdana"/>
              </a:rPr>
              <a:t> </a:t>
            </a:r>
            <a:r>
              <a:rPr lang="en-US" altLang="zh-CN" sz="2800" spc="-5" dirty="0">
                <a:latin typeface="Verdana"/>
                <a:ea typeface="Verdana"/>
                <a:cs typeface="Verdana"/>
              </a:rPr>
              <a:t>technologies</a:t>
            </a:r>
            <a:r>
              <a:rPr lang="en-US" altLang="zh-CN" sz="2800" spc="329" dirty="0">
                <a:latin typeface="Verdana"/>
                <a:ea typeface="Verdana"/>
                <a:cs typeface="Verdana"/>
              </a:rPr>
              <a:t> </a:t>
            </a:r>
            <a:r>
              <a:rPr lang="en-US" altLang="zh-CN" sz="2800" spc="-6" dirty="0">
                <a:latin typeface="Verdana"/>
                <a:ea typeface="Verdana"/>
                <a:cs typeface="Verdana"/>
              </a:rPr>
              <a:t>used</a:t>
            </a:r>
            <a:r>
              <a:rPr lang="en-US" altLang="zh-CN" sz="2800" spc="338" dirty="0">
                <a:latin typeface="Verdana"/>
                <a:ea typeface="Verdana"/>
                <a:cs typeface="Verdana"/>
              </a:rPr>
              <a:t> </a:t>
            </a:r>
            <a:r>
              <a:rPr lang="en-US" altLang="zh-CN" sz="2800" dirty="0">
                <a:latin typeface="Verdana"/>
                <a:ea typeface="Verdana"/>
                <a:cs typeface="Verdana"/>
              </a:rPr>
              <a:t>to </a:t>
            </a:r>
            <a:r>
              <a:rPr lang="en-US" altLang="zh-CN" sz="2800" spc="-5" dirty="0">
                <a:latin typeface="Verdana"/>
                <a:ea typeface="Verdana"/>
                <a:cs typeface="Verdana"/>
              </a:rPr>
              <a:t>protect</a:t>
            </a:r>
            <a:r>
              <a:rPr lang="en-US" altLang="zh-CN" sz="2800" spc="1821" dirty="0">
                <a:latin typeface="Verdana"/>
                <a:ea typeface="Verdana"/>
                <a:cs typeface="Verdana"/>
              </a:rPr>
              <a:t> </a:t>
            </a:r>
            <a:r>
              <a:rPr lang="en-US" altLang="zh-CN" sz="2800" spc="-5" dirty="0">
                <a:latin typeface="Verdana"/>
                <a:ea typeface="Verdana"/>
                <a:cs typeface="Verdana"/>
              </a:rPr>
              <a:t>against</a:t>
            </a:r>
            <a:r>
              <a:rPr lang="en-US" altLang="zh-CN" sz="2800" spc="1821" dirty="0">
                <a:latin typeface="Verdana"/>
                <a:ea typeface="Verdana"/>
                <a:cs typeface="Verdana"/>
              </a:rPr>
              <a:t> </a:t>
            </a:r>
            <a:r>
              <a:rPr lang="en-US" altLang="zh-CN" sz="2800" spc="-3" dirty="0">
                <a:latin typeface="Verdana"/>
                <a:ea typeface="Verdana"/>
                <a:cs typeface="Verdana"/>
              </a:rPr>
              <a:t>external</a:t>
            </a:r>
            <a:r>
              <a:rPr lang="en-US" altLang="zh-CN" sz="2800" spc="1802" dirty="0">
                <a:latin typeface="Verdana"/>
                <a:ea typeface="Verdana"/>
                <a:cs typeface="Verdana"/>
              </a:rPr>
              <a:t> </a:t>
            </a:r>
            <a:r>
              <a:rPr lang="en-US" altLang="zh-CN" sz="2800" spc="-3" dirty="0">
                <a:latin typeface="Verdana"/>
                <a:ea typeface="Verdana"/>
                <a:cs typeface="Verdana"/>
              </a:rPr>
              <a:t>attack</a:t>
            </a:r>
            <a:r>
              <a:rPr lang="en-US" altLang="zh-CN" sz="2800" spc="1813" dirty="0">
                <a:latin typeface="Verdana"/>
                <a:ea typeface="Verdana"/>
                <a:cs typeface="Verdana"/>
              </a:rPr>
              <a:t> </a:t>
            </a:r>
            <a:r>
              <a:rPr lang="en-US" altLang="zh-CN" sz="2800" spc="-6" dirty="0">
                <a:latin typeface="Verdana"/>
                <a:ea typeface="Verdana"/>
                <a:cs typeface="Verdana"/>
              </a:rPr>
              <a:t>also</a:t>
            </a:r>
            <a:r>
              <a:rPr lang="en-US" altLang="zh-CN" sz="2800" dirty="0">
                <a:latin typeface="Verdana"/>
                <a:ea typeface="Verdana"/>
                <a:cs typeface="Verdana"/>
              </a:rPr>
              <a:t> </a:t>
            </a:r>
            <a:r>
              <a:rPr lang="en-US" altLang="zh-CN" sz="2800" spc="-5" dirty="0">
                <a:latin typeface="Verdana"/>
                <a:ea typeface="Verdana"/>
                <a:cs typeface="Verdana"/>
              </a:rPr>
              <a:t>protect</a:t>
            </a:r>
            <a:r>
              <a:rPr lang="en-US" altLang="zh-CN" sz="2800" dirty="0">
                <a:latin typeface="Verdana"/>
                <a:ea typeface="Verdana"/>
                <a:cs typeface="Verdana"/>
              </a:rPr>
              <a:t> </a:t>
            </a:r>
            <a:r>
              <a:rPr lang="en-US" altLang="zh-CN" sz="2800" spc="-5" dirty="0">
                <a:latin typeface="Verdana"/>
                <a:ea typeface="Verdana"/>
                <a:cs typeface="Verdana"/>
              </a:rPr>
              <a:t>against</a:t>
            </a:r>
            <a:r>
              <a:rPr lang="en-US" altLang="zh-CN" sz="2800" dirty="0">
                <a:latin typeface="Verdana"/>
                <a:ea typeface="Verdana"/>
                <a:cs typeface="Verdana"/>
              </a:rPr>
              <a:t> </a:t>
            </a:r>
            <a:r>
              <a:rPr lang="en-US" altLang="zh-CN" sz="2800" spc="-5" dirty="0">
                <a:latin typeface="Verdana"/>
                <a:ea typeface="Verdana"/>
                <a:cs typeface="Verdana"/>
              </a:rPr>
              <a:t>cyber-accidents.</a:t>
            </a:r>
            <a:endParaRPr lang="en-US" altLang="zh-CN" sz="2800" dirty="0">
              <a:latin typeface="Verdana"/>
              <a:ea typeface="Verdana"/>
              <a:cs typeface="Verdana"/>
            </a:endParaRPr>
          </a:p>
        </p:txBody>
      </p:sp>
    </p:spTree>
    <p:extLst>
      <p:ext uri="{BB962C8B-B14F-4D97-AF65-F5344CB8AC3E}">
        <p14:creationId xmlns:p14="http://schemas.microsoft.com/office/powerpoint/2010/main" val="910573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 name="Text Box265"/>
          <p:cNvSpPr txBox="1"/>
          <p:nvPr/>
        </p:nvSpPr>
        <p:spPr>
          <a:xfrm>
            <a:off x="2834641" y="298400"/>
            <a:ext cx="6325159" cy="674544"/>
          </a:xfrm>
          <a:prstGeom prst="rect">
            <a:avLst/>
          </a:prstGeom>
        </p:spPr>
        <p:txBody>
          <a:bodyPr wrap="square" lIns="0" tIns="0" rIns="0" rtlCol="0">
            <a:spAutoFit/>
          </a:bodyPr>
          <a:lstStyle/>
          <a:p>
            <a:pPr>
              <a:lnSpc>
                <a:spcPts val="4871"/>
              </a:lnSpc>
            </a:pPr>
            <a:endParaRPr lang="en-US" altLang="zh-CN" sz="4400" dirty="0">
              <a:latin typeface="Times New Roman"/>
              <a:ea typeface="Times New Roman"/>
              <a:cs typeface="Times New Roman"/>
            </a:endParaRPr>
          </a:p>
        </p:txBody>
      </p:sp>
      <p:sp>
        <p:nvSpPr>
          <p:cNvPr id="266" name="Text Box266"/>
          <p:cNvSpPr txBox="1"/>
          <p:nvPr/>
        </p:nvSpPr>
        <p:spPr>
          <a:xfrm>
            <a:off x="3558540" y="441870"/>
            <a:ext cx="7305742" cy="674544"/>
          </a:xfrm>
          <a:prstGeom prst="rect">
            <a:avLst/>
          </a:prstGeom>
        </p:spPr>
        <p:txBody>
          <a:bodyPr wrap="square" lIns="0" tIns="0" rIns="0" rtlCol="0">
            <a:spAutoFit/>
          </a:bodyPr>
          <a:lstStyle/>
          <a:p>
            <a:pPr>
              <a:lnSpc>
                <a:spcPts val="4871"/>
              </a:lnSpc>
            </a:pPr>
            <a:r>
              <a:rPr lang="en-US" altLang="zh-CN" sz="4400" spc="1" dirty="0">
                <a:solidFill>
                  <a:srgbClr val="FF0000"/>
                </a:solidFill>
                <a:latin typeface="Times New Roman"/>
                <a:ea typeface="Times New Roman"/>
                <a:cs typeface="Times New Roman"/>
              </a:rPr>
              <a:t>Cybersecurity Vulnerabilities</a:t>
            </a:r>
            <a:endParaRPr lang="en-US" altLang="zh-CN" sz="4400" dirty="0">
              <a:solidFill>
                <a:srgbClr val="FF0000"/>
              </a:solidFill>
              <a:latin typeface="Times New Roman"/>
              <a:ea typeface="Times New Roman"/>
              <a:cs typeface="Times New Roman"/>
            </a:endParaRPr>
          </a:p>
        </p:txBody>
      </p:sp>
      <p:sp>
        <p:nvSpPr>
          <p:cNvPr id="2" name="Rectangle 1"/>
          <p:cNvSpPr/>
          <p:nvPr/>
        </p:nvSpPr>
        <p:spPr>
          <a:xfrm>
            <a:off x="762000" y="1066800"/>
            <a:ext cx="10744200" cy="923330"/>
          </a:xfrm>
          <a:prstGeom prst="rect">
            <a:avLst/>
          </a:prstGeom>
        </p:spPr>
        <p:txBody>
          <a:bodyPr wrap="square">
            <a:spAutoFit/>
          </a:bodyPr>
          <a:lstStyle/>
          <a:p>
            <a:r>
              <a:rPr lang="en-US" dirty="0">
                <a:solidFill>
                  <a:srgbClr val="000000"/>
                </a:solidFill>
                <a:latin typeface="neue-haas-grotesk-display"/>
              </a:rPr>
              <a:t>A </a:t>
            </a:r>
            <a:r>
              <a:rPr lang="en-US" b="1" dirty="0">
                <a:solidFill>
                  <a:srgbClr val="000000"/>
                </a:solidFill>
                <a:latin typeface="neue-haas-grotesk-display"/>
              </a:rPr>
              <a:t>vulnerability</a:t>
            </a:r>
            <a:r>
              <a:rPr lang="en-US" dirty="0">
                <a:solidFill>
                  <a:srgbClr val="000000"/>
                </a:solidFill>
                <a:latin typeface="neue-haas-grotesk-display"/>
              </a:rPr>
              <a:t> in cybersecurity is a weakness in a host or system, such as a missed software update or system misconfiguration, that can be exploited by cybercriminals to compromise an IT resource and advance the attack path.</a:t>
            </a:r>
            <a:endParaRPr lang="en-US" dirty="0"/>
          </a:p>
        </p:txBody>
      </p:sp>
      <p:sp>
        <p:nvSpPr>
          <p:cNvPr id="3" name="Rectangle 2"/>
          <p:cNvSpPr/>
          <p:nvPr/>
        </p:nvSpPr>
        <p:spPr>
          <a:xfrm>
            <a:off x="838200" y="2133600"/>
            <a:ext cx="10668000" cy="1754326"/>
          </a:xfrm>
          <a:prstGeom prst="rect">
            <a:avLst/>
          </a:prstGeom>
        </p:spPr>
        <p:txBody>
          <a:bodyPr wrap="square">
            <a:spAutoFit/>
          </a:bodyPr>
          <a:lstStyle/>
          <a:p>
            <a:r>
              <a:rPr lang="en-US" dirty="0">
                <a:solidFill>
                  <a:srgbClr val="000000"/>
                </a:solidFill>
                <a:latin typeface="neue-haas-grotesk-display"/>
              </a:rPr>
              <a:t>A </a:t>
            </a:r>
            <a:r>
              <a:rPr lang="en-US" b="1" dirty="0">
                <a:solidFill>
                  <a:srgbClr val="000000"/>
                </a:solidFill>
                <a:latin typeface="neue-haas-grotesk-display"/>
              </a:rPr>
              <a:t>vulnerability</a:t>
            </a:r>
            <a:r>
              <a:rPr lang="en-US" dirty="0">
                <a:solidFill>
                  <a:srgbClr val="000000"/>
                </a:solidFill>
                <a:latin typeface="neue-haas-grotesk-display"/>
              </a:rPr>
              <a:t> is a weakness that can be exploited by a malicious actor. For example, unpatched software or overly permissive accounts can provide a gateway for cybercriminals to access the network and gain a foothold within the IT environment.</a:t>
            </a:r>
          </a:p>
          <a:p>
            <a:endParaRPr lang="en-US" dirty="0">
              <a:solidFill>
                <a:srgbClr val="000000"/>
              </a:solidFill>
              <a:latin typeface="neue-haas-grotesk-display"/>
            </a:endParaRPr>
          </a:p>
          <a:p>
            <a:r>
              <a:rPr lang="en-US" dirty="0">
                <a:solidFill>
                  <a:srgbClr val="000000"/>
                </a:solidFill>
                <a:latin typeface="neue-haas-grotesk-display"/>
              </a:rPr>
              <a:t>A</a:t>
            </a:r>
            <a:r>
              <a:rPr lang="en-US" b="1" dirty="0">
                <a:solidFill>
                  <a:srgbClr val="000000"/>
                </a:solidFill>
                <a:latin typeface="neue-haas-grotesk-display"/>
              </a:rPr>
              <a:t> risk</a:t>
            </a:r>
            <a:r>
              <a:rPr lang="en-US" dirty="0">
                <a:solidFill>
                  <a:srgbClr val="000000"/>
                </a:solidFill>
                <a:latin typeface="neue-haas-grotesk-display"/>
              </a:rPr>
              <a:t> is what happens when a cyber threat exploits a vulnerability. It represents the damage that could be caused to the organization in the event of a cyberattack.</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6498" t="21683" r="8116" b="18520"/>
          <a:stretch/>
        </p:blipFill>
        <p:spPr>
          <a:xfrm>
            <a:off x="6553200" y="3886200"/>
            <a:ext cx="5641109" cy="2937164"/>
          </a:xfrm>
          <a:prstGeom prst="rect">
            <a:avLst/>
          </a:prstGeom>
        </p:spPr>
      </p:pic>
    </p:spTree>
    <p:extLst>
      <p:ext uri="{BB962C8B-B14F-4D97-AF65-F5344CB8AC3E}">
        <p14:creationId xmlns:p14="http://schemas.microsoft.com/office/powerpoint/2010/main" val="98394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779520" y="461962"/>
            <a:ext cx="5717116" cy="835025"/>
          </a:xfrm>
        </p:spPr>
        <p:txBody>
          <a:bodyPr/>
          <a:lstStyle/>
          <a:p>
            <a:r>
              <a:rPr lang="en-US" b="1" dirty="0">
                <a:solidFill>
                  <a:srgbClr val="FF0000"/>
                </a:solidFill>
              </a:rPr>
              <a:t> Types of Vulnerabilities</a:t>
            </a:r>
            <a:endParaRPr lang="en-US" dirty="0">
              <a:solidFill>
                <a:srgbClr val="FF0000"/>
              </a:solidFill>
            </a:endParaRPr>
          </a:p>
        </p:txBody>
      </p:sp>
      <p:sp>
        <p:nvSpPr>
          <p:cNvPr id="3" name="Content Placeholder 2"/>
          <p:cNvSpPr>
            <a:spLocks noGrp="1"/>
          </p:cNvSpPr>
          <p:nvPr>
            <p:ph idx="1"/>
          </p:nvPr>
        </p:nvSpPr>
        <p:spPr>
          <a:xfrm>
            <a:off x="228600" y="1219200"/>
            <a:ext cx="11197167" cy="4341813"/>
          </a:xfrm>
        </p:spPr>
        <p:txBody>
          <a:bodyPr/>
          <a:lstStyle/>
          <a:p>
            <a:r>
              <a:rPr lang="en-US" sz="1800" b="1" dirty="0"/>
              <a:t>Network Vulnerabilities.</a:t>
            </a:r>
            <a:r>
              <a:rPr lang="en-US" sz="1800" dirty="0"/>
              <a:t> These are issues with a network’s hardware or software that expose it to possible intrusion by an outside party. Examples include insecure Wi-Fi access points and poorly-configured firewalls.</a:t>
            </a:r>
            <a:br>
              <a:rPr lang="en-US" sz="1800" dirty="0"/>
            </a:br>
            <a:endParaRPr lang="en-US" sz="1800" dirty="0"/>
          </a:p>
          <a:p>
            <a:r>
              <a:rPr lang="en-US" sz="1800" b="1" dirty="0"/>
              <a:t>Operating System Vulnerabilities.</a:t>
            </a:r>
            <a:r>
              <a:rPr lang="en-US" sz="1800" dirty="0"/>
              <a:t> These are vulnerabilities within a particular operating system that hackers may exploit to gain access to an asset the OS is installed on—or to cause damage. Examples include default </a:t>
            </a:r>
            <a:r>
              <a:rPr lang="en-US" sz="1800" dirty="0" err="1"/>
              <a:t>superuser</a:t>
            </a:r>
            <a:r>
              <a:rPr lang="en-US" sz="1800" dirty="0"/>
              <a:t> accounts that may exist in some OS installs and hidden backdoor programs.</a:t>
            </a:r>
            <a:br>
              <a:rPr lang="en-US" sz="1800" dirty="0"/>
            </a:br>
            <a:endParaRPr lang="en-US" sz="1800" dirty="0"/>
          </a:p>
          <a:p>
            <a:r>
              <a:rPr lang="en-US" sz="1800" b="1" dirty="0"/>
              <a:t>Human Vulnerabilities.</a:t>
            </a:r>
            <a:r>
              <a:rPr lang="en-US" sz="1800" dirty="0"/>
              <a:t> The weakest link in many cybersecurity architectures is the </a:t>
            </a:r>
            <a:r>
              <a:rPr lang="en-US" sz="1800" u="sng" dirty="0"/>
              <a:t>human element</a:t>
            </a:r>
            <a:r>
              <a:rPr lang="en-US" sz="1800" dirty="0"/>
              <a:t>. User errors can easily expose sensitive data, create exploitable access points for attackers, or disrupt systems.</a:t>
            </a:r>
            <a:br>
              <a:rPr lang="en-US" sz="1800" dirty="0"/>
            </a:br>
            <a:endParaRPr lang="en-US" sz="1800" dirty="0"/>
          </a:p>
          <a:p>
            <a:r>
              <a:rPr lang="en-US" sz="1800" b="1" dirty="0"/>
              <a:t>Process Vulnerabilities.</a:t>
            </a:r>
            <a:r>
              <a:rPr lang="en-US" sz="1800" dirty="0"/>
              <a:t> Some vulnerabilities can be created by specific process controls (or a lack thereof). One example would be the use of weak passwords (which may also fall under human vulnerabilities).</a:t>
            </a:r>
          </a:p>
        </p:txBody>
      </p:sp>
    </p:spTree>
    <p:extLst>
      <p:ext uri="{BB962C8B-B14F-4D97-AF65-F5344CB8AC3E}">
        <p14:creationId xmlns:p14="http://schemas.microsoft.com/office/powerpoint/2010/main" val="1832799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59E1896D-DAA6-41A4-A9B5-40BBB143C335}" type="slidenum">
              <a:rPr lang="en-US" altLang="zh-TW" sz="1400"/>
              <a:pPr>
                <a:spcBef>
                  <a:spcPct val="0"/>
                </a:spcBef>
                <a:buClrTx/>
                <a:buFontTx/>
                <a:buNone/>
                <a:defRPr/>
              </a:pPr>
              <a:t>34</a:t>
            </a:fld>
            <a:endParaRPr lang="en-US" altLang="zh-TW" sz="1400"/>
          </a:p>
        </p:txBody>
      </p:sp>
      <p:sp>
        <p:nvSpPr>
          <p:cNvPr id="390152" name="Rectangle 8"/>
          <p:cNvSpPr>
            <a:spLocks noGrp="1" noChangeArrowheads="1"/>
          </p:cNvSpPr>
          <p:nvPr>
            <p:ph type="title"/>
          </p:nvPr>
        </p:nvSpPr>
        <p:spPr>
          <a:xfrm>
            <a:off x="2689860" y="500062"/>
            <a:ext cx="10515600" cy="1325563"/>
          </a:xfrm>
        </p:spPr>
        <p:txBody>
          <a:bodyPr/>
          <a:lstStyle/>
          <a:p>
            <a:pPr eaLnBrk="1" hangingPunct="1">
              <a:defRPr/>
            </a:pPr>
            <a:r>
              <a:rPr lang="en-US" altLang="zh-TW" dirty="0">
                <a:solidFill>
                  <a:srgbClr val="FF0000"/>
                </a:solidFill>
                <a:ea typeface="新細明體" charset="0"/>
              </a:rPr>
              <a:t>Security Project Team </a:t>
            </a:r>
          </a:p>
        </p:txBody>
      </p:sp>
      <p:sp>
        <p:nvSpPr>
          <p:cNvPr id="390153" name="Rectangle 9"/>
          <p:cNvSpPr>
            <a:spLocks noGrp="1" noChangeArrowheads="1"/>
          </p:cNvSpPr>
          <p:nvPr>
            <p:ph type="body" idx="1"/>
          </p:nvPr>
        </p:nvSpPr>
        <p:spPr/>
        <p:txBody>
          <a:bodyPr/>
          <a:lstStyle/>
          <a:p>
            <a:pPr eaLnBrk="1" hangingPunct="1">
              <a:buFont typeface="Symbol" charset="2"/>
              <a:buNone/>
              <a:defRPr/>
            </a:pPr>
            <a:r>
              <a:rPr lang="zh-TW" altLang="en-US" sz="2800" dirty="0">
                <a:ea typeface="新細明體" charset="0"/>
              </a:rPr>
              <a:t>	</a:t>
            </a:r>
            <a:r>
              <a:rPr lang="en-US" altLang="zh-TW" sz="2800" dirty="0">
                <a:ea typeface="新細明體" charset="0"/>
              </a:rPr>
              <a:t>A number of individuals who are experienced in one or multiple requirements of both the technical and non-technical areas:</a:t>
            </a:r>
          </a:p>
          <a:p>
            <a:pPr lvl="1" eaLnBrk="1" hangingPunct="1">
              <a:defRPr/>
            </a:pPr>
            <a:r>
              <a:rPr lang="en-US" altLang="zh-TW" sz="2400" dirty="0">
                <a:ea typeface="新細明體" charset="0"/>
              </a:rPr>
              <a:t>The team leader</a:t>
            </a:r>
          </a:p>
          <a:p>
            <a:pPr lvl="1" eaLnBrk="1" hangingPunct="1">
              <a:defRPr/>
            </a:pPr>
            <a:r>
              <a:rPr lang="en-US" altLang="zh-TW" sz="2400" dirty="0">
                <a:ea typeface="新細明體" charset="0"/>
              </a:rPr>
              <a:t>Security policy developers</a:t>
            </a:r>
          </a:p>
          <a:p>
            <a:pPr lvl="1" eaLnBrk="1" hangingPunct="1">
              <a:defRPr/>
            </a:pPr>
            <a:r>
              <a:rPr lang="en-US" altLang="zh-TW" sz="2400" dirty="0">
                <a:ea typeface="新細明體" charset="0"/>
              </a:rPr>
              <a:t>Risk assessment specialists</a:t>
            </a:r>
          </a:p>
          <a:p>
            <a:pPr lvl="1" eaLnBrk="1" hangingPunct="1">
              <a:defRPr/>
            </a:pPr>
            <a:r>
              <a:rPr lang="en-US" altLang="zh-TW" sz="2400" dirty="0">
                <a:ea typeface="新細明體" charset="0"/>
              </a:rPr>
              <a:t>Security professionals  </a:t>
            </a:r>
          </a:p>
          <a:p>
            <a:pPr lvl="1" eaLnBrk="1" hangingPunct="1">
              <a:defRPr/>
            </a:pPr>
            <a:r>
              <a:rPr lang="en-US" altLang="zh-TW" sz="2400" dirty="0">
                <a:ea typeface="新細明體" charset="0"/>
              </a:rPr>
              <a:t>Systems administrators</a:t>
            </a:r>
          </a:p>
          <a:p>
            <a:pPr lvl="1" eaLnBrk="1" hangingPunct="1">
              <a:defRPr/>
            </a:pPr>
            <a:r>
              <a:rPr lang="en-US" altLang="zh-TW" sz="2400" dirty="0">
                <a:ea typeface="新細明體" charset="0"/>
              </a:rPr>
              <a:t>End users</a:t>
            </a:r>
          </a:p>
        </p:txBody>
      </p:sp>
    </p:spTree>
    <p:extLst>
      <p:ext uri="{BB962C8B-B14F-4D97-AF65-F5344CB8AC3E}">
        <p14:creationId xmlns:p14="http://schemas.microsoft.com/office/powerpoint/2010/main" val="3552409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46542504-2D04-4C1F-97F7-9A146262425F}" type="slidenum">
              <a:rPr lang="en-US" altLang="zh-TW" sz="1400"/>
              <a:pPr>
                <a:spcBef>
                  <a:spcPct val="0"/>
                </a:spcBef>
                <a:buClrTx/>
                <a:buFontTx/>
                <a:buNone/>
                <a:defRPr/>
              </a:pPr>
              <a:t>35</a:t>
            </a:fld>
            <a:endParaRPr lang="en-US" altLang="zh-TW" sz="1400"/>
          </a:p>
        </p:txBody>
      </p:sp>
      <p:sp>
        <p:nvSpPr>
          <p:cNvPr id="389126" name="Rectangle 6"/>
          <p:cNvSpPr>
            <a:spLocks noGrp="1" noChangeArrowheads="1"/>
          </p:cNvSpPr>
          <p:nvPr>
            <p:ph type="title"/>
          </p:nvPr>
        </p:nvSpPr>
        <p:spPr>
          <a:xfrm>
            <a:off x="3238500" y="320675"/>
            <a:ext cx="10515600" cy="1325563"/>
          </a:xfrm>
        </p:spPr>
        <p:txBody>
          <a:bodyPr/>
          <a:lstStyle/>
          <a:p>
            <a:pPr eaLnBrk="1" hangingPunct="1">
              <a:defRPr/>
            </a:pPr>
            <a:r>
              <a:rPr lang="en-US" altLang="zh-TW" dirty="0">
                <a:solidFill>
                  <a:srgbClr val="FF0000"/>
                </a:solidFill>
                <a:ea typeface="新細明體" charset="0"/>
              </a:rPr>
              <a:t>Senior Management </a:t>
            </a:r>
          </a:p>
        </p:txBody>
      </p:sp>
      <p:sp>
        <p:nvSpPr>
          <p:cNvPr id="389127" name="Rectangle 7"/>
          <p:cNvSpPr>
            <a:spLocks noGrp="1" noChangeArrowheads="1"/>
          </p:cNvSpPr>
          <p:nvPr>
            <p:ph type="body" idx="1"/>
          </p:nvPr>
        </p:nvSpPr>
        <p:spPr/>
        <p:txBody>
          <a:bodyPr/>
          <a:lstStyle/>
          <a:p>
            <a:pPr eaLnBrk="1" hangingPunct="1">
              <a:buFont typeface="Symbol" charset="2"/>
              <a:buChar char="¨"/>
              <a:defRPr/>
            </a:pPr>
            <a:r>
              <a:rPr lang="en-US" altLang="zh-TW" sz="2800" b="1" dirty="0">
                <a:ea typeface="新細明體" charset="0"/>
              </a:rPr>
              <a:t>Chief Information Officer (CIO)</a:t>
            </a:r>
          </a:p>
          <a:p>
            <a:pPr lvl="1" eaLnBrk="1" hangingPunct="1">
              <a:defRPr/>
            </a:pPr>
            <a:r>
              <a:rPr lang="en-US" altLang="zh-TW" sz="2400" dirty="0">
                <a:ea typeface="新細明體" charset="0"/>
              </a:rPr>
              <a:t>the senior technology officer</a:t>
            </a:r>
          </a:p>
          <a:p>
            <a:pPr lvl="1" eaLnBrk="1" hangingPunct="1">
              <a:defRPr/>
            </a:pPr>
            <a:r>
              <a:rPr lang="en-US" altLang="zh-TW" sz="2400" dirty="0">
                <a:ea typeface="新細明體" charset="0"/>
              </a:rPr>
              <a:t>primarily responsible for advising the senior executive(s) for strategic planning </a:t>
            </a:r>
          </a:p>
          <a:p>
            <a:pPr eaLnBrk="1" hangingPunct="1">
              <a:buFont typeface="Symbol" charset="2"/>
              <a:buChar char="¨"/>
              <a:defRPr/>
            </a:pPr>
            <a:r>
              <a:rPr lang="en-US" altLang="zh-TW" sz="2800" b="1" dirty="0">
                <a:ea typeface="新細明體" charset="0"/>
              </a:rPr>
              <a:t>Chief Information Security Officer(CISO)</a:t>
            </a:r>
          </a:p>
          <a:p>
            <a:pPr lvl="1" eaLnBrk="1" hangingPunct="1">
              <a:defRPr/>
            </a:pPr>
            <a:r>
              <a:rPr lang="en-US" altLang="zh-TW" sz="2400" dirty="0">
                <a:ea typeface="新細明體" charset="0"/>
              </a:rPr>
              <a:t>responsible for the assessment, management, and implementation of securing the information in the organization</a:t>
            </a:r>
          </a:p>
          <a:p>
            <a:pPr lvl="1" eaLnBrk="1" hangingPunct="1">
              <a:defRPr/>
            </a:pPr>
            <a:r>
              <a:rPr lang="en-US" altLang="zh-TW" sz="2400" dirty="0">
                <a:ea typeface="新細明體" charset="0"/>
              </a:rPr>
              <a:t>may also be referred to as the Manager for Security, the Security Administrator, or a similar title</a:t>
            </a:r>
          </a:p>
        </p:txBody>
      </p:sp>
    </p:spTree>
    <p:extLst>
      <p:ext uri="{BB962C8B-B14F-4D97-AF65-F5344CB8AC3E}">
        <p14:creationId xmlns:p14="http://schemas.microsoft.com/office/powerpoint/2010/main" val="347330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D16D99DE-ADBC-4C07-81A9-BDF57780115B}" type="slidenum">
              <a:rPr lang="en-US" altLang="zh-TW" sz="1400"/>
              <a:pPr>
                <a:spcBef>
                  <a:spcPct val="0"/>
                </a:spcBef>
                <a:buClrTx/>
                <a:buFontTx/>
                <a:buNone/>
                <a:defRPr/>
              </a:pPr>
              <a:t>36</a:t>
            </a:fld>
            <a:endParaRPr lang="en-US" altLang="zh-TW" sz="1400"/>
          </a:p>
        </p:txBody>
      </p:sp>
      <p:sp>
        <p:nvSpPr>
          <p:cNvPr id="355334" name="Rectangle 6"/>
          <p:cNvSpPr>
            <a:spLocks noGrp="1" noChangeArrowheads="1"/>
          </p:cNvSpPr>
          <p:nvPr>
            <p:ph type="title"/>
          </p:nvPr>
        </p:nvSpPr>
        <p:spPr>
          <a:xfrm>
            <a:off x="2678430" y="320675"/>
            <a:ext cx="10515600" cy="1325563"/>
          </a:xfrm>
        </p:spPr>
        <p:txBody>
          <a:bodyPr/>
          <a:lstStyle/>
          <a:p>
            <a:pPr eaLnBrk="1" hangingPunct="1">
              <a:defRPr/>
            </a:pPr>
            <a:r>
              <a:rPr lang="en-US" altLang="zh-TW" dirty="0">
                <a:solidFill>
                  <a:srgbClr val="FF0000"/>
                </a:solidFill>
                <a:ea typeface="新細明體" charset="0"/>
              </a:rPr>
              <a:t>Securing the Components</a:t>
            </a:r>
          </a:p>
        </p:txBody>
      </p:sp>
      <p:sp>
        <p:nvSpPr>
          <p:cNvPr id="355335" name="Rectangle 7"/>
          <p:cNvSpPr>
            <a:spLocks noGrp="1" noChangeArrowheads="1"/>
          </p:cNvSpPr>
          <p:nvPr>
            <p:ph type="body" idx="1"/>
          </p:nvPr>
        </p:nvSpPr>
        <p:spPr/>
        <p:txBody>
          <a:bodyPr/>
          <a:lstStyle/>
          <a:p>
            <a:pPr eaLnBrk="1" hangingPunct="1">
              <a:buFont typeface="Symbol" charset="2"/>
              <a:buChar char="¨"/>
              <a:defRPr/>
            </a:pPr>
            <a:r>
              <a:rPr lang="en-US" altLang="zh-TW" dirty="0">
                <a:ea typeface="新細明體" charset="0"/>
              </a:rPr>
              <a:t>The computer can be either or both the subject of an attack and/or the object of an attack</a:t>
            </a:r>
          </a:p>
          <a:p>
            <a:pPr eaLnBrk="1" hangingPunct="1">
              <a:buFont typeface="Symbol" charset="2"/>
              <a:buChar char="¨"/>
              <a:defRPr/>
            </a:pPr>
            <a:r>
              <a:rPr lang="en-US" altLang="zh-TW" dirty="0">
                <a:ea typeface="新細明體" charset="0"/>
              </a:rPr>
              <a:t>When a computer is</a:t>
            </a:r>
          </a:p>
          <a:p>
            <a:pPr lvl="1" eaLnBrk="1" hangingPunct="1">
              <a:defRPr/>
            </a:pPr>
            <a:r>
              <a:rPr lang="en-US" altLang="zh-TW" dirty="0">
                <a:ea typeface="新細明體" charset="0"/>
              </a:rPr>
              <a:t>the </a:t>
            </a:r>
            <a:r>
              <a:rPr lang="en-US" altLang="zh-TW" dirty="0">
                <a:solidFill>
                  <a:srgbClr val="FF0000"/>
                </a:solidFill>
                <a:ea typeface="新細明體" charset="0"/>
              </a:rPr>
              <a:t>subject</a:t>
            </a:r>
            <a:r>
              <a:rPr lang="en-US" altLang="zh-TW" dirty="0">
                <a:ea typeface="新細明體" charset="0"/>
              </a:rPr>
              <a:t> of an attack, it is used as an active tool to conduct the attack</a:t>
            </a:r>
          </a:p>
          <a:p>
            <a:pPr lvl="1" eaLnBrk="1" hangingPunct="1">
              <a:defRPr/>
            </a:pPr>
            <a:r>
              <a:rPr lang="en-US" altLang="zh-TW" dirty="0">
                <a:ea typeface="新細明體" charset="0"/>
              </a:rPr>
              <a:t>the </a:t>
            </a:r>
            <a:r>
              <a:rPr lang="en-US" altLang="zh-TW" dirty="0">
                <a:solidFill>
                  <a:srgbClr val="FF0000"/>
                </a:solidFill>
                <a:ea typeface="新細明體" charset="0"/>
              </a:rPr>
              <a:t>object</a:t>
            </a:r>
            <a:r>
              <a:rPr lang="en-US" altLang="zh-TW" dirty="0">
                <a:ea typeface="新細明體" charset="0"/>
              </a:rPr>
              <a:t> of an attack, it is the entity being attacked</a:t>
            </a:r>
          </a:p>
        </p:txBody>
      </p:sp>
    </p:spTree>
    <p:extLst>
      <p:ext uri="{BB962C8B-B14F-4D97-AF65-F5344CB8AC3E}">
        <p14:creationId xmlns:p14="http://schemas.microsoft.com/office/powerpoint/2010/main" val="358419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43699686-EA8E-48B1-9740-4C8A6B037BCA}" type="slidenum">
              <a:rPr lang="en-US" altLang="zh-TW" sz="1400"/>
              <a:pPr>
                <a:spcBef>
                  <a:spcPct val="0"/>
                </a:spcBef>
                <a:buClrTx/>
                <a:buFontTx/>
                <a:buNone/>
                <a:defRPr/>
              </a:pPr>
              <a:t>37</a:t>
            </a:fld>
            <a:endParaRPr lang="en-US" altLang="zh-TW" sz="1400"/>
          </a:p>
        </p:txBody>
      </p:sp>
      <p:sp>
        <p:nvSpPr>
          <p:cNvPr id="419886" name="Rectangle 46"/>
          <p:cNvSpPr>
            <a:spLocks noGrp="1" noChangeArrowheads="1"/>
          </p:cNvSpPr>
          <p:nvPr>
            <p:ph type="title"/>
          </p:nvPr>
        </p:nvSpPr>
        <p:spPr>
          <a:xfrm>
            <a:off x="1588770" y="330835"/>
            <a:ext cx="10515600" cy="1325563"/>
          </a:xfrm>
        </p:spPr>
        <p:txBody>
          <a:bodyPr/>
          <a:lstStyle/>
          <a:p>
            <a:pPr eaLnBrk="1" hangingPunct="1">
              <a:defRPr/>
            </a:pPr>
            <a:r>
              <a:rPr lang="en-US" altLang="zh-TW" dirty="0">
                <a:solidFill>
                  <a:srgbClr val="FF0000"/>
                </a:solidFill>
                <a:ea typeface="新細明體" charset="0"/>
              </a:rPr>
              <a:t>Figure 1-5 – Subject and Object of Attack</a:t>
            </a:r>
          </a:p>
        </p:txBody>
      </p:sp>
      <p:pic>
        <p:nvPicPr>
          <p:cNvPr id="33796" name="Picture 48" descr="Fig0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 y="1280637"/>
            <a:ext cx="11990070"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92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80A52A05-3D07-40F4-A0C0-9FECB3CE27C2}" type="slidenum">
              <a:rPr lang="en-US" altLang="zh-TW" sz="1400"/>
              <a:pPr>
                <a:spcBef>
                  <a:spcPct val="0"/>
                </a:spcBef>
                <a:buClrTx/>
                <a:buFontTx/>
                <a:buNone/>
                <a:defRPr/>
              </a:pPr>
              <a:t>38</a:t>
            </a:fld>
            <a:endParaRPr lang="en-US" altLang="zh-TW" sz="1400"/>
          </a:p>
        </p:txBody>
      </p:sp>
      <p:sp>
        <p:nvSpPr>
          <p:cNvPr id="391174" name="Rectangle 6"/>
          <p:cNvSpPr>
            <a:spLocks noGrp="1" noChangeArrowheads="1"/>
          </p:cNvSpPr>
          <p:nvPr>
            <p:ph type="title"/>
          </p:nvPr>
        </p:nvSpPr>
        <p:spPr>
          <a:xfrm>
            <a:off x="3044190" y="500062"/>
            <a:ext cx="10515600" cy="1325563"/>
          </a:xfrm>
        </p:spPr>
        <p:txBody>
          <a:bodyPr/>
          <a:lstStyle/>
          <a:p>
            <a:pPr eaLnBrk="1" hangingPunct="1">
              <a:defRPr/>
            </a:pPr>
            <a:r>
              <a:rPr lang="en-US" altLang="zh-TW" dirty="0">
                <a:solidFill>
                  <a:srgbClr val="FF0000"/>
                </a:solidFill>
                <a:ea typeface="新細明體" charset="0"/>
              </a:rPr>
              <a:t>Data Ownership</a:t>
            </a:r>
          </a:p>
        </p:txBody>
      </p:sp>
      <p:sp>
        <p:nvSpPr>
          <p:cNvPr id="391175" name="Rectangle 7"/>
          <p:cNvSpPr>
            <a:spLocks noGrp="1" noChangeArrowheads="1"/>
          </p:cNvSpPr>
          <p:nvPr>
            <p:ph type="body" idx="1"/>
          </p:nvPr>
        </p:nvSpPr>
        <p:spPr/>
        <p:txBody>
          <a:bodyPr/>
          <a:lstStyle/>
          <a:p>
            <a:pPr eaLnBrk="1" hangingPunct="1">
              <a:buFont typeface="Symbol" charset="2"/>
              <a:buChar char="¨"/>
              <a:defRPr/>
            </a:pPr>
            <a:r>
              <a:rPr lang="en-US" altLang="zh-TW" dirty="0">
                <a:solidFill>
                  <a:srgbClr val="0000FF"/>
                </a:solidFill>
                <a:ea typeface="新細明體" charset="0"/>
              </a:rPr>
              <a:t>Data Owner </a:t>
            </a:r>
            <a:r>
              <a:rPr lang="en-US" altLang="zh-TW" dirty="0">
                <a:ea typeface="新細明體" charset="0"/>
              </a:rPr>
              <a:t>- responsible for the security and use of a particular set of information</a:t>
            </a:r>
          </a:p>
          <a:p>
            <a:pPr eaLnBrk="1" hangingPunct="1">
              <a:buFont typeface="Symbol" charset="2"/>
              <a:buChar char="¨"/>
              <a:defRPr/>
            </a:pPr>
            <a:r>
              <a:rPr lang="en-US" altLang="zh-TW" dirty="0">
                <a:solidFill>
                  <a:srgbClr val="0000FF"/>
                </a:solidFill>
                <a:ea typeface="新細明體" charset="0"/>
              </a:rPr>
              <a:t>Data Custodian </a:t>
            </a:r>
            <a:r>
              <a:rPr lang="en-US" altLang="zh-TW" dirty="0">
                <a:ea typeface="新細明體" charset="0"/>
              </a:rPr>
              <a:t>- responsible for the storage, maintenance, and protection of the information. </a:t>
            </a:r>
          </a:p>
          <a:p>
            <a:pPr eaLnBrk="1" hangingPunct="1">
              <a:buFont typeface="Symbol" charset="2"/>
              <a:buChar char="¨"/>
              <a:defRPr/>
            </a:pPr>
            <a:r>
              <a:rPr lang="en-US" altLang="zh-TW" dirty="0">
                <a:solidFill>
                  <a:srgbClr val="0000FF"/>
                </a:solidFill>
                <a:ea typeface="新細明體" charset="0"/>
              </a:rPr>
              <a:t>Data Users </a:t>
            </a:r>
            <a:r>
              <a:rPr lang="en-US" altLang="zh-TW" dirty="0">
                <a:ea typeface="新細明體" charset="0"/>
              </a:rPr>
              <a:t>- the end systems users who work with the information to perform their daily jobs supporting the mission of the organization.</a:t>
            </a:r>
          </a:p>
        </p:txBody>
      </p:sp>
    </p:spTree>
    <p:extLst>
      <p:ext uri="{BB962C8B-B14F-4D97-AF65-F5344CB8AC3E}">
        <p14:creationId xmlns:p14="http://schemas.microsoft.com/office/powerpoint/2010/main" val="347994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 name="Text Box368"/>
          <p:cNvSpPr txBox="1"/>
          <p:nvPr/>
        </p:nvSpPr>
        <p:spPr>
          <a:xfrm>
            <a:off x="3386024" y="535336"/>
            <a:ext cx="7292444" cy="674544"/>
          </a:xfrm>
          <a:prstGeom prst="rect">
            <a:avLst/>
          </a:prstGeom>
        </p:spPr>
        <p:txBody>
          <a:bodyPr wrap="square" lIns="0" tIns="0" rIns="0" rtlCol="0">
            <a:spAutoFit/>
          </a:bodyPr>
          <a:lstStyle/>
          <a:p>
            <a:pPr>
              <a:lnSpc>
                <a:spcPts val="4871"/>
              </a:lnSpc>
            </a:pPr>
            <a:r>
              <a:rPr lang="en-US" altLang="zh-CN" sz="4400" spc="2" dirty="0">
                <a:solidFill>
                  <a:srgbClr val="FF0000"/>
                </a:solidFill>
                <a:latin typeface="Times New Roman"/>
                <a:ea typeface="Times New Roman"/>
                <a:cs typeface="Times New Roman"/>
              </a:rPr>
              <a:t>Most</a:t>
            </a:r>
            <a:r>
              <a:rPr lang="en-US" altLang="zh-CN" sz="4400" dirty="0">
                <a:solidFill>
                  <a:srgbClr val="FF0000"/>
                </a:solidFill>
                <a:latin typeface="Times New Roman"/>
                <a:ea typeface="Times New Roman"/>
                <a:cs typeface="Times New Roman"/>
              </a:rPr>
              <a:t> </a:t>
            </a:r>
            <a:r>
              <a:rPr lang="en-US" altLang="zh-CN" sz="4400" spc="2" dirty="0">
                <a:solidFill>
                  <a:srgbClr val="FF0000"/>
                </a:solidFill>
                <a:latin typeface="Times New Roman"/>
                <a:ea typeface="Times New Roman"/>
                <a:cs typeface="Times New Roman"/>
              </a:rPr>
              <a:t>common</a:t>
            </a:r>
            <a:r>
              <a:rPr lang="en-US" altLang="zh-CN" sz="4400" dirty="0">
                <a:solidFill>
                  <a:srgbClr val="FF0000"/>
                </a:solidFill>
                <a:latin typeface="Times New Roman"/>
                <a:ea typeface="Times New Roman"/>
                <a:cs typeface="Times New Roman"/>
              </a:rPr>
              <a:t> security</a:t>
            </a:r>
            <a:r>
              <a:rPr lang="en-US" altLang="zh-CN" sz="4400" spc="7" dirty="0">
                <a:solidFill>
                  <a:srgbClr val="FF0000"/>
                </a:solidFill>
                <a:latin typeface="Times New Roman"/>
                <a:ea typeface="Times New Roman"/>
                <a:cs typeface="Times New Roman"/>
              </a:rPr>
              <a:t> </a:t>
            </a:r>
            <a:r>
              <a:rPr lang="en-US" altLang="zh-CN" sz="4400" spc="2" dirty="0">
                <a:solidFill>
                  <a:srgbClr val="FF0000"/>
                </a:solidFill>
                <a:latin typeface="Times New Roman"/>
                <a:ea typeface="Times New Roman"/>
                <a:cs typeface="Times New Roman"/>
              </a:rPr>
              <a:t>mistakes</a:t>
            </a:r>
            <a:endParaRPr lang="en-US" altLang="zh-CN" sz="4400" dirty="0">
              <a:solidFill>
                <a:srgbClr val="FF0000"/>
              </a:solidFill>
              <a:latin typeface="Times New Roman"/>
              <a:ea typeface="Times New Roman"/>
              <a:cs typeface="Times New Roman"/>
            </a:endParaRPr>
          </a:p>
        </p:txBody>
      </p:sp>
      <p:sp>
        <p:nvSpPr>
          <p:cNvPr id="369" name="Text Box369"/>
          <p:cNvSpPr txBox="1"/>
          <p:nvPr/>
        </p:nvSpPr>
        <p:spPr>
          <a:xfrm>
            <a:off x="2834640" y="151777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0" name="Text Box370"/>
          <p:cNvSpPr txBox="1"/>
          <p:nvPr/>
        </p:nvSpPr>
        <p:spPr>
          <a:xfrm>
            <a:off x="2834640" y="196227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1" name="Text Box371"/>
          <p:cNvSpPr txBox="1"/>
          <p:nvPr/>
        </p:nvSpPr>
        <p:spPr>
          <a:xfrm>
            <a:off x="2834640" y="240677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2" name="Text Box372"/>
          <p:cNvSpPr txBox="1"/>
          <p:nvPr/>
        </p:nvSpPr>
        <p:spPr>
          <a:xfrm>
            <a:off x="2834640" y="285000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3" name="Text Box373"/>
          <p:cNvSpPr txBox="1"/>
          <p:nvPr/>
        </p:nvSpPr>
        <p:spPr>
          <a:xfrm>
            <a:off x="2834640" y="329450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4" name="Text Box374"/>
          <p:cNvSpPr txBox="1"/>
          <p:nvPr/>
        </p:nvSpPr>
        <p:spPr>
          <a:xfrm>
            <a:off x="2834640" y="373900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5" name="Text Box375"/>
          <p:cNvSpPr txBox="1"/>
          <p:nvPr/>
        </p:nvSpPr>
        <p:spPr>
          <a:xfrm>
            <a:off x="2834640" y="418350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6" name="Text Box376"/>
          <p:cNvSpPr txBox="1"/>
          <p:nvPr/>
        </p:nvSpPr>
        <p:spPr>
          <a:xfrm>
            <a:off x="2834640" y="462165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7" name="Text Box377"/>
          <p:cNvSpPr txBox="1"/>
          <p:nvPr/>
        </p:nvSpPr>
        <p:spPr>
          <a:xfrm>
            <a:off x="2834640" y="544588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8" name="Text Box378"/>
          <p:cNvSpPr txBox="1"/>
          <p:nvPr/>
        </p:nvSpPr>
        <p:spPr>
          <a:xfrm>
            <a:off x="2834640" y="5890388"/>
            <a:ext cx="118110" cy="302647"/>
          </a:xfrm>
          <a:prstGeom prst="rect">
            <a:avLst/>
          </a:prstGeom>
        </p:spPr>
        <p:txBody>
          <a:bodyPr wrap="square" lIns="0" tIns="0" rIns="0" rtlCol="0">
            <a:spAutoFit/>
          </a:bodyPr>
          <a:lstStyle/>
          <a:p>
            <a:pPr>
              <a:lnSpc>
                <a:spcPts val="2009"/>
              </a:lnSpc>
            </a:pPr>
            <a:r>
              <a:rPr lang="en-US" altLang="zh-CN" dirty="0">
                <a:latin typeface="Arial"/>
                <a:ea typeface="Arial"/>
                <a:cs typeface="Arial"/>
              </a:rPr>
              <a:t>•</a:t>
            </a:r>
            <a:endParaRPr lang="en-US" altLang="zh-CN">
              <a:latin typeface="Arial"/>
              <a:ea typeface="Arial"/>
              <a:cs typeface="Arial"/>
            </a:endParaRPr>
          </a:p>
        </p:txBody>
      </p:sp>
      <p:sp>
        <p:nvSpPr>
          <p:cNvPr id="379" name="Text Box379"/>
          <p:cNvSpPr txBox="1"/>
          <p:nvPr/>
        </p:nvSpPr>
        <p:spPr>
          <a:xfrm>
            <a:off x="3176271" y="1492251"/>
            <a:ext cx="3674619" cy="353943"/>
          </a:xfrm>
          <a:prstGeom prst="rect">
            <a:avLst/>
          </a:prstGeom>
        </p:spPr>
        <p:txBody>
          <a:bodyPr wrap="square" lIns="0" tIns="0" rIns="0" rtlCol="0">
            <a:spAutoFit/>
          </a:bodyPr>
          <a:lstStyle/>
          <a:p>
            <a:pPr>
              <a:lnSpc>
                <a:spcPts val="2428"/>
              </a:lnSpc>
            </a:pPr>
            <a:r>
              <a:rPr lang="en-US" altLang="zh-CN" sz="2000" i="1" dirty="0">
                <a:latin typeface="Verdana"/>
                <a:ea typeface="Verdana"/>
                <a:cs typeface="Verdana"/>
              </a:rPr>
              <a:t>Poor</a:t>
            </a:r>
            <a:r>
              <a:rPr lang="en-US" altLang="zh-CN" sz="2000" i="1" spc="-6" dirty="0">
                <a:latin typeface="Verdana"/>
                <a:ea typeface="Verdana"/>
                <a:cs typeface="Verdana"/>
              </a:rPr>
              <a:t> </a:t>
            </a:r>
            <a:r>
              <a:rPr lang="en-US" altLang="zh-CN" sz="2000" i="1" spc="1" dirty="0">
                <a:latin typeface="Verdana"/>
                <a:ea typeface="Verdana"/>
                <a:cs typeface="Verdana"/>
              </a:rPr>
              <a:t>password</a:t>
            </a:r>
            <a:r>
              <a:rPr lang="en-US" altLang="zh-CN" sz="2000" i="1" dirty="0">
                <a:latin typeface="Verdana"/>
                <a:ea typeface="Verdana"/>
                <a:cs typeface="Verdana"/>
              </a:rPr>
              <a:t> </a:t>
            </a:r>
            <a:r>
              <a:rPr lang="en-US" altLang="zh-CN" sz="2000" i="1" spc="1" dirty="0">
                <a:latin typeface="Verdana"/>
                <a:ea typeface="Verdana"/>
                <a:cs typeface="Verdana"/>
              </a:rPr>
              <a:t>management</a:t>
            </a:r>
            <a:endParaRPr lang="en-US" altLang="zh-CN" sz="2000" dirty="0">
              <a:latin typeface="Verdana"/>
              <a:ea typeface="Verdana"/>
              <a:cs typeface="Verdana"/>
            </a:endParaRPr>
          </a:p>
        </p:txBody>
      </p:sp>
      <p:sp>
        <p:nvSpPr>
          <p:cNvPr id="380" name="Text Box380"/>
          <p:cNvSpPr txBox="1"/>
          <p:nvPr/>
        </p:nvSpPr>
        <p:spPr>
          <a:xfrm>
            <a:off x="3176271" y="1936751"/>
            <a:ext cx="5566919" cy="353943"/>
          </a:xfrm>
          <a:prstGeom prst="rect">
            <a:avLst/>
          </a:prstGeom>
        </p:spPr>
        <p:txBody>
          <a:bodyPr wrap="square" lIns="0" tIns="0" rIns="0" rtlCol="0">
            <a:spAutoFit/>
          </a:bodyPr>
          <a:lstStyle/>
          <a:p>
            <a:pPr>
              <a:lnSpc>
                <a:spcPts val="2428"/>
              </a:lnSpc>
            </a:pPr>
            <a:r>
              <a:rPr lang="en-US" altLang="zh-CN" sz="2000" i="1" dirty="0">
                <a:latin typeface="Verdana"/>
                <a:ea typeface="Verdana"/>
                <a:cs typeface="Verdana"/>
              </a:rPr>
              <a:t>Not </a:t>
            </a:r>
            <a:r>
              <a:rPr lang="en-US" altLang="zh-CN" sz="2000" i="1" spc="2" dirty="0">
                <a:latin typeface="Verdana"/>
                <a:ea typeface="Verdana"/>
                <a:cs typeface="Verdana"/>
              </a:rPr>
              <a:t>locking</a:t>
            </a:r>
            <a:r>
              <a:rPr lang="en-US" altLang="zh-CN" sz="2000" i="1" dirty="0">
                <a:latin typeface="Verdana"/>
                <a:ea typeface="Verdana"/>
                <a:cs typeface="Verdana"/>
              </a:rPr>
              <a:t> </a:t>
            </a:r>
            <a:r>
              <a:rPr lang="en-US" altLang="zh-CN" sz="2000" i="1" spc="3" dirty="0">
                <a:latin typeface="Verdana"/>
                <a:ea typeface="Verdana"/>
                <a:cs typeface="Verdana"/>
              </a:rPr>
              <a:t>the</a:t>
            </a:r>
            <a:r>
              <a:rPr lang="en-US" altLang="zh-CN" sz="2000" i="1" spc="-10" dirty="0">
                <a:latin typeface="Verdana"/>
                <a:ea typeface="Verdana"/>
                <a:cs typeface="Verdana"/>
              </a:rPr>
              <a:t> </a:t>
            </a:r>
            <a:r>
              <a:rPr lang="en-US" altLang="zh-CN" sz="2000" i="1" spc="2" dirty="0">
                <a:latin typeface="Verdana"/>
                <a:ea typeface="Verdana"/>
                <a:cs typeface="Verdana"/>
              </a:rPr>
              <a:t>computer</a:t>
            </a:r>
            <a:r>
              <a:rPr lang="en-US" altLang="zh-CN" sz="2000" i="1" dirty="0">
                <a:latin typeface="Verdana"/>
                <a:ea typeface="Verdana"/>
                <a:cs typeface="Verdana"/>
              </a:rPr>
              <a:t> </a:t>
            </a:r>
            <a:r>
              <a:rPr lang="en-US" altLang="zh-CN" sz="2000" i="1" spc="3" dirty="0">
                <a:latin typeface="Verdana"/>
                <a:ea typeface="Verdana"/>
                <a:cs typeface="Verdana"/>
              </a:rPr>
              <a:t>while</a:t>
            </a:r>
            <a:r>
              <a:rPr lang="en-US" altLang="zh-CN" sz="2000" i="1" spc="-12" dirty="0">
                <a:latin typeface="Verdana"/>
                <a:ea typeface="Verdana"/>
                <a:cs typeface="Verdana"/>
              </a:rPr>
              <a:t> </a:t>
            </a:r>
            <a:r>
              <a:rPr lang="en-US" altLang="zh-CN" sz="2000" i="1" dirty="0">
                <a:latin typeface="Verdana"/>
                <a:ea typeface="Verdana"/>
                <a:cs typeface="Verdana"/>
              </a:rPr>
              <a:t>unattended</a:t>
            </a:r>
            <a:endParaRPr lang="en-US" altLang="zh-CN" sz="2000" dirty="0">
              <a:latin typeface="Verdana"/>
              <a:ea typeface="Verdana"/>
              <a:cs typeface="Verdana"/>
            </a:endParaRPr>
          </a:p>
        </p:txBody>
      </p:sp>
      <p:sp>
        <p:nvSpPr>
          <p:cNvPr id="381" name="Text Box381"/>
          <p:cNvSpPr txBox="1"/>
          <p:nvPr/>
        </p:nvSpPr>
        <p:spPr>
          <a:xfrm>
            <a:off x="3176270" y="2381250"/>
            <a:ext cx="7013194" cy="772584"/>
          </a:xfrm>
          <a:prstGeom prst="rect">
            <a:avLst/>
          </a:prstGeom>
        </p:spPr>
        <p:txBody>
          <a:bodyPr wrap="square" lIns="0" tIns="0" rIns="0" rtlCol="0">
            <a:spAutoFit/>
          </a:bodyPr>
          <a:lstStyle/>
          <a:p>
            <a:pPr>
              <a:lnSpc>
                <a:spcPts val="2959"/>
              </a:lnSpc>
            </a:pPr>
            <a:r>
              <a:rPr lang="en-US" altLang="zh-CN" sz="2000" i="1" dirty="0">
                <a:latin typeface="Verdana"/>
                <a:ea typeface="Verdana"/>
                <a:cs typeface="Verdana"/>
              </a:rPr>
              <a:t>Opening</a:t>
            </a:r>
            <a:r>
              <a:rPr lang="en-US" altLang="zh-CN" sz="2000" i="1" spc="8" dirty="0">
                <a:latin typeface="Verdana"/>
                <a:ea typeface="Verdana"/>
                <a:cs typeface="Verdana"/>
              </a:rPr>
              <a:t> </a:t>
            </a:r>
            <a:r>
              <a:rPr lang="en-US" altLang="zh-CN" sz="2000" i="1" dirty="0">
                <a:latin typeface="Verdana"/>
                <a:ea typeface="Verdana"/>
                <a:cs typeface="Verdana"/>
              </a:rPr>
              <a:t>email </a:t>
            </a:r>
            <a:r>
              <a:rPr lang="en-US" altLang="zh-CN" sz="2000" i="1" spc="2" dirty="0">
                <a:latin typeface="Verdana"/>
                <a:ea typeface="Verdana"/>
                <a:cs typeface="Verdana"/>
              </a:rPr>
              <a:t>attachments</a:t>
            </a:r>
            <a:r>
              <a:rPr lang="en-US" altLang="zh-CN" sz="2000" i="1" spc="8" dirty="0">
                <a:latin typeface="Verdana"/>
                <a:ea typeface="Verdana"/>
                <a:cs typeface="Verdana"/>
              </a:rPr>
              <a:t> </a:t>
            </a:r>
            <a:r>
              <a:rPr lang="en-US" altLang="zh-CN" sz="2000" i="1" dirty="0">
                <a:latin typeface="Verdana"/>
                <a:ea typeface="Verdana"/>
                <a:cs typeface="Verdana"/>
              </a:rPr>
              <a:t>from </a:t>
            </a:r>
            <a:r>
              <a:rPr lang="en-US" altLang="zh-CN" sz="2000" i="1" spc="3" dirty="0">
                <a:latin typeface="Verdana"/>
                <a:ea typeface="Verdana"/>
                <a:cs typeface="Verdana"/>
              </a:rPr>
              <a:t>unknown</a:t>
            </a:r>
            <a:r>
              <a:rPr lang="en-US" altLang="zh-CN" sz="2000" i="1" dirty="0">
                <a:latin typeface="Verdana"/>
                <a:ea typeface="Verdana"/>
                <a:cs typeface="Verdana"/>
              </a:rPr>
              <a:t> </a:t>
            </a:r>
            <a:r>
              <a:rPr lang="en-US" altLang="zh-CN" sz="2000" i="1" spc="-1" dirty="0">
                <a:latin typeface="Verdana"/>
                <a:ea typeface="Verdana"/>
                <a:cs typeface="Verdana"/>
              </a:rPr>
              <a:t>addressees</a:t>
            </a:r>
            <a:r>
              <a:rPr lang="en-US" altLang="zh-CN" sz="2000" i="1" dirty="0">
                <a:latin typeface="Verdana"/>
                <a:ea typeface="Verdana"/>
                <a:cs typeface="Verdana"/>
              </a:rPr>
              <a:t> Not </a:t>
            </a:r>
            <a:r>
              <a:rPr lang="en-US" altLang="zh-CN" sz="2000" i="1" spc="2" dirty="0">
                <a:latin typeface="Verdana"/>
                <a:ea typeface="Verdana"/>
                <a:cs typeface="Verdana"/>
              </a:rPr>
              <a:t>running</a:t>
            </a:r>
            <a:r>
              <a:rPr lang="en-US" altLang="zh-CN" sz="2000" i="1" spc="8" dirty="0">
                <a:latin typeface="Verdana"/>
                <a:ea typeface="Verdana"/>
                <a:cs typeface="Verdana"/>
              </a:rPr>
              <a:t> </a:t>
            </a:r>
            <a:r>
              <a:rPr lang="en-US" altLang="zh-CN" sz="2000" i="1" spc="2" dirty="0">
                <a:latin typeface="Verdana"/>
                <a:ea typeface="Verdana"/>
                <a:cs typeface="Verdana"/>
              </a:rPr>
              <a:t>anti-virus</a:t>
            </a:r>
            <a:r>
              <a:rPr lang="en-US" altLang="zh-CN" sz="2000" i="1" dirty="0">
                <a:latin typeface="Verdana"/>
                <a:ea typeface="Verdana"/>
                <a:cs typeface="Verdana"/>
              </a:rPr>
              <a:t> programs</a:t>
            </a:r>
            <a:endParaRPr lang="en-US" altLang="zh-CN" sz="2000" dirty="0">
              <a:latin typeface="Verdana"/>
              <a:ea typeface="Verdana"/>
              <a:cs typeface="Verdana"/>
            </a:endParaRPr>
          </a:p>
        </p:txBody>
      </p:sp>
      <p:sp>
        <p:nvSpPr>
          <p:cNvPr id="382" name="Text Box382"/>
          <p:cNvSpPr txBox="1"/>
          <p:nvPr/>
        </p:nvSpPr>
        <p:spPr>
          <a:xfrm>
            <a:off x="3176270" y="3268981"/>
            <a:ext cx="4672330" cy="353943"/>
          </a:xfrm>
          <a:prstGeom prst="rect">
            <a:avLst/>
          </a:prstGeom>
        </p:spPr>
        <p:txBody>
          <a:bodyPr wrap="square" lIns="0" tIns="0" rIns="0" rtlCol="0">
            <a:spAutoFit/>
          </a:bodyPr>
          <a:lstStyle/>
          <a:p>
            <a:pPr>
              <a:lnSpc>
                <a:spcPts val="2428"/>
              </a:lnSpc>
            </a:pPr>
            <a:r>
              <a:rPr lang="en-US" altLang="zh-CN" sz="2000" i="1" spc="1" dirty="0">
                <a:latin typeface="Verdana"/>
                <a:ea typeface="Verdana"/>
                <a:cs typeface="Verdana"/>
              </a:rPr>
              <a:t>Sharing</a:t>
            </a:r>
            <a:r>
              <a:rPr lang="en-US" altLang="zh-CN" sz="2000" i="1" dirty="0">
                <a:latin typeface="Verdana"/>
                <a:ea typeface="Verdana"/>
                <a:cs typeface="Verdana"/>
              </a:rPr>
              <a:t> </a:t>
            </a:r>
            <a:r>
              <a:rPr lang="en-US" altLang="zh-CN" sz="2000" i="1" spc="1" dirty="0">
                <a:latin typeface="Verdana"/>
                <a:ea typeface="Verdana"/>
                <a:cs typeface="Verdana"/>
              </a:rPr>
              <a:t>information</a:t>
            </a:r>
            <a:r>
              <a:rPr lang="en-US" altLang="zh-CN" sz="2000" i="1" spc="6" dirty="0">
                <a:latin typeface="Verdana"/>
                <a:ea typeface="Verdana"/>
                <a:cs typeface="Verdana"/>
              </a:rPr>
              <a:t> </a:t>
            </a:r>
            <a:r>
              <a:rPr lang="en-US" altLang="zh-CN" sz="2000" i="1" dirty="0">
                <a:latin typeface="Verdana"/>
                <a:ea typeface="Verdana"/>
                <a:cs typeface="Verdana"/>
              </a:rPr>
              <a:t>(and</a:t>
            </a:r>
            <a:r>
              <a:rPr lang="en-US" altLang="zh-CN" sz="2000" i="1" spc="6" dirty="0">
                <a:latin typeface="Verdana"/>
                <a:ea typeface="Verdana"/>
                <a:cs typeface="Verdana"/>
              </a:rPr>
              <a:t> </a:t>
            </a:r>
            <a:r>
              <a:rPr lang="en-US" altLang="zh-CN" sz="2000" i="1" spc="2" dirty="0">
                <a:latin typeface="Verdana"/>
                <a:ea typeface="Verdana"/>
                <a:cs typeface="Verdana"/>
              </a:rPr>
              <a:t>machines)</a:t>
            </a:r>
            <a:endParaRPr lang="en-US" altLang="zh-CN" sz="2000" dirty="0">
              <a:latin typeface="Verdana"/>
              <a:ea typeface="Verdana"/>
              <a:cs typeface="Verdana"/>
            </a:endParaRPr>
          </a:p>
        </p:txBody>
      </p:sp>
      <p:sp>
        <p:nvSpPr>
          <p:cNvPr id="383" name="Text Box383"/>
          <p:cNvSpPr txBox="1"/>
          <p:nvPr/>
        </p:nvSpPr>
        <p:spPr>
          <a:xfrm>
            <a:off x="3176270" y="3713481"/>
            <a:ext cx="4141980" cy="353943"/>
          </a:xfrm>
          <a:prstGeom prst="rect">
            <a:avLst/>
          </a:prstGeom>
        </p:spPr>
        <p:txBody>
          <a:bodyPr wrap="square" lIns="0" tIns="0" rIns="0" rtlCol="0">
            <a:spAutoFit/>
          </a:bodyPr>
          <a:lstStyle/>
          <a:p>
            <a:pPr>
              <a:lnSpc>
                <a:spcPts val="2428"/>
              </a:lnSpc>
            </a:pPr>
            <a:r>
              <a:rPr lang="en-US" altLang="zh-CN" sz="2000" i="1" dirty="0">
                <a:latin typeface="Verdana"/>
                <a:ea typeface="Verdana"/>
                <a:cs typeface="Verdana"/>
              </a:rPr>
              <a:t>Not reporting </a:t>
            </a:r>
            <a:r>
              <a:rPr lang="en-US" altLang="zh-CN" sz="2000" i="1" spc="2" dirty="0">
                <a:latin typeface="Verdana"/>
                <a:ea typeface="Verdana"/>
                <a:cs typeface="Verdana"/>
              </a:rPr>
              <a:t>security</a:t>
            </a:r>
            <a:r>
              <a:rPr lang="en-US" altLang="zh-CN" sz="2000" i="1" dirty="0">
                <a:latin typeface="Verdana"/>
                <a:ea typeface="Verdana"/>
                <a:cs typeface="Verdana"/>
              </a:rPr>
              <a:t> </a:t>
            </a:r>
            <a:r>
              <a:rPr lang="en-US" altLang="zh-CN" sz="2000" i="1" spc="1" dirty="0">
                <a:latin typeface="Verdana"/>
                <a:ea typeface="Verdana"/>
                <a:cs typeface="Verdana"/>
              </a:rPr>
              <a:t>violations</a:t>
            </a:r>
            <a:endParaRPr lang="en-US" altLang="zh-CN" sz="2000" dirty="0">
              <a:latin typeface="Verdana"/>
              <a:ea typeface="Verdana"/>
              <a:cs typeface="Verdana"/>
            </a:endParaRPr>
          </a:p>
        </p:txBody>
      </p:sp>
      <p:sp>
        <p:nvSpPr>
          <p:cNvPr id="384" name="Text Box384"/>
          <p:cNvSpPr txBox="1"/>
          <p:nvPr/>
        </p:nvSpPr>
        <p:spPr>
          <a:xfrm>
            <a:off x="3176271" y="4157981"/>
            <a:ext cx="3855975" cy="353943"/>
          </a:xfrm>
          <a:prstGeom prst="rect">
            <a:avLst/>
          </a:prstGeom>
        </p:spPr>
        <p:txBody>
          <a:bodyPr wrap="square" lIns="0" tIns="0" rIns="0" rtlCol="0">
            <a:spAutoFit/>
          </a:bodyPr>
          <a:lstStyle/>
          <a:p>
            <a:pPr>
              <a:lnSpc>
                <a:spcPts val="2428"/>
              </a:lnSpc>
            </a:pPr>
            <a:r>
              <a:rPr lang="en-US" altLang="zh-CN" sz="2000" i="1" dirty="0">
                <a:latin typeface="Verdana"/>
                <a:ea typeface="Verdana"/>
                <a:cs typeface="Verdana"/>
              </a:rPr>
              <a:t>Unattended Paper </a:t>
            </a:r>
            <a:r>
              <a:rPr lang="en-US" altLang="zh-CN" sz="2000" i="1" spc="2" dirty="0">
                <a:latin typeface="Verdana"/>
                <a:ea typeface="Verdana"/>
                <a:cs typeface="Verdana"/>
              </a:rPr>
              <a:t>Documents</a:t>
            </a:r>
            <a:endParaRPr lang="en-US" altLang="zh-CN" sz="2000" dirty="0">
              <a:latin typeface="Verdana"/>
              <a:ea typeface="Verdana"/>
              <a:cs typeface="Verdana"/>
            </a:endParaRPr>
          </a:p>
        </p:txBody>
      </p:sp>
      <p:sp>
        <p:nvSpPr>
          <p:cNvPr id="385" name="Text Box385"/>
          <p:cNvSpPr txBox="1"/>
          <p:nvPr/>
        </p:nvSpPr>
        <p:spPr>
          <a:xfrm>
            <a:off x="3176270" y="4621658"/>
            <a:ext cx="6289547" cy="705258"/>
          </a:xfrm>
          <a:prstGeom prst="rect">
            <a:avLst/>
          </a:prstGeom>
        </p:spPr>
        <p:txBody>
          <a:bodyPr wrap="square" lIns="0" tIns="0" rIns="0" rtlCol="0">
            <a:spAutoFit/>
          </a:bodyPr>
          <a:lstStyle/>
          <a:p>
            <a:pPr>
              <a:lnSpc>
                <a:spcPts val="2714"/>
              </a:lnSpc>
            </a:pPr>
            <a:r>
              <a:rPr lang="en-US" altLang="zh-CN" sz="2000" i="1" spc="-1" dirty="0">
                <a:latin typeface="Verdana"/>
                <a:ea typeface="Verdana"/>
                <a:cs typeface="Verdana"/>
              </a:rPr>
              <a:t>Unprotected</a:t>
            </a:r>
            <a:r>
              <a:rPr lang="en-US" altLang="zh-CN" sz="2000" i="1" spc="11" dirty="0">
                <a:latin typeface="Verdana"/>
                <a:ea typeface="Verdana"/>
                <a:cs typeface="Verdana"/>
              </a:rPr>
              <a:t> </a:t>
            </a:r>
            <a:r>
              <a:rPr lang="en-US" altLang="zh-CN" sz="2000" i="1" dirty="0">
                <a:latin typeface="Verdana"/>
                <a:ea typeface="Verdana"/>
                <a:cs typeface="Verdana"/>
              </a:rPr>
              <a:t>Electronic </a:t>
            </a:r>
            <a:r>
              <a:rPr lang="en-US" altLang="zh-CN" sz="2000" i="1" spc="2" dirty="0">
                <a:latin typeface="Verdana"/>
                <a:ea typeface="Verdana"/>
                <a:cs typeface="Verdana"/>
              </a:rPr>
              <a:t>Data</a:t>
            </a:r>
            <a:r>
              <a:rPr lang="en-US" altLang="zh-CN" sz="2000" i="1" dirty="0">
                <a:latin typeface="Verdana"/>
                <a:ea typeface="Verdana"/>
                <a:cs typeface="Verdana"/>
              </a:rPr>
              <a:t> </a:t>
            </a:r>
            <a:r>
              <a:rPr lang="en-US" altLang="zh-CN" sz="2000" i="1" spc="2" dirty="0">
                <a:latin typeface="Verdana"/>
                <a:ea typeface="Verdana"/>
                <a:cs typeface="Verdana"/>
              </a:rPr>
              <a:t>(while</a:t>
            </a:r>
            <a:r>
              <a:rPr lang="en-US" altLang="zh-CN" sz="2000" i="1" dirty="0">
                <a:latin typeface="Verdana"/>
                <a:ea typeface="Verdana"/>
                <a:cs typeface="Verdana"/>
              </a:rPr>
              <a:t> at rest and</a:t>
            </a:r>
            <a:r>
              <a:rPr lang="en-US" altLang="zh-CN" sz="2000" i="1" spc="6" dirty="0">
                <a:latin typeface="Verdana"/>
                <a:ea typeface="Verdana"/>
                <a:cs typeface="Verdana"/>
              </a:rPr>
              <a:t> </a:t>
            </a:r>
            <a:r>
              <a:rPr lang="en-US" altLang="zh-CN" sz="2000" i="1" dirty="0">
                <a:latin typeface="Verdana"/>
                <a:ea typeface="Verdana"/>
                <a:cs typeface="Verdana"/>
              </a:rPr>
              <a:t>in </a:t>
            </a:r>
            <a:r>
              <a:rPr lang="en-US" altLang="zh-CN" sz="2000" i="1" spc="2" dirty="0">
                <a:latin typeface="Verdana"/>
                <a:ea typeface="Verdana"/>
                <a:cs typeface="Verdana"/>
              </a:rPr>
              <a:t>motion).</a:t>
            </a:r>
            <a:r>
              <a:rPr lang="en-US" altLang="zh-CN" i="1" spc="3" dirty="0">
                <a:latin typeface="Verdana"/>
                <a:ea typeface="Verdana"/>
                <a:cs typeface="Verdana"/>
              </a:rPr>
              <a:t>E.g:</a:t>
            </a:r>
            <a:r>
              <a:rPr lang="en-US" altLang="zh-CN" i="1" dirty="0">
                <a:latin typeface="Verdana"/>
                <a:ea typeface="Verdana"/>
                <a:cs typeface="Verdana"/>
              </a:rPr>
              <a:t> </a:t>
            </a:r>
            <a:r>
              <a:rPr lang="en-US" altLang="zh-CN" i="1" spc="-2" dirty="0">
                <a:latin typeface="Verdana"/>
                <a:ea typeface="Verdana"/>
                <a:cs typeface="Verdana"/>
              </a:rPr>
              <a:t>Emails,</a:t>
            </a:r>
            <a:r>
              <a:rPr lang="en-US" altLang="zh-CN" i="1" spc="7" dirty="0">
                <a:latin typeface="Verdana"/>
                <a:ea typeface="Verdana"/>
                <a:cs typeface="Verdana"/>
              </a:rPr>
              <a:t> </a:t>
            </a:r>
            <a:r>
              <a:rPr lang="en-US" altLang="zh-CN" i="1" spc="-2" dirty="0">
                <a:latin typeface="Verdana"/>
                <a:ea typeface="Verdana"/>
                <a:cs typeface="Verdana"/>
              </a:rPr>
              <a:t>USB</a:t>
            </a:r>
            <a:r>
              <a:rPr lang="en-US" altLang="zh-CN" i="1" dirty="0">
                <a:latin typeface="Verdana"/>
                <a:ea typeface="Verdana"/>
                <a:cs typeface="Verdana"/>
              </a:rPr>
              <a:t>’s,</a:t>
            </a:r>
            <a:r>
              <a:rPr lang="en-US" altLang="zh-CN" i="1" spc="6" dirty="0">
                <a:latin typeface="Verdana"/>
                <a:ea typeface="Verdana"/>
                <a:cs typeface="Verdana"/>
              </a:rPr>
              <a:t> </a:t>
            </a:r>
            <a:r>
              <a:rPr lang="en-US" altLang="zh-CN" i="1" dirty="0">
                <a:latin typeface="Verdana"/>
                <a:ea typeface="Verdana"/>
                <a:cs typeface="Verdana"/>
              </a:rPr>
              <a:t>CD</a:t>
            </a:r>
            <a:r>
              <a:rPr lang="en-US" altLang="zh-CN" i="1" spc="-3" dirty="0">
                <a:latin typeface="Verdana"/>
                <a:ea typeface="Verdana"/>
                <a:cs typeface="Verdana"/>
              </a:rPr>
              <a:t>’s,</a:t>
            </a:r>
            <a:r>
              <a:rPr lang="en-US" altLang="zh-CN" i="1" spc="9" dirty="0">
                <a:latin typeface="Verdana"/>
                <a:ea typeface="Verdana"/>
                <a:cs typeface="Verdana"/>
              </a:rPr>
              <a:t> </a:t>
            </a:r>
            <a:r>
              <a:rPr lang="en-US" altLang="zh-CN" i="1" spc="-1" dirty="0">
                <a:latin typeface="Verdana"/>
                <a:ea typeface="Verdana"/>
                <a:cs typeface="Verdana"/>
              </a:rPr>
              <a:t>etc..</a:t>
            </a:r>
            <a:endParaRPr lang="en-US" altLang="zh-CN" dirty="0">
              <a:latin typeface="Verdana"/>
              <a:ea typeface="Verdana"/>
              <a:cs typeface="Verdana"/>
            </a:endParaRPr>
          </a:p>
        </p:txBody>
      </p:sp>
      <p:sp>
        <p:nvSpPr>
          <p:cNvPr id="386" name="Text Box386"/>
          <p:cNvSpPr txBox="1"/>
          <p:nvPr/>
        </p:nvSpPr>
        <p:spPr>
          <a:xfrm>
            <a:off x="3176271" y="5420361"/>
            <a:ext cx="4038855" cy="353943"/>
          </a:xfrm>
          <a:prstGeom prst="rect">
            <a:avLst/>
          </a:prstGeom>
        </p:spPr>
        <p:txBody>
          <a:bodyPr wrap="square" lIns="0" tIns="0" rIns="0" rtlCol="0">
            <a:spAutoFit/>
          </a:bodyPr>
          <a:lstStyle/>
          <a:p>
            <a:pPr>
              <a:lnSpc>
                <a:spcPts val="2428"/>
              </a:lnSpc>
            </a:pPr>
            <a:r>
              <a:rPr lang="en-US" altLang="zh-CN" sz="2000" i="1" spc="-1" dirty="0">
                <a:latin typeface="Verdana"/>
                <a:ea typeface="Verdana"/>
                <a:cs typeface="Verdana"/>
              </a:rPr>
              <a:t>Improper</a:t>
            </a:r>
            <a:r>
              <a:rPr lang="en-US" altLang="zh-CN" sz="2000" i="1" dirty="0">
                <a:latin typeface="Verdana"/>
                <a:ea typeface="Verdana"/>
                <a:cs typeface="Verdana"/>
              </a:rPr>
              <a:t> </a:t>
            </a:r>
            <a:r>
              <a:rPr lang="en-US" altLang="zh-CN" sz="2000" i="1" spc="1" dirty="0">
                <a:latin typeface="Verdana"/>
                <a:ea typeface="Verdana"/>
                <a:cs typeface="Verdana"/>
              </a:rPr>
              <a:t>Information</a:t>
            </a:r>
            <a:r>
              <a:rPr lang="en-US" altLang="zh-CN" sz="2000" i="1" spc="10" dirty="0">
                <a:latin typeface="Verdana"/>
                <a:ea typeface="Verdana"/>
                <a:cs typeface="Verdana"/>
              </a:rPr>
              <a:t> </a:t>
            </a:r>
            <a:r>
              <a:rPr lang="en-US" altLang="zh-CN" sz="2000" i="1" spc="3" dirty="0">
                <a:latin typeface="Verdana"/>
                <a:ea typeface="Verdana"/>
                <a:cs typeface="Verdana"/>
              </a:rPr>
              <a:t>Handling</a:t>
            </a:r>
            <a:endParaRPr lang="en-US" altLang="zh-CN" sz="2000" dirty="0">
              <a:latin typeface="Verdana"/>
              <a:ea typeface="Verdana"/>
              <a:cs typeface="Verdana"/>
            </a:endParaRPr>
          </a:p>
        </p:txBody>
      </p:sp>
      <p:sp>
        <p:nvSpPr>
          <p:cNvPr id="387" name="Text Box387"/>
          <p:cNvSpPr txBox="1"/>
          <p:nvPr/>
        </p:nvSpPr>
        <p:spPr>
          <a:xfrm>
            <a:off x="3176270" y="5864861"/>
            <a:ext cx="4506468" cy="353943"/>
          </a:xfrm>
          <a:prstGeom prst="rect">
            <a:avLst/>
          </a:prstGeom>
        </p:spPr>
        <p:txBody>
          <a:bodyPr wrap="square" lIns="0" tIns="0" rIns="0" rtlCol="0">
            <a:spAutoFit/>
          </a:bodyPr>
          <a:lstStyle/>
          <a:p>
            <a:pPr>
              <a:lnSpc>
                <a:spcPts val="2428"/>
              </a:lnSpc>
            </a:pPr>
            <a:r>
              <a:rPr lang="en-US" altLang="zh-CN" sz="2000" i="1" spc="1" dirty="0">
                <a:latin typeface="Verdana"/>
                <a:ea typeface="Verdana"/>
                <a:cs typeface="Verdana"/>
              </a:rPr>
              <a:t>Passing</a:t>
            </a:r>
            <a:r>
              <a:rPr lang="en-US" altLang="zh-CN" sz="2000" i="1" spc="6" dirty="0">
                <a:latin typeface="Verdana"/>
                <a:ea typeface="Verdana"/>
                <a:cs typeface="Verdana"/>
              </a:rPr>
              <a:t> </a:t>
            </a:r>
            <a:r>
              <a:rPr lang="en-US" altLang="zh-CN" sz="2000" i="1" dirty="0">
                <a:latin typeface="Verdana"/>
                <a:ea typeface="Verdana"/>
                <a:cs typeface="Verdana"/>
              </a:rPr>
              <a:t>of </a:t>
            </a:r>
            <a:r>
              <a:rPr lang="en-US" altLang="zh-CN" sz="2000" i="1" spc="1" dirty="0">
                <a:latin typeface="Verdana"/>
                <a:ea typeface="Verdana"/>
                <a:cs typeface="Verdana"/>
              </a:rPr>
              <a:t>information</a:t>
            </a:r>
            <a:r>
              <a:rPr lang="en-US" altLang="zh-CN" sz="2000" i="1" dirty="0">
                <a:latin typeface="Verdana"/>
                <a:ea typeface="Verdana"/>
                <a:cs typeface="Verdana"/>
              </a:rPr>
              <a:t> over </a:t>
            </a:r>
            <a:r>
              <a:rPr lang="en-US" altLang="zh-CN" sz="2000" i="1" spc="2" dirty="0">
                <a:latin typeface="Verdana"/>
                <a:ea typeface="Verdana"/>
                <a:cs typeface="Verdana"/>
              </a:rPr>
              <a:t>Phone.</a:t>
            </a:r>
            <a:endParaRPr lang="en-US" altLang="zh-CN" sz="2000" dirty="0">
              <a:latin typeface="Verdana"/>
              <a:ea typeface="Verdana"/>
              <a:cs typeface="Verdana"/>
            </a:endParaRPr>
          </a:p>
        </p:txBody>
      </p:sp>
    </p:spTree>
    <p:extLst>
      <p:ext uri="{BB962C8B-B14F-4D97-AF65-F5344CB8AC3E}">
        <p14:creationId xmlns:p14="http://schemas.microsoft.com/office/powerpoint/2010/main" val="235892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 name="Text Box78"/>
          <p:cNvSpPr txBox="1"/>
          <p:nvPr/>
        </p:nvSpPr>
        <p:spPr>
          <a:xfrm>
            <a:off x="3633470" y="513088"/>
            <a:ext cx="6945430"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Cyberspace of Security?</a:t>
            </a:r>
          </a:p>
        </p:txBody>
      </p:sp>
      <p:sp>
        <p:nvSpPr>
          <p:cNvPr id="79" name="Text Box79"/>
          <p:cNvSpPr txBox="1"/>
          <p:nvPr/>
        </p:nvSpPr>
        <p:spPr>
          <a:xfrm>
            <a:off x="1066800" y="1628800"/>
            <a:ext cx="8871577" cy="661720"/>
          </a:xfrm>
          <a:prstGeom prst="rect">
            <a:avLst/>
          </a:prstGeom>
        </p:spPr>
        <p:txBody>
          <a:bodyPr wrap="square" lIns="0" tIns="0" rIns="0" rtlCol="0">
            <a:spAutoFit/>
          </a:bodyPr>
          <a:lstStyle/>
          <a:p>
            <a:pPr>
              <a:lnSpc>
                <a:spcPts val="2414"/>
              </a:lnSpc>
            </a:pPr>
            <a:r>
              <a:rPr lang="en-US" altLang="zh-CN" sz="2000" spc="2" dirty="0">
                <a:latin typeface="Verdana"/>
                <a:ea typeface="Verdana"/>
                <a:cs typeface="Verdana"/>
              </a:rPr>
              <a:t>Each</a:t>
            </a:r>
            <a:r>
              <a:rPr lang="en-US" altLang="zh-CN" sz="2000" spc="6" dirty="0">
                <a:latin typeface="Verdana"/>
                <a:ea typeface="Verdana"/>
                <a:cs typeface="Verdana"/>
              </a:rPr>
              <a:t> </a:t>
            </a:r>
            <a:r>
              <a:rPr lang="en-US" altLang="zh-CN" sz="2000" dirty="0">
                <a:latin typeface="Verdana"/>
                <a:ea typeface="Verdana"/>
                <a:cs typeface="Verdana"/>
              </a:rPr>
              <a:t>day,</a:t>
            </a:r>
            <a:r>
              <a:rPr lang="en-US" altLang="zh-CN" sz="2000" spc="8" dirty="0">
                <a:latin typeface="Verdana"/>
                <a:ea typeface="Verdana"/>
                <a:cs typeface="Verdana"/>
              </a:rPr>
              <a:t> </a:t>
            </a:r>
            <a:r>
              <a:rPr lang="en-US" altLang="zh-CN" sz="2000" dirty="0">
                <a:latin typeface="Verdana"/>
                <a:ea typeface="Verdana"/>
                <a:cs typeface="Verdana"/>
              </a:rPr>
              <a:t>there </a:t>
            </a:r>
            <a:r>
              <a:rPr lang="en-US" altLang="zh-CN" sz="2000" spc="-3" dirty="0">
                <a:latin typeface="Verdana"/>
                <a:ea typeface="Verdana"/>
                <a:cs typeface="Verdana"/>
              </a:rPr>
              <a:t>is</a:t>
            </a:r>
            <a:r>
              <a:rPr lang="en-US" altLang="zh-CN" sz="2000" dirty="0">
                <a:latin typeface="Verdana"/>
                <a:ea typeface="Verdana"/>
                <a:cs typeface="Verdana"/>
              </a:rPr>
              <a:t> an</a:t>
            </a:r>
            <a:r>
              <a:rPr lang="en-US" altLang="zh-CN" sz="2000" spc="6" dirty="0">
                <a:latin typeface="Verdana"/>
                <a:ea typeface="Verdana"/>
                <a:cs typeface="Verdana"/>
              </a:rPr>
              <a:t> </a:t>
            </a:r>
            <a:r>
              <a:rPr lang="en-US" altLang="zh-CN" sz="2000" spc="-1" dirty="0">
                <a:latin typeface="Verdana"/>
                <a:ea typeface="Verdana"/>
                <a:cs typeface="Verdana"/>
              </a:rPr>
              <a:t>increase</a:t>
            </a:r>
            <a:r>
              <a:rPr lang="en-US" altLang="zh-CN" sz="2000" spc="-6" dirty="0">
                <a:latin typeface="Verdana"/>
                <a:ea typeface="Verdana"/>
                <a:cs typeface="Verdana"/>
              </a:rPr>
              <a:t> </a:t>
            </a:r>
            <a:r>
              <a:rPr lang="en-US" altLang="zh-CN" sz="2000" dirty="0">
                <a:latin typeface="Verdana"/>
                <a:ea typeface="Verdana"/>
                <a:cs typeface="Verdana"/>
              </a:rPr>
              <a:t>in </a:t>
            </a:r>
            <a:r>
              <a:rPr lang="en-US" altLang="zh-CN" sz="2000" spc="5" dirty="0">
                <a:latin typeface="Verdana"/>
                <a:ea typeface="Verdana"/>
                <a:cs typeface="Verdana"/>
              </a:rPr>
              <a:t>the</a:t>
            </a:r>
            <a:r>
              <a:rPr lang="en-US" altLang="zh-CN" sz="2000" spc="-12" dirty="0">
                <a:latin typeface="Verdana"/>
                <a:ea typeface="Verdana"/>
                <a:cs typeface="Verdana"/>
              </a:rPr>
              <a:t> </a:t>
            </a:r>
            <a:r>
              <a:rPr lang="en-US" altLang="zh-CN" sz="2000" spc="1" dirty="0">
                <a:latin typeface="Verdana"/>
                <a:ea typeface="Verdana"/>
                <a:cs typeface="Verdana"/>
              </a:rPr>
              <a:t>number</a:t>
            </a:r>
            <a:r>
              <a:rPr lang="en-US" altLang="zh-CN" sz="2000" dirty="0">
                <a:latin typeface="Verdana"/>
                <a:ea typeface="Verdana"/>
                <a:cs typeface="Verdana"/>
              </a:rPr>
              <a:t> of threats against</a:t>
            </a:r>
            <a:r>
              <a:rPr lang="en-US" altLang="zh-CN" sz="2000" spc="6" dirty="0">
                <a:latin typeface="Verdana"/>
                <a:ea typeface="Verdana"/>
                <a:cs typeface="Verdana"/>
              </a:rPr>
              <a:t> </a:t>
            </a:r>
            <a:r>
              <a:rPr lang="en-US" altLang="zh-CN" sz="2000" dirty="0">
                <a:latin typeface="Verdana"/>
                <a:ea typeface="Verdana"/>
                <a:cs typeface="Verdana"/>
              </a:rPr>
              <a:t>our nation's critical</a:t>
            </a:r>
            <a:r>
              <a:rPr lang="en-US" altLang="zh-CN" sz="2000" spc="-8" dirty="0">
                <a:latin typeface="Verdana"/>
                <a:ea typeface="Verdana"/>
                <a:cs typeface="Verdana"/>
              </a:rPr>
              <a:t> </a:t>
            </a:r>
            <a:r>
              <a:rPr lang="en-US" altLang="zh-CN" sz="2000" spc="1" dirty="0">
                <a:latin typeface="Verdana"/>
                <a:ea typeface="Verdana"/>
                <a:cs typeface="Verdana"/>
              </a:rPr>
              <a:t>infrastructures.</a:t>
            </a:r>
            <a:endParaRPr lang="en-US" altLang="zh-CN" sz="2000" dirty="0">
              <a:latin typeface="Verdana"/>
              <a:ea typeface="Verdana"/>
              <a:cs typeface="Verdana"/>
            </a:endParaRPr>
          </a:p>
        </p:txBody>
      </p:sp>
      <p:sp>
        <p:nvSpPr>
          <p:cNvPr id="80" name="Text Box80"/>
          <p:cNvSpPr txBox="1"/>
          <p:nvPr/>
        </p:nvSpPr>
        <p:spPr>
          <a:xfrm>
            <a:off x="1219200" y="2348880"/>
            <a:ext cx="8549209" cy="661720"/>
          </a:xfrm>
          <a:prstGeom prst="rect">
            <a:avLst/>
          </a:prstGeom>
        </p:spPr>
        <p:txBody>
          <a:bodyPr wrap="square" lIns="0" tIns="0" rIns="0" rtlCol="0">
            <a:spAutoFit/>
          </a:bodyPr>
          <a:lstStyle/>
          <a:p>
            <a:pPr>
              <a:lnSpc>
                <a:spcPts val="2409"/>
              </a:lnSpc>
            </a:pPr>
            <a:r>
              <a:rPr lang="en-US" altLang="zh-CN" sz="2000" dirty="0">
                <a:latin typeface="Verdana"/>
                <a:ea typeface="Verdana"/>
                <a:cs typeface="Verdana"/>
              </a:rPr>
              <a:t>These</a:t>
            </a:r>
            <a:r>
              <a:rPr lang="en-US" altLang="zh-CN" sz="2000" spc="6" dirty="0">
                <a:latin typeface="Verdana"/>
                <a:ea typeface="Verdana"/>
                <a:cs typeface="Verdana"/>
              </a:rPr>
              <a:t> </a:t>
            </a:r>
            <a:r>
              <a:rPr lang="en-US" altLang="zh-CN" sz="2000" dirty="0">
                <a:latin typeface="Verdana"/>
                <a:ea typeface="Verdana"/>
                <a:cs typeface="Verdana"/>
              </a:rPr>
              <a:t>threats come</a:t>
            </a:r>
            <a:r>
              <a:rPr lang="en-US" altLang="zh-CN" sz="2000" spc="-6" dirty="0">
                <a:latin typeface="Verdana"/>
                <a:ea typeface="Verdana"/>
                <a:cs typeface="Verdana"/>
              </a:rPr>
              <a:t> </a:t>
            </a:r>
            <a:r>
              <a:rPr lang="en-US" altLang="zh-CN" sz="2000" dirty="0">
                <a:latin typeface="Verdana"/>
                <a:ea typeface="Verdana"/>
                <a:cs typeface="Verdana"/>
              </a:rPr>
              <a:t>in </a:t>
            </a:r>
            <a:r>
              <a:rPr lang="en-US" altLang="zh-CN" sz="2000" spc="5" dirty="0">
                <a:latin typeface="Verdana"/>
                <a:ea typeface="Verdana"/>
                <a:cs typeface="Verdana"/>
              </a:rPr>
              <a:t>the</a:t>
            </a:r>
            <a:r>
              <a:rPr lang="en-US" altLang="zh-CN" sz="2000" spc="-12" dirty="0">
                <a:latin typeface="Verdana"/>
                <a:ea typeface="Verdana"/>
                <a:cs typeface="Verdana"/>
              </a:rPr>
              <a:t> </a:t>
            </a:r>
            <a:r>
              <a:rPr lang="en-US" altLang="zh-CN" sz="2000" dirty="0">
                <a:latin typeface="Verdana"/>
                <a:ea typeface="Verdana"/>
                <a:cs typeface="Verdana"/>
              </a:rPr>
              <a:t>form of</a:t>
            </a:r>
            <a:r>
              <a:rPr lang="en-US" altLang="zh-CN" sz="2000" spc="6" dirty="0">
                <a:latin typeface="Verdana"/>
                <a:ea typeface="Verdana"/>
                <a:cs typeface="Verdana"/>
              </a:rPr>
              <a:t> </a:t>
            </a:r>
            <a:r>
              <a:rPr lang="en-US" altLang="zh-CN" sz="2000" dirty="0">
                <a:latin typeface="Verdana"/>
                <a:ea typeface="Verdana"/>
                <a:cs typeface="Verdana"/>
              </a:rPr>
              <a:t>computer </a:t>
            </a:r>
            <a:r>
              <a:rPr lang="en-US" altLang="zh-CN" sz="2000" spc="-1" dirty="0">
                <a:latin typeface="Verdana"/>
                <a:ea typeface="Verdana"/>
                <a:cs typeface="Verdana"/>
              </a:rPr>
              <a:t>intrusion</a:t>
            </a:r>
            <a:r>
              <a:rPr lang="en-US" altLang="zh-CN" sz="2000" dirty="0">
                <a:latin typeface="Verdana"/>
                <a:ea typeface="Verdana"/>
                <a:cs typeface="Verdana"/>
              </a:rPr>
              <a:t> </a:t>
            </a:r>
            <a:r>
              <a:rPr lang="en-US" altLang="zh-CN" sz="2000" spc="1" dirty="0">
                <a:latin typeface="Verdana"/>
                <a:ea typeface="Verdana"/>
                <a:cs typeface="Verdana"/>
              </a:rPr>
              <a:t>(hacking),</a:t>
            </a:r>
            <a:r>
              <a:rPr lang="en-US" altLang="zh-CN" sz="2000" spc="7" dirty="0">
                <a:latin typeface="Verdana"/>
                <a:ea typeface="Verdana"/>
                <a:cs typeface="Verdana"/>
              </a:rPr>
              <a:t> </a:t>
            </a:r>
            <a:r>
              <a:rPr lang="en-US" altLang="zh-CN" sz="2000" dirty="0">
                <a:latin typeface="Verdana"/>
                <a:ea typeface="Verdana"/>
                <a:cs typeface="Verdana"/>
              </a:rPr>
              <a:t>denial </a:t>
            </a:r>
            <a:r>
              <a:rPr lang="en-US" altLang="zh-CN" sz="2000" spc="-4" dirty="0">
                <a:latin typeface="Verdana"/>
                <a:ea typeface="Verdana"/>
                <a:cs typeface="Verdana"/>
              </a:rPr>
              <a:t>of</a:t>
            </a:r>
            <a:r>
              <a:rPr lang="en-US" altLang="zh-CN" sz="2000" spc="8" dirty="0">
                <a:latin typeface="Verdana"/>
                <a:ea typeface="Verdana"/>
                <a:cs typeface="Verdana"/>
              </a:rPr>
              <a:t> </a:t>
            </a:r>
            <a:r>
              <a:rPr lang="en-US" altLang="zh-CN" sz="2000" spc="-1" dirty="0">
                <a:latin typeface="Verdana"/>
                <a:ea typeface="Verdana"/>
                <a:cs typeface="Verdana"/>
              </a:rPr>
              <a:t>service</a:t>
            </a:r>
            <a:r>
              <a:rPr lang="en-US" altLang="zh-CN" sz="2000" dirty="0">
                <a:latin typeface="Verdana"/>
                <a:ea typeface="Verdana"/>
                <a:cs typeface="Verdana"/>
              </a:rPr>
              <a:t> attacks,</a:t>
            </a:r>
            <a:r>
              <a:rPr lang="en-US" altLang="zh-CN" sz="2000" spc="7" dirty="0">
                <a:latin typeface="Verdana"/>
                <a:ea typeface="Verdana"/>
                <a:cs typeface="Verdana"/>
              </a:rPr>
              <a:t> </a:t>
            </a:r>
            <a:r>
              <a:rPr lang="en-US" altLang="zh-CN" sz="2000" dirty="0">
                <a:latin typeface="Verdana"/>
                <a:ea typeface="Verdana"/>
                <a:cs typeface="Verdana"/>
              </a:rPr>
              <a:t>and</a:t>
            </a:r>
            <a:r>
              <a:rPr lang="en-US" altLang="zh-CN" sz="2000" spc="6" dirty="0">
                <a:latin typeface="Verdana"/>
                <a:ea typeface="Verdana"/>
                <a:cs typeface="Verdana"/>
              </a:rPr>
              <a:t> </a:t>
            </a:r>
            <a:r>
              <a:rPr lang="en-US" altLang="zh-CN" sz="2000" dirty="0">
                <a:latin typeface="Verdana"/>
                <a:ea typeface="Verdana"/>
                <a:cs typeface="Verdana"/>
              </a:rPr>
              <a:t>virus</a:t>
            </a:r>
            <a:r>
              <a:rPr lang="en-US" altLang="zh-CN" sz="2000" spc="704" dirty="0">
                <a:latin typeface="Verdana"/>
                <a:ea typeface="Verdana"/>
                <a:cs typeface="Verdana"/>
              </a:rPr>
              <a:t> </a:t>
            </a:r>
            <a:r>
              <a:rPr lang="en-US" altLang="zh-CN" sz="2000" dirty="0">
                <a:latin typeface="Verdana"/>
                <a:ea typeface="Verdana"/>
                <a:cs typeface="Verdana"/>
              </a:rPr>
              <a:t>deployment.</a:t>
            </a:r>
          </a:p>
        </p:txBody>
      </p:sp>
      <p:sp>
        <p:nvSpPr>
          <p:cNvPr id="83" name="Text Box83"/>
          <p:cNvSpPr txBox="1"/>
          <p:nvPr/>
        </p:nvSpPr>
        <p:spPr>
          <a:xfrm>
            <a:off x="1066800" y="3789040"/>
            <a:ext cx="9351301" cy="973793"/>
          </a:xfrm>
          <a:prstGeom prst="rect">
            <a:avLst/>
          </a:prstGeom>
        </p:spPr>
        <p:txBody>
          <a:bodyPr wrap="square" lIns="0" tIns="0" rIns="0" rtlCol="0">
            <a:spAutoFit/>
          </a:bodyPr>
          <a:lstStyle/>
          <a:p>
            <a:pPr>
              <a:lnSpc>
                <a:spcPts val="2414"/>
              </a:lnSpc>
            </a:pPr>
            <a:r>
              <a:rPr lang="en-US" altLang="zh-CN" sz="2400" spc="-15" dirty="0">
                <a:latin typeface="Calibri"/>
                <a:cs typeface="Calibri"/>
              </a:rPr>
              <a:t>CERT- performs emergency cyber security functions and releases annual reports on security incidents.</a:t>
            </a:r>
          </a:p>
          <a:p>
            <a:pPr>
              <a:lnSpc>
                <a:spcPts val="2414"/>
              </a:lnSpc>
            </a:pPr>
            <a:r>
              <a:rPr lang="en-US" altLang="zh-CN" sz="2400" spc="-15" dirty="0">
                <a:latin typeface="Calibri"/>
                <a:cs typeface="Calibri"/>
              </a:rPr>
              <a:t>CERT: </a:t>
            </a:r>
            <a:r>
              <a:rPr lang="en-US" sz="2400" spc="-15" dirty="0">
                <a:latin typeface="Calibri"/>
                <a:cs typeface="Calibri"/>
              </a:rPr>
              <a:t>Computer Emergency Response Team</a:t>
            </a:r>
            <a:endParaRPr lang="en-US" altLang="zh-CN" sz="2400" spc="-15" dirty="0">
              <a:latin typeface="Calibri"/>
              <a:cs typeface="Calibri"/>
            </a:endParaRPr>
          </a:p>
        </p:txBody>
      </p:sp>
    </p:spTree>
    <p:extLst>
      <p:ext uri="{BB962C8B-B14F-4D97-AF65-F5344CB8AC3E}">
        <p14:creationId xmlns:p14="http://schemas.microsoft.com/office/powerpoint/2010/main" val="1916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 name="Text Box390"/>
          <p:cNvSpPr txBox="1"/>
          <p:nvPr/>
        </p:nvSpPr>
        <p:spPr>
          <a:xfrm>
            <a:off x="3546100" y="522049"/>
            <a:ext cx="7660134" cy="577530"/>
          </a:xfrm>
          <a:prstGeom prst="rect">
            <a:avLst/>
          </a:prstGeom>
        </p:spPr>
        <p:txBody>
          <a:bodyPr wrap="square" lIns="0" tIns="0" rIns="0" rtlCol="0">
            <a:spAutoFit/>
          </a:bodyPr>
          <a:lstStyle/>
          <a:p>
            <a:pPr>
              <a:lnSpc>
                <a:spcPts val="4428"/>
              </a:lnSpc>
            </a:pPr>
            <a:r>
              <a:rPr lang="en-US" altLang="zh-CN" sz="3600" spc="-1" dirty="0">
                <a:solidFill>
                  <a:srgbClr val="FF0000"/>
                </a:solidFill>
                <a:latin typeface="Times New Roman"/>
                <a:ea typeface="Times New Roman"/>
                <a:cs typeface="Times New Roman"/>
              </a:rPr>
              <a:t>Information</a:t>
            </a:r>
            <a:r>
              <a:rPr lang="en-US" altLang="zh-CN" sz="3600" dirty="0">
                <a:solidFill>
                  <a:srgbClr val="FF0000"/>
                </a:solidFill>
                <a:latin typeface="Times New Roman"/>
                <a:ea typeface="Times New Roman"/>
                <a:cs typeface="Times New Roman"/>
              </a:rPr>
              <a:t> </a:t>
            </a:r>
            <a:r>
              <a:rPr lang="en-US" altLang="zh-CN" sz="3600" spc="-1" dirty="0">
                <a:solidFill>
                  <a:srgbClr val="FF0000"/>
                </a:solidFill>
                <a:latin typeface="Times New Roman"/>
                <a:ea typeface="Times New Roman"/>
                <a:cs typeface="Times New Roman"/>
              </a:rPr>
              <a:t>Security</a:t>
            </a:r>
            <a:r>
              <a:rPr lang="en-US" altLang="zh-CN" sz="3600" spc="35" dirty="0">
                <a:solidFill>
                  <a:srgbClr val="FF0000"/>
                </a:solidFill>
                <a:latin typeface="Times New Roman"/>
                <a:ea typeface="Times New Roman"/>
                <a:cs typeface="Times New Roman"/>
              </a:rPr>
              <a:t> </a:t>
            </a:r>
            <a:r>
              <a:rPr lang="en-US" altLang="zh-CN" sz="3600" dirty="0">
                <a:solidFill>
                  <a:srgbClr val="FF0000"/>
                </a:solidFill>
                <a:latin typeface="Times New Roman"/>
                <a:ea typeface="Times New Roman"/>
                <a:cs typeface="Times New Roman"/>
              </a:rPr>
              <a:t>Responsibilities</a:t>
            </a:r>
          </a:p>
        </p:txBody>
      </p:sp>
      <p:sp>
        <p:nvSpPr>
          <p:cNvPr id="399" name="Text Box399"/>
          <p:cNvSpPr txBox="1"/>
          <p:nvPr/>
        </p:nvSpPr>
        <p:spPr>
          <a:xfrm>
            <a:off x="533400" y="1275996"/>
            <a:ext cx="9929884" cy="533479"/>
          </a:xfrm>
          <a:prstGeom prst="rect">
            <a:avLst/>
          </a:prstGeom>
        </p:spPr>
        <p:txBody>
          <a:bodyPr wrap="square" lIns="0" tIns="0" rIns="0" rtlCol="0">
            <a:spAutoFit/>
          </a:bodyPr>
          <a:lstStyle/>
          <a:p>
            <a:pPr>
              <a:lnSpc>
                <a:spcPts val="1926"/>
              </a:lnSpc>
            </a:pPr>
            <a:r>
              <a:rPr lang="en-US" altLang="zh-CN" i="1" spc="-2" dirty="0">
                <a:latin typeface="Verdana"/>
                <a:ea typeface="Verdana"/>
                <a:cs typeface="Verdana"/>
              </a:rPr>
              <a:t>Engage</a:t>
            </a:r>
            <a:r>
              <a:rPr lang="en-US" altLang="zh-CN" i="1" spc="393" dirty="0">
                <a:latin typeface="Verdana"/>
                <a:ea typeface="Verdana"/>
                <a:cs typeface="Verdana"/>
              </a:rPr>
              <a:t> </a:t>
            </a:r>
            <a:r>
              <a:rPr lang="en-US" altLang="zh-CN" i="1" spc="-2" dirty="0">
                <a:latin typeface="Verdana"/>
                <a:ea typeface="Verdana"/>
                <a:cs typeface="Verdana"/>
              </a:rPr>
              <a:t>Information</a:t>
            </a:r>
            <a:r>
              <a:rPr lang="en-US" altLang="zh-CN" i="1" spc="387" dirty="0">
                <a:latin typeface="Verdana"/>
                <a:ea typeface="Verdana"/>
                <a:cs typeface="Verdana"/>
              </a:rPr>
              <a:t> </a:t>
            </a:r>
            <a:r>
              <a:rPr lang="en-US" altLang="zh-CN" i="1" spc="-2" dirty="0">
                <a:latin typeface="Verdana"/>
                <a:ea typeface="Verdana"/>
                <a:cs typeface="Verdana"/>
              </a:rPr>
              <a:t>Security</a:t>
            </a:r>
            <a:r>
              <a:rPr lang="en-US" altLang="zh-CN" i="1" spc="395" dirty="0">
                <a:latin typeface="Verdana"/>
                <a:ea typeface="Verdana"/>
                <a:cs typeface="Verdana"/>
              </a:rPr>
              <a:t> </a:t>
            </a:r>
            <a:r>
              <a:rPr lang="en-US" altLang="zh-CN" i="1" spc="-4" dirty="0">
                <a:latin typeface="Verdana"/>
                <a:ea typeface="Verdana"/>
                <a:cs typeface="Verdana"/>
              </a:rPr>
              <a:t>teams</a:t>
            </a:r>
            <a:r>
              <a:rPr lang="en-US" altLang="zh-CN" i="1" spc="390" dirty="0">
                <a:latin typeface="Verdana"/>
                <a:ea typeface="Verdana"/>
                <a:cs typeface="Verdana"/>
              </a:rPr>
              <a:t> </a:t>
            </a:r>
            <a:r>
              <a:rPr lang="en-US" altLang="zh-CN" i="1" spc="-6" dirty="0">
                <a:latin typeface="Verdana"/>
                <a:ea typeface="Verdana"/>
                <a:cs typeface="Verdana"/>
              </a:rPr>
              <a:t>to</a:t>
            </a:r>
            <a:r>
              <a:rPr lang="en-US" altLang="zh-CN" i="1" spc="394" dirty="0">
                <a:latin typeface="Verdana"/>
                <a:ea typeface="Verdana"/>
                <a:cs typeface="Verdana"/>
              </a:rPr>
              <a:t> </a:t>
            </a:r>
            <a:r>
              <a:rPr lang="en-US" altLang="zh-CN" i="1" spc="-1" dirty="0">
                <a:latin typeface="Verdana"/>
                <a:ea typeface="Verdana"/>
                <a:cs typeface="Verdana"/>
              </a:rPr>
              <a:t>support</a:t>
            </a:r>
            <a:r>
              <a:rPr lang="en-US" altLang="zh-CN" i="1" spc="383" dirty="0">
                <a:latin typeface="Verdana"/>
                <a:ea typeface="Verdana"/>
                <a:cs typeface="Verdana"/>
              </a:rPr>
              <a:t> </a:t>
            </a:r>
            <a:r>
              <a:rPr lang="en-US" altLang="zh-CN" i="1" dirty="0">
                <a:latin typeface="Verdana"/>
                <a:ea typeface="Verdana"/>
                <a:cs typeface="Verdana"/>
              </a:rPr>
              <a:t>the</a:t>
            </a:r>
            <a:r>
              <a:rPr lang="en-US" altLang="zh-CN" i="1" spc="378" dirty="0">
                <a:latin typeface="Verdana"/>
                <a:ea typeface="Verdana"/>
                <a:cs typeface="Verdana"/>
              </a:rPr>
              <a:t> </a:t>
            </a:r>
            <a:r>
              <a:rPr lang="en-US" altLang="zh-CN" i="1" spc="2" dirty="0">
                <a:latin typeface="Verdana"/>
                <a:ea typeface="Verdana"/>
                <a:cs typeface="Verdana"/>
              </a:rPr>
              <a:t>line</a:t>
            </a:r>
            <a:r>
              <a:rPr lang="en-US" altLang="zh-CN" i="1" spc="388" dirty="0">
                <a:latin typeface="Verdana"/>
                <a:ea typeface="Verdana"/>
                <a:cs typeface="Verdana"/>
              </a:rPr>
              <a:t> </a:t>
            </a:r>
            <a:r>
              <a:rPr lang="en-US" altLang="zh-CN" i="1" dirty="0">
                <a:latin typeface="Verdana"/>
                <a:ea typeface="Verdana"/>
                <a:cs typeface="Verdana"/>
              </a:rPr>
              <a:t>of</a:t>
            </a:r>
            <a:r>
              <a:rPr lang="en-US" altLang="zh-CN" i="1" spc="390" dirty="0">
                <a:latin typeface="Verdana"/>
                <a:ea typeface="Verdana"/>
                <a:cs typeface="Verdana"/>
              </a:rPr>
              <a:t> </a:t>
            </a:r>
            <a:r>
              <a:rPr lang="en-US" altLang="zh-CN" i="1" spc="-3" dirty="0">
                <a:latin typeface="Verdana"/>
                <a:ea typeface="Verdana"/>
                <a:cs typeface="Verdana"/>
              </a:rPr>
              <a:t>business,</a:t>
            </a:r>
            <a:r>
              <a:rPr lang="en-US" altLang="zh-CN" i="1" dirty="0">
                <a:latin typeface="Verdana"/>
                <a:ea typeface="Verdana"/>
                <a:cs typeface="Verdana"/>
              </a:rPr>
              <a:t> </a:t>
            </a:r>
            <a:r>
              <a:rPr lang="en-US" altLang="zh-CN" i="1" spc="-1" dirty="0">
                <a:latin typeface="Verdana"/>
                <a:ea typeface="Verdana"/>
                <a:cs typeface="Verdana"/>
              </a:rPr>
              <a:t>enabling</a:t>
            </a:r>
            <a:r>
              <a:rPr lang="en-US" altLang="zh-CN" i="1" dirty="0">
                <a:latin typeface="Verdana"/>
                <a:ea typeface="Verdana"/>
                <a:cs typeface="Verdana"/>
              </a:rPr>
              <a:t> </a:t>
            </a:r>
            <a:r>
              <a:rPr lang="en-US" altLang="zh-CN" i="1" spc="-5" dirty="0">
                <a:latin typeface="Verdana"/>
                <a:ea typeface="Verdana"/>
                <a:cs typeface="Verdana"/>
              </a:rPr>
              <a:t>secure </a:t>
            </a:r>
            <a:r>
              <a:rPr lang="en-US" altLang="zh-CN" i="1" dirty="0">
                <a:latin typeface="Verdana"/>
                <a:ea typeface="Verdana"/>
                <a:cs typeface="Verdana"/>
              </a:rPr>
              <a:t>solutions</a:t>
            </a:r>
            <a:r>
              <a:rPr lang="en-US" altLang="zh-CN" i="1" spc="-14" dirty="0">
                <a:latin typeface="Verdana"/>
                <a:ea typeface="Verdana"/>
                <a:cs typeface="Verdana"/>
              </a:rPr>
              <a:t> </a:t>
            </a:r>
            <a:r>
              <a:rPr lang="en-US" altLang="zh-CN" i="1" dirty="0">
                <a:latin typeface="Verdana"/>
                <a:ea typeface="Verdana"/>
                <a:cs typeface="Verdana"/>
              </a:rPr>
              <a:t>for </a:t>
            </a:r>
            <a:r>
              <a:rPr lang="en-US" altLang="zh-CN" i="1" spc="-3" dirty="0">
                <a:latin typeface="Verdana"/>
                <a:ea typeface="Verdana"/>
                <a:cs typeface="Verdana"/>
              </a:rPr>
              <a:t>new</a:t>
            </a:r>
            <a:r>
              <a:rPr lang="en-US" altLang="zh-CN" i="1" spc="-5" dirty="0">
                <a:latin typeface="Verdana"/>
                <a:ea typeface="Verdana"/>
                <a:cs typeface="Verdana"/>
              </a:rPr>
              <a:t> </a:t>
            </a:r>
            <a:r>
              <a:rPr lang="en-US" altLang="zh-CN" i="1" spc="-3" dirty="0">
                <a:latin typeface="Verdana"/>
                <a:ea typeface="Verdana"/>
                <a:cs typeface="Verdana"/>
              </a:rPr>
              <a:t>processes</a:t>
            </a:r>
            <a:r>
              <a:rPr lang="en-US" altLang="zh-CN" i="1" spc="-10" dirty="0">
                <a:latin typeface="Verdana"/>
                <a:ea typeface="Verdana"/>
                <a:cs typeface="Verdana"/>
              </a:rPr>
              <a:t> </a:t>
            </a:r>
            <a:r>
              <a:rPr lang="en-US" altLang="zh-CN" i="1" dirty="0">
                <a:latin typeface="Verdana"/>
                <a:ea typeface="Verdana"/>
                <a:cs typeface="Verdana"/>
              </a:rPr>
              <a:t>and</a:t>
            </a:r>
            <a:r>
              <a:rPr lang="en-US" altLang="zh-CN" i="1" spc="-6" dirty="0">
                <a:latin typeface="Verdana"/>
                <a:ea typeface="Verdana"/>
                <a:cs typeface="Verdana"/>
              </a:rPr>
              <a:t> </a:t>
            </a:r>
            <a:r>
              <a:rPr lang="en-US" altLang="zh-CN" i="1" spc="-2" dirty="0">
                <a:latin typeface="Verdana"/>
                <a:ea typeface="Verdana"/>
                <a:cs typeface="Verdana"/>
              </a:rPr>
              <a:t>technology.</a:t>
            </a:r>
            <a:endParaRPr lang="en-US" altLang="zh-CN" dirty="0">
              <a:latin typeface="Verdana"/>
              <a:ea typeface="Verdana"/>
              <a:cs typeface="Verdana"/>
            </a:endParaRPr>
          </a:p>
        </p:txBody>
      </p:sp>
      <p:sp>
        <p:nvSpPr>
          <p:cNvPr id="400" name="Text Box400"/>
          <p:cNvSpPr txBox="1"/>
          <p:nvPr/>
        </p:nvSpPr>
        <p:spPr>
          <a:xfrm>
            <a:off x="533400" y="2162309"/>
            <a:ext cx="9923070" cy="533479"/>
          </a:xfrm>
          <a:prstGeom prst="rect">
            <a:avLst/>
          </a:prstGeom>
        </p:spPr>
        <p:txBody>
          <a:bodyPr wrap="square" lIns="0" tIns="0" rIns="0" rtlCol="0">
            <a:spAutoFit/>
          </a:bodyPr>
          <a:lstStyle/>
          <a:p>
            <a:pPr>
              <a:lnSpc>
                <a:spcPts val="1931"/>
              </a:lnSpc>
            </a:pPr>
            <a:r>
              <a:rPr lang="en-US" altLang="zh-CN" i="1" dirty="0">
                <a:latin typeface="Verdana"/>
                <a:ea typeface="Verdana"/>
                <a:cs typeface="Verdana"/>
              </a:rPr>
              <a:t>Work</a:t>
            </a:r>
            <a:r>
              <a:rPr lang="en-US" altLang="zh-CN" i="1" spc="515" dirty="0">
                <a:latin typeface="Verdana"/>
                <a:ea typeface="Verdana"/>
                <a:cs typeface="Verdana"/>
              </a:rPr>
              <a:t> </a:t>
            </a:r>
            <a:r>
              <a:rPr lang="en-US" altLang="zh-CN" i="1" dirty="0">
                <a:latin typeface="Verdana"/>
                <a:ea typeface="Verdana"/>
                <a:cs typeface="Verdana"/>
              </a:rPr>
              <a:t>with</a:t>
            </a:r>
            <a:r>
              <a:rPr lang="en-US" altLang="zh-CN" i="1" spc="522" dirty="0">
                <a:latin typeface="Verdana"/>
                <a:ea typeface="Verdana"/>
                <a:cs typeface="Verdana"/>
              </a:rPr>
              <a:t> </a:t>
            </a:r>
            <a:r>
              <a:rPr lang="en-US" altLang="zh-CN" i="1" spc="-2" dirty="0">
                <a:latin typeface="Verdana"/>
                <a:ea typeface="Verdana"/>
                <a:cs typeface="Verdana"/>
              </a:rPr>
              <a:t>Information</a:t>
            </a:r>
            <a:r>
              <a:rPr lang="en-US" altLang="zh-CN" i="1" spc="516" dirty="0">
                <a:latin typeface="Verdana"/>
                <a:ea typeface="Verdana"/>
                <a:cs typeface="Verdana"/>
              </a:rPr>
              <a:t> </a:t>
            </a:r>
            <a:r>
              <a:rPr lang="en-US" altLang="zh-CN" i="1" spc="-2" dirty="0">
                <a:latin typeface="Verdana"/>
                <a:ea typeface="Verdana"/>
                <a:cs typeface="Verdana"/>
              </a:rPr>
              <a:t>Security</a:t>
            </a:r>
            <a:r>
              <a:rPr lang="en-US" altLang="zh-CN" i="1" spc="526" dirty="0">
                <a:latin typeface="Verdana"/>
                <a:ea typeface="Verdana"/>
                <a:cs typeface="Verdana"/>
              </a:rPr>
              <a:t> </a:t>
            </a:r>
            <a:r>
              <a:rPr lang="en-US" altLang="zh-CN" i="1" spc="-7" dirty="0">
                <a:latin typeface="Verdana"/>
                <a:ea typeface="Verdana"/>
                <a:cs typeface="Verdana"/>
              </a:rPr>
              <a:t>teams </a:t>
            </a:r>
            <a:r>
              <a:rPr lang="en-US" altLang="zh-CN" i="1" spc="-6" dirty="0">
                <a:latin typeface="Verdana"/>
                <a:ea typeface="Verdana"/>
                <a:cs typeface="Verdana"/>
              </a:rPr>
              <a:t>to</a:t>
            </a:r>
            <a:r>
              <a:rPr lang="en-US" altLang="zh-CN" i="1" spc="524" dirty="0">
                <a:latin typeface="Verdana"/>
                <a:ea typeface="Verdana"/>
                <a:cs typeface="Verdana"/>
              </a:rPr>
              <a:t> </a:t>
            </a:r>
            <a:r>
              <a:rPr lang="en-US" altLang="zh-CN" i="1" spc="2" dirty="0">
                <a:latin typeface="Verdana"/>
                <a:ea typeface="Verdana"/>
                <a:cs typeface="Verdana"/>
              </a:rPr>
              <a:t>drive</a:t>
            </a:r>
            <a:r>
              <a:rPr lang="en-US" altLang="zh-CN" i="1" spc="508" dirty="0">
                <a:latin typeface="Verdana"/>
                <a:ea typeface="Verdana"/>
                <a:cs typeface="Verdana"/>
              </a:rPr>
              <a:t> </a:t>
            </a:r>
            <a:r>
              <a:rPr lang="en-US" altLang="zh-CN" i="1" spc="2" dirty="0">
                <a:latin typeface="Verdana"/>
                <a:ea typeface="Verdana"/>
                <a:cs typeface="Verdana"/>
              </a:rPr>
              <a:t>line</a:t>
            </a:r>
            <a:r>
              <a:rPr lang="en-US" altLang="zh-CN" i="1" spc="518" dirty="0">
                <a:latin typeface="Verdana"/>
                <a:ea typeface="Verdana"/>
                <a:cs typeface="Verdana"/>
              </a:rPr>
              <a:t> </a:t>
            </a:r>
            <a:r>
              <a:rPr lang="en-US" altLang="zh-CN" i="1" dirty="0">
                <a:latin typeface="Verdana"/>
                <a:ea typeface="Verdana"/>
                <a:cs typeface="Verdana"/>
              </a:rPr>
              <a:t>of </a:t>
            </a:r>
            <a:r>
              <a:rPr lang="en-US" altLang="zh-CN" i="1" spc="-3" dirty="0">
                <a:latin typeface="Verdana"/>
                <a:ea typeface="Verdana"/>
                <a:cs typeface="Verdana"/>
              </a:rPr>
              <a:t>business-specific</a:t>
            </a:r>
            <a:r>
              <a:rPr lang="en-US" altLang="zh-CN" i="1" dirty="0">
                <a:latin typeface="Verdana"/>
                <a:ea typeface="Verdana"/>
                <a:cs typeface="Verdana"/>
              </a:rPr>
              <a:t> </a:t>
            </a:r>
            <a:r>
              <a:rPr lang="en-US" altLang="zh-CN" i="1" spc="-1" dirty="0">
                <a:latin typeface="Verdana"/>
                <a:ea typeface="Verdana"/>
                <a:cs typeface="Verdana"/>
              </a:rPr>
              <a:t>information</a:t>
            </a:r>
            <a:r>
              <a:rPr lang="en-US" altLang="zh-CN" i="1" spc="-10" dirty="0">
                <a:latin typeface="Verdana"/>
                <a:ea typeface="Verdana"/>
                <a:cs typeface="Verdana"/>
              </a:rPr>
              <a:t> </a:t>
            </a:r>
            <a:r>
              <a:rPr lang="en-US" altLang="zh-CN" i="1" spc="-2" dirty="0">
                <a:latin typeface="Verdana"/>
                <a:ea typeface="Verdana"/>
                <a:cs typeface="Verdana"/>
              </a:rPr>
              <a:t>security</a:t>
            </a:r>
            <a:r>
              <a:rPr lang="en-US" altLang="zh-CN" i="1" dirty="0">
                <a:latin typeface="Verdana"/>
                <a:ea typeface="Verdana"/>
                <a:cs typeface="Verdana"/>
              </a:rPr>
              <a:t> </a:t>
            </a:r>
            <a:r>
              <a:rPr lang="en-US" altLang="zh-CN" i="1" spc="-5" dirty="0">
                <a:latin typeface="Verdana"/>
                <a:ea typeface="Verdana"/>
                <a:cs typeface="Verdana"/>
              </a:rPr>
              <a:t>metrics</a:t>
            </a:r>
            <a:r>
              <a:rPr lang="en-US" altLang="zh-CN" i="1" dirty="0">
                <a:latin typeface="Verdana"/>
                <a:ea typeface="Verdana"/>
                <a:cs typeface="Verdana"/>
              </a:rPr>
              <a:t> </a:t>
            </a:r>
            <a:r>
              <a:rPr lang="en-US" altLang="zh-CN" i="1" spc="-1" dirty="0">
                <a:latin typeface="Verdana"/>
                <a:ea typeface="Verdana"/>
                <a:cs typeface="Verdana"/>
              </a:rPr>
              <a:t>reporting</a:t>
            </a:r>
            <a:endParaRPr lang="en-US" altLang="zh-CN" dirty="0">
              <a:latin typeface="Verdana"/>
              <a:ea typeface="Verdana"/>
              <a:cs typeface="Verdana"/>
            </a:endParaRPr>
          </a:p>
        </p:txBody>
      </p:sp>
      <p:sp>
        <p:nvSpPr>
          <p:cNvPr id="401" name="Text Box401"/>
          <p:cNvSpPr txBox="1"/>
          <p:nvPr/>
        </p:nvSpPr>
        <p:spPr>
          <a:xfrm>
            <a:off x="533400" y="2801120"/>
            <a:ext cx="9921850" cy="533479"/>
          </a:xfrm>
          <a:prstGeom prst="rect">
            <a:avLst/>
          </a:prstGeom>
        </p:spPr>
        <p:txBody>
          <a:bodyPr wrap="square" lIns="0" tIns="0" rIns="0" rtlCol="0">
            <a:spAutoFit/>
          </a:bodyPr>
          <a:lstStyle/>
          <a:p>
            <a:pPr>
              <a:lnSpc>
                <a:spcPts val="1931"/>
              </a:lnSpc>
            </a:pPr>
            <a:r>
              <a:rPr lang="en-US" altLang="zh-CN" i="1" spc="-1" dirty="0">
                <a:latin typeface="Verdana"/>
                <a:ea typeface="Verdana"/>
                <a:cs typeface="Verdana"/>
              </a:rPr>
              <a:t>Support</a:t>
            </a:r>
            <a:r>
              <a:rPr lang="en-US" altLang="zh-CN" i="1" spc="511" dirty="0">
                <a:latin typeface="Verdana"/>
                <a:ea typeface="Verdana"/>
                <a:cs typeface="Verdana"/>
              </a:rPr>
              <a:t> </a:t>
            </a:r>
            <a:r>
              <a:rPr lang="en-US" altLang="zh-CN" i="1" spc="-2" dirty="0">
                <a:latin typeface="Verdana"/>
                <a:ea typeface="Verdana"/>
                <a:cs typeface="Verdana"/>
              </a:rPr>
              <a:t>Regional</a:t>
            </a:r>
            <a:r>
              <a:rPr lang="en-US" altLang="zh-CN" i="1" spc="523" dirty="0">
                <a:latin typeface="Verdana"/>
                <a:ea typeface="Verdana"/>
                <a:cs typeface="Verdana"/>
              </a:rPr>
              <a:t> </a:t>
            </a:r>
            <a:r>
              <a:rPr lang="en-US" altLang="zh-CN" i="1" spc="-2" dirty="0">
                <a:latin typeface="Verdana"/>
                <a:ea typeface="Verdana"/>
                <a:cs typeface="Verdana"/>
              </a:rPr>
              <a:t>Information</a:t>
            </a:r>
            <a:r>
              <a:rPr lang="en-US" altLang="zh-CN" i="1" spc="513" dirty="0">
                <a:latin typeface="Verdana"/>
                <a:ea typeface="Verdana"/>
                <a:cs typeface="Verdana"/>
              </a:rPr>
              <a:t> </a:t>
            </a:r>
            <a:r>
              <a:rPr lang="en-US" altLang="zh-CN" i="1" spc="-4" dirty="0">
                <a:latin typeface="Verdana"/>
                <a:ea typeface="Verdana"/>
                <a:cs typeface="Verdana"/>
              </a:rPr>
              <a:t>Security</a:t>
            </a:r>
            <a:r>
              <a:rPr lang="en-US" altLang="zh-CN" i="1" spc="518" dirty="0">
                <a:latin typeface="Verdana"/>
                <a:ea typeface="Verdana"/>
                <a:cs typeface="Verdana"/>
              </a:rPr>
              <a:t> </a:t>
            </a:r>
            <a:r>
              <a:rPr lang="en-US" altLang="zh-CN" i="1" spc="-2" dirty="0">
                <a:latin typeface="Verdana"/>
                <a:ea typeface="Verdana"/>
                <a:cs typeface="Verdana"/>
              </a:rPr>
              <a:t>teams</a:t>
            </a:r>
            <a:r>
              <a:rPr lang="en-US" altLang="zh-CN" i="1" spc="509" dirty="0">
                <a:latin typeface="Verdana"/>
                <a:ea typeface="Verdana"/>
                <a:cs typeface="Verdana"/>
              </a:rPr>
              <a:t> </a:t>
            </a:r>
            <a:r>
              <a:rPr lang="en-US" altLang="zh-CN" i="1" dirty="0">
                <a:latin typeface="Verdana"/>
                <a:ea typeface="Verdana"/>
                <a:cs typeface="Verdana"/>
              </a:rPr>
              <a:t>in</a:t>
            </a:r>
            <a:r>
              <a:rPr lang="en-US" altLang="zh-CN" i="1" spc="512" dirty="0">
                <a:latin typeface="Verdana"/>
                <a:ea typeface="Verdana"/>
                <a:cs typeface="Verdana"/>
              </a:rPr>
              <a:t> </a:t>
            </a:r>
            <a:r>
              <a:rPr lang="en-US" altLang="zh-CN" i="1" spc="-2" dirty="0">
                <a:latin typeface="Verdana"/>
                <a:ea typeface="Verdana"/>
                <a:cs typeface="Verdana"/>
              </a:rPr>
              <a:t>mitigating</a:t>
            </a:r>
            <a:r>
              <a:rPr lang="en-US" altLang="zh-CN" i="1" spc="519" dirty="0">
                <a:latin typeface="Verdana"/>
                <a:ea typeface="Verdana"/>
                <a:cs typeface="Verdana"/>
              </a:rPr>
              <a:t> </a:t>
            </a:r>
            <a:r>
              <a:rPr lang="en-US" altLang="zh-CN" i="1" spc="-4" dirty="0">
                <a:latin typeface="Verdana"/>
                <a:ea typeface="Verdana"/>
                <a:cs typeface="Verdana"/>
              </a:rPr>
              <a:t>security</a:t>
            </a:r>
            <a:r>
              <a:rPr lang="en-US" altLang="zh-CN" i="1" dirty="0">
                <a:latin typeface="Verdana"/>
                <a:ea typeface="Verdana"/>
                <a:cs typeface="Verdana"/>
              </a:rPr>
              <a:t> </a:t>
            </a:r>
            <a:r>
              <a:rPr lang="en-US" altLang="zh-CN" i="1" spc="-2" dirty="0">
                <a:latin typeface="Verdana"/>
                <a:ea typeface="Verdana"/>
                <a:cs typeface="Verdana"/>
              </a:rPr>
              <a:t>risks</a:t>
            </a:r>
            <a:r>
              <a:rPr lang="en-US" altLang="zh-CN" i="1" dirty="0">
                <a:latin typeface="Verdana"/>
                <a:ea typeface="Verdana"/>
                <a:cs typeface="Verdana"/>
              </a:rPr>
              <a:t> from</a:t>
            </a:r>
            <a:r>
              <a:rPr lang="en-US" altLang="zh-CN" i="1" spc="-6" dirty="0">
                <a:latin typeface="Verdana"/>
                <a:ea typeface="Verdana"/>
                <a:cs typeface="Verdana"/>
              </a:rPr>
              <a:t> </a:t>
            </a:r>
            <a:r>
              <a:rPr lang="en-US" altLang="zh-CN" i="1" spc="-3" dirty="0">
                <a:latin typeface="Verdana"/>
                <a:ea typeface="Verdana"/>
                <a:cs typeface="Verdana"/>
              </a:rPr>
              <a:t>Internal</a:t>
            </a:r>
            <a:r>
              <a:rPr lang="en-US" altLang="zh-CN" i="1" dirty="0">
                <a:latin typeface="Verdana"/>
                <a:ea typeface="Verdana"/>
                <a:cs typeface="Verdana"/>
              </a:rPr>
              <a:t> Audit</a:t>
            </a:r>
            <a:r>
              <a:rPr lang="en-US" altLang="zh-CN" i="1" spc="-16" dirty="0">
                <a:latin typeface="Verdana"/>
                <a:ea typeface="Verdana"/>
                <a:cs typeface="Verdana"/>
              </a:rPr>
              <a:t> </a:t>
            </a:r>
            <a:r>
              <a:rPr lang="en-US" altLang="zh-CN" i="1" dirty="0">
                <a:latin typeface="Verdana"/>
                <a:ea typeface="Verdana"/>
                <a:cs typeface="Verdana"/>
              </a:rPr>
              <a:t>report</a:t>
            </a:r>
            <a:r>
              <a:rPr lang="en-US" altLang="zh-CN" i="1" spc="-8" dirty="0">
                <a:latin typeface="Verdana"/>
                <a:ea typeface="Verdana"/>
                <a:cs typeface="Verdana"/>
              </a:rPr>
              <a:t> </a:t>
            </a:r>
            <a:r>
              <a:rPr lang="en-US" altLang="zh-CN" i="1" dirty="0">
                <a:latin typeface="Verdana"/>
                <a:ea typeface="Verdana"/>
                <a:cs typeface="Verdana"/>
              </a:rPr>
              <a:t>findings</a:t>
            </a:r>
            <a:endParaRPr lang="en-US" altLang="zh-CN" dirty="0">
              <a:latin typeface="Verdana"/>
              <a:ea typeface="Verdana"/>
              <a:cs typeface="Verdana"/>
            </a:endParaRPr>
          </a:p>
        </p:txBody>
      </p:sp>
      <p:sp>
        <p:nvSpPr>
          <p:cNvPr id="402" name="Text Box402"/>
          <p:cNvSpPr txBox="1"/>
          <p:nvPr/>
        </p:nvSpPr>
        <p:spPr>
          <a:xfrm>
            <a:off x="457200" y="3439930"/>
            <a:ext cx="9975337" cy="533479"/>
          </a:xfrm>
          <a:prstGeom prst="rect">
            <a:avLst/>
          </a:prstGeom>
        </p:spPr>
        <p:txBody>
          <a:bodyPr wrap="square" lIns="0" tIns="0" rIns="0" rtlCol="0">
            <a:spAutoFit/>
          </a:bodyPr>
          <a:lstStyle/>
          <a:p>
            <a:pPr>
              <a:lnSpc>
                <a:spcPts val="1931"/>
              </a:lnSpc>
            </a:pPr>
            <a:r>
              <a:rPr lang="en-US" altLang="zh-CN" i="1" dirty="0">
                <a:latin typeface="Verdana"/>
                <a:ea typeface="Verdana"/>
                <a:cs typeface="Verdana"/>
              </a:rPr>
              <a:t>Follow</a:t>
            </a:r>
            <a:r>
              <a:rPr lang="en-US" altLang="zh-CN" i="1" spc="642" dirty="0">
                <a:latin typeface="Verdana"/>
                <a:ea typeface="Verdana"/>
                <a:cs typeface="Verdana"/>
              </a:rPr>
              <a:t> </a:t>
            </a:r>
            <a:r>
              <a:rPr lang="en-US" altLang="zh-CN" i="1" spc="-3" dirty="0">
                <a:latin typeface="Verdana"/>
                <a:ea typeface="Verdana"/>
                <a:cs typeface="Verdana"/>
              </a:rPr>
              <a:t>business</a:t>
            </a:r>
            <a:r>
              <a:rPr lang="en-US" altLang="zh-CN" i="1" spc="640" dirty="0">
                <a:latin typeface="Verdana"/>
                <a:ea typeface="Verdana"/>
                <a:cs typeface="Verdana"/>
              </a:rPr>
              <a:t> </a:t>
            </a:r>
            <a:r>
              <a:rPr lang="en-US" altLang="zh-CN" i="1" spc="-3" dirty="0">
                <a:latin typeface="Verdana"/>
                <a:ea typeface="Verdana"/>
                <a:cs typeface="Verdana"/>
              </a:rPr>
              <a:t>continuity</a:t>
            </a:r>
            <a:r>
              <a:rPr lang="en-US" altLang="zh-CN" i="1" spc="652" dirty="0">
                <a:latin typeface="Verdana"/>
                <a:ea typeface="Verdana"/>
                <a:cs typeface="Verdana"/>
              </a:rPr>
              <a:t> </a:t>
            </a:r>
            <a:r>
              <a:rPr lang="en-US" altLang="zh-CN" i="1" spc="-2" dirty="0">
                <a:latin typeface="Verdana"/>
                <a:ea typeface="Verdana"/>
                <a:cs typeface="Verdana"/>
              </a:rPr>
              <a:t>plans</a:t>
            </a:r>
            <a:r>
              <a:rPr lang="en-US" altLang="zh-CN" i="1" spc="640" dirty="0">
                <a:latin typeface="Verdana"/>
                <a:ea typeface="Verdana"/>
                <a:cs typeface="Verdana"/>
              </a:rPr>
              <a:t> </a:t>
            </a:r>
            <a:r>
              <a:rPr lang="en-US" altLang="zh-CN" i="1" dirty="0">
                <a:latin typeface="Verdana"/>
                <a:ea typeface="Verdana"/>
                <a:cs typeface="Verdana"/>
              </a:rPr>
              <a:t>given</a:t>
            </a:r>
            <a:r>
              <a:rPr lang="en-US" altLang="zh-CN" i="1" spc="645" dirty="0">
                <a:latin typeface="Verdana"/>
                <a:ea typeface="Verdana"/>
                <a:cs typeface="Verdana"/>
              </a:rPr>
              <a:t> </a:t>
            </a:r>
            <a:r>
              <a:rPr lang="en-US" altLang="zh-CN" i="1" spc="-3" dirty="0">
                <a:latin typeface="Verdana"/>
                <a:ea typeface="Verdana"/>
                <a:cs typeface="Verdana"/>
              </a:rPr>
              <a:t>by</a:t>
            </a:r>
            <a:r>
              <a:rPr lang="en-US" altLang="zh-CN" i="1" spc="1856" dirty="0">
                <a:latin typeface="Verdana"/>
                <a:ea typeface="Verdana"/>
                <a:cs typeface="Verdana"/>
              </a:rPr>
              <a:t> </a:t>
            </a:r>
            <a:r>
              <a:rPr lang="en-US" altLang="zh-CN" i="1" spc="-3" dirty="0">
                <a:latin typeface="Verdana"/>
                <a:ea typeface="Verdana"/>
                <a:cs typeface="Verdana"/>
              </a:rPr>
              <a:t>bank,</a:t>
            </a:r>
            <a:r>
              <a:rPr lang="en-US" altLang="zh-CN" i="1" spc="644" dirty="0">
                <a:latin typeface="Verdana"/>
                <a:ea typeface="Verdana"/>
                <a:cs typeface="Verdana"/>
              </a:rPr>
              <a:t> </a:t>
            </a:r>
            <a:r>
              <a:rPr lang="en-US" altLang="zh-CN" i="1" dirty="0">
                <a:latin typeface="Verdana"/>
                <a:ea typeface="Verdana"/>
                <a:cs typeface="Verdana"/>
              </a:rPr>
              <a:t>in</a:t>
            </a:r>
            <a:r>
              <a:rPr lang="en-US" altLang="zh-CN" i="1" spc="642" dirty="0">
                <a:latin typeface="Verdana"/>
                <a:ea typeface="Verdana"/>
                <a:cs typeface="Verdana"/>
              </a:rPr>
              <a:t> </a:t>
            </a:r>
            <a:r>
              <a:rPr lang="en-US" altLang="zh-CN" i="1" spc="-2" dirty="0">
                <a:latin typeface="Verdana"/>
                <a:ea typeface="Verdana"/>
                <a:cs typeface="Verdana"/>
              </a:rPr>
              <a:t>case</a:t>
            </a:r>
            <a:r>
              <a:rPr lang="en-US" altLang="zh-CN" i="1" spc="642" dirty="0">
                <a:latin typeface="Verdana"/>
                <a:ea typeface="Verdana"/>
                <a:cs typeface="Verdana"/>
              </a:rPr>
              <a:t> </a:t>
            </a:r>
            <a:r>
              <a:rPr lang="en-US" altLang="zh-CN" i="1" dirty="0">
                <a:latin typeface="Verdana"/>
                <a:ea typeface="Verdana"/>
                <a:cs typeface="Verdana"/>
              </a:rPr>
              <a:t>of</a:t>
            </a:r>
            <a:r>
              <a:rPr lang="en-US" altLang="zh-CN" i="1" spc="640" dirty="0">
                <a:latin typeface="Verdana"/>
                <a:ea typeface="Verdana"/>
                <a:cs typeface="Verdana"/>
              </a:rPr>
              <a:t> </a:t>
            </a:r>
            <a:r>
              <a:rPr lang="en-US" altLang="zh-CN" i="1" dirty="0">
                <a:latin typeface="Verdana"/>
                <a:ea typeface="Verdana"/>
                <a:cs typeface="Verdana"/>
              </a:rPr>
              <a:t>any </a:t>
            </a:r>
            <a:r>
              <a:rPr lang="en-US" altLang="zh-CN" i="1" spc="-2" dirty="0">
                <a:latin typeface="Verdana"/>
                <a:ea typeface="Verdana"/>
                <a:cs typeface="Verdana"/>
              </a:rPr>
              <a:t>disaster/</a:t>
            </a:r>
            <a:r>
              <a:rPr lang="en-US" altLang="zh-CN" i="1" spc="-6" dirty="0">
                <a:latin typeface="Verdana"/>
                <a:ea typeface="Verdana"/>
                <a:cs typeface="Verdana"/>
              </a:rPr>
              <a:t> </a:t>
            </a:r>
            <a:r>
              <a:rPr lang="en-US" altLang="zh-CN" i="1" spc="-4" dirty="0">
                <a:latin typeface="Verdana"/>
                <a:ea typeface="Verdana"/>
                <a:cs typeface="Verdana"/>
              </a:rPr>
              <a:t>emergency.</a:t>
            </a:r>
            <a:endParaRPr lang="en-US" altLang="zh-CN" dirty="0">
              <a:latin typeface="Verdana"/>
              <a:ea typeface="Verdana"/>
              <a:cs typeface="Verdana"/>
            </a:endParaRPr>
          </a:p>
        </p:txBody>
      </p:sp>
      <p:sp>
        <p:nvSpPr>
          <p:cNvPr id="403" name="Text Box403"/>
          <p:cNvSpPr txBox="1"/>
          <p:nvPr/>
        </p:nvSpPr>
        <p:spPr>
          <a:xfrm>
            <a:off x="533400" y="4191000"/>
            <a:ext cx="9739064" cy="289823"/>
          </a:xfrm>
          <a:prstGeom prst="rect">
            <a:avLst/>
          </a:prstGeom>
        </p:spPr>
        <p:txBody>
          <a:bodyPr wrap="square" lIns="0" tIns="0" rIns="0" rtlCol="0">
            <a:spAutoFit/>
          </a:bodyPr>
          <a:lstStyle/>
          <a:p>
            <a:pPr>
              <a:lnSpc>
                <a:spcPts val="1942"/>
              </a:lnSpc>
            </a:pPr>
            <a:r>
              <a:rPr lang="en-US" altLang="zh-CN" i="1" spc="-3" dirty="0">
                <a:latin typeface="Verdana"/>
                <a:ea typeface="Verdana"/>
                <a:cs typeface="Verdana"/>
              </a:rPr>
              <a:t>Report</a:t>
            </a:r>
            <a:r>
              <a:rPr lang="en-US" altLang="zh-CN" i="1" dirty="0">
                <a:latin typeface="Verdana"/>
                <a:ea typeface="Verdana"/>
                <a:cs typeface="Verdana"/>
              </a:rPr>
              <a:t> </a:t>
            </a:r>
            <a:r>
              <a:rPr lang="en-US" altLang="zh-CN" i="1" spc="-3" dirty="0">
                <a:latin typeface="Verdana"/>
                <a:ea typeface="Verdana"/>
                <a:cs typeface="Verdana"/>
              </a:rPr>
              <a:t>Security</a:t>
            </a:r>
            <a:r>
              <a:rPr lang="en-US" altLang="zh-CN" i="1" dirty="0">
                <a:latin typeface="Verdana"/>
                <a:ea typeface="Verdana"/>
                <a:cs typeface="Verdana"/>
              </a:rPr>
              <a:t> Violations</a:t>
            </a:r>
            <a:r>
              <a:rPr lang="en-US" altLang="zh-CN" i="1" spc="-6" dirty="0">
                <a:latin typeface="Verdana"/>
                <a:ea typeface="Verdana"/>
                <a:cs typeface="Verdana"/>
              </a:rPr>
              <a:t> </a:t>
            </a:r>
            <a:r>
              <a:rPr lang="en-US" altLang="zh-CN" i="1" dirty="0">
                <a:latin typeface="Verdana"/>
                <a:ea typeface="Verdana"/>
                <a:cs typeface="Verdana"/>
              </a:rPr>
              <a:t>and</a:t>
            </a:r>
            <a:r>
              <a:rPr lang="en-US" altLang="zh-CN" i="1" spc="-6" dirty="0">
                <a:latin typeface="Verdana"/>
                <a:ea typeface="Verdana"/>
                <a:cs typeface="Verdana"/>
              </a:rPr>
              <a:t> </a:t>
            </a:r>
            <a:r>
              <a:rPr lang="en-US" altLang="zh-CN" i="1" spc="-2" dirty="0">
                <a:latin typeface="Verdana"/>
                <a:ea typeface="Verdana"/>
                <a:cs typeface="Verdana"/>
              </a:rPr>
              <a:t>security</a:t>
            </a:r>
            <a:r>
              <a:rPr lang="en-US" altLang="zh-CN" i="1" dirty="0">
                <a:latin typeface="Verdana"/>
                <a:ea typeface="Verdana"/>
                <a:cs typeface="Verdana"/>
              </a:rPr>
              <a:t> </a:t>
            </a:r>
            <a:r>
              <a:rPr lang="en-US" altLang="zh-CN" i="1" spc="-3" dirty="0">
                <a:latin typeface="Verdana"/>
                <a:ea typeface="Verdana"/>
                <a:cs typeface="Verdana"/>
              </a:rPr>
              <a:t>incidents</a:t>
            </a:r>
            <a:endParaRPr lang="en-US" altLang="zh-CN" dirty="0">
              <a:latin typeface="Verdana"/>
              <a:ea typeface="Verdana"/>
              <a:cs typeface="Verdana"/>
            </a:endParaRPr>
          </a:p>
        </p:txBody>
      </p:sp>
      <p:sp>
        <p:nvSpPr>
          <p:cNvPr id="404" name="Text Box404"/>
          <p:cNvSpPr txBox="1"/>
          <p:nvPr/>
        </p:nvSpPr>
        <p:spPr>
          <a:xfrm>
            <a:off x="457200" y="4648200"/>
            <a:ext cx="9999270" cy="289823"/>
          </a:xfrm>
          <a:prstGeom prst="rect">
            <a:avLst/>
          </a:prstGeom>
        </p:spPr>
        <p:txBody>
          <a:bodyPr wrap="square" lIns="0" tIns="0" rIns="0" rtlCol="0">
            <a:spAutoFit/>
          </a:bodyPr>
          <a:lstStyle/>
          <a:p>
            <a:pPr>
              <a:lnSpc>
                <a:spcPts val="1942"/>
              </a:lnSpc>
            </a:pPr>
            <a:r>
              <a:rPr lang="en-US" altLang="zh-CN" i="1" spc="-2" dirty="0">
                <a:latin typeface="Verdana"/>
                <a:ea typeface="Verdana"/>
                <a:cs typeface="Verdana"/>
              </a:rPr>
              <a:t>Adhere</a:t>
            </a:r>
            <a:r>
              <a:rPr lang="en-US" altLang="zh-CN" i="1" spc="-10" dirty="0">
                <a:latin typeface="Verdana"/>
                <a:ea typeface="Verdana"/>
                <a:cs typeface="Verdana"/>
              </a:rPr>
              <a:t> </a:t>
            </a:r>
            <a:r>
              <a:rPr lang="en-US" altLang="zh-CN" i="1" spc="-6" dirty="0">
                <a:latin typeface="Verdana"/>
                <a:ea typeface="Verdana"/>
                <a:cs typeface="Verdana"/>
              </a:rPr>
              <a:t>to</a:t>
            </a:r>
            <a:r>
              <a:rPr lang="en-US" altLang="zh-CN" i="1" dirty="0">
                <a:latin typeface="Verdana"/>
                <a:ea typeface="Verdana"/>
                <a:cs typeface="Verdana"/>
              </a:rPr>
              <a:t> </a:t>
            </a:r>
            <a:r>
              <a:rPr lang="en-US" altLang="zh-CN" i="1" spc="-5" dirty="0">
                <a:latin typeface="Verdana"/>
                <a:ea typeface="Verdana"/>
                <a:cs typeface="Verdana"/>
              </a:rPr>
              <a:t>Bank</a:t>
            </a:r>
            <a:r>
              <a:rPr lang="en-US" altLang="zh-CN" i="1" spc="5" dirty="0">
                <a:latin typeface="Verdana"/>
                <a:ea typeface="Verdana"/>
                <a:cs typeface="Verdana"/>
              </a:rPr>
              <a:t>’s</a:t>
            </a:r>
            <a:r>
              <a:rPr lang="en-US" altLang="zh-CN" i="1" spc="-12" dirty="0">
                <a:latin typeface="Verdana"/>
                <a:ea typeface="Verdana"/>
                <a:cs typeface="Verdana"/>
              </a:rPr>
              <a:t> </a:t>
            </a:r>
            <a:r>
              <a:rPr lang="en-US" altLang="zh-CN" i="1" spc="-2" dirty="0">
                <a:latin typeface="Verdana"/>
                <a:ea typeface="Verdana"/>
                <a:cs typeface="Verdana"/>
              </a:rPr>
              <a:t>Information</a:t>
            </a:r>
            <a:r>
              <a:rPr lang="en-US" altLang="zh-CN" i="1" dirty="0">
                <a:latin typeface="Verdana"/>
                <a:ea typeface="Verdana"/>
                <a:cs typeface="Verdana"/>
              </a:rPr>
              <a:t> </a:t>
            </a:r>
            <a:r>
              <a:rPr lang="en-US" altLang="zh-CN" i="1" spc="-3" dirty="0">
                <a:latin typeface="Verdana"/>
                <a:ea typeface="Verdana"/>
                <a:cs typeface="Verdana"/>
              </a:rPr>
              <a:t>Security</a:t>
            </a:r>
            <a:r>
              <a:rPr lang="en-US" altLang="zh-CN" i="1" dirty="0">
                <a:latin typeface="Verdana"/>
                <a:ea typeface="Verdana"/>
                <a:cs typeface="Verdana"/>
              </a:rPr>
              <a:t> Policy and</a:t>
            </a:r>
            <a:r>
              <a:rPr lang="en-US" altLang="zh-CN" i="1" spc="-5" dirty="0">
                <a:latin typeface="Verdana"/>
                <a:ea typeface="Verdana"/>
                <a:cs typeface="Verdana"/>
              </a:rPr>
              <a:t> </a:t>
            </a:r>
            <a:r>
              <a:rPr lang="en-US" altLang="zh-CN" i="1" spc="-1" dirty="0">
                <a:latin typeface="Verdana"/>
                <a:ea typeface="Verdana"/>
                <a:cs typeface="Verdana"/>
              </a:rPr>
              <a:t>guidelines</a:t>
            </a:r>
            <a:endParaRPr lang="en-US" altLang="zh-CN" dirty="0">
              <a:latin typeface="Verdana"/>
              <a:ea typeface="Verdana"/>
              <a:cs typeface="Verdana"/>
            </a:endParaRPr>
          </a:p>
        </p:txBody>
      </p:sp>
      <p:sp>
        <p:nvSpPr>
          <p:cNvPr id="405" name="Text Box405"/>
          <p:cNvSpPr txBox="1"/>
          <p:nvPr/>
        </p:nvSpPr>
        <p:spPr>
          <a:xfrm>
            <a:off x="457200" y="5029200"/>
            <a:ext cx="9527232" cy="289823"/>
          </a:xfrm>
          <a:prstGeom prst="rect">
            <a:avLst/>
          </a:prstGeom>
        </p:spPr>
        <p:txBody>
          <a:bodyPr wrap="square" lIns="0" tIns="0" rIns="0" rtlCol="0">
            <a:spAutoFit/>
          </a:bodyPr>
          <a:lstStyle/>
          <a:p>
            <a:pPr>
              <a:lnSpc>
                <a:spcPts val="1942"/>
              </a:lnSpc>
            </a:pPr>
            <a:r>
              <a:rPr lang="en-US" altLang="zh-CN" i="1" spc="-2" dirty="0">
                <a:latin typeface="Verdana"/>
                <a:ea typeface="Verdana"/>
                <a:cs typeface="Verdana"/>
              </a:rPr>
              <a:t>Maintain</a:t>
            </a:r>
            <a:r>
              <a:rPr lang="en-US" altLang="zh-CN" i="1" spc="-6" dirty="0">
                <a:latin typeface="Verdana"/>
                <a:ea typeface="Verdana"/>
                <a:cs typeface="Verdana"/>
              </a:rPr>
              <a:t> </a:t>
            </a:r>
            <a:r>
              <a:rPr lang="en-US" altLang="zh-CN" i="1" spc="-2" dirty="0">
                <a:latin typeface="Verdana"/>
                <a:ea typeface="Verdana"/>
                <a:cs typeface="Verdana"/>
              </a:rPr>
              <a:t>and</a:t>
            </a:r>
            <a:r>
              <a:rPr lang="en-US" altLang="zh-CN" i="1" dirty="0">
                <a:latin typeface="Verdana"/>
                <a:ea typeface="Verdana"/>
                <a:cs typeface="Verdana"/>
              </a:rPr>
              <a:t> </a:t>
            </a:r>
            <a:r>
              <a:rPr lang="en-US" altLang="zh-CN" i="1" spc="-2" dirty="0">
                <a:latin typeface="Verdana"/>
                <a:ea typeface="Verdana"/>
                <a:cs typeface="Verdana"/>
              </a:rPr>
              <a:t>update</a:t>
            </a:r>
            <a:r>
              <a:rPr lang="en-US" altLang="zh-CN" i="1" spc="-9" dirty="0">
                <a:latin typeface="Verdana"/>
                <a:ea typeface="Verdana"/>
                <a:cs typeface="Verdana"/>
              </a:rPr>
              <a:t> </a:t>
            </a:r>
            <a:r>
              <a:rPr lang="en-US" altLang="zh-CN" i="1" spc="-5" dirty="0">
                <a:latin typeface="Verdana"/>
                <a:ea typeface="Verdana"/>
                <a:cs typeface="Verdana"/>
              </a:rPr>
              <a:t>Asset</a:t>
            </a:r>
            <a:r>
              <a:rPr lang="en-US" altLang="zh-CN" i="1" dirty="0">
                <a:latin typeface="Verdana"/>
                <a:ea typeface="Verdana"/>
                <a:cs typeface="Verdana"/>
              </a:rPr>
              <a:t> </a:t>
            </a:r>
            <a:r>
              <a:rPr lang="en-US" altLang="zh-CN" i="1" spc="-2" dirty="0">
                <a:latin typeface="Verdana"/>
                <a:ea typeface="Verdana"/>
                <a:cs typeface="Verdana"/>
              </a:rPr>
              <a:t>register</a:t>
            </a:r>
            <a:r>
              <a:rPr lang="en-US" altLang="zh-CN" i="1" spc="-5" dirty="0">
                <a:latin typeface="Verdana"/>
                <a:ea typeface="Verdana"/>
                <a:cs typeface="Verdana"/>
              </a:rPr>
              <a:t> </a:t>
            </a:r>
            <a:r>
              <a:rPr lang="en-US" altLang="zh-CN" i="1" spc="4" dirty="0">
                <a:latin typeface="Verdana"/>
                <a:ea typeface="Verdana"/>
                <a:cs typeface="Verdana"/>
              </a:rPr>
              <a:t>of</a:t>
            </a:r>
            <a:r>
              <a:rPr lang="en-US" altLang="zh-CN" i="1" spc="-10" dirty="0">
                <a:latin typeface="Verdana"/>
                <a:ea typeface="Verdana"/>
                <a:cs typeface="Verdana"/>
              </a:rPr>
              <a:t> </a:t>
            </a:r>
            <a:r>
              <a:rPr lang="en-US" altLang="zh-CN" i="1" dirty="0">
                <a:latin typeface="Verdana"/>
                <a:ea typeface="Verdana"/>
                <a:cs typeface="Verdana"/>
              </a:rPr>
              <a:t>your </a:t>
            </a:r>
            <a:r>
              <a:rPr lang="en-US" altLang="zh-CN" i="1" spc="-2" dirty="0">
                <a:latin typeface="Verdana"/>
                <a:ea typeface="Verdana"/>
                <a:cs typeface="Verdana"/>
              </a:rPr>
              <a:t>office/dept</a:t>
            </a:r>
            <a:endParaRPr lang="en-US" altLang="zh-CN" dirty="0">
              <a:latin typeface="Verdana"/>
              <a:ea typeface="Verdana"/>
              <a:cs typeface="Verdana"/>
            </a:endParaRPr>
          </a:p>
        </p:txBody>
      </p:sp>
      <p:sp>
        <p:nvSpPr>
          <p:cNvPr id="406" name="Text Box406"/>
          <p:cNvSpPr txBox="1"/>
          <p:nvPr/>
        </p:nvSpPr>
        <p:spPr>
          <a:xfrm>
            <a:off x="533400" y="5385055"/>
            <a:ext cx="9927134" cy="533479"/>
          </a:xfrm>
          <a:prstGeom prst="rect">
            <a:avLst/>
          </a:prstGeom>
        </p:spPr>
        <p:txBody>
          <a:bodyPr wrap="square" lIns="0" tIns="0" rIns="0" rtlCol="0">
            <a:spAutoFit/>
          </a:bodyPr>
          <a:lstStyle/>
          <a:p>
            <a:pPr>
              <a:lnSpc>
                <a:spcPts val="1926"/>
              </a:lnSpc>
            </a:pPr>
            <a:r>
              <a:rPr lang="en-US" altLang="zh-CN" i="1" spc="-4" dirty="0">
                <a:latin typeface="Verdana"/>
                <a:ea typeface="Verdana"/>
                <a:cs typeface="Verdana"/>
              </a:rPr>
              <a:t>Extend</a:t>
            </a:r>
            <a:r>
              <a:rPr lang="en-US" altLang="zh-CN" i="1" spc="186" dirty="0">
                <a:latin typeface="Verdana"/>
                <a:ea typeface="Verdana"/>
                <a:cs typeface="Verdana"/>
              </a:rPr>
              <a:t> </a:t>
            </a:r>
            <a:r>
              <a:rPr lang="en-US" altLang="zh-CN" i="1" spc="-2" dirty="0">
                <a:latin typeface="Verdana"/>
                <a:ea typeface="Verdana"/>
                <a:cs typeface="Verdana"/>
              </a:rPr>
              <a:t>support</a:t>
            </a:r>
            <a:r>
              <a:rPr lang="en-US" altLang="zh-CN" i="1" spc="184" dirty="0">
                <a:latin typeface="Verdana"/>
                <a:ea typeface="Verdana"/>
                <a:cs typeface="Verdana"/>
              </a:rPr>
              <a:t> </a:t>
            </a:r>
            <a:r>
              <a:rPr lang="en-US" altLang="zh-CN" i="1" spc="-6" dirty="0">
                <a:latin typeface="Verdana"/>
                <a:ea typeface="Verdana"/>
                <a:cs typeface="Verdana"/>
              </a:rPr>
              <a:t>to</a:t>
            </a:r>
            <a:r>
              <a:rPr lang="en-US" altLang="zh-CN" i="1" spc="194" dirty="0">
                <a:latin typeface="Verdana"/>
                <a:ea typeface="Verdana"/>
                <a:cs typeface="Verdana"/>
              </a:rPr>
              <a:t> </a:t>
            </a:r>
            <a:r>
              <a:rPr lang="en-US" altLang="zh-CN" i="1" spc="-3" dirty="0">
                <a:latin typeface="Verdana"/>
                <a:ea typeface="Verdana"/>
                <a:cs typeface="Verdana"/>
              </a:rPr>
              <a:t>Security team</a:t>
            </a:r>
            <a:r>
              <a:rPr lang="en-US" altLang="zh-CN" i="1" spc="186" dirty="0">
                <a:latin typeface="Verdana"/>
                <a:ea typeface="Verdana"/>
                <a:cs typeface="Verdana"/>
              </a:rPr>
              <a:t> </a:t>
            </a:r>
            <a:r>
              <a:rPr lang="en-US" altLang="zh-CN" i="1" spc="-1" dirty="0">
                <a:latin typeface="Verdana"/>
                <a:ea typeface="Verdana"/>
                <a:cs typeface="Verdana"/>
              </a:rPr>
              <a:t>during</a:t>
            </a:r>
            <a:r>
              <a:rPr lang="en-US" altLang="zh-CN" i="1" spc="179" dirty="0">
                <a:latin typeface="Verdana"/>
                <a:ea typeface="Verdana"/>
                <a:cs typeface="Verdana"/>
              </a:rPr>
              <a:t> </a:t>
            </a:r>
            <a:r>
              <a:rPr lang="en-US" altLang="zh-CN" i="1" dirty="0">
                <a:latin typeface="Verdana"/>
                <a:ea typeface="Verdana"/>
                <a:cs typeface="Verdana"/>
              </a:rPr>
              <a:t>Risk</a:t>
            </a:r>
            <a:r>
              <a:rPr lang="en-US" altLang="zh-CN" i="1" spc="181" dirty="0">
                <a:latin typeface="Verdana"/>
                <a:ea typeface="Verdana"/>
                <a:cs typeface="Verdana"/>
              </a:rPr>
              <a:t> </a:t>
            </a:r>
            <a:r>
              <a:rPr lang="en-US" altLang="zh-CN" i="1" spc="-5" dirty="0">
                <a:latin typeface="Verdana"/>
                <a:ea typeface="Verdana"/>
                <a:cs typeface="Verdana"/>
              </a:rPr>
              <a:t>Assessment</a:t>
            </a:r>
            <a:r>
              <a:rPr lang="en-US" altLang="zh-CN" i="1" spc="181" dirty="0">
                <a:latin typeface="Verdana"/>
                <a:ea typeface="Verdana"/>
                <a:cs typeface="Verdana"/>
              </a:rPr>
              <a:t> </a:t>
            </a:r>
            <a:r>
              <a:rPr lang="en-US" altLang="zh-CN" i="1" dirty="0">
                <a:latin typeface="Verdana"/>
                <a:ea typeface="Verdana"/>
                <a:cs typeface="Verdana"/>
              </a:rPr>
              <a:t>and</a:t>
            </a:r>
            <a:r>
              <a:rPr lang="en-US" altLang="zh-CN" i="1" spc="174" dirty="0">
                <a:latin typeface="Verdana"/>
                <a:ea typeface="Verdana"/>
                <a:cs typeface="Verdana"/>
              </a:rPr>
              <a:t> </a:t>
            </a:r>
            <a:r>
              <a:rPr lang="en-US" altLang="zh-CN" i="1" spc="-3" dirty="0">
                <a:latin typeface="Verdana"/>
                <a:ea typeface="Verdana"/>
                <a:cs typeface="Verdana"/>
              </a:rPr>
              <a:t>Business</a:t>
            </a:r>
            <a:r>
              <a:rPr lang="en-US" altLang="zh-CN" i="1" spc="173" dirty="0">
                <a:latin typeface="Verdana"/>
                <a:ea typeface="Verdana"/>
                <a:cs typeface="Verdana"/>
              </a:rPr>
              <a:t> </a:t>
            </a:r>
            <a:r>
              <a:rPr lang="en-US" altLang="zh-CN" i="1" spc="-2" dirty="0">
                <a:latin typeface="Verdana"/>
                <a:ea typeface="Verdana"/>
                <a:cs typeface="Verdana"/>
              </a:rPr>
              <a:t>Impact</a:t>
            </a:r>
            <a:r>
              <a:rPr lang="en-US" altLang="zh-CN" i="1" dirty="0">
                <a:latin typeface="Verdana"/>
                <a:ea typeface="Verdana"/>
                <a:cs typeface="Verdana"/>
              </a:rPr>
              <a:t> </a:t>
            </a:r>
            <a:r>
              <a:rPr lang="en-US" altLang="zh-CN" i="1" spc="-1" dirty="0">
                <a:latin typeface="Verdana"/>
                <a:ea typeface="Verdana"/>
                <a:cs typeface="Verdana"/>
              </a:rPr>
              <a:t>Analysis</a:t>
            </a:r>
            <a:r>
              <a:rPr lang="en-US" altLang="zh-CN" i="1" spc="-6" dirty="0">
                <a:latin typeface="Verdana"/>
                <a:ea typeface="Verdana"/>
                <a:cs typeface="Verdana"/>
              </a:rPr>
              <a:t> </a:t>
            </a:r>
            <a:r>
              <a:rPr lang="en-US" altLang="zh-CN" i="1" spc="4" dirty="0">
                <a:latin typeface="Verdana"/>
                <a:ea typeface="Verdana"/>
                <a:cs typeface="Verdana"/>
              </a:rPr>
              <a:t>of</a:t>
            </a:r>
            <a:r>
              <a:rPr lang="en-US" altLang="zh-CN" i="1" spc="-10" dirty="0">
                <a:latin typeface="Verdana"/>
                <a:ea typeface="Verdana"/>
                <a:cs typeface="Verdana"/>
              </a:rPr>
              <a:t> </a:t>
            </a:r>
            <a:r>
              <a:rPr lang="en-US" altLang="zh-CN" i="1" dirty="0">
                <a:latin typeface="Verdana"/>
                <a:ea typeface="Verdana"/>
                <a:cs typeface="Verdana"/>
              </a:rPr>
              <a:t>your </a:t>
            </a:r>
            <a:r>
              <a:rPr lang="en-US" altLang="zh-CN" i="1" spc="-2" dirty="0">
                <a:latin typeface="Verdana"/>
                <a:ea typeface="Verdana"/>
                <a:cs typeface="Verdana"/>
              </a:rPr>
              <a:t>office/dept</a:t>
            </a:r>
            <a:endParaRPr lang="en-US" altLang="zh-CN" dirty="0">
              <a:latin typeface="Verdana"/>
              <a:ea typeface="Verdana"/>
              <a:cs typeface="Verdana"/>
            </a:endParaRPr>
          </a:p>
        </p:txBody>
      </p:sp>
    </p:spTree>
    <p:extLst>
      <p:ext uri="{BB962C8B-B14F-4D97-AF65-F5344CB8AC3E}">
        <p14:creationId xmlns:p14="http://schemas.microsoft.com/office/powerpoint/2010/main" val="200671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 name="Text Box415"/>
          <p:cNvSpPr txBox="1"/>
          <p:nvPr/>
        </p:nvSpPr>
        <p:spPr>
          <a:xfrm>
            <a:off x="762000" y="1383354"/>
            <a:ext cx="9620708" cy="533479"/>
          </a:xfrm>
          <a:prstGeom prst="rect">
            <a:avLst/>
          </a:prstGeom>
        </p:spPr>
        <p:txBody>
          <a:bodyPr wrap="square" lIns="0" tIns="0" rIns="0" rtlCol="0">
            <a:spAutoFit/>
          </a:bodyPr>
          <a:lstStyle/>
          <a:p>
            <a:pPr>
              <a:lnSpc>
                <a:spcPts val="1926"/>
              </a:lnSpc>
            </a:pPr>
            <a:r>
              <a:rPr lang="en-US" altLang="zh-CN" i="1" spc="-4" dirty="0">
                <a:latin typeface="Verdana"/>
                <a:ea typeface="Verdana"/>
                <a:cs typeface="Verdana"/>
              </a:rPr>
              <a:t>Implement</a:t>
            </a:r>
            <a:r>
              <a:rPr lang="en-US" altLang="zh-CN" i="1" spc="266" dirty="0">
                <a:latin typeface="Verdana"/>
                <a:ea typeface="Verdana"/>
                <a:cs typeface="Verdana"/>
              </a:rPr>
              <a:t> </a:t>
            </a:r>
            <a:r>
              <a:rPr lang="en-US" altLang="zh-CN" i="1" dirty="0">
                <a:latin typeface="Verdana"/>
                <a:ea typeface="Verdana"/>
                <a:cs typeface="Verdana"/>
              </a:rPr>
              <a:t>and</a:t>
            </a:r>
            <a:r>
              <a:rPr lang="en-US" altLang="zh-CN" i="1" spc="264" dirty="0">
                <a:latin typeface="Verdana"/>
                <a:ea typeface="Verdana"/>
                <a:cs typeface="Verdana"/>
              </a:rPr>
              <a:t> </a:t>
            </a:r>
            <a:r>
              <a:rPr lang="en-US" altLang="zh-CN" i="1" dirty="0">
                <a:latin typeface="Verdana"/>
                <a:ea typeface="Verdana"/>
                <a:cs typeface="Verdana"/>
              </a:rPr>
              <a:t>act</a:t>
            </a:r>
            <a:r>
              <a:rPr lang="en-US" altLang="zh-CN" i="1" spc="259" dirty="0">
                <a:latin typeface="Verdana"/>
                <a:ea typeface="Verdana"/>
                <a:cs typeface="Verdana"/>
              </a:rPr>
              <a:t> </a:t>
            </a:r>
            <a:r>
              <a:rPr lang="en-US" altLang="zh-CN" i="1" dirty="0">
                <a:latin typeface="Verdana"/>
                <a:ea typeface="Verdana"/>
                <a:cs typeface="Verdana"/>
              </a:rPr>
              <a:t>in</a:t>
            </a:r>
            <a:r>
              <a:rPr lang="en-US" altLang="zh-CN" i="1" spc="272" dirty="0">
                <a:latin typeface="Verdana"/>
                <a:ea typeface="Verdana"/>
                <a:cs typeface="Verdana"/>
              </a:rPr>
              <a:t> </a:t>
            </a:r>
            <a:r>
              <a:rPr lang="en-US" altLang="zh-CN" i="1" spc="-3" dirty="0">
                <a:latin typeface="Verdana"/>
                <a:ea typeface="Verdana"/>
                <a:cs typeface="Verdana"/>
              </a:rPr>
              <a:t>accordance</a:t>
            </a:r>
            <a:r>
              <a:rPr lang="en-US" altLang="zh-CN" i="1" spc="262" dirty="0">
                <a:latin typeface="Verdana"/>
                <a:ea typeface="Verdana"/>
                <a:cs typeface="Verdana"/>
              </a:rPr>
              <a:t> </a:t>
            </a:r>
            <a:r>
              <a:rPr lang="en-US" altLang="zh-CN" i="1" dirty="0">
                <a:latin typeface="Verdana"/>
                <a:ea typeface="Verdana"/>
                <a:cs typeface="Verdana"/>
              </a:rPr>
              <a:t>with</a:t>
            </a:r>
            <a:r>
              <a:rPr lang="en-US" altLang="zh-CN" i="1" spc="261" dirty="0">
                <a:latin typeface="Verdana"/>
                <a:ea typeface="Verdana"/>
                <a:cs typeface="Verdana"/>
              </a:rPr>
              <a:t> </a:t>
            </a:r>
            <a:r>
              <a:rPr lang="en-US" altLang="zh-CN" i="1" dirty="0">
                <a:latin typeface="Verdana"/>
                <a:ea typeface="Verdana"/>
                <a:cs typeface="Verdana"/>
              </a:rPr>
              <a:t>the</a:t>
            </a:r>
            <a:r>
              <a:rPr lang="en-US" altLang="zh-CN" i="1" spc="259" dirty="0">
                <a:latin typeface="Verdana"/>
                <a:ea typeface="Verdana"/>
                <a:cs typeface="Verdana"/>
              </a:rPr>
              <a:t> </a:t>
            </a:r>
            <a:r>
              <a:rPr lang="en-US" altLang="zh-CN" i="1" spc="-1" dirty="0">
                <a:latin typeface="Verdana"/>
                <a:ea typeface="Verdana"/>
                <a:cs typeface="Verdana"/>
              </a:rPr>
              <a:t>organization</a:t>
            </a:r>
            <a:r>
              <a:rPr lang="en-US" altLang="zh-CN" i="1" dirty="0">
                <a:latin typeface="Verdana"/>
                <a:ea typeface="Verdana"/>
                <a:cs typeface="Verdana"/>
              </a:rPr>
              <a:t>’s</a:t>
            </a:r>
            <a:r>
              <a:rPr lang="en-US" altLang="zh-CN" i="1" spc="270" dirty="0">
                <a:latin typeface="Verdana"/>
                <a:ea typeface="Verdana"/>
                <a:cs typeface="Verdana"/>
              </a:rPr>
              <a:t> </a:t>
            </a:r>
            <a:r>
              <a:rPr lang="en-US" altLang="zh-CN" i="1" spc="-2" dirty="0">
                <a:latin typeface="Verdana"/>
                <a:ea typeface="Verdana"/>
                <a:cs typeface="Verdana"/>
              </a:rPr>
              <a:t>information</a:t>
            </a:r>
            <a:r>
              <a:rPr lang="en-US" altLang="zh-CN" i="1" dirty="0">
                <a:latin typeface="Verdana"/>
                <a:ea typeface="Verdana"/>
                <a:cs typeface="Verdana"/>
              </a:rPr>
              <a:t> </a:t>
            </a:r>
            <a:r>
              <a:rPr lang="en-US" altLang="zh-CN" i="1" spc="-4" dirty="0">
                <a:latin typeface="Verdana"/>
                <a:ea typeface="Verdana"/>
                <a:cs typeface="Verdana"/>
              </a:rPr>
              <a:t>security</a:t>
            </a:r>
            <a:r>
              <a:rPr lang="en-US" altLang="zh-CN" i="1" dirty="0">
                <a:latin typeface="Verdana"/>
                <a:ea typeface="Verdana"/>
                <a:cs typeface="Verdana"/>
              </a:rPr>
              <a:t> </a:t>
            </a:r>
            <a:r>
              <a:rPr lang="en-US" altLang="zh-CN" i="1" spc="1" dirty="0">
                <a:latin typeface="Verdana"/>
                <a:ea typeface="Verdana"/>
                <a:cs typeface="Verdana"/>
              </a:rPr>
              <a:t>policies</a:t>
            </a:r>
            <a:r>
              <a:rPr lang="en-US" altLang="zh-CN" i="1" spc="-9" dirty="0">
                <a:latin typeface="Verdana"/>
                <a:ea typeface="Verdana"/>
                <a:cs typeface="Verdana"/>
              </a:rPr>
              <a:t> </a:t>
            </a:r>
            <a:r>
              <a:rPr lang="en-US" altLang="zh-CN" i="1" dirty="0">
                <a:latin typeface="Verdana"/>
                <a:ea typeface="Verdana"/>
                <a:cs typeface="Verdana"/>
              </a:rPr>
              <a:t>and</a:t>
            </a:r>
            <a:r>
              <a:rPr lang="en-US" altLang="zh-CN" i="1" spc="-6" dirty="0">
                <a:latin typeface="Verdana"/>
                <a:ea typeface="Verdana"/>
                <a:cs typeface="Verdana"/>
              </a:rPr>
              <a:t> </a:t>
            </a:r>
            <a:r>
              <a:rPr lang="en-US" altLang="zh-CN" i="1" spc="-3" dirty="0">
                <a:latin typeface="Verdana"/>
                <a:ea typeface="Verdana"/>
                <a:cs typeface="Verdana"/>
              </a:rPr>
              <a:t>procedures</a:t>
            </a:r>
            <a:endParaRPr lang="en-US" altLang="zh-CN" dirty="0">
              <a:latin typeface="Verdana"/>
              <a:ea typeface="Verdana"/>
              <a:cs typeface="Verdana"/>
            </a:endParaRPr>
          </a:p>
        </p:txBody>
      </p:sp>
      <p:sp>
        <p:nvSpPr>
          <p:cNvPr id="416" name="Text Box416"/>
          <p:cNvSpPr txBox="1"/>
          <p:nvPr/>
        </p:nvSpPr>
        <p:spPr>
          <a:xfrm>
            <a:off x="762000" y="2031426"/>
            <a:ext cx="9621318" cy="533479"/>
          </a:xfrm>
          <a:prstGeom prst="rect">
            <a:avLst/>
          </a:prstGeom>
        </p:spPr>
        <p:txBody>
          <a:bodyPr wrap="square" lIns="0" tIns="0" rIns="0" rtlCol="0">
            <a:spAutoFit/>
          </a:bodyPr>
          <a:lstStyle/>
          <a:p>
            <a:pPr>
              <a:lnSpc>
                <a:spcPts val="1926"/>
              </a:lnSpc>
            </a:pPr>
            <a:r>
              <a:rPr lang="en-US" altLang="zh-CN" i="1" spc="-4" dirty="0">
                <a:latin typeface="Verdana"/>
                <a:ea typeface="Verdana"/>
                <a:cs typeface="Verdana"/>
              </a:rPr>
              <a:t>Protect</a:t>
            </a:r>
            <a:r>
              <a:rPr lang="en-US" altLang="zh-CN" i="1" spc="766" dirty="0">
                <a:latin typeface="Verdana"/>
                <a:ea typeface="Verdana"/>
                <a:cs typeface="Verdana"/>
              </a:rPr>
              <a:t> </a:t>
            </a:r>
            <a:r>
              <a:rPr lang="en-US" altLang="zh-CN" i="1" spc="-6" dirty="0">
                <a:latin typeface="Verdana"/>
                <a:ea typeface="Verdana"/>
                <a:cs typeface="Verdana"/>
              </a:rPr>
              <a:t>assets</a:t>
            </a:r>
            <a:r>
              <a:rPr lang="en-US" altLang="zh-CN" i="1" spc="764" dirty="0">
                <a:latin typeface="Verdana"/>
                <a:ea typeface="Verdana"/>
                <a:cs typeface="Verdana"/>
              </a:rPr>
              <a:t> </a:t>
            </a:r>
            <a:r>
              <a:rPr lang="en-US" altLang="zh-CN" i="1" dirty="0">
                <a:latin typeface="Verdana"/>
                <a:ea typeface="Verdana"/>
                <a:cs typeface="Verdana"/>
              </a:rPr>
              <a:t>from</a:t>
            </a:r>
            <a:r>
              <a:rPr lang="en-US" altLang="zh-CN" i="1" spc="758" dirty="0">
                <a:latin typeface="Verdana"/>
                <a:ea typeface="Verdana"/>
                <a:cs typeface="Verdana"/>
              </a:rPr>
              <a:t> </a:t>
            </a:r>
            <a:r>
              <a:rPr lang="en-US" altLang="zh-CN" i="1" spc="-3" dirty="0">
                <a:latin typeface="Verdana"/>
                <a:ea typeface="Verdana"/>
                <a:cs typeface="Verdana"/>
              </a:rPr>
              <a:t>unauthorized</a:t>
            </a:r>
            <a:r>
              <a:rPr lang="en-US" altLang="zh-CN" i="1" spc="767" dirty="0">
                <a:latin typeface="Verdana"/>
                <a:ea typeface="Verdana"/>
                <a:cs typeface="Verdana"/>
              </a:rPr>
              <a:t> </a:t>
            </a:r>
            <a:r>
              <a:rPr lang="en-US" altLang="zh-CN" i="1" spc="-4" dirty="0">
                <a:latin typeface="Verdana"/>
                <a:ea typeface="Verdana"/>
                <a:cs typeface="Verdana"/>
              </a:rPr>
              <a:t>access,</a:t>
            </a:r>
            <a:r>
              <a:rPr lang="en-US" altLang="zh-CN" i="1" spc="751" dirty="0">
                <a:latin typeface="Verdana"/>
                <a:ea typeface="Verdana"/>
                <a:cs typeface="Verdana"/>
              </a:rPr>
              <a:t> </a:t>
            </a:r>
            <a:r>
              <a:rPr lang="en-US" altLang="zh-CN" i="1" spc="-2" dirty="0">
                <a:latin typeface="Verdana"/>
                <a:ea typeface="Verdana"/>
                <a:cs typeface="Verdana"/>
              </a:rPr>
              <a:t>disclosure,</a:t>
            </a:r>
            <a:r>
              <a:rPr lang="en-US" altLang="zh-CN" i="1" spc="764" dirty="0">
                <a:latin typeface="Verdana"/>
                <a:ea typeface="Verdana"/>
                <a:cs typeface="Verdana"/>
              </a:rPr>
              <a:t> </a:t>
            </a:r>
            <a:r>
              <a:rPr lang="en-US" altLang="zh-CN" i="1" spc="-2" dirty="0">
                <a:latin typeface="Verdana"/>
                <a:ea typeface="Verdana"/>
                <a:cs typeface="Verdana"/>
              </a:rPr>
              <a:t>modification,</a:t>
            </a:r>
            <a:r>
              <a:rPr lang="en-US" altLang="zh-CN" i="1" spc="5" dirty="0">
                <a:latin typeface="Verdana"/>
                <a:ea typeface="Verdana"/>
                <a:cs typeface="Verdana"/>
              </a:rPr>
              <a:t> </a:t>
            </a:r>
            <a:r>
              <a:rPr lang="en-US" altLang="zh-CN" i="1" spc="-3" dirty="0">
                <a:latin typeface="Verdana"/>
                <a:ea typeface="Verdana"/>
                <a:cs typeface="Verdana"/>
              </a:rPr>
              <a:t>destruction,</a:t>
            </a:r>
            <a:r>
              <a:rPr lang="en-US" altLang="zh-CN" i="1" spc="-12" dirty="0">
                <a:latin typeface="Verdana"/>
                <a:ea typeface="Verdana"/>
                <a:cs typeface="Verdana"/>
              </a:rPr>
              <a:t> </a:t>
            </a:r>
            <a:r>
              <a:rPr lang="en-US" altLang="zh-CN" i="1" dirty="0">
                <a:latin typeface="Verdana"/>
                <a:ea typeface="Verdana"/>
                <a:cs typeface="Verdana"/>
              </a:rPr>
              <a:t>or </a:t>
            </a:r>
            <a:r>
              <a:rPr lang="en-US" altLang="zh-CN" i="1" spc="-3" dirty="0">
                <a:latin typeface="Verdana"/>
                <a:ea typeface="Verdana"/>
                <a:cs typeface="Verdana"/>
              </a:rPr>
              <a:t>interference</a:t>
            </a:r>
            <a:endParaRPr lang="en-US" altLang="zh-CN" dirty="0">
              <a:latin typeface="Verdana"/>
              <a:ea typeface="Verdana"/>
              <a:cs typeface="Verdana"/>
            </a:endParaRPr>
          </a:p>
        </p:txBody>
      </p:sp>
      <p:sp>
        <p:nvSpPr>
          <p:cNvPr id="417" name="Text Box417"/>
          <p:cNvSpPr txBox="1"/>
          <p:nvPr/>
        </p:nvSpPr>
        <p:spPr>
          <a:xfrm>
            <a:off x="762000" y="2743200"/>
            <a:ext cx="8816848" cy="289823"/>
          </a:xfrm>
          <a:prstGeom prst="rect">
            <a:avLst/>
          </a:prstGeom>
        </p:spPr>
        <p:txBody>
          <a:bodyPr wrap="square" lIns="0" tIns="0" rIns="0" rtlCol="0">
            <a:spAutoFit/>
          </a:bodyPr>
          <a:lstStyle/>
          <a:p>
            <a:pPr>
              <a:lnSpc>
                <a:spcPts val="1942"/>
              </a:lnSpc>
            </a:pPr>
            <a:r>
              <a:rPr lang="en-US" altLang="zh-CN" i="1" spc="-4" dirty="0">
                <a:latin typeface="Verdana"/>
                <a:ea typeface="Verdana"/>
                <a:cs typeface="Verdana"/>
              </a:rPr>
              <a:t>Execute</a:t>
            </a:r>
            <a:r>
              <a:rPr lang="en-US" altLang="zh-CN" i="1" spc="-9" dirty="0">
                <a:latin typeface="Verdana"/>
                <a:ea typeface="Verdana"/>
                <a:cs typeface="Verdana"/>
              </a:rPr>
              <a:t> </a:t>
            </a:r>
            <a:r>
              <a:rPr lang="en-US" altLang="zh-CN" i="1" spc="-2" dirty="0">
                <a:latin typeface="Verdana"/>
                <a:ea typeface="Verdana"/>
                <a:cs typeface="Verdana"/>
              </a:rPr>
              <a:t>defined</a:t>
            </a:r>
            <a:r>
              <a:rPr lang="en-US" altLang="zh-CN" i="1" dirty="0">
                <a:latin typeface="Verdana"/>
                <a:ea typeface="Verdana"/>
                <a:cs typeface="Verdana"/>
              </a:rPr>
              <a:t> </a:t>
            </a:r>
            <a:r>
              <a:rPr lang="en-US" altLang="zh-CN" i="1" spc="-2" dirty="0">
                <a:latin typeface="Verdana"/>
                <a:ea typeface="Verdana"/>
                <a:cs typeface="Verdana"/>
              </a:rPr>
              <a:t>security</a:t>
            </a:r>
            <a:r>
              <a:rPr lang="en-US" altLang="zh-CN" i="1" dirty="0">
                <a:latin typeface="Verdana"/>
                <a:ea typeface="Verdana"/>
                <a:cs typeface="Verdana"/>
              </a:rPr>
              <a:t> </a:t>
            </a:r>
            <a:r>
              <a:rPr lang="en-US" altLang="zh-CN" i="1" spc="-4" dirty="0">
                <a:latin typeface="Verdana"/>
                <a:ea typeface="Verdana"/>
                <a:cs typeface="Verdana"/>
              </a:rPr>
              <a:t>processes</a:t>
            </a:r>
            <a:r>
              <a:rPr lang="en-US" altLang="zh-CN" i="1" dirty="0">
                <a:latin typeface="Verdana"/>
                <a:ea typeface="Verdana"/>
                <a:cs typeface="Verdana"/>
              </a:rPr>
              <a:t> or </a:t>
            </a:r>
            <a:r>
              <a:rPr lang="en-US" altLang="zh-CN" i="1" spc="-1" dirty="0">
                <a:latin typeface="Verdana"/>
                <a:ea typeface="Verdana"/>
                <a:cs typeface="Verdana"/>
              </a:rPr>
              <a:t>activities</a:t>
            </a:r>
            <a:endParaRPr lang="en-US" altLang="zh-CN" dirty="0">
              <a:latin typeface="Verdana"/>
              <a:ea typeface="Verdana"/>
              <a:cs typeface="Verdana"/>
            </a:endParaRPr>
          </a:p>
        </p:txBody>
      </p:sp>
      <p:sp>
        <p:nvSpPr>
          <p:cNvPr id="418" name="Text Box418"/>
          <p:cNvSpPr txBox="1"/>
          <p:nvPr/>
        </p:nvSpPr>
        <p:spPr>
          <a:xfrm>
            <a:off x="685800" y="3140969"/>
            <a:ext cx="9697518" cy="533479"/>
          </a:xfrm>
          <a:prstGeom prst="rect">
            <a:avLst/>
          </a:prstGeom>
        </p:spPr>
        <p:txBody>
          <a:bodyPr wrap="square" lIns="0" tIns="0" rIns="0" rtlCol="0">
            <a:spAutoFit/>
          </a:bodyPr>
          <a:lstStyle/>
          <a:p>
            <a:pPr>
              <a:lnSpc>
                <a:spcPts val="1926"/>
              </a:lnSpc>
            </a:pPr>
            <a:r>
              <a:rPr lang="en-US" altLang="zh-CN" i="1" spc="-3" dirty="0">
                <a:latin typeface="Verdana"/>
                <a:ea typeface="Verdana"/>
                <a:cs typeface="Verdana"/>
              </a:rPr>
              <a:t>Report</a:t>
            </a:r>
            <a:r>
              <a:rPr lang="en-US" altLang="zh-CN" i="1" spc="466" dirty="0">
                <a:latin typeface="Verdana"/>
                <a:ea typeface="Verdana"/>
                <a:cs typeface="Verdana"/>
              </a:rPr>
              <a:t> </a:t>
            </a:r>
            <a:r>
              <a:rPr lang="en-US" altLang="zh-CN" i="1" spc="-2" dirty="0">
                <a:latin typeface="Verdana"/>
                <a:ea typeface="Verdana"/>
                <a:cs typeface="Verdana"/>
              </a:rPr>
              <a:t>security</a:t>
            </a:r>
            <a:r>
              <a:rPr lang="en-US" altLang="zh-CN" i="1" spc="469" dirty="0">
                <a:latin typeface="Verdana"/>
                <a:ea typeface="Verdana"/>
                <a:cs typeface="Verdana"/>
              </a:rPr>
              <a:t> </a:t>
            </a:r>
            <a:r>
              <a:rPr lang="en-US" altLang="zh-CN" i="1" spc="-4" dirty="0">
                <a:latin typeface="Verdana"/>
                <a:ea typeface="Verdana"/>
                <a:cs typeface="Verdana"/>
              </a:rPr>
              <a:t>events,</a:t>
            </a:r>
            <a:r>
              <a:rPr lang="en-US" altLang="zh-CN" i="1" spc="470" dirty="0">
                <a:latin typeface="Verdana"/>
                <a:ea typeface="Verdana"/>
                <a:cs typeface="Verdana"/>
              </a:rPr>
              <a:t> </a:t>
            </a:r>
            <a:r>
              <a:rPr lang="en-US" altLang="zh-CN" i="1" spc="-3" dirty="0">
                <a:latin typeface="Verdana"/>
                <a:ea typeface="Verdana"/>
                <a:cs typeface="Verdana"/>
              </a:rPr>
              <a:t>potential</a:t>
            </a:r>
            <a:r>
              <a:rPr lang="en-US" altLang="zh-CN" i="1" spc="481" dirty="0">
                <a:latin typeface="Verdana"/>
                <a:ea typeface="Verdana"/>
                <a:cs typeface="Verdana"/>
              </a:rPr>
              <a:t> </a:t>
            </a:r>
            <a:r>
              <a:rPr lang="en-US" altLang="zh-CN" i="1" spc="-5" dirty="0">
                <a:latin typeface="Verdana"/>
                <a:ea typeface="Verdana"/>
                <a:cs typeface="Verdana"/>
              </a:rPr>
              <a:t>events,</a:t>
            </a:r>
            <a:r>
              <a:rPr lang="en-US" altLang="zh-CN" i="1" spc="465" dirty="0">
                <a:latin typeface="Verdana"/>
                <a:ea typeface="Verdana"/>
                <a:cs typeface="Verdana"/>
              </a:rPr>
              <a:t> </a:t>
            </a:r>
            <a:r>
              <a:rPr lang="en-US" altLang="zh-CN" i="1" spc="4" dirty="0">
                <a:latin typeface="Verdana"/>
                <a:ea typeface="Verdana"/>
                <a:cs typeface="Verdana"/>
              </a:rPr>
              <a:t>or</a:t>
            </a:r>
            <a:r>
              <a:rPr lang="en-US" altLang="zh-CN" i="1" spc="468" dirty="0">
                <a:latin typeface="Verdana"/>
                <a:ea typeface="Verdana"/>
                <a:cs typeface="Verdana"/>
              </a:rPr>
              <a:t> </a:t>
            </a:r>
            <a:r>
              <a:rPr lang="en-US" altLang="zh-CN" i="1" spc="-4" dirty="0">
                <a:latin typeface="Verdana"/>
                <a:ea typeface="Verdana"/>
                <a:cs typeface="Verdana"/>
              </a:rPr>
              <a:t>other</a:t>
            </a:r>
            <a:r>
              <a:rPr lang="en-US" altLang="zh-CN" i="1" spc="473" dirty="0">
                <a:latin typeface="Verdana"/>
                <a:ea typeface="Verdana"/>
                <a:cs typeface="Verdana"/>
              </a:rPr>
              <a:t> </a:t>
            </a:r>
            <a:r>
              <a:rPr lang="en-US" altLang="zh-CN" i="1" spc="-4" dirty="0">
                <a:latin typeface="Verdana"/>
                <a:ea typeface="Verdana"/>
                <a:cs typeface="Verdana"/>
              </a:rPr>
              <a:t>security</a:t>
            </a:r>
            <a:r>
              <a:rPr lang="en-US" altLang="zh-CN" i="1" spc="480" dirty="0">
                <a:latin typeface="Verdana"/>
                <a:ea typeface="Verdana"/>
                <a:cs typeface="Verdana"/>
              </a:rPr>
              <a:t> </a:t>
            </a:r>
            <a:r>
              <a:rPr lang="en-US" altLang="zh-CN" i="1" spc="-1" dirty="0">
                <a:latin typeface="Verdana"/>
                <a:ea typeface="Verdana"/>
                <a:cs typeface="Verdana"/>
              </a:rPr>
              <a:t>risks</a:t>
            </a:r>
            <a:r>
              <a:rPr lang="en-US" altLang="zh-CN" i="1" spc="471" dirty="0">
                <a:latin typeface="Verdana"/>
                <a:ea typeface="Verdana"/>
                <a:cs typeface="Verdana"/>
              </a:rPr>
              <a:t> </a:t>
            </a:r>
            <a:r>
              <a:rPr lang="en-US" altLang="zh-CN" i="1" spc="-3" dirty="0">
                <a:latin typeface="Verdana"/>
                <a:ea typeface="Verdana"/>
                <a:cs typeface="Verdana"/>
              </a:rPr>
              <a:t>by</a:t>
            </a:r>
            <a:r>
              <a:rPr lang="en-US" altLang="zh-CN" i="1" dirty="0">
                <a:latin typeface="Verdana"/>
                <a:ea typeface="Verdana"/>
                <a:cs typeface="Verdana"/>
              </a:rPr>
              <a:t> following approved </a:t>
            </a:r>
            <a:r>
              <a:rPr lang="en-US" altLang="zh-CN" i="1" spc="-4" dirty="0">
                <a:latin typeface="Verdana"/>
                <a:ea typeface="Verdana"/>
                <a:cs typeface="Verdana"/>
              </a:rPr>
              <a:t>processes</a:t>
            </a:r>
            <a:endParaRPr lang="en-US" altLang="zh-CN" dirty="0">
              <a:latin typeface="Verdana"/>
              <a:ea typeface="Verdana"/>
              <a:cs typeface="Verdana"/>
            </a:endParaRPr>
          </a:p>
        </p:txBody>
      </p:sp>
      <p:sp>
        <p:nvSpPr>
          <p:cNvPr id="419" name="Text Box419"/>
          <p:cNvSpPr txBox="1"/>
          <p:nvPr/>
        </p:nvSpPr>
        <p:spPr>
          <a:xfrm>
            <a:off x="762000" y="3821752"/>
            <a:ext cx="9620708" cy="687368"/>
          </a:xfrm>
          <a:prstGeom prst="rect">
            <a:avLst/>
          </a:prstGeom>
        </p:spPr>
        <p:txBody>
          <a:bodyPr wrap="square" lIns="0" tIns="0" rIns="0" rtlCol="0">
            <a:spAutoFit/>
          </a:bodyPr>
          <a:lstStyle/>
          <a:p>
            <a:pPr>
              <a:lnSpc>
                <a:spcPts val="2526"/>
              </a:lnSpc>
            </a:pPr>
            <a:r>
              <a:rPr lang="en-US" altLang="zh-CN" i="1" spc="-3" dirty="0">
                <a:latin typeface="Verdana"/>
                <a:ea typeface="Verdana"/>
                <a:cs typeface="Verdana"/>
              </a:rPr>
              <a:t>Do</a:t>
            </a:r>
            <a:r>
              <a:rPr lang="en-US" altLang="zh-CN" i="1" dirty="0">
                <a:latin typeface="Verdana"/>
                <a:ea typeface="Verdana"/>
                <a:cs typeface="Verdana"/>
              </a:rPr>
              <a:t> not</a:t>
            </a:r>
            <a:r>
              <a:rPr lang="en-US" altLang="zh-CN" i="1" spc="-16" dirty="0">
                <a:latin typeface="Verdana"/>
                <a:ea typeface="Verdana"/>
                <a:cs typeface="Verdana"/>
              </a:rPr>
              <a:t> </a:t>
            </a:r>
            <a:r>
              <a:rPr lang="en-US" altLang="zh-CN" i="1" spc="-2" dirty="0">
                <a:latin typeface="Verdana"/>
                <a:ea typeface="Verdana"/>
                <a:cs typeface="Verdana"/>
              </a:rPr>
              <a:t>use</a:t>
            </a:r>
            <a:r>
              <a:rPr lang="en-US" altLang="zh-CN" i="1" spc="-7" dirty="0">
                <a:latin typeface="Verdana"/>
                <a:ea typeface="Verdana"/>
                <a:cs typeface="Verdana"/>
              </a:rPr>
              <a:t> </a:t>
            </a:r>
            <a:r>
              <a:rPr lang="en-US" altLang="zh-CN" i="1" spc="-3" dirty="0">
                <a:latin typeface="Verdana"/>
                <a:ea typeface="Verdana"/>
                <a:cs typeface="Verdana"/>
              </a:rPr>
              <a:t>systems</a:t>
            </a:r>
            <a:r>
              <a:rPr lang="en-US" altLang="zh-CN" i="1" spc="-9" dirty="0">
                <a:latin typeface="Verdana"/>
                <a:ea typeface="Verdana"/>
                <a:cs typeface="Verdana"/>
              </a:rPr>
              <a:t> </a:t>
            </a:r>
            <a:r>
              <a:rPr lang="en-US" altLang="zh-CN" i="1" dirty="0">
                <a:latin typeface="Verdana"/>
                <a:ea typeface="Verdana"/>
                <a:cs typeface="Verdana"/>
              </a:rPr>
              <a:t>or </a:t>
            </a:r>
            <a:r>
              <a:rPr lang="en-US" altLang="zh-CN" i="1" spc="-4" dirty="0">
                <a:latin typeface="Verdana"/>
                <a:ea typeface="Verdana"/>
                <a:cs typeface="Verdana"/>
              </a:rPr>
              <a:t>access</a:t>
            </a:r>
            <a:r>
              <a:rPr lang="en-US" altLang="zh-CN" i="1" spc="-8" dirty="0">
                <a:latin typeface="Verdana"/>
                <a:ea typeface="Verdana"/>
                <a:cs typeface="Verdana"/>
              </a:rPr>
              <a:t> </a:t>
            </a:r>
            <a:r>
              <a:rPr lang="en-US" altLang="zh-CN" i="1" spc="-1" dirty="0">
                <a:latin typeface="Verdana"/>
                <a:ea typeface="Verdana"/>
                <a:cs typeface="Verdana"/>
              </a:rPr>
              <a:t>information</a:t>
            </a:r>
            <a:r>
              <a:rPr lang="en-US" altLang="zh-CN" i="1" dirty="0">
                <a:latin typeface="Verdana"/>
                <a:ea typeface="Verdana"/>
                <a:cs typeface="Verdana"/>
              </a:rPr>
              <a:t> </a:t>
            </a:r>
            <a:r>
              <a:rPr lang="en-US" altLang="zh-CN" i="1" spc="-3" dirty="0">
                <a:latin typeface="Verdana"/>
                <a:ea typeface="Verdana"/>
                <a:cs typeface="Verdana"/>
              </a:rPr>
              <a:t>without</a:t>
            </a:r>
            <a:r>
              <a:rPr lang="en-US" altLang="zh-CN" i="1" spc="-6" dirty="0">
                <a:latin typeface="Verdana"/>
                <a:ea typeface="Verdana"/>
                <a:cs typeface="Verdana"/>
              </a:rPr>
              <a:t> </a:t>
            </a:r>
            <a:r>
              <a:rPr lang="en-US" altLang="zh-CN" i="1" spc="-1" dirty="0">
                <a:latin typeface="Verdana"/>
                <a:ea typeface="Verdana"/>
                <a:cs typeface="Verdana"/>
              </a:rPr>
              <a:t>authorization.</a:t>
            </a:r>
            <a:r>
              <a:rPr lang="en-US" altLang="zh-CN" i="1" dirty="0">
                <a:latin typeface="Verdana"/>
                <a:ea typeface="Verdana"/>
                <a:cs typeface="Verdana"/>
              </a:rPr>
              <a:t> </a:t>
            </a:r>
            <a:r>
              <a:rPr lang="en-US" altLang="zh-CN" i="1" spc="-4" dirty="0">
                <a:latin typeface="Verdana"/>
                <a:ea typeface="Verdana"/>
                <a:cs typeface="Verdana"/>
              </a:rPr>
              <a:t>Adheres</a:t>
            </a:r>
            <a:r>
              <a:rPr lang="en-US" altLang="zh-CN" i="1" spc="-6" dirty="0">
                <a:latin typeface="Verdana"/>
                <a:ea typeface="Verdana"/>
                <a:cs typeface="Verdana"/>
              </a:rPr>
              <a:t> </a:t>
            </a:r>
            <a:r>
              <a:rPr lang="en-US" altLang="zh-CN" i="1" dirty="0">
                <a:latin typeface="Verdana"/>
                <a:ea typeface="Verdana"/>
                <a:cs typeface="Verdana"/>
              </a:rPr>
              <a:t>to </a:t>
            </a:r>
            <a:r>
              <a:rPr lang="en-US" altLang="zh-CN" i="1" spc="-1" dirty="0">
                <a:latin typeface="Verdana"/>
                <a:ea typeface="Verdana"/>
                <a:cs typeface="Verdana"/>
              </a:rPr>
              <a:t>controls</a:t>
            </a:r>
            <a:r>
              <a:rPr lang="en-US" altLang="zh-CN" i="1" spc="-6" dirty="0">
                <a:latin typeface="Verdana"/>
                <a:ea typeface="Verdana"/>
                <a:cs typeface="Verdana"/>
              </a:rPr>
              <a:t> </a:t>
            </a:r>
            <a:r>
              <a:rPr lang="en-US" altLang="zh-CN" i="1" spc="-3" dirty="0">
                <a:latin typeface="Verdana"/>
                <a:ea typeface="Verdana"/>
                <a:cs typeface="Verdana"/>
              </a:rPr>
              <a:t>put</a:t>
            </a:r>
            <a:r>
              <a:rPr lang="en-US" altLang="zh-CN" i="1" dirty="0">
                <a:latin typeface="Verdana"/>
                <a:ea typeface="Verdana"/>
                <a:cs typeface="Verdana"/>
              </a:rPr>
              <a:t> </a:t>
            </a:r>
            <a:r>
              <a:rPr lang="en-US" altLang="zh-CN" i="1" spc="3" dirty="0">
                <a:latin typeface="Verdana"/>
                <a:ea typeface="Verdana"/>
                <a:cs typeface="Verdana"/>
              </a:rPr>
              <a:t>in</a:t>
            </a:r>
            <a:r>
              <a:rPr lang="en-US" altLang="zh-CN" i="1" spc="-11" dirty="0">
                <a:latin typeface="Verdana"/>
                <a:ea typeface="Verdana"/>
                <a:cs typeface="Verdana"/>
              </a:rPr>
              <a:t> </a:t>
            </a:r>
            <a:r>
              <a:rPr lang="en-US" altLang="zh-CN" i="1" dirty="0">
                <a:latin typeface="Verdana"/>
                <a:ea typeface="Verdana"/>
                <a:cs typeface="Verdana"/>
              </a:rPr>
              <a:t>place</a:t>
            </a:r>
            <a:r>
              <a:rPr lang="en-US" altLang="zh-CN" i="1" spc="-11" dirty="0">
                <a:latin typeface="Verdana"/>
                <a:ea typeface="Verdana"/>
                <a:cs typeface="Verdana"/>
              </a:rPr>
              <a:t> </a:t>
            </a:r>
            <a:r>
              <a:rPr lang="en-US" altLang="zh-CN" i="1" spc="-6" dirty="0">
                <a:latin typeface="Verdana"/>
                <a:ea typeface="Verdana"/>
                <a:cs typeface="Verdana"/>
              </a:rPr>
              <a:t>to</a:t>
            </a:r>
            <a:r>
              <a:rPr lang="en-US" altLang="zh-CN" i="1" dirty="0">
                <a:latin typeface="Verdana"/>
                <a:ea typeface="Verdana"/>
                <a:cs typeface="Verdana"/>
              </a:rPr>
              <a:t> </a:t>
            </a:r>
            <a:r>
              <a:rPr lang="en-US" altLang="zh-CN" i="1" spc="-2" dirty="0">
                <a:latin typeface="Verdana"/>
                <a:ea typeface="Verdana"/>
                <a:cs typeface="Verdana"/>
              </a:rPr>
              <a:t>protect</a:t>
            </a:r>
            <a:r>
              <a:rPr lang="en-US" altLang="zh-CN" i="1" spc="-9" dirty="0">
                <a:latin typeface="Verdana"/>
                <a:ea typeface="Verdana"/>
                <a:cs typeface="Verdana"/>
              </a:rPr>
              <a:t> </a:t>
            </a:r>
            <a:r>
              <a:rPr lang="en-US" altLang="zh-CN" i="1" spc="-6" dirty="0">
                <a:latin typeface="Verdana"/>
                <a:ea typeface="Verdana"/>
                <a:cs typeface="Verdana"/>
              </a:rPr>
              <a:t>assets</a:t>
            </a:r>
            <a:endParaRPr lang="en-US" altLang="zh-CN" dirty="0">
              <a:latin typeface="Verdana"/>
              <a:ea typeface="Verdana"/>
              <a:cs typeface="Verdana"/>
            </a:endParaRPr>
          </a:p>
        </p:txBody>
      </p:sp>
      <p:sp>
        <p:nvSpPr>
          <p:cNvPr id="16" name="Text Box390"/>
          <p:cNvSpPr txBox="1"/>
          <p:nvPr/>
        </p:nvSpPr>
        <p:spPr>
          <a:xfrm>
            <a:off x="3546348" y="553063"/>
            <a:ext cx="7660134" cy="577530"/>
          </a:xfrm>
          <a:prstGeom prst="rect">
            <a:avLst/>
          </a:prstGeom>
        </p:spPr>
        <p:txBody>
          <a:bodyPr wrap="square" lIns="0" tIns="0" rIns="0" rtlCol="0">
            <a:spAutoFit/>
          </a:bodyPr>
          <a:lstStyle/>
          <a:p>
            <a:pPr>
              <a:lnSpc>
                <a:spcPts val="4428"/>
              </a:lnSpc>
            </a:pPr>
            <a:r>
              <a:rPr lang="en-US" altLang="zh-CN" sz="3600" spc="-1" dirty="0">
                <a:solidFill>
                  <a:srgbClr val="FF0000"/>
                </a:solidFill>
                <a:latin typeface="Times New Roman"/>
                <a:ea typeface="Times New Roman"/>
                <a:cs typeface="Times New Roman"/>
              </a:rPr>
              <a:t>Information</a:t>
            </a:r>
            <a:r>
              <a:rPr lang="en-US" altLang="zh-CN" sz="3600" dirty="0">
                <a:solidFill>
                  <a:srgbClr val="FF0000"/>
                </a:solidFill>
                <a:latin typeface="Times New Roman"/>
                <a:ea typeface="Times New Roman"/>
                <a:cs typeface="Times New Roman"/>
              </a:rPr>
              <a:t> </a:t>
            </a:r>
            <a:r>
              <a:rPr lang="en-US" altLang="zh-CN" sz="3600" spc="-1" dirty="0">
                <a:solidFill>
                  <a:srgbClr val="FF0000"/>
                </a:solidFill>
                <a:latin typeface="Times New Roman"/>
                <a:ea typeface="Times New Roman"/>
                <a:cs typeface="Times New Roman"/>
              </a:rPr>
              <a:t>Security</a:t>
            </a:r>
            <a:r>
              <a:rPr lang="en-US" altLang="zh-CN" sz="3600" spc="35" dirty="0">
                <a:solidFill>
                  <a:srgbClr val="FF0000"/>
                </a:solidFill>
                <a:latin typeface="Times New Roman"/>
                <a:ea typeface="Times New Roman"/>
                <a:cs typeface="Times New Roman"/>
              </a:rPr>
              <a:t> </a:t>
            </a:r>
            <a:r>
              <a:rPr lang="en-US" altLang="zh-CN" sz="3600" dirty="0">
                <a:solidFill>
                  <a:srgbClr val="FF0000"/>
                </a:solidFill>
                <a:latin typeface="Times New Roman"/>
                <a:ea typeface="Times New Roman"/>
                <a:cs typeface="Times New Roman"/>
              </a:rPr>
              <a:t>Responsibilities</a:t>
            </a:r>
          </a:p>
        </p:txBody>
      </p:sp>
    </p:spTree>
    <p:extLst>
      <p:ext uri="{BB962C8B-B14F-4D97-AF65-F5344CB8AC3E}">
        <p14:creationId xmlns:p14="http://schemas.microsoft.com/office/powerpoint/2010/main" val="1482738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3" name="Image433"/>
          <p:cNvPicPr>
            <a:picLocks noChangeAspect="1"/>
          </p:cNvPicPr>
          <p:nvPr/>
        </p:nvPicPr>
        <p:blipFill rotWithShape="1">
          <a:blip r:embed="rId2"/>
          <a:srcRect t="24531"/>
          <a:stretch/>
        </p:blipFill>
        <p:spPr>
          <a:xfrm>
            <a:off x="3200400" y="2819400"/>
            <a:ext cx="5029200" cy="2846614"/>
          </a:xfrm>
          <a:prstGeom prst="rect">
            <a:avLst/>
          </a:prstGeom>
          <a:noFill/>
        </p:spPr>
      </p:pic>
      <p:sp>
        <p:nvSpPr>
          <p:cNvPr id="435" name="Text Box435"/>
          <p:cNvSpPr txBox="1"/>
          <p:nvPr/>
        </p:nvSpPr>
        <p:spPr>
          <a:xfrm>
            <a:off x="762000" y="1676400"/>
            <a:ext cx="10210799" cy="700192"/>
          </a:xfrm>
          <a:prstGeom prst="rect">
            <a:avLst/>
          </a:prstGeom>
        </p:spPr>
        <p:txBody>
          <a:bodyPr wrap="square" lIns="0" tIns="0" rIns="0" rtlCol="0">
            <a:spAutoFit/>
          </a:bodyPr>
          <a:lstStyle/>
          <a:p>
            <a:pPr>
              <a:lnSpc>
                <a:spcPts val="5075"/>
              </a:lnSpc>
            </a:pPr>
            <a:r>
              <a:rPr lang="en-US" altLang="zh-CN" sz="4400" dirty="0">
                <a:solidFill>
                  <a:srgbClr val="FF0000"/>
                </a:solidFill>
                <a:latin typeface="Times New Roman"/>
                <a:ea typeface="Times New Roman"/>
                <a:cs typeface="Times New Roman"/>
              </a:rPr>
              <a:t>Cyber Security Is</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Everyone</a:t>
            </a:r>
            <a:r>
              <a:rPr lang="en-US" altLang="zh-CN" sz="4400" spc="4" dirty="0">
                <a:solidFill>
                  <a:srgbClr val="FF0000"/>
                </a:solidFill>
                <a:latin typeface="Times New Roman"/>
                <a:ea typeface="Times New Roman"/>
                <a:cs typeface="Times New Roman"/>
              </a:rPr>
              <a:t>’s</a:t>
            </a:r>
            <a:r>
              <a:rPr lang="en-US" altLang="zh-CN" sz="4400" dirty="0">
                <a:solidFill>
                  <a:srgbClr val="FF0000"/>
                </a:solidFill>
                <a:latin typeface="Times New Roman"/>
                <a:ea typeface="Times New Roman"/>
                <a:cs typeface="Times New Roman"/>
              </a:rPr>
              <a:t> </a:t>
            </a:r>
            <a:r>
              <a:rPr lang="en-US" altLang="zh-CN" sz="4400" spc="1" dirty="0">
                <a:solidFill>
                  <a:srgbClr val="FF0000"/>
                </a:solidFill>
                <a:latin typeface="Times New Roman"/>
                <a:ea typeface="Times New Roman"/>
                <a:cs typeface="Times New Roman"/>
              </a:rPr>
              <a:t>Responsibility</a:t>
            </a:r>
            <a:endParaRPr lang="en-US" altLang="zh-CN" sz="4400" dirty="0">
              <a:solidFill>
                <a:srgbClr val="FF0000"/>
              </a:solidFill>
              <a:latin typeface="Times New Roman"/>
              <a:ea typeface="Times New Roman"/>
              <a:cs typeface="Times New Roman"/>
            </a:endParaRPr>
          </a:p>
        </p:txBody>
      </p:sp>
      <p:sp>
        <p:nvSpPr>
          <p:cNvPr id="436" name="Text Box436"/>
          <p:cNvSpPr txBox="1"/>
          <p:nvPr/>
        </p:nvSpPr>
        <p:spPr>
          <a:xfrm>
            <a:off x="5266691" y="6627370"/>
            <a:ext cx="2380793" cy="238527"/>
          </a:xfrm>
          <a:prstGeom prst="rect">
            <a:avLst/>
          </a:prstGeom>
        </p:spPr>
        <p:txBody>
          <a:bodyPr wrap="square" lIns="0" tIns="0" rIns="0" rtlCol="0">
            <a:spAutoFit/>
          </a:bodyPr>
          <a:lstStyle/>
          <a:p>
            <a:pPr>
              <a:lnSpc>
                <a:spcPts val="1457"/>
              </a:lnSpc>
            </a:pPr>
            <a:r>
              <a:rPr lang="en-US" altLang="zh-CN" sz="1200" spc="1" dirty="0">
                <a:solidFill>
                  <a:srgbClr val="EAEAEA"/>
                </a:solidFill>
                <a:latin typeface="Verdana"/>
                <a:ea typeface="Verdana"/>
                <a:cs typeface="Verdana"/>
              </a:rPr>
              <a:t>Robert</a:t>
            </a:r>
            <a:r>
              <a:rPr lang="en-US" altLang="zh-CN" sz="1200" dirty="0">
                <a:solidFill>
                  <a:srgbClr val="EAEAEA"/>
                </a:solidFill>
                <a:latin typeface="Verdana"/>
                <a:ea typeface="Verdana"/>
                <a:cs typeface="Verdana"/>
              </a:rPr>
              <a:t> </a:t>
            </a:r>
            <a:r>
              <a:rPr lang="en-US" altLang="zh-CN" sz="1200" spc="-3" dirty="0">
                <a:solidFill>
                  <a:srgbClr val="EAEAEA"/>
                </a:solidFill>
                <a:latin typeface="Verdana"/>
                <a:ea typeface="Verdana"/>
                <a:cs typeface="Verdana"/>
              </a:rPr>
              <a:t>Statica</a:t>
            </a:r>
            <a:r>
              <a:rPr lang="en-US" altLang="zh-CN" sz="1200" spc="-6" dirty="0">
                <a:solidFill>
                  <a:srgbClr val="EAEAEA"/>
                </a:solidFill>
                <a:latin typeface="Verdana"/>
                <a:ea typeface="Verdana"/>
                <a:cs typeface="Verdana"/>
              </a:rPr>
              <a:t> </a:t>
            </a:r>
            <a:r>
              <a:rPr lang="en-US" altLang="zh-CN" sz="1200" dirty="0">
                <a:solidFill>
                  <a:srgbClr val="EAEAEA"/>
                </a:solidFill>
                <a:latin typeface="Verdana"/>
                <a:ea typeface="Verdana"/>
                <a:cs typeface="Verdana"/>
              </a:rPr>
              <a:t>– Cybersecurity</a:t>
            </a:r>
            <a:endParaRPr lang="en-US" altLang="zh-CN" sz="1200">
              <a:latin typeface="Verdana"/>
              <a:ea typeface="Verdana"/>
              <a:cs typeface="Verdana"/>
            </a:endParaRPr>
          </a:p>
        </p:txBody>
      </p:sp>
    </p:spTree>
    <p:extLst>
      <p:ext uri="{BB962C8B-B14F-4D97-AF65-F5344CB8AC3E}">
        <p14:creationId xmlns:p14="http://schemas.microsoft.com/office/powerpoint/2010/main" val="2377771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1"/>
          <p:cNvSpPr txBox="1">
            <a:spLocks/>
          </p:cNvSpPr>
          <p:nvPr/>
        </p:nvSpPr>
        <p:spPr>
          <a:xfrm>
            <a:off x="948690" y="1432218"/>
            <a:ext cx="9738272" cy="532859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chemeClr val="tx1"/>
              </a:solidFill>
            </a:endParaRPr>
          </a:p>
          <a:p>
            <a:pPr algn="just"/>
            <a:r>
              <a:rPr lang="en-US" sz="2200" b="1" dirty="0">
                <a:solidFill>
                  <a:schemeClr val="tx1"/>
                </a:solidFill>
              </a:rPr>
              <a:t>Cybersecurity specialists </a:t>
            </a:r>
            <a:r>
              <a:rPr lang="en-US" sz="2200" dirty="0">
                <a:solidFill>
                  <a:schemeClr val="tx1"/>
                </a:solidFill>
              </a:rPr>
              <a:t>must be able to respond to threats as soon as they occur. This means that the working hours can be somewhat unconventional. Cybersecurity specialists also analyze policies, trends, and intelligence to understand how cyber criminals think. Here is good advice for becoming a cybersecurity specialist:</a:t>
            </a:r>
          </a:p>
          <a:p>
            <a:pPr marL="342900" indent="-342900" algn="l">
              <a:buFont typeface="Arial" panose="020B0604020202020204" pitchFamily="34" charset="0"/>
              <a:buChar char="•"/>
            </a:pPr>
            <a:r>
              <a:rPr lang="en-US" sz="2200" b="1" dirty="0">
                <a:solidFill>
                  <a:schemeClr val="tx1"/>
                </a:solidFill>
              </a:rPr>
              <a:t>Study</a:t>
            </a:r>
            <a:r>
              <a:rPr lang="en-US" sz="2200" dirty="0">
                <a:solidFill>
                  <a:schemeClr val="tx1"/>
                </a:solidFill>
              </a:rPr>
              <a:t>: Learn the basics by completing courses in IT. Be a life-long learner. Cybersecurity is an ever-changing field, and cybersecurity specialists must keep up.</a:t>
            </a:r>
          </a:p>
          <a:p>
            <a:pPr marL="342900" indent="-342900" algn="just">
              <a:buFont typeface="Arial" panose="020B0604020202020204" pitchFamily="34" charset="0"/>
              <a:buChar char="•"/>
            </a:pPr>
            <a:r>
              <a:rPr lang="en-US" sz="2200" b="1" dirty="0">
                <a:solidFill>
                  <a:schemeClr val="tx1"/>
                </a:solidFill>
              </a:rPr>
              <a:t>Pursue Certifications</a:t>
            </a:r>
            <a:r>
              <a:rPr lang="en-US" sz="2200" dirty="0">
                <a:solidFill>
                  <a:schemeClr val="tx1"/>
                </a:solidFill>
              </a:rPr>
              <a:t>: Industry and company sponsored certifications from organizations such as Microsoft and Cisco prove that one possesses the knowledge needed to seek employment as a cybersecurity specialist.</a:t>
            </a:r>
          </a:p>
          <a:p>
            <a:pPr marL="342900" indent="-342900" algn="l">
              <a:buFont typeface="Arial" panose="020B0604020202020204" pitchFamily="34" charset="0"/>
              <a:buChar char="•"/>
            </a:pPr>
            <a:r>
              <a:rPr lang="en-US" sz="2200" b="1" dirty="0">
                <a:solidFill>
                  <a:schemeClr val="tx1"/>
                </a:solidFill>
              </a:rPr>
              <a:t>Pursue Internships</a:t>
            </a:r>
            <a:r>
              <a:rPr lang="en-US" sz="2200" dirty="0">
                <a:solidFill>
                  <a:schemeClr val="tx1"/>
                </a:solidFill>
              </a:rPr>
              <a:t>: Seeking out a security internship as a student can lead to opportunities down the road.</a:t>
            </a:r>
          </a:p>
          <a:p>
            <a:pPr marL="342900" indent="-342900" algn="just">
              <a:buFont typeface="Arial" panose="020B0604020202020204" pitchFamily="34" charset="0"/>
              <a:buChar char="•"/>
            </a:pPr>
            <a:r>
              <a:rPr lang="en-US" sz="2200" b="1" dirty="0">
                <a:solidFill>
                  <a:schemeClr val="tx1"/>
                </a:solidFill>
              </a:rPr>
              <a:t>Join Professional Organizations</a:t>
            </a:r>
            <a:r>
              <a:rPr lang="en-US" sz="2200" dirty="0">
                <a:solidFill>
                  <a:schemeClr val="tx1"/>
                </a:solidFill>
              </a:rPr>
              <a:t>: Join computer security organizations, attend meetings and conferences, and join forums and blogs to gain knowledge from the experts.</a:t>
            </a:r>
          </a:p>
        </p:txBody>
      </p:sp>
      <p:sp>
        <p:nvSpPr>
          <p:cNvPr id="3" name="TextBox 2">
            <a:extLst>
              <a:ext uri="{FF2B5EF4-FFF2-40B4-BE49-F238E27FC236}">
                <a16:creationId xmlns:a16="http://schemas.microsoft.com/office/drawing/2014/main" id="{E777464D-31D2-6F41-2D66-B475DE1B27CF}"/>
              </a:ext>
            </a:extLst>
          </p:cNvPr>
          <p:cNvSpPr txBox="1"/>
          <p:nvPr/>
        </p:nvSpPr>
        <p:spPr>
          <a:xfrm>
            <a:off x="2628900" y="889754"/>
            <a:ext cx="7740967" cy="584775"/>
          </a:xfrm>
          <a:prstGeom prst="rect">
            <a:avLst/>
          </a:prstGeom>
          <a:noFill/>
        </p:spPr>
        <p:txBody>
          <a:bodyPr wrap="square">
            <a:spAutoFit/>
          </a:bodyPr>
          <a:lstStyle/>
          <a:p>
            <a:r>
              <a:rPr lang="en-GB" sz="3200" dirty="0">
                <a:solidFill>
                  <a:srgbClr val="FF0000"/>
                </a:solidFill>
              </a:rPr>
              <a:t>How to Become a Cybersecurity Specialist</a:t>
            </a:r>
          </a:p>
        </p:txBody>
      </p:sp>
    </p:spTree>
    <p:extLst>
      <p:ext uri="{BB962C8B-B14F-4D97-AF65-F5344CB8AC3E}">
        <p14:creationId xmlns:p14="http://schemas.microsoft.com/office/powerpoint/2010/main" val="3785467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p:cNvSpPr txBox="1">
            <a:spLocks noChangeArrowheads="1"/>
          </p:cNvSpPr>
          <p:nvPr/>
        </p:nvSpPr>
        <p:spPr>
          <a:xfrm>
            <a:off x="2256694" y="116632"/>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tabLst>
                <a:tab pos="3324225" algn="l"/>
              </a:tabLst>
            </a:pPr>
            <a:r>
              <a:rPr lang="en-US" sz="1800" dirty="0">
                <a:solidFill>
                  <a:srgbClr val="FF0000"/>
                </a:solidFill>
                <a:latin typeface="Arial" charset="0"/>
              </a:rPr>
              <a:t>Creating More Experts</a:t>
            </a:r>
            <a:br>
              <a:rPr lang="en-US" dirty="0">
                <a:solidFill>
                  <a:srgbClr val="FF0000"/>
                </a:solidFill>
                <a:latin typeface="Arial" charset="0"/>
              </a:rPr>
            </a:br>
            <a:r>
              <a:rPr lang="en-US" sz="3200" dirty="0">
                <a:solidFill>
                  <a:srgbClr val="FF0000"/>
                </a:solidFill>
                <a:latin typeface="Arial" charset="0"/>
              </a:rPr>
              <a:t>Cybersecurity Certifications</a:t>
            </a:r>
          </a:p>
        </p:txBody>
      </p:sp>
      <p:sp>
        <p:nvSpPr>
          <p:cNvPr id="8" name="Content Placeholder 1"/>
          <p:cNvSpPr txBox="1">
            <a:spLocks/>
          </p:cNvSpPr>
          <p:nvPr/>
        </p:nvSpPr>
        <p:spPr>
          <a:xfrm>
            <a:off x="762000" y="1085820"/>
            <a:ext cx="10439399" cy="517249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rgbClr val="002060"/>
                </a:solidFill>
              </a:rPr>
              <a:t>Industry Certifications</a:t>
            </a:r>
          </a:p>
          <a:p>
            <a:pPr algn="just"/>
            <a:r>
              <a:rPr lang="en-US" sz="1800" dirty="0">
                <a:solidFill>
                  <a:schemeClr val="tx1"/>
                </a:solidFill>
              </a:rPr>
              <a:t>In a world of cybersecurity threats, there is a great need for skilled and knowledgeable information security professionals. The IT industry established standards for cybersecurity specialists to obtain professional certifications that provide proof of skills, and knowledge level.</a:t>
            </a:r>
          </a:p>
          <a:p>
            <a:pPr marL="285750" indent="-285750" algn="just">
              <a:buFont typeface="Arial" panose="020B0604020202020204" pitchFamily="34" charset="0"/>
              <a:buChar char="•"/>
            </a:pPr>
            <a:r>
              <a:rPr lang="en-US" sz="1800" b="1" dirty="0">
                <a:solidFill>
                  <a:srgbClr val="002060"/>
                </a:solidFill>
              </a:rPr>
              <a:t>CompTIA Security+ </a:t>
            </a:r>
            <a:r>
              <a:rPr lang="en-US" sz="1800" b="1" dirty="0">
                <a:solidFill>
                  <a:schemeClr val="tx1"/>
                </a:solidFill>
              </a:rPr>
              <a:t>- </a:t>
            </a:r>
            <a:r>
              <a:rPr lang="en-US" sz="1800" dirty="0">
                <a:solidFill>
                  <a:schemeClr val="tx1"/>
                </a:solidFill>
              </a:rPr>
              <a:t>Security+ is a CompTIA-sponsored testing program that certifies the competency of IT administrators in information assurance</a:t>
            </a:r>
            <a:r>
              <a:rPr lang="en-US" sz="1800" dirty="0">
                <a:solidFill>
                  <a:schemeClr val="bg2"/>
                </a:solidFill>
              </a:rPr>
              <a:t>. </a:t>
            </a:r>
          </a:p>
          <a:p>
            <a:pPr marL="285750" indent="-285750" algn="l">
              <a:buFont typeface="Arial" panose="020B0604020202020204" pitchFamily="34" charset="0"/>
              <a:buChar char="•"/>
            </a:pPr>
            <a:r>
              <a:rPr lang="en-US" sz="1800" b="1" dirty="0">
                <a:solidFill>
                  <a:srgbClr val="002060"/>
                </a:solidFill>
              </a:rPr>
              <a:t>EC-Council Certified Ethical Hacker (CEH) </a:t>
            </a:r>
            <a:r>
              <a:rPr lang="en-US" sz="1800" b="1" dirty="0">
                <a:solidFill>
                  <a:schemeClr val="tx1"/>
                </a:solidFill>
              </a:rPr>
              <a:t>– </a:t>
            </a:r>
            <a:r>
              <a:rPr lang="en-US" sz="1800" dirty="0">
                <a:solidFill>
                  <a:schemeClr val="tx1"/>
                </a:solidFill>
              </a:rPr>
              <a:t>CEH is an intermediate-level certification asserts that cybersecurity specialists holding this credential possess the skills and knowledge for various hacking practices. </a:t>
            </a:r>
          </a:p>
          <a:p>
            <a:pPr marL="285750" indent="-285750" algn="just">
              <a:buFont typeface="Arial" panose="020B0604020202020204" pitchFamily="34" charset="0"/>
              <a:buChar char="•"/>
            </a:pPr>
            <a:r>
              <a:rPr lang="en-US" sz="1800" b="1" dirty="0">
                <a:solidFill>
                  <a:srgbClr val="002060"/>
                </a:solidFill>
              </a:rPr>
              <a:t>SANS GIAC Security Essentials (GSEC) </a:t>
            </a:r>
            <a:r>
              <a:rPr lang="en-US" sz="1800" b="1" dirty="0">
                <a:solidFill>
                  <a:schemeClr val="tx1"/>
                </a:solidFill>
              </a:rPr>
              <a:t>- </a:t>
            </a:r>
            <a:r>
              <a:rPr lang="en-US" sz="1800" dirty="0">
                <a:solidFill>
                  <a:schemeClr val="tx1"/>
                </a:solidFill>
              </a:rPr>
              <a:t>The SANS GIAC program offers a number of additional certifications in the fields of security administration, forensics, and auditing.</a:t>
            </a:r>
          </a:p>
          <a:p>
            <a:pPr marL="285750" indent="-285750" algn="just">
              <a:buFont typeface="Arial" panose="020B0604020202020204" pitchFamily="34" charset="0"/>
              <a:buChar char="•"/>
            </a:pPr>
            <a:r>
              <a:rPr lang="en-US" sz="1800" b="1" dirty="0">
                <a:solidFill>
                  <a:srgbClr val="002060"/>
                </a:solidFill>
              </a:rPr>
              <a:t>Cisco Certified Network Associate Security (CCNA Security)</a:t>
            </a:r>
            <a:endParaRPr lang="en-US" sz="1800" dirty="0">
              <a:solidFill>
                <a:srgbClr val="002060"/>
              </a:solidFill>
            </a:endParaRPr>
          </a:p>
          <a:p>
            <a:pPr marL="285750" indent="-285750" algn="l">
              <a:buFont typeface="Arial" panose="020B0604020202020204" pitchFamily="34" charset="0"/>
              <a:buChar char="•"/>
            </a:pPr>
            <a:r>
              <a:rPr lang="en-US" sz="1800" b="1" dirty="0">
                <a:solidFill>
                  <a:srgbClr val="002060"/>
                </a:solidFill>
              </a:rPr>
              <a:t>Certified Information Systems Security Professional (CISSP)</a:t>
            </a:r>
          </a:p>
          <a:p>
            <a:pPr marL="285750" indent="-285750" algn="l">
              <a:buFont typeface="Arial" panose="020B0604020202020204" pitchFamily="34" charset="0"/>
              <a:buChar char="•"/>
              <a:tabLst>
                <a:tab pos="271463" algn="l"/>
              </a:tabLst>
            </a:pPr>
            <a:r>
              <a:rPr lang="en-US" sz="1800" b="1" dirty="0">
                <a:solidFill>
                  <a:srgbClr val="002060"/>
                </a:solidFill>
              </a:rPr>
              <a:t>Certified Information Security Manager (CISM)</a:t>
            </a:r>
          </a:p>
          <a:p>
            <a:pPr marL="285750" indent="-285750" algn="l">
              <a:buFont typeface="Arial" panose="020B0604020202020204" pitchFamily="34" charset="0"/>
              <a:buChar char="•"/>
            </a:pPr>
            <a:r>
              <a:rPr lang="en-US" sz="1800" b="1" dirty="0">
                <a:solidFill>
                  <a:srgbClr val="002060"/>
                </a:solidFill>
              </a:rPr>
              <a:t>Company Sponsored Certifications</a:t>
            </a:r>
          </a:p>
        </p:txBody>
      </p:sp>
    </p:spTree>
    <p:extLst>
      <p:ext uri="{BB962C8B-B14F-4D97-AF65-F5344CB8AC3E}">
        <p14:creationId xmlns:p14="http://schemas.microsoft.com/office/powerpoint/2010/main" val="3091942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45</a:t>
            </a:fld>
            <a:endParaRPr dirty="0"/>
          </a:p>
        </p:txBody>
      </p:sp>
      <p:sp>
        <p:nvSpPr>
          <p:cNvPr id="3" name="Title 2"/>
          <p:cNvSpPr>
            <a:spLocks noGrp="1"/>
          </p:cNvSpPr>
          <p:nvPr>
            <p:ph type="title"/>
          </p:nvPr>
        </p:nvSpPr>
        <p:spPr>
          <a:xfrm>
            <a:off x="1447800" y="2895600"/>
            <a:ext cx="9751483" cy="1143000"/>
          </a:xfrm>
        </p:spPr>
        <p:txBody>
          <a:bodyPr/>
          <a:lstStyle/>
          <a:p>
            <a:pPr algn="ctr"/>
            <a:r>
              <a:rPr lang="en-US" sz="6600" dirty="0"/>
              <a:t>Thanks you</a:t>
            </a:r>
          </a:p>
        </p:txBody>
      </p:sp>
    </p:spTree>
    <p:extLst>
      <p:ext uri="{BB962C8B-B14F-4D97-AF65-F5344CB8AC3E}">
        <p14:creationId xmlns:p14="http://schemas.microsoft.com/office/powerpoint/2010/main" val="2475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 name="Text Box86"/>
          <p:cNvSpPr txBox="1"/>
          <p:nvPr/>
        </p:nvSpPr>
        <p:spPr>
          <a:xfrm>
            <a:off x="5059680" y="496416"/>
            <a:ext cx="2877922"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Cyber attack</a:t>
            </a:r>
          </a:p>
        </p:txBody>
      </p:sp>
      <p:sp>
        <p:nvSpPr>
          <p:cNvPr id="88" name="Text Box88"/>
          <p:cNvSpPr txBox="1"/>
          <p:nvPr/>
        </p:nvSpPr>
        <p:spPr>
          <a:xfrm>
            <a:off x="762000" y="1447800"/>
            <a:ext cx="10896600" cy="789960"/>
          </a:xfrm>
          <a:prstGeom prst="rect">
            <a:avLst/>
          </a:prstGeom>
        </p:spPr>
        <p:txBody>
          <a:bodyPr wrap="square" lIns="0" tIns="0" rIns="0" rtlCol="0">
            <a:spAutoFit/>
          </a:bodyPr>
          <a:lstStyle/>
          <a:p>
            <a:pPr algn="just">
              <a:lnSpc>
                <a:spcPts val="2888"/>
              </a:lnSpc>
            </a:pPr>
            <a:r>
              <a:rPr lang="en-US" altLang="zh-CN" sz="2400" dirty="0">
                <a:solidFill>
                  <a:srgbClr val="FF0000"/>
                </a:solidFill>
                <a:latin typeface="Times New Roman"/>
                <a:ea typeface="Times New Roman"/>
                <a:cs typeface="Times New Roman"/>
              </a:rPr>
              <a:t>Cyber attack: </a:t>
            </a:r>
            <a:r>
              <a:rPr lang="en-US" altLang="zh-CN" sz="2400" spc="-15" dirty="0">
                <a:latin typeface="Calibri"/>
                <a:cs typeface="Calibri"/>
              </a:rPr>
              <a:t>A malicious attempt, using digital technologies, to cause personal or property loss or damage, and/or steal or alter confidential personal or organizational data.</a:t>
            </a:r>
          </a:p>
        </p:txBody>
      </p:sp>
      <p:sp>
        <p:nvSpPr>
          <p:cNvPr id="9" name="Text Box223"/>
          <p:cNvSpPr txBox="1"/>
          <p:nvPr/>
        </p:nvSpPr>
        <p:spPr>
          <a:xfrm>
            <a:off x="762000" y="2514600"/>
            <a:ext cx="11201399" cy="1790234"/>
          </a:xfrm>
          <a:prstGeom prst="rect">
            <a:avLst/>
          </a:prstGeom>
        </p:spPr>
        <p:txBody>
          <a:bodyPr wrap="square" lIns="0" tIns="0" rIns="0" rtlCol="0">
            <a:spAutoFit/>
          </a:bodyPr>
          <a:lstStyle/>
          <a:p>
            <a:pPr>
              <a:lnSpc>
                <a:spcPts val="3373"/>
              </a:lnSpc>
            </a:pPr>
            <a:r>
              <a:rPr lang="en-US" altLang="zh-CN" sz="2400" dirty="0">
                <a:solidFill>
                  <a:srgbClr val="FF0000"/>
                </a:solidFill>
                <a:latin typeface="Times New Roman"/>
                <a:ea typeface="Times New Roman"/>
                <a:cs typeface="Times New Roman"/>
              </a:rPr>
              <a:t>1-Insider Attacks: </a:t>
            </a:r>
            <a:r>
              <a:rPr lang="en-US" altLang="zh-CN" sz="2400" spc="-15" dirty="0">
                <a:latin typeface="Calibri"/>
                <a:cs typeface="Calibri"/>
              </a:rPr>
              <a:t>Attacks to an organization carried out by someone who is inside that organization either by himself or with connivance of an outsider.</a:t>
            </a:r>
          </a:p>
          <a:p>
            <a:pPr>
              <a:lnSpc>
                <a:spcPts val="3373"/>
              </a:lnSpc>
            </a:pPr>
            <a:r>
              <a:rPr lang="en-US" altLang="zh-CN" sz="2400" spc="-15" dirty="0">
                <a:latin typeface="Calibri"/>
                <a:cs typeface="Calibri"/>
              </a:rPr>
              <a:t>Difficult to counter using technical methods as the insider may have valid credentials to access the system.</a:t>
            </a:r>
          </a:p>
        </p:txBody>
      </p:sp>
      <p:sp>
        <p:nvSpPr>
          <p:cNvPr id="12" name="Text Box230"/>
          <p:cNvSpPr txBox="1"/>
          <p:nvPr/>
        </p:nvSpPr>
        <p:spPr>
          <a:xfrm>
            <a:off x="762000" y="4648200"/>
            <a:ext cx="10820400" cy="1790234"/>
          </a:xfrm>
          <a:prstGeom prst="rect">
            <a:avLst/>
          </a:prstGeom>
        </p:spPr>
        <p:txBody>
          <a:bodyPr wrap="square" lIns="0" tIns="0" rIns="0" rtlCol="0">
            <a:spAutoFit/>
          </a:bodyPr>
          <a:lstStyle/>
          <a:p>
            <a:pPr>
              <a:lnSpc>
                <a:spcPts val="3380"/>
              </a:lnSpc>
            </a:pPr>
            <a:r>
              <a:rPr lang="en-US" altLang="zh-CN" sz="2400" spc="-1" dirty="0">
                <a:solidFill>
                  <a:srgbClr val="FF0000"/>
                </a:solidFill>
                <a:latin typeface="Times New Roman"/>
                <a:ea typeface="Times New Roman"/>
                <a:cs typeface="Times New Roman"/>
              </a:rPr>
              <a:t>2-External</a:t>
            </a:r>
            <a:r>
              <a:rPr lang="en-US" altLang="zh-CN" sz="2400" dirty="0">
                <a:solidFill>
                  <a:srgbClr val="FF0000"/>
                </a:solidFill>
                <a:latin typeface="Times New Roman"/>
                <a:ea typeface="Times New Roman"/>
                <a:cs typeface="Times New Roman"/>
              </a:rPr>
              <a:t> attacks: </a:t>
            </a:r>
            <a:r>
              <a:rPr lang="en-US" altLang="zh-CN" sz="2400" spc="-15" dirty="0">
                <a:latin typeface="Calibri"/>
                <a:cs typeface="Calibri"/>
              </a:rPr>
              <a:t>Attacks to an organisation carried out by an external agent.</a:t>
            </a:r>
          </a:p>
          <a:p>
            <a:pPr>
              <a:lnSpc>
                <a:spcPts val="3373"/>
              </a:lnSpc>
            </a:pPr>
            <a:r>
              <a:rPr lang="en-US" altLang="zh-CN" sz="2400" spc="-15" dirty="0">
                <a:latin typeface="Calibri"/>
                <a:cs typeface="Calibri"/>
              </a:rPr>
              <a:t>Requires either valid credentials or the exploitation of some vulnerabilities to gain access to the systems.</a:t>
            </a:r>
          </a:p>
          <a:p>
            <a:pPr>
              <a:lnSpc>
                <a:spcPts val="3380"/>
              </a:lnSpc>
            </a:pPr>
            <a:endParaRPr lang="en-US" altLang="zh-CN" sz="2800" dirty="0">
              <a:latin typeface="Verdana"/>
              <a:ea typeface="Verdana"/>
              <a:cs typeface="Verdana"/>
            </a:endParaRPr>
          </a:p>
        </p:txBody>
      </p:sp>
    </p:spTree>
    <p:extLst>
      <p:ext uri="{BB962C8B-B14F-4D97-AF65-F5344CB8AC3E}">
        <p14:creationId xmlns:p14="http://schemas.microsoft.com/office/powerpoint/2010/main" val="257549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 name="Text Box244"/>
          <p:cNvSpPr txBox="1"/>
          <p:nvPr/>
        </p:nvSpPr>
        <p:spPr>
          <a:xfrm>
            <a:off x="4023360" y="615375"/>
            <a:ext cx="6998970" cy="674544"/>
          </a:xfrm>
          <a:prstGeom prst="rect">
            <a:avLst/>
          </a:prstGeom>
        </p:spPr>
        <p:txBody>
          <a:bodyPr wrap="square" lIns="0" tIns="0" rIns="0" rtlCol="0">
            <a:spAutoFit/>
          </a:bodyPr>
          <a:lstStyle/>
          <a:p>
            <a:pPr>
              <a:lnSpc>
                <a:spcPts val="4871"/>
              </a:lnSpc>
            </a:pPr>
            <a:r>
              <a:rPr lang="en-US" altLang="zh-CN" sz="4400" spc="1" dirty="0">
                <a:solidFill>
                  <a:srgbClr val="FF0000"/>
                </a:solidFill>
                <a:latin typeface="Times New Roman"/>
                <a:ea typeface="Times New Roman"/>
                <a:cs typeface="Times New Roman"/>
              </a:rPr>
              <a:t>Analysis</a:t>
            </a:r>
            <a:r>
              <a:rPr lang="en-US" altLang="zh-CN" sz="4400" dirty="0">
                <a:solidFill>
                  <a:srgbClr val="FF0000"/>
                </a:solidFill>
                <a:latin typeface="Times New Roman"/>
                <a:ea typeface="Times New Roman"/>
                <a:cs typeface="Times New Roman"/>
              </a:rPr>
              <a:t> of</a:t>
            </a:r>
            <a:r>
              <a:rPr lang="en-US" altLang="zh-CN" sz="4400" spc="5"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Cyberattack</a:t>
            </a:r>
          </a:p>
        </p:txBody>
      </p:sp>
      <p:sp>
        <p:nvSpPr>
          <p:cNvPr id="246" name="Text Box246"/>
          <p:cNvSpPr txBox="1"/>
          <p:nvPr/>
        </p:nvSpPr>
        <p:spPr>
          <a:xfrm>
            <a:off x="1143000" y="1810767"/>
            <a:ext cx="144780" cy="392415"/>
          </a:xfrm>
          <a:prstGeom prst="rect">
            <a:avLst/>
          </a:prstGeom>
        </p:spPr>
        <p:txBody>
          <a:bodyPr wrap="square" lIns="0" tIns="0" rIns="0" rtlCol="0">
            <a:spAutoFit/>
          </a:bodyPr>
          <a:lstStyle/>
          <a:p>
            <a:pPr>
              <a:lnSpc>
                <a:spcPts val="2678"/>
              </a:lnSpc>
            </a:pPr>
            <a:r>
              <a:rPr lang="en-US" altLang="zh-CN" sz="2400" dirty="0">
                <a:latin typeface="Arial"/>
                <a:ea typeface="Arial"/>
                <a:cs typeface="Arial"/>
              </a:rPr>
              <a:t>•</a:t>
            </a:r>
          </a:p>
        </p:txBody>
      </p:sp>
      <p:sp>
        <p:nvSpPr>
          <p:cNvPr id="247" name="Text Box247"/>
          <p:cNvSpPr txBox="1"/>
          <p:nvPr/>
        </p:nvSpPr>
        <p:spPr>
          <a:xfrm>
            <a:off x="1484631" y="1798067"/>
            <a:ext cx="894893" cy="388889"/>
          </a:xfrm>
          <a:prstGeom prst="rect">
            <a:avLst/>
          </a:prstGeom>
        </p:spPr>
        <p:txBody>
          <a:bodyPr wrap="square" lIns="0" tIns="0" rIns="0" rtlCol="0">
            <a:spAutoFit/>
          </a:bodyPr>
          <a:lstStyle/>
          <a:p>
            <a:pPr>
              <a:lnSpc>
                <a:spcPts val="2914"/>
              </a:lnSpc>
            </a:pPr>
            <a:r>
              <a:rPr lang="en-US" altLang="zh-CN" sz="2400" b="1" i="1" spc="-3" dirty="0">
                <a:latin typeface="Verdana"/>
                <a:ea typeface="Verdana"/>
                <a:cs typeface="Verdana"/>
              </a:rPr>
              <a:t>WHO</a:t>
            </a:r>
            <a:endParaRPr lang="en-US" altLang="zh-CN" sz="2400" dirty="0">
              <a:latin typeface="Verdana"/>
              <a:ea typeface="Verdana"/>
              <a:cs typeface="Verdana"/>
            </a:endParaRPr>
          </a:p>
        </p:txBody>
      </p:sp>
      <p:sp>
        <p:nvSpPr>
          <p:cNvPr id="248" name="Text Box248"/>
          <p:cNvSpPr txBox="1"/>
          <p:nvPr/>
        </p:nvSpPr>
        <p:spPr>
          <a:xfrm>
            <a:off x="1600200" y="2226311"/>
            <a:ext cx="5245319" cy="353943"/>
          </a:xfrm>
          <a:prstGeom prst="rect">
            <a:avLst/>
          </a:prstGeom>
        </p:spPr>
        <p:txBody>
          <a:bodyPr wrap="square" lIns="0" tIns="0" rIns="0" rtlCol="0">
            <a:spAutoFit/>
          </a:bodyPr>
          <a:lstStyle/>
          <a:p>
            <a:pPr>
              <a:lnSpc>
                <a:spcPts val="2428"/>
              </a:lnSpc>
            </a:pPr>
            <a:r>
              <a:rPr lang="en-US" altLang="zh-CN" sz="2000" dirty="0">
                <a:latin typeface="Verdana"/>
                <a:ea typeface="Verdana"/>
                <a:cs typeface="Verdana"/>
              </a:rPr>
              <a:t>–</a:t>
            </a:r>
            <a:r>
              <a:rPr lang="en-US" altLang="zh-CN" sz="2000" spc="264" dirty="0">
                <a:latin typeface="Verdana"/>
                <a:ea typeface="Verdana"/>
                <a:cs typeface="Verdana"/>
              </a:rPr>
              <a:t> </a:t>
            </a:r>
            <a:r>
              <a:rPr lang="en-US" altLang="zh-CN" sz="2000" i="1" dirty="0">
                <a:latin typeface="Verdana"/>
                <a:ea typeface="Verdana"/>
                <a:cs typeface="Verdana"/>
              </a:rPr>
              <a:t>95%</a:t>
            </a:r>
            <a:r>
              <a:rPr lang="en-US" altLang="zh-CN" sz="2000" i="1" spc="6" dirty="0">
                <a:latin typeface="Verdana"/>
                <a:ea typeface="Verdana"/>
                <a:cs typeface="Verdana"/>
              </a:rPr>
              <a:t> </a:t>
            </a:r>
            <a:r>
              <a:rPr lang="en-US" altLang="zh-CN" sz="2000" i="1" dirty="0">
                <a:latin typeface="Verdana"/>
                <a:ea typeface="Verdana"/>
                <a:cs typeface="Verdana"/>
              </a:rPr>
              <a:t>from external</a:t>
            </a:r>
            <a:r>
              <a:rPr lang="en-US" altLang="zh-CN" sz="2000" dirty="0">
                <a:latin typeface="Verdana"/>
                <a:ea typeface="Verdana"/>
                <a:cs typeface="Verdana"/>
              </a:rPr>
              <a:t> </a:t>
            </a:r>
            <a:r>
              <a:rPr lang="en-US" altLang="zh-CN" sz="2000" i="1" dirty="0">
                <a:latin typeface="Verdana"/>
                <a:ea typeface="Verdana"/>
                <a:cs typeface="Verdana"/>
              </a:rPr>
              <a:t>agents (hackers)</a:t>
            </a:r>
            <a:endParaRPr lang="en-US" altLang="zh-CN" sz="2000" dirty="0">
              <a:latin typeface="Verdana"/>
              <a:ea typeface="Verdana"/>
              <a:cs typeface="Verdana"/>
            </a:endParaRPr>
          </a:p>
        </p:txBody>
      </p:sp>
      <p:sp>
        <p:nvSpPr>
          <p:cNvPr id="249" name="Text Box249"/>
          <p:cNvSpPr txBox="1"/>
          <p:nvPr/>
        </p:nvSpPr>
        <p:spPr>
          <a:xfrm>
            <a:off x="1600200" y="2708920"/>
            <a:ext cx="5461342" cy="360040"/>
          </a:xfrm>
          <a:prstGeom prst="rect">
            <a:avLst/>
          </a:prstGeom>
        </p:spPr>
        <p:txBody>
          <a:bodyPr wrap="square" lIns="0" tIns="0" rIns="0" rtlCol="0">
            <a:spAutoFit/>
          </a:bodyPr>
          <a:lstStyle/>
          <a:p>
            <a:pPr>
              <a:lnSpc>
                <a:spcPts val="2438"/>
              </a:lnSpc>
            </a:pPr>
            <a:r>
              <a:rPr lang="en-US" altLang="zh-CN" sz="2000" dirty="0">
                <a:latin typeface="Verdana"/>
                <a:ea typeface="Verdana"/>
                <a:cs typeface="Verdana"/>
              </a:rPr>
              <a:t>–</a:t>
            </a:r>
            <a:r>
              <a:rPr lang="en-US" altLang="zh-CN" sz="2000" spc="264" dirty="0">
                <a:latin typeface="Verdana"/>
                <a:ea typeface="Verdana"/>
                <a:cs typeface="Verdana"/>
              </a:rPr>
              <a:t> </a:t>
            </a:r>
            <a:r>
              <a:rPr lang="en-US" altLang="zh-CN" sz="2000" i="1" dirty="0">
                <a:latin typeface="Verdana"/>
                <a:ea typeface="Verdana"/>
                <a:cs typeface="Verdana"/>
              </a:rPr>
              <a:t>4%</a:t>
            </a:r>
            <a:r>
              <a:rPr lang="en-US" altLang="zh-CN" sz="2000" i="1" spc="8" dirty="0">
                <a:latin typeface="Verdana"/>
                <a:ea typeface="Verdana"/>
                <a:cs typeface="Verdana"/>
              </a:rPr>
              <a:t> </a:t>
            </a:r>
            <a:r>
              <a:rPr lang="en-US" altLang="zh-CN" sz="2000" i="1" dirty="0">
                <a:latin typeface="Verdana"/>
                <a:ea typeface="Verdana"/>
                <a:cs typeface="Verdana"/>
              </a:rPr>
              <a:t>from </a:t>
            </a:r>
            <a:r>
              <a:rPr lang="en-US" altLang="zh-CN" sz="2000" i="1" spc="2" dirty="0">
                <a:latin typeface="Verdana"/>
                <a:ea typeface="Verdana"/>
                <a:cs typeface="Verdana"/>
              </a:rPr>
              <a:t>implicated</a:t>
            </a:r>
            <a:r>
              <a:rPr lang="en-US" altLang="zh-CN" sz="2000" i="1" dirty="0">
                <a:latin typeface="Verdana"/>
                <a:ea typeface="Verdana"/>
                <a:cs typeface="Verdana"/>
              </a:rPr>
              <a:t> internal employees </a:t>
            </a:r>
            <a:endParaRPr lang="en-US" altLang="zh-CN" sz="2000" dirty="0">
              <a:latin typeface="Verdana"/>
              <a:ea typeface="Verdana"/>
              <a:cs typeface="Verdana"/>
            </a:endParaRPr>
          </a:p>
        </p:txBody>
      </p:sp>
      <p:sp>
        <p:nvSpPr>
          <p:cNvPr id="250" name="Text Box250"/>
          <p:cNvSpPr txBox="1"/>
          <p:nvPr/>
        </p:nvSpPr>
        <p:spPr>
          <a:xfrm>
            <a:off x="1300902" y="3180602"/>
            <a:ext cx="4741262" cy="359009"/>
          </a:xfrm>
          <a:prstGeom prst="rect">
            <a:avLst/>
          </a:prstGeom>
        </p:spPr>
        <p:txBody>
          <a:bodyPr wrap="square" lIns="0" tIns="0" rIns="0" rtlCol="0">
            <a:spAutoFit/>
          </a:bodyPr>
          <a:lstStyle/>
          <a:p>
            <a:pPr indent="284480">
              <a:lnSpc>
                <a:spcPts val="2664"/>
              </a:lnSpc>
            </a:pPr>
            <a:r>
              <a:rPr lang="en-US" altLang="zh-CN" sz="2000" dirty="0">
                <a:latin typeface="Verdana"/>
                <a:ea typeface="Verdana"/>
                <a:cs typeface="Verdana"/>
              </a:rPr>
              <a:t>–</a:t>
            </a:r>
            <a:r>
              <a:rPr lang="en-US" altLang="zh-CN" sz="2000" spc="264" dirty="0">
                <a:latin typeface="Verdana"/>
                <a:ea typeface="Verdana"/>
                <a:cs typeface="Verdana"/>
              </a:rPr>
              <a:t> </a:t>
            </a:r>
            <a:r>
              <a:rPr lang="en-US" altLang="zh-CN" sz="2000" i="1" dirty="0">
                <a:latin typeface="Verdana"/>
                <a:ea typeface="Verdana"/>
                <a:cs typeface="Verdana"/>
              </a:rPr>
              <a:t>&lt;</a:t>
            </a:r>
            <a:r>
              <a:rPr lang="en-US" altLang="zh-CN" sz="2000" i="1" spc="6" dirty="0">
                <a:latin typeface="Verdana"/>
                <a:ea typeface="Verdana"/>
                <a:cs typeface="Verdana"/>
              </a:rPr>
              <a:t> </a:t>
            </a:r>
            <a:r>
              <a:rPr lang="en-US" altLang="zh-CN" sz="2000" i="1" dirty="0">
                <a:latin typeface="Verdana"/>
                <a:ea typeface="Verdana"/>
                <a:cs typeface="Verdana"/>
              </a:rPr>
              <a:t>1%</a:t>
            </a:r>
            <a:r>
              <a:rPr lang="en-US" altLang="zh-CN" sz="2000" i="1" spc="8" dirty="0">
                <a:latin typeface="Verdana"/>
                <a:ea typeface="Verdana"/>
                <a:cs typeface="Verdana"/>
              </a:rPr>
              <a:t> </a:t>
            </a:r>
            <a:r>
              <a:rPr lang="en-US" altLang="zh-CN" sz="2000" i="1" dirty="0">
                <a:latin typeface="Verdana"/>
                <a:ea typeface="Verdana"/>
                <a:cs typeface="Verdana"/>
              </a:rPr>
              <a:t>by </a:t>
            </a:r>
            <a:r>
              <a:rPr lang="en-US" altLang="zh-CN" sz="2000" i="1" spc="1" dirty="0">
                <a:latin typeface="Verdana"/>
                <a:ea typeface="Verdana"/>
                <a:cs typeface="Verdana"/>
              </a:rPr>
              <a:t>Business </a:t>
            </a:r>
            <a:r>
              <a:rPr lang="en-US" altLang="zh-CN" sz="2000" i="1" spc="-1" dirty="0">
                <a:latin typeface="Verdana"/>
                <a:ea typeface="Verdana"/>
                <a:cs typeface="Verdana"/>
              </a:rPr>
              <a:t>Partners</a:t>
            </a:r>
            <a:r>
              <a:rPr lang="en-US" altLang="zh-CN" sz="2000" i="1" dirty="0">
                <a:latin typeface="Verdana"/>
                <a:ea typeface="Verdana"/>
                <a:cs typeface="Verdana"/>
              </a:rPr>
              <a:t> </a:t>
            </a:r>
            <a:endParaRPr lang="en-US" altLang="zh-CN" sz="2000" dirty="0">
              <a:latin typeface="Verdana"/>
              <a:ea typeface="Verdana"/>
              <a:cs typeface="Verdana"/>
            </a:endParaRPr>
          </a:p>
        </p:txBody>
      </p:sp>
      <p:sp>
        <p:nvSpPr>
          <p:cNvPr id="252" name="Text Box252"/>
          <p:cNvSpPr txBox="1"/>
          <p:nvPr/>
        </p:nvSpPr>
        <p:spPr>
          <a:xfrm>
            <a:off x="1510030" y="4267200"/>
            <a:ext cx="6901502" cy="738664"/>
          </a:xfrm>
          <a:prstGeom prst="rect">
            <a:avLst/>
          </a:prstGeom>
        </p:spPr>
        <p:txBody>
          <a:bodyPr wrap="square" lIns="0" tIns="0" rIns="0" rtlCol="0">
            <a:spAutoFit/>
          </a:bodyPr>
          <a:lstStyle/>
          <a:p>
            <a:pPr marL="284480" indent="-284480">
              <a:lnSpc>
                <a:spcPts val="2661"/>
              </a:lnSpc>
            </a:pPr>
            <a:r>
              <a:rPr lang="en-US" altLang="zh-CN" sz="2000" dirty="0">
                <a:latin typeface="Verdana"/>
                <a:ea typeface="Verdana"/>
                <a:cs typeface="Verdana"/>
              </a:rPr>
              <a:t>–</a:t>
            </a:r>
            <a:r>
              <a:rPr lang="en-US" altLang="zh-CN" sz="2000" spc="264" dirty="0">
                <a:latin typeface="Verdana"/>
                <a:ea typeface="Verdana"/>
                <a:cs typeface="Verdana"/>
              </a:rPr>
              <a:t> </a:t>
            </a:r>
            <a:r>
              <a:rPr lang="en-US" altLang="zh-CN" sz="2000" i="1" dirty="0">
                <a:latin typeface="Verdana"/>
                <a:ea typeface="Verdana"/>
                <a:cs typeface="Verdana"/>
              </a:rPr>
              <a:t>58%</a:t>
            </a:r>
            <a:r>
              <a:rPr lang="en-US" altLang="zh-CN" sz="2000" i="1" spc="6" dirty="0">
                <a:latin typeface="Verdana"/>
                <a:ea typeface="Verdana"/>
                <a:cs typeface="Verdana"/>
              </a:rPr>
              <a:t> </a:t>
            </a:r>
            <a:r>
              <a:rPr lang="en-US" altLang="zh-CN" sz="2000" i="1" dirty="0">
                <a:latin typeface="Verdana"/>
                <a:ea typeface="Verdana"/>
                <a:cs typeface="Verdana"/>
              </a:rPr>
              <a:t>of all</a:t>
            </a:r>
            <a:r>
              <a:rPr lang="en-US" altLang="zh-CN" sz="2000" i="1" spc="6" dirty="0">
                <a:latin typeface="Verdana"/>
                <a:ea typeface="Verdana"/>
                <a:cs typeface="Verdana"/>
              </a:rPr>
              <a:t> </a:t>
            </a:r>
            <a:r>
              <a:rPr lang="en-US" altLang="zh-CN" sz="2000" i="1" dirty="0">
                <a:latin typeface="Verdana"/>
                <a:ea typeface="Verdana"/>
                <a:cs typeface="Verdana"/>
              </a:rPr>
              <a:t>data </a:t>
            </a:r>
            <a:r>
              <a:rPr lang="en-US" altLang="zh-CN" sz="2000" i="1" spc="1" dirty="0">
                <a:latin typeface="Verdana"/>
                <a:ea typeface="Verdana"/>
                <a:cs typeface="Verdana"/>
              </a:rPr>
              <a:t>thefts</a:t>
            </a:r>
            <a:r>
              <a:rPr lang="en-US" altLang="zh-CN" sz="2000" i="1" dirty="0">
                <a:latin typeface="Verdana"/>
                <a:ea typeface="Verdana"/>
                <a:cs typeface="Verdana"/>
              </a:rPr>
              <a:t> </a:t>
            </a:r>
            <a:r>
              <a:rPr lang="en-US" altLang="zh-CN" sz="2000" i="1" spc="-1" dirty="0">
                <a:latin typeface="Verdana"/>
                <a:ea typeface="Verdana"/>
                <a:cs typeface="Verdana"/>
              </a:rPr>
              <a:t>linked</a:t>
            </a:r>
            <a:r>
              <a:rPr lang="en-US" altLang="zh-CN" sz="2000" i="1" spc="6" dirty="0">
                <a:latin typeface="Verdana"/>
                <a:ea typeface="Verdana"/>
                <a:cs typeface="Verdana"/>
              </a:rPr>
              <a:t> </a:t>
            </a:r>
            <a:r>
              <a:rPr lang="en-US" altLang="zh-CN" sz="2000" i="1" dirty="0">
                <a:latin typeface="Verdana"/>
                <a:ea typeface="Verdana"/>
                <a:cs typeface="Verdana"/>
              </a:rPr>
              <a:t>to</a:t>
            </a:r>
            <a:r>
              <a:rPr lang="en-US" altLang="zh-CN" sz="2000" i="1" spc="16" dirty="0">
                <a:latin typeface="Verdana"/>
                <a:ea typeface="Verdana"/>
                <a:cs typeface="Verdana"/>
              </a:rPr>
              <a:t> </a:t>
            </a:r>
            <a:r>
              <a:rPr lang="en-US" altLang="zh-CN" sz="2400" b="1" i="1" spc="-2" dirty="0">
                <a:latin typeface="Verdana"/>
                <a:ea typeface="Verdana"/>
                <a:cs typeface="Verdana"/>
              </a:rPr>
              <a:t>activist </a:t>
            </a:r>
            <a:r>
              <a:rPr lang="en-US" altLang="zh-CN" sz="2400" b="1" i="1" spc="-3" dirty="0">
                <a:latin typeface="Verdana"/>
                <a:ea typeface="Verdana"/>
                <a:cs typeface="Verdana"/>
              </a:rPr>
              <a:t>groups</a:t>
            </a:r>
            <a:endParaRPr lang="en-US" altLang="zh-CN" sz="2400" b="1" dirty="0">
              <a:latin typeface="Verdana"/>
              <a:ea typeface="Verdana"/>
              <a:cs typeface="Verdana"/>
            </a:endParaRPr>
          </a:p>
          <a:p>
            <a:pPr marL="284480" indent="-284480">
              <a:lnSpc>
                <a:spcPts val="2661"/>
              </a:lnSpc>
            </a:pPr>
            <a:endParaRPr lang="en-US" altLang="zh-CN" sz="2400" dirty="0">
              <a:latin typeface="Verdana"/>
              <a:ea typeface="Verdana"/>
              <a:cs typeface="Verdana"/>
            </a:endParaRPr>
          </a:p>
        </p:txBody>
      </p:sp>
    </p:spTree>
    <p:extLst>
      <p:ext uri="{BB962C8B-B14F-4D97-AF65-F5344CB8AC3E}">
        <p14:creationId xmlns:p14="http://schemas.microsoft.com/office/powerpoint/2010/main" val="37519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234"/>
          <p:cNvSpPr txBox="1"/>
          <p:nvPr/>
        </p:nvSpPr>
        <p:spPr>
          <a:xfrm>
            <a:off x="2846070" y="632993"/>
            <a:ext cx="7506464"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Malicious</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and</a:t>
            </a:r>
            <a:r>
              <a:rPr lang="en-US" altLang="zh-CN" sz="4400" spc="9"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accidental </a:t>
            </a:r>
            <a:r>
              <a:rPr lang="en-US" altLang="zh-CN" sz="4400" spc="2" dirty="0">
                <a:solidFill>
                  <a:srgbClr val="FF0000"/>
                </a:solidFill>
                <a:latin typeface="Times New Roman"/>
                <a:ea typeface="Times New Roman"/>
                <a:cs typeface="Times New Roman"/>
              </a:rPr>
              <a:t>damage</a:t>
            </a:r>
            <a:endParaRPr lang="en-US" altLang="zh-CN" sz="4400" dirty="0">
              <a:solidFill>
                <a:srgbClr val="FF0000"/>
              </a:solidFill>
              <a:latin typeface="Times New Roman"/>
              <a:ea typeface="Times New Roman"/>
              <a:cs typeface="Times New Roman"/>
            </a:endParaRPr>
          </a:p>
        </p:txBody>
      </p:sp>
      <p:sp>
        <p:nvSpPr>
          <p:cNvPr id="6" name="Text Box240"/>
          <p:cNvSpPr txBox="1"/>
          <p:nvPr/>
        </p:nvSpPr>
        <p:spPr>
          <a:xfrm>
            <a:off x="685800" y="1600200"/>
            <a:ext cx="10668000" cy="3188052"/>
          </a:xfrm>
          <a:prstGeom prst="rect">
            <a:avLst/>
          </a:prstGeom>
        </p:spPr>
        <p:txBody>
          <a:bodyPr wrap="square" lIns="0" tIns="0" rIns="0" rtlCol="0">
            <a:spAutoFit/>
          </a:bodyPr>
          <a:lstStyle/>
          <a:p>
            <a:pPr>
              <a:lnSpc>
                <a:spcPts val="3483"/>
              </a:lnSpc>
            </a:pPr>
            <a:r>
              <a:rPr lang="en-US" altLang="zh-CN" sz="2400" dirty="0">
                <a:solidFill>
                  <a:srgbClr val="000000"/>
                </a:solidFill>
                <a:latin typeface="Helvetica" panose="020B0604020202020204" pitchFamily="34" charset="0"/>
              </a:rPr>
              <a:t>•</a:t>
            </a:r>
            <a:r>
              <a:rPr lang="ar-JO" altLang="zh-CN" sz="2400" dirty="0">
                <a:solidFill>
                  <a:srgbClr val="000000"/>
                </a:solidFill>
                <a:latin typeface="Helvetica" panose="020B0604020202020204" pitchFamily="34" charset="0"/>
              </a:rPr>
              <a:t> </a:t>
            </a:r>
            <a:r>
              <a:rPr lang="en-US" altLang="zh-CN" sz="2400" dirty="0">
                <a:solidFill>
                  <a:srgbClr val="000000"/>
                </a:solidFill>
                <a:latin typeface="Helvetica" panose="020B0604020202020204" pitchFamily="34" charset="0"/>
              </a:rPr>
              <a:t>Cybersecurity is most concerned with Cyber attacks</a:t>
            </a:r>
          </a:p>
          <a:p>
            <a:pPr>
              <a:lnSpc>
                <a:spcPts val="3483"/>
              </a:lnSpc>
            </a:pPr>
            <a:endParaRPr lang="en-US" altLang="zh-CN" sz="2400" dirty="0">
              <a:solidFill>
                <a:srgbClr val="000000"/>
              </a:solidFill>
              <a:latin typeface="Helvetica" panose="020B0604020202020204" pitchFamily="34" charset="0"/>
            </a:endParaRPr>
          </a:p>
          <a:p>
            <a:pPr>
              <a:lnSpc>
                <a:spcPts val="3483"/>
              </a:lnSpc>
            </a:pPr>
            <a:r>
              <a:rPr lang="en-US" altLang="zh-CN" sz="2400" dirty="0">
                <a:solidFill>
                  <a:srgbClr val="000000"/>
                </a:solidFill>
                <a:latin typeface="Helvetica" panose="020B0604020202020204" pitchFamily="34" charset="0"/>
              </a:rPr>
              <a:t>•</a:t>
            </a:r>
            <a:r>
              <a:rPr lang="ar-JO" altLang="zh-CN" sz="2400" dirty="0">
                <a:solidFill>
                  <a:srgbClr val="000000"/>
                </a:solidFill>
                <a:latin typeface="Helvetica" panose="020B0604020202020204" pitchFamily="34" charset="0"/>
              </a:rPr>
              <a:t> </a:t>
            </a:r>
            <a:r>
              <a:rPr lang="en-US" altLang="zh-CN" sz="2400" dirty="0">
                <a:solidFill>
                  <a:srgbClr val="000000"/>
                </a:solidFill>
                <a:latin typeface="Helvetica" panose="020B0604020202020204" pitchFamily="34" charset="0"/>
              </a:rPr>
              <a:t>Cyber-accidents: Accidental events that can cause loss or damage to an individual, business or public body.</a:t>
            </a:r>
          </a:p>
          <a:p>
            <a:pPr>
              <a:lnSpc>
                <a:spcPts val="3483"/>
              </a:lnSpc>
            </a:pPr>
            <a:r>
              <a:rPr lang="en-US" altLang="zh-CN" sz="2400" dirty="0">
                <a:solidFill>
                  <a:srgbClr val="000000"/>
                </a:solidFill>
                <a:latin typeface="Helvetica" panose="020B0604020202020204" pitchFamily="34" charset="0"/>
              </a:rPr>
              <a:t> </a:t>
            </a:r>
          </a:p>
          <a:p>
            <a:pPr>
              <a:lnSpc>
                <a:spcPts val="3483"/>
              </a:lnSpc>
            </a:pPr>
            <a:r>
              <a:rPr lang="en-US" altLang="zh-CN" sz="2400" dirty="0">
                <a:solidFill>
                  <a:srgbClr val="000000"/>
                </a:solidFill>
                <a:latin typeface="Helvetica" panose="020B0604020202020204" pitchFamily="34" charset="0"/>
              </a:rPr>
              <a:t>•</a:t>
            </a:r>
            <a:r>
              <a:rPr lang="ar-JO" altLang="zh-CN" sz="2400" dirty="0">
                <a:solidFill>
                  <a:srgbClr val="000000"/>
                </a:solidFill>
                <a:latin typeface="Helvetica" panose="020B0604020202020204" pitchFamily="34" charset="0"/>
              </a:rPr>
              <a:t> </a:t>
            </a:r>
            <a:r>
              <a:rPr lang="en-US" altLang="zh-CN" sz="2400" dirty="0">
                <a:solidFill>
                  <a:srgbClr val="000000"/>
                </a:solidFill>
                <a:latin typeface="Helvetica" panose="020B0604020202020204" pitchFamily="34" charset="0"/>
              </a:rPr>
              <a:t>Many of the same technologies used to protect against external attack also protect against cyber-accidents.</a:t>
            </a:r>
          </a:p>
        </p:txBody>
      </p:sp>
    </p:spTree>
    <p:extLst>
      <p:ext uri="{BB962C8B-B14F-4D97-AF65-F5344CB8AC3E}">
        <p14:creationId xmlns:p14="http://schemas.microsoft.com/office/powerpoint/2010/main" val="4100900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 name="Text Box92"/>
          <p:cNvSpPr txBox="1"/>
          <p:nvPr/>
        </p:nvSpPr>
        <p:spPr>
          <a:xfrm>
            <a:off x="4255770" y="653653"/>
            <a:ext cx="5867399" cy="723275"/>
          </a:xfrm>
          <a:prstGeom prst="rect">
            <a:avLst/>
          </a:prstGeom>
        </p:spPr>
        <p:txBody>
          <a:bodyPr wrap="square" lIns="0" tIns="0" rIns="0" rtlCol="0">
            <a:spAutoFit/>
          </a:bodyPr>
          <a:lstStyle/>
          <a:p>
            <a:pPr marL="12700">
              <a:spcBef>
                <a:spcPts val="670"/>
              </a:spcBef>
              <a:tabLst>
                <a:tab pos="241300" algn="l"/>
              </a:tabLst>
            </a:pPr>
            <a:r>
              <a:rPr lang="en-US" altLang="zh-CN" sz="4400" spc="-15" dirty="0">
                <a:solidFill>
                  <a:srgbClr val="FF0000"/>
                </a:solidFill>
                <a:latin typeface="Calibri"/>
                <a:cs typeface="Calibri"/>
              </a:rPr>
              <a:t>Cybersecurity</a:t>
            </a:r>
            <a:r>
              <a:rPr lang="en-US" sz="4400" spc="-15" dirty="0">
                <a:solidFill>
                  <a:srgbClr val="FF0000"/>
                </a:solidFill>
                <a:latin typeface="Calibri"/>
                <a:cs typeface="Calibri"/>
              </a:rPr>
              <a:t> Threats</a:t>
            </a:r>
            <a:endParaRPr lang="en-US" altLang="zh-CN" sz="4400" spc="-15" dirty="0">
              <a:solidFill>
                <a:srgbClr val="FF0000"/>
              </a:solidFill>
              <a:latin typeface="Calibri"/>
              <a:cs typeface="Calibri"/>
            </a:endParaRPr>
          </a:p>
        </p:txBody>
      </p:sp>
      <p:sp>
        <p:nvSpPr>
          <p:cNvPr id="98" name="Text Box98"/>
          <p:cNvSpPr txBox="1"/>
          <p:nvPr/>
        </p:nvSpPr>
        <p:spPr>
          <a:xfrm>
            <a:off x="1524000" y="1676400"/>
            <a:ext cx="6477000" cy="1892826"/>
          </a:xfrm>
          <a:prstGeom prst="rect">
            <a:avLst/>
          </a:prstGeom>
        </p:spPr>
        <p:txBody>
          <a:bodyPr wrap="square" lIns="0" tIns="0" rIns="0" rtlCol="0">
            <a:spAutoFit/>
          </a:bodyPr>
          <a:lstStyle/>
          <a:p>
            <a:pPr fontAlgn="base"/>
            <a:endParaRPr lang="en-US" altLang="zh-CN" sz="2800" spc="-5" dirty="0">
              <a:ea typeface="Verdana"/>
              <a:cs typeface="Verdana"/>
            </a:endParaRPr>
          </a:p>
          <a:p>
            <a:pPr fontAlgn="base"/>
            <a:endParaRPr lang="en-US" b="1" dirty="0"/>
          </a:p>
          <a:p>
            <a:pPr fontAlgn="base"/>
            <a:endParaRPr lang="en-US" b="1" dirty="0"/>
          </a:p>
          <a:p>
            <a:br>
              <a:rPr lang="en-US" sz="2800" dirty="0"/>
            </a:br>
            <a:endParaRPr lang="en-US" altLang="zh-CN" sz="2800" dirty="0">
              <a:latin typeface="Verdana"/>
              <a:ea typeface="Verdana"/>
              <a:cs typeface="Verdana"/>
            </a:endParaRPr>
          </a:p>
        </p:txBody>
      </p:sp>
      <p:pic>
        <p:nvPicPr>
          <p:cNvPr id="7" name="Image91"/>
          <p:cNvPicPr>
            <a:picLocks noChangeAspect="1"/>
          </p:cNvPicPr>
          <p:nvPr/>
        </p:nvPicPr>
        <p:blipFill>
          <a:blip r:embed="rId2"/>
          <a:stretch>
            <a:fillRect/>
          </a:stretch>
        </p:blipFill>
        <p:spPr>
          <a:xfrm>
            <a:off x="10591800" y="5105400"/>
            <a:ext cx="1466850" cy="1534160"/>
          </a:xfrm>
          <a:prstGeom prst="rect">
            <a:avLst/>
          </a:prstGeom>
          <a:noFill/>
        </p:spPr>
      </p:pic>
      <p:sp>
        <p:nvSpPr>
          <p:cNvPr id="3" name="Rectangle 2"/>
          <p:cNvSpPr/>
          <p:nvPr/>
        </p:nvSpPr>
        <p:spPr>
          <a:xfrm>
            <a:off x="762000" y="1524000"/>
            <a:ext cx="11658600" cy="2677656"/>
          </a:xfrm>
          <a:prstGeom prst="rect">
            <a:avLst/>
          </a:prstGeom>
        </p:spPr>
        <p:txBody>
          <a:bodyPr wrap="square">
            <a:spAutoFit/>
          </a:bodyPr>
          <a:lstStyle/>
          <a:p>
            <a:r>
              <a:rPr lang="en-US" sz="2400" dirty="0">
                <a:solidFill>
                  <a:srgbClr val="009A44"/>
                </a:solidFill>
                <a:latin typeface="Oswald"/>
              </a:rPr>
              <a:t>What Is a Cyber Security Threat?</a:t>
            </a:r>
          </a:p>
          <a:p>
            <a:endParaRPr lang="en-US" sz="2400" dirty="0">
              <a:solidFill>
                <a:srgbClr val="009A44"/>
              </a:solidFill>
              <a:latin typeface="Oswald"/>
            </a:endParaRPr>
          </a:p>
          <a:p>
            <a:r>
              <a:rPr lang="en-US" sz="2400" dirty="0">
                <a:solidFill>
                  <a:srgbClr val="000000"/>
                </a:solidFill>
                <a:latin typeface="Helvetica" panose="020B0604020202020204" pitchFamily="34" charset="0"/>
              </a:rPr>
              <a:t>A cyber security threat refers to any possible malicious attack that seeks to unlawfully access data, disrupt digital operations or damage information. Cyber threats can originate from various actors, including corporate spies, hacktivists, terrorist groups, hostile nation-states, criminal organizations, lone hackers and disgruntled employees</a:t>
            </a:r>
            <a:r>
              <a:rPr lang="en-US" sz="2000" dirty="0">
                <a:solidFill>
                  <a:srgbClr val="000000"/>
                </a:solidFill>
                <a:latin typeface="Helvetica" panose="020B0604020202020204" pitchFamily="34" charset="0"/>
              </a:rPr>
              <a:t>.</a:t>
            </a:r>
          </a:p>
        </p:txBody>
      </p:sp>
      <p:sp>
        <p:nvSpPr>
          <p:cNvPr id="8" name="Text Box271"/>
          <p:cNvSpPr txBox="1"/>
          <p:nvPr/>
        </p:nvSpPr>
        <p:spPr>
          <a:xfrm>
            <a:off x="914400" y="4495800"/>
            <a:ext cx="8610600" cy="1508105"/>
          </a:xfrm>
          <a:prstGeom prst="rect">
            <a:avLst/>
          </a:prstGeom>
        </p:spPr>
        <p:txBody>
          <a:bodyPr wrap="square" lIns="0" tIns="0" rIns="0" rtlCol="0">
            <a:spAutoFit/>
          </a:bodyPr>
          <a:lstStyle/>
          <a:p>
            <a:pPr>
              <a:lnSpc>
                <a:spcPts val="1942"/>
              </a:lnSpc>
            </a:pPr>
            <a:r>
              <a:rPr lang="en-US" altLang="zh-CN" sz="1600" b="1" spc="-4" dirty="0">
                <a:ea typeface="Verdana"/>
                <a:cs typeface="Verdana"/>
              </a:rPr>
              <a:t>Hacktivism</a:t>
            </a:r>
            <a:r>
              <a:rPr lang="ar-JO" altLang="zh-CN" sz="1600" dirty="0">
                <a:ea typeface="Verdana"/>
                <a:cs typeface="Verdana"/>
              </a:rPr>
              <a:t> </a:t>
            </a:r>
          </a:p>
          <a:p>
            <a:pPr>
              <a:lnSpc>
                <a:spcPts val="1942"/>
              </a:lnSpc>
            </a:pPr>
            <a:r>
              <a:rPr lang="en-US" altLang="zh-CN" sz="1600" i="1" spc="-2" dirty="0">
                <a:latin typeface="Verdana"/>
                <a:ea typeface="Verdana"/>
                <a:cs typeface="Verdana"/>
              </a:rPr>
              <a:t>Hack</a:t>
            </a:r>
            <a:r>
              <a:rPr lang="en-US" altLang="zh-CN" sz="1600" i="1" dirty="0">
                <a:latin typeface="Verdana"/>
                <a:ea typeface="Verdana"/>
                <a:cs typeface="Verdana"/>
              </a:rPr>
              <a:t> +</a:t>
            </a:r>
            <a:r>
              <a:rPr lang="en-US" altLang="zh-CN" sz="1600" i="1" spc="-6" dirty="0">
                <a:latin typeface="Verdana"/>
                <a:ea typeface="Verdana"/>
                <a:cs typeface="Verdana"/>
              </a:rPr>
              <a:t> </a:t>
            </a:r>
            <a:r>
              <a:rPr lang="en-US" altLang="zh-CN" sz="1600" i="1" spc="-1" dirty="0">
                <a:latin typeface="Verdana"/>
                <a:ea typeface="Verdana"/>
                <a:cs typeface="Verdana"/>
              </a:rPr>
              <a:t>Activism</a:t>
            </a:r>
            <a:r>
              <a:rPr lang="en-US" altLang="zh-CN" sz="1600" i="1" spc="-10" dirty="0">
                <a:latin typeface="Verdana"/>
                <a:ea typeface="Verdana"/>
                <a:cs typeface="Verdana"/>
              </a:rPr>
              <a:t> </a:t>
            </a:r>
            <a:r>
              <a:rPr lang="en-US" altLang="zh-CN" sz="1600" i="1" dirty="0">
                <a:latin typeface="Verdana"/>
                <a:ea typeface="Verdana"/>
                <a:cs typeface="Verdana"/>
              </a:rPr>
              <a:t>= </a:t>
            </a:r>
            <a:r>
              <a:rPr lang="en-US" altLang="zh-CN" sz="1600" i="1" spc="-2" dirty="0">
                <a:latin typeface="Verdana"/>
                <a:ea typeface="Verdana"/>
                <a:cs typeface="Verdana"/>
              </a:rPr>
              <a:t>Hacktivism</a:t>
            </a:r>
            <a:endParaRPr lang="ar-JO" altLang="zh-CN" sz="1600" i="1" spc="-2" dirty="0">
              <a:latin typeface="Verdana"/>
              <a:ea typeface="Verdana"/>
              <a:cs typeface="Verdana"/>
            </a:endParaRPr>
          </a:p>
          <a:p>
            <a:pPr>
              <a:lnSpc>
                <a:spcPts val="1942"/>
              </a:lnSpc>
            </a:pPr>
            <a:endParaRPr lang="ar-JO" altLang="zh-CN" sz="1600" i="1" spc="-2" dirty="0">
              <a:latin typeface="Verdana"/>
              <a:ea typeface="Verdana"/>
              <a:cs typeface="Verdana"/>
            </a:endParaRPr>
          </a:p>
          <a:p>
            <a:pPr>
              <a:lnSpc>
                <a:spcPts val="1942"/>
              </a:lnSpc>
            </a:pPr>
            <a:r>
              <a:rPr lang="en-US" altLang="zh-CN" sz="1600" i="1" spc="-5" dirty="0">
                <a:ea typeface="Verdana"/>
                <a:cs typeface="Verdana"/>
              </a:rPr>
              <a:t>the</a:t>
            </a:r>
            <a:r>
              <a:rPr lang="en-US" altLang="zh-CN" sz="1600" i="1" spc="-6" dirty="0">
                <a:ea typeface="Verdana"/>
                <a:cs typeface="Verdana"/>
              </a:rPr>
              <a:t> </a:t>
            </a:r>
            <a:r>
              <a:rPr lang="en-US" altLang="zh-CN" sz="1600" i="1" spc="-2" dirty="0">
                <a:ea typeface="Verdana"/>
                <a:cs typeface="Verdana"/>
              </a:rPr>
              <a:t>use</a:t>
            </a:r>
            <a:r>
              <a:rPr lang="en-US" altLang="zh-CN" sz="1600" i="1" spc="-7" dirty="0">
                <a:ea typeface="Verdana"/>
                <a:cs typeface="Verdana"/>
              </a:rPr>
              <a:t> </a:t>
            </a:r>
            <a:r>
              <a:rPr lang="en-US" altLang="zh-CN" sz="1600" i="1" dirty="0">
                <a:ea typeface="Verdana"/>
                <a:cs typeface="Verdana"/>
              </a:rPr>
              <a:t>of legal </a:t>
            </a:r>
            <a:r>
              <a:rPr lang="en-US" altLang="zh-CN" sz="1600" i="1" spc="-3" dirty="0">
                <a:ea typeface="Verdana"/>
                <a:cs typeface="Verdana"/>
              </a:rPr>
              <a:t>and/or</a:t>
            </a:r>
            <a:r>
              <a:rPr lang="en-US" altLang="zh-CN" sz="1600" i="1" dirty="0">
                <a:ea typeface="Verdana"/>
                <a:cs typeface="Verdana"/>
              </a:rPr>
              <a:t> </a:t>
            </a:r>
            <a:r>
              <a:rPr lang="en-US" altLang="zh-CN" sz="1600" i="1" spc="1" dirty="0">
                <a:ea typeface="Verdana"/>
                <a:cs typeface="Verdana"/>
              </a:rPr>
              <a:t>illegal</a:t>
            </a:r>
            <a:r>
              <a:rPr lang="en-US" altLang="zh-CN" sz="1600" i="1" spc="7" dirty="0">
                <a:ea typeface="Verdana"/>
                <a:cs typeface="Verdana"/>
              </a:rPr>
              <a:t> </a:t>
            </a:r>
            <a:r>
              <a:rPr lang="en-US" altLang="zh-CN" sz="1600" i="1" dirty="0">
                <a:ea typeface="Verdana"/>
                <a:cs typeface="Verdana"/>
              </a:rPr>
              <a:t>digital tools</a:t>
            </a:r>
            <a:r>
              <a:rPr lang="en-US" altLang="zh-CN" sz="1600" i="1" spc="-11" dirty="0">
                <a:ea typeface="Verdana"/>
                <a:cs typeface="Verdana"/>
              </a:rPr>
              <a:t> </a:t>
            </a:r>
            <a:r>
              <a:rPr lang="en-US" altLang="zh-CN" sz="1600" i="1" dirty="0">
                <a:ea typeface="Verdana"/>
                <a:cs typeface="Verdana"/>
              </a:rPr>
              <a:t>in </a:t>
            </a:r>
            <a:r>
              <a:rPr lang="en-US" altLang="zh-CN" sz="1600" i="1" spc="-3" dirty="0">
                <a:ea typeface="Verdana"/>
                <a:cs typeface="Verdana"/>
              </a:rPr>
              <a:t>pursuit</a:t>
            </a:r>
            <a:r>
              <a:rPr lang="en-US" altLang="zh-CN" sz="1600" i="1" dirty="0">
                <a:ea typeface="Verdana"/>
                <a:cs typeface="Verdana"/>
              </a:rPr>
              <a:t> of a political / </a:t>
            </a:r>
            <a:r>
              <a:rPr lang="en-US" altLang="zh-CN" sz="1600" i="1" spc="-3" dirty="0">
                <a:ea typeface="Verdana"/>
                <a:cs typeface="Verdana"/>
              </a:rPr>
              <a:t>personal</a:t>
            </a:r>
            <a:r>
              <a:rPr lang="en-US" altLang="zh-CN" sz="1600" i="1" dirty="0">
                <a:ea typeface="Verdana"/>
                <a:cs typeface="Verdana"/>
              </a:rPr>
              <a:t> objectives</a:t>
            </a:r>
            <a:endParaRPr lang="en-US" altLang="zh-CN" sz="1600" dirty="0">
              <a:ea typeface="Verdana"/>
              <a:cs typeface="Verdana"/>
            </a:endParaRPr>
          </a:p>
          <a:p>
            <a:pPr>
              <a:lnSpc>
                <a:spcPts val="1942"/>
              </a:lnSpc>
            </a:pPr>
            <a:endParaRPr lang="en-US" altLang="zh-CN" sz="1600" dirty="0">
              <a:latin typeface="Verdana"/>
              <a:ea typeface="Verdana"/>
              <a:cs typeface="Verdana"/>
            </a:endParaRPr>
          </a:p>
        </p:txBody>
      </p:sp>
    </p:spTree>
    <p:extLst>
      <p:ext uri="{BB962C8B-B14F-4D97-AF65-F5344CB8AC3E}">
        <p14:creationId xmlns:p14="http://schemas.microsoft.com/office/powerpoint/2010/main" val="330155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1433" r="3454"/>
          <a:stretch/>
        </p:blipFill>
        <p:spPr>
          <a:xfrm>
            <a:off x="5105400" y="1523999"/>
            <a:ext cx="6974735" cy="4916783"/>
          </a:xfrm>
          <a:prstGeom prst="rect">
            <a:avLst/>
          </a:prstGeom>
        </p:spPr>
      </p:pic>
      <p:sp>
        <p:nvSpPr>
          <p:cNvPr id="92" name="Text Box92"/>
          <p:cNvSpPr txBox="1"/>
          <p:nvPr/>
        </p:nvSpPr>
        <p:spPr>
          <a:xfrm>
            <a:off x="4114800" y="381000"/>
            <a:ext cx="5333999" cy="723275"/>
          </a:xfrm>
          <a:prstGeom prst="rect">
            <a:avLst/>
          </a:prstGeom>
        </p:spPr>
        <p:txBody>
          <a:bodyPr wrap="square" lIns="0" tIns="0" rIns="0" rtlCol="0">
            <a:spAutoFit/>
          </a:bodyPr>
          <a:lstStyle/>
          <a:p>
            <a:pPr marL="12700">
              <a:spcBef>
                <a:spcPts val="670"/>
              </a:spcBef>
              <a:tabLst>
                <a:tab pos="241300" algn="l"/>
              </a:tabLst>
            </a:pPr>
            <a:r>
              <a:rPr lang="en-US" altLang="zh-CN" sz="4400" spc="-15" dirty="0">
                <a:solidFill>
                  <a:srgbClr val="FF0000"/>
                </a:solidFill>
                <a:latin typeface="Calibri"/>
                <a:cs typeface="Calibri"/>
              </a:rPr>
              <a:t>Cybersecurity</a:t>
            </a:r>
            <a:r>
              <a:rPr lang="en-US" sz="4400" spc="-15" dirty="0">
                <a:solidFill>
                  <a:srgbClr val="FF0000"/>
                </a:solidFill>
                <a:latin typeface="Calibri"/>
                <a:cs typeface="Calibri"/>
              </a:rPr>
              <a:t> Threats</a:t>
            </a:r>
            <a:endParaRPr lang="en-US" altLang="zh-CN" sz="4400" spc="-15" dirty="0">
              <a:solidFill>
                <a:srgbClr val="FF0000"/>
              </a:solidFill>
              <a:latin typeface="Calibri"/>
              <a:cs typeface="Calibri"/>
            </a:endParaRPr>
          </a:p>
        </p:txBody>
      </p:sp>
      <p:sp>
        <p:nvSpPr>
          <p:cNvPr id="98" name="Text Box98"/>
          <p:cNvSpPr txBox="1"/>
          <p:nvPr/>
        </p:nvSpPr>
        <p:spPr>
          <a:xfrm>
            <a:off x="533400" y="1066800"/>
            <a:ext cx="6477000" cy="5232202"/>
          </a:xfrm>
          <a:prstGeom prst="rect">
            <a:avLst/>
          </a:prstGeom>
        </p:spPr>
        <p:txBody>
          <a:bodyPr wrap="square" lIns="0" tIns="0" rIns="0" rtlCol="0">
            <a:spAutoFit/>
          </a:bodyPr>
          <a:lstStyle/>
          <a:p>
            <a:pPr>
              <a:lnSpc>
                <a:spcPts val="3399"/>
              </a:lnSpc>
            </a:pPr>
            <a:r>
              <a:rPr lang="en-US" altLang="zh-CN" sz="2800" spc="-7" dirty="0">
                <a:latin typeface="Verdana"/>
                <a:ea typeface="Verdana"/>
                <a:cs typeface="Verdana"/>
              </a:rPr>
              <a:t>1-</a:t>
            </a:r>
            <a:r>
              <a:rPr lang="en-US" altLang="zh-CN" sz="2800" spc="-5" dirty="0">
                <a:ea typeface="Verdana"/>
                <a:cs typeface="Verdana"/>
              </a:rPr>
              <a:t>Malware</a:t>
            </a:r>
          </a:p>
          <a:p>
            <a:pPr>
              <a:lnSpc>
                <a:spcPts val="3399"/>
              </a:lnSpc>
            </a:pPr>
            <a:r>
              <a:rPr lang="en-US" altLang="zh-CN" sz="2800" spc="-5" dirty="0">
                <a:ea typeface="Verdana"/>
                <a:cs typeface="Verdana"/>
              </a:rPr>
              <a:t>2-</a:t>
            </a:r>
            <a:r>
              <a:rPr lang="en-US" sz="2800" spc="-5" dirty="0">
                <a:ea typeface="Verdana"/>
                <a:cs typeface="Verdana"/>
              </a:rPr>
              <a:t>Phishing</a:t>
            </a:r>
          </a:p>
          <a:p>
            <a:pPr>
              <a:lnSpc>
                <a:spcPts val="3399"/>
              </a:lnSpc>
            </a:pPr>
            <a:r>
              <a:rPr lang="en-US" altLang="zh-CN" sz="2800" spc="-5" dirty="0">
                <a:solidFill>
                  <a:schemeClr val="tx1">
                    <a:lumMod val="95000"/>
                    <a:lumOff val="5000"/>
                  </a:schemeClr>
                </a:solidFill>
                <a:ea typeface="Verdana"/>
                <a:cs typeface="Verdana"/>
              </a:rPr>
              <a:t>3-</a:t>
            </a:r>
            <a:r>
              <a:rPr lang="en-US" sz="2800" spc="-5" dirty="0">
                <a:solidFill>
                  <a:schemeClr val="tx1">
                    <a:lumMod val="95000"/>
                    <a:lumOff val="5000"/>
                  </a:schemeClr>
                </a:solidFill>
                <a:ea typeface="Verdana"/>
                <a:cs typeface="Verdana"/>
              </a:rPr>
              <a:t>SQL Injection</a:t>
            </a:r>
            <a:endParaRPr lang="en-US" altLang="zh-CN" sz="2800" spc="-5" dirty="0">
              <a:solidFill>
                <a:schemeClr val="tx1">
                  <a:lumMod val="95000"/>
                  <a:lumOff val="5000"/>
                </a:schemeClr>
              </a:solidFill>
              <a:ea typeface="Verdana"/>
              <a:cs typeface="Verdana"/>
            </a:endParaRPr>
          </a:p>
          <a:p>
            <a:pPr fontAlgn="base"/>
            <a:r>
              <a:rPr lang="en-US" altLang="zh-CN" sz="2800" spc="-5" dirty="0">
                <a:ea typeface="Verdana"/>
                <a:cs typeface="Verdana"/>
              </a:rPr>
              <a:t>4-</a:t>
            </a:r>
            <a:r>
              <a:rPr lang="en-US" sz="2800" spc="-5" dirty="0">
                <a:ea typeface="Verdana"/>
                <a:cs typeface="Verdana"/>
              </a:rPr>
              <a:t>Denial of Service</a:t>
            </a:r>
          </a:p>
          <a:p>
            <a:pPr fontAlgn="base"/>
            <a:r>
              <a:rPr lang="en-US" altLang="zh-CN" sz="2800" spc="-5" dirty="0">
                <a:ea typeface="Verdana"/>
                <a:cs typeface="Verdana"/>
              </a:rPr>
              <a:t>5-</a:t>
            </a:r>
            <a:r>
              <a:rPr lang="en-US" sz="2800" spc="-5" dirty="0">
                <a:ea typeface="Verdana"/>
                <a:cs typeface="Verdana"/>
              </a:rPr>
              <a:t>Social Engineering</a:t>
            </a:r>
          </a:p>
          <a:p>
            <a:pPr fontAlgn="base"/>
            <a:r>
              <a:rPr lang="en-US" altLang="zh-CN" sz="2800" spc="-5" dirty="0">
                <a:ea typeface="Verdana"/>
                <a:cs typeface="Verdana"/>
              </a:rPr>
              <a:t>6-XSS attacks</a:t>
            </a:r>
          </a:p>
          <a:p>
            <a:pPr fontAlgn="base"/>
            <a:r>
              <a:rPr lang="en-US" altLang="zh-CN" sz="2800" spc="-5" dirty="0">
                <a:solidFill>
                  <a:schemeClr val="tx1">
                    <a:lumMod val="95000"/>
                    <a:lumOff val="5000"/>
                  </a:schemeClr>
                </a:solidFill>
                <a:ea typeface="Verdana"/>
                <a:cs typeface="Verdana"/>
              </a:rPr>
              <a:t>7-Password cracking</a:t>
            </a:r>
          </a:p>
          <a:p>
            <a:pPr fontAlgn="base"/>
            <a:r>
              <a:rPr lang="en-US" altLang="zh-CN" sz="2800" spc="-5" dirty="0">
                <a:solidFill>
                  <a:schemeClr val="tx1">
                    <a:lumMod val="95000"/>
                    <a:lumOff val="5000"/>
                  </a:schemeClr>
                </a:solidFill>
                <a:ea typeface="Verdana"/>
                <a:cs typeface="Verdana"/>
              </a:rPr>
              <a:t>8-Identity Fraud /</a:t>
            </a:r>
          </a:p>
          <a:p>
            <a:pPr fontAlgn="base"/>
            <a:r>
              <a:rPr lang="en-US" altLang="zh-CN" sz="2800" spc="-5" dirty="0">
                <a:solidFill>
                  <a:schemeClr val="tx1">
                    <a:lumMod val="95000"/>
                    <a:lumOff val="5000"/>
                  </a:schemeClr>
                </a:solidFill>
                <a:ea typeface="Verdana"/>
                <a:cs typeface="Verdana"/>
              </a:rPr>
              <a:t>    Identity Theft</a:t>
            </a:r>
          </a:p>
          <a:p>
            <a:pPr fontAlgn="base"/>
            <a:r>
              <a:rPr lang="en-US" altLang="zh-CN" sz="2800" spc="-5" dirty="0">
                <a:ea typeface="Verdana"/>
                <a:cs typeface="Verdana"/>
              </a:rPr>
              <a:t>9-Zero-day exploit</a:t>
            </a:r>
          </a:p>
          <a:p>
            <a:pPr fontAlgn="base"/>
            <a:r>
              <a:rPr lang="en-US" altLang="zh-CN" sz="2800" spc="-5" dirty="0">
                <a:ea typeface="Verdana"/>
                <a:cs typeface="Verdana"/>
              </a:rPr>
              <a:t>10-</a:t>
            </a:r>
            <a:r>
              <a:rPr lang="en-US" sz="2800" spc="-5" dirty="0">
                <a:ea typeface="Verdana"/>
                <a:cs typeface="Verdana"/>
              </a:rPr>
              <a:t>Man in the Middle</a:t>
            </a:r>
          </a:p>
          <a:p>
            <a:pPr fontAlgn="base"/>
            <a:r>
              <a:rPr lang="en-US" sz="2800" spc="-5" dirty="0">
                <a:ea typeface="Verdana"/>
                <a:cs typeface="Verdana"/>
              </a:rPr>
              <a:t>11-Ransomware</a:t>
            </a:r>
            <a:endParaRPr lang="en-US" altLang="zh-CN" sz="2800" spc="-5" dirty="0">
              <a:ea typeface="Verdana"/>
              <a:cs typeface="Verdana"/>
            </a:endParaRPr>
          </a:p>
        </p:txBody>
      </p:sp>
      <p:pic>
        <p:nvPicPr>
          <p:cNvPr id="2" name="Picture 1"/>
          <p:cNvPicPr>
            <a:picLocks noChangeAspect="1"/>
          </p:cNvPicPr>
          <p:nvPr/>
        </p:nvPicPr>
        <p:blipFill rotWithShape="1">
          <a:blip r:embed="rId3"/>
          <a:srcRect l="35103" t="40740" r="36147" b="34074"/>
          <a:stretch/>
        </p:blipFill>
        <p:spPr>
          <a:xfrm>
            <a:off x="4370294" y="1295400"/>
            <a:ext cx="1855694" cy="914400"/>
          </a:xfrm>
          <a:prstGeom prst="rect">
            <a:avLst/>
          </a:prstGeom>
        </p:spPr>
      </p:pic>
      <p:pic>
        <p:nvPicPr>
          <p:cNvPr id="9" name="Picture 8"/>
          <p:cNvPicPr>
            <a:picLocks noChangeAspect="1"/>
          </p:cNvPicPr>
          <p:nvPr/>
        </p:nvPicPr>
        <p:blipFill rotWithShape="1">
          <a:blip r:embed="rId3"/>
          <a:srcRect l="35103" t="40740" r="36147" b="34074"/>
          <a:stretch/>
        </p:blipFill>
        <p:spPr>
          <a:xfrm>
            <a:off x="10896600" y="6019800"/>
            <a:ext cx="1295400" cy="563217"/>
          </a:xfrm>
          <a:prstGeom prst="rect">
            <a:avLst/>
          </a:prstGeom>
        </p:spPr>
      </p:pic>
      <p:pic>
        <p:nvPicPr>
          <p:cNvPr id="10" name="Picture 9"/>
          <p:cNvPicPr>
            <a:picLocks noChangeAspect="1"/>
          </p:cNvPicPr>
          <p:nvPr/>
        </p:nvPicPr>
        <p:blipFill rotWithShape="1">
          <a:blip r:embed="rId3"/>
          <a:srcRect l="35103" t="40740" r="36147" b="34074"/>
          <a:stretch/>
        </p:blipFill>
        <p:spPr>
          <a:xfrm>
            <a:off x="4522694" y="1447800"/>
            <a:ext cx="1855694" cy="914400"/>
          </a:xfrm>
          <a:prstGeom prst="rect">
            <a:avLst/>
          </a:prstGeom>
        </p:spPr>
      </p:pic>
      <p:sp>
        <p:nvSpPr>
          <p:cNvPr id="3" name="Rectangle 2"/>
          <p:cNvSpPr/>
          <p:nvPr/>
        </p:nvSpPr>
        <p:spPr>
          <a:xfrm>
            <a:off x="11021693" y="6031468"/>
            <a:ext cx="1017907" cy="461665"/>
          </a:xfrm>
          <a:prstGeom prst="rect">
            <a:avLst/>
          </a:prstGeom>
        </p:spPr>
        <p:txBody>
          <a:bodyPr wrap="none">
            <a:spAutoFit/>
          </a:bodyPr>
          <a:lstStyle/>
          <a:p>
            <a:pPr fontAlgn="base"/>
            <a:r>
              <a:rPr lang="en-US" altLang="zh-CN" sz="1200" b="1" spc="-5" dirty="0">
                <a:solidFill>
                  <a:schemeClr val="tx1">
                    <a:lumMod val="65000"/>
                    <a:lumOff val="35000"/>
                  </a:schemeClr>
                </a:solidFill>
                <a:ea typeface="Verdana"/>
                <a:cs typeface="Verdana"/>
              </a:rPr>
              <a:t>Password</a:t>
            </a:r>
          </a:p>
          <a:p>
            <a:pPr fontAlgn="base"/>
            <a:r>
              <a:rPr lang="en-US" altLang="zh-CN" sz="1200" b="1" spc="-5" dirty="0">
                <a:solidFill>
                  <a:schemeClr val="tx1">
                    <a:lumMod val="65000"/>
                    <a:lumOff val="35000"/>
                  </a:schemeClr>
                </a:solidFill>
                <a:ea typeface="Verdana"/>
                <a:cs typeface="Verdana"/>
              </a:rPr>
              <a:t> Cracking</a:t>
            </a:r>
          </a:p>
        </p:txBody>
      </p:sp>
      <p:pic>
        <p:nvPicPr>
          <p:cNvPr id="11" name="Picture 10"/>
          <p:cNvPicPr>
            <a:picLocks noChangeAspect="1"/>
          </p:cNvPicPr>
          <p:nvPr/>
        </p:nvPicPr>
        <p:blipFill rotWithShape="1">
          <a:blip r:embed="rId3"/>
          <a:srcRect l="35103" t="40740" r="36147" b="34074"/>
          <a:stretch/>
        </p:blipFill>
        <p:spPr>
          <a:xfrm>
            <a:off x="10591800" y="4800600"/>
            <a:ext cx="990600" cy="457200"/>
          </a:xfrm>
          <a:prstGeom prst="rect">
            <a:avLst/>
          </a:prstGeom>
        </p:spPr>
      </p:pic>
      <p:pic>
        <p:nvPicPr>
          <p:cNvPr id="12" name="Picture 11"/>
          <p:cNvPicPr>
            <a:picLocks noChangeAspect="1"/>
          </p:cNvPicPr>
          <p:nvPr/>
        </p:nvPicPr>
        <p:blipFill rotWithShape="1">
          <a:blip r:embed="rId3"/>
          <a:srcRect l="35103" t="40740" r="36147" b="34074"/>
          <a:stretch/>
        </p:blipFill>
        <p:spPr>
          <a:xfrm>
            <a:off x="4675094" y="1600200"/>
            <a:ext cx="1855694" cy="914400"/>
          </a:xfrm>
          <a:prstGeom prst="rect">
            <a:avLst/>
          </a:prstGeom>
        </p:spPr>
      </p:pic>
      <p:sp>
        <p:nvSpPr>
          <p:cNvPr id="4" name="Rectangle 3"/>
          <p:cNvSpPr/>
          <p:nvPr/>
        </p:nvSpPr>
        <p:spPr>
          <a:xfrm>
            <a:off x="10439400" y="4800600"/>
            <a:ext cx="1600200" cy="461665"/>
          </a:xfrm>
          <a:prstGeom prst="rect">
            <a:avLst/>
          </a:prstGeom>
        </p:spPr>
        <p:txBody>
          <a:bodyPr wrap="square">
            <a:spAutoFit/>
          </a:bodyPr>
          <a:lstStyle/>
          <a:p>
            <a:pPr fontAlgn="base"/>
            <a:r>
              <a:rPr lang="en-US" altLang="zh-CN" sz="1200" b="1" spc="-5" dirty="0">
                <a:solidFill>
                  <a:schemeClr val="tx1">
                    <a:lumMod val="65000"/>
                    <a:lumOff val="35000"/>
                  </a:schemeClr>
                </a:solidFill>
                <a:ea typeface="Verdana"/>
                <a:cs typeface="Verdana"/>
              </a:rPr>
              <a:t>Identity Fraud/</a:t>
            </a:r>
          </a:p>
          <a:p>
            <a:pPr fontAlgn="base"/>
            <a:r>
              <a:rPr lang="en-US" altLang="zh-CN" sz="1200" b="1" spc="-5" dirty="0">
                <a:solidFill>
                  <a:schemeClr val="tx1">
                    <a:lumMod val="65000"/>
                    <a:lumOff val="35000"/>
                  </a:schemeClr>
                </a:solidFill>
                <a:ea typeface="Verdana"/>
                <a:cs typeface="Verdana"/>
              </a:rPr>
              <a:t>Identity theft</a:t>
            </a:r>
          </a:p>
        </p:txBody>
      </p:sp>
    </p:spTree>
    <p:extLst>
      <p:ext uri="{BB962C8B-B14F-4D97-AF65-F5344CB8AC3E}">
        <p14:creationId xmlns:p14="http://schemas.microsoft.com/office/powerpoint/2010/main" val="1154137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2811</Words>
  <Application>Microsoft Office PowerPoint</Application>
  <PresentationFormat>Widescreen</PresentationFormat>
  <Paragraphs>282</Paragraphs>
  <Slides>45</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45</vt:i4>
      </vt:variant>
    </vt:vector>
  </HeadingPairs>
  <TitlesOfParts>
    <vt:vector size="61" baseType="lpstr">
      <vt:lpstr>新細明體</vt:lpstr>
      <vt:lpstr>arial</vt:lpstr>
      <vt:lpstr>arial</vt:lpstr>
      <vt:lpstr>Arial MT</vt:lpstr>
      <vt:lpstr>Calibri</vt:lpstr>
      <vt:lpstr>Calibri Light</vt:lpstr>
      <vt:lpstr>Comic Sans MS</vt:lpstr>
      <vt:lpstr>Helvetica</vt:lpstr>
      <vt:lpstr>neue-haas-grotesk-display</vt:lpstr>
      <vt:lpstr>Oswald</vt:lpstr>
      <vt:lpstr>Segoe UI Symbol</vt:lpstr>
      <vt:lpstr>Symbol</vt:lpstr>
      <vt:lpstr>Times New Roman</vt:lpstr>
      <vt:lpstr>Trebuchet MS</vt:lpstr>
      <vt:lpstr>Verdana</vt:lpstr>
      <vt:lpstr>Office Theme</vt:lpstr>
      <vt:lpstr>Introduction to Cybersecurity</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1- Malware</vt:lpstr>
      <vt:lpstr>PowerPoint Presentation</vt:lpstr>
      <vt:lpstr>2- Phishing</vt:lpstr>
      <vt:lpstr>Phishing Statistics</vt:lpstr>
      <vt:lpstr>Example of Phishing</vt:lpstr>
      <vt:lpstr>PowerPoint Presentation</vt:lpstr>
      <vt:lpstr>PowerPoint Presentation</vt:lpstr>
      <vt:lpstr>5- Social Engineering</vt:lpstr>
      <vt:lpstr>6-Cross Site Scripting (XSS)</vt:lpstr>
      <vt:lpstr>PowerPoint Presentation</vt:lpstr>
      <vt:lpstr>PowerPoint Presentation</vt:lpstr>
      <vt:lpstr>PowerPoint Presentation</vt:lpstr>
      <vt:lpstr>PowerPoint Presentation</vt:lpstr>
      <vt:lpstr>Identity Theft</vt:lpstr>
      <vt:lpstr>PowerPoint Presentation</vt:lpstr>
      <vt:lpstr>PowerPoint Presentation</vt:lpstr>
      <vt:lpstr>PowerPoint Presentation</vt:lpstr>
      <vt:lpstr>Types of Hacker</vt:lpstr>
      <vt:lpstr>Types of Hacker</vt:lpstr>
      <vt:lpstr>Types of Hacker</vt:lpstr>
      <vt:lpstr>PowerPoint Presentation</vt:lpstr>
      <vt:lpstr>PowerPoint Presentation</vt:lpstr>
      <vt:lpstr>PowerPoint Presentation</vt:lpstr>
      <vt:lpstr> Types of Vulnerabilities</vt:lpstr>
      <vt:lpstr>Security Project Team </vt:lpstr>
      <vt:lpstr>Senior Management </vt:lpstr>
      <vt:lpstr>Securing the Components</vt:lpstr>
      <vt:lpstr>Figure 1-5 – Subject and Object of Attack</vt:lpstr>
      <vt:lpstr>Data Ownership</vt:lpstr>
      <vt:lpstr>PowerPoint Presentation</vt:lpstr>
      <vt:lpstr>PowerPoint Presentation</vt:lpstr>
      <vt:lpstr>PowerPoint Presentation</vt:lpstr>
      <vt:lpstr>PowerPoint Presentation</vt:lpstr>
      <vt:lpstr>PowerPoint Presentation</vt:lpstr>
      <vt:lpstr>PowerPoint Presentation</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 محمد العدوان</dc:creator>
  <cp:lastModifiedBy>mohammed  Musaed</cp:lastModifiedBy>
  <cp:revision>11</cp:revision>
  <dcterms:created xsi:type="dcterms:W3CDTF">2023-10-04T16:44:07Z</dcterms:created>
  <dcterms:modified xsi:type="dcterms:W3CDTF">2024-11-21T13:55:29Z</dcterms:modified>
</cp:coreProperties>
</file>