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63" r:id="rId2"/>
    <p:sldId id="300" r:id="rId3"/>
    <p:sldId id="308" r:id="rId4"/>
    <p:sldId id="314"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3" r:id="rId33"/>
    <p:sldId id="344" r:id="rId34"/>
    <p:sldId id="345" r:id="rId35"/>
    <p:sldId id="346" r:id="rId36"/>
    <p:sldId id="347" r:id="rId37"/>
    <p:sldId id="348" r:id="rId38"/>
    <p:sldId id="349" r:id="rId39"/>
    <p:sldId id="350" r:id="rId40"/>
    <p:sldId id="351" r:id="rId41"/>
    <p:sldId id="352" r:id="rId42"/>
    <p:sldId id="353" r:id="rId43"/>
    <p:sldId id="354" r:id="rId44"/>
    <p:sldId id="355" r:id="rId45"/>
    <p:sldId id="356" r:id="rId46"/>
    <p:sldId id="357" r:id="rId47"/>
    <p:sldId id="358" r:id="rId48"/>
    <p:sldId id="359" r:id="rId49"/>
    <p:sldId id="360" r:id="rId50"/>
    <p:sldId id="36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40" autoAdjust="0"/>
  </p:normalViewPr>
  <p:slideViewPr>
    <p:cSldViewPr snapToGrid="0">
      <p:cViewPr varScale="1">
        <p:scale>
          <a:sx n="65" d="100"/>
          <a:sy n="65" d="100"/>
        </p:scale>
        <p:origin x="65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A9D3FD-E56B-45F4-936D-E8A9651E7E01}"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D5F1B-47FA-42F9-94D5-941B25DCD095}" type="slidenum">
              <a:rPr lang="en-US" smtClean="0"/>
              <a:t>‹#›</a:t>
            </a:fld>
            <a:endParaRPr lang="en-US"/>
          </a:p>
        </p:txBody>
      </p:sp>
    </p:spTree>
    <p:extLst>
      <p:ext uri="{BB962C8B-B14F-4D97-AF65-F5344CB8AC3E}">
        <p14:creationId xmlns:p14="http://schemas.microsoft.com/office/powerpoint/2010/main" val="1425507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2</a:t>
            </a:fld>
            <a:endParaRPr lang="en-US" dirty="0"/>
          </a:p>
        </p:txBody>
      </p:sp>
    </p:spTree>
    <p:extLst>
      <p:ext uri="{BB962C8B-B14F-4D97-AF65-F5344CB8AC3E}">
        <p14:creationId xmlns:p14="http://schemas.microsoft.com/office/powerpoint/2010/main" val="2159097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algn="l" rtl="0" eaLnBrk="0" fontAlgn="base" hangingPunct="0">
              <a:spcBef>
                <a:spcPct val="0"/>
              </a:spcBef>
              <a:spcAft>
                <a:spcPct val="0"/>
              </a:spcAft>
              <a:defRPr sz="2000">
                <a:solidFill>
                  <a:srgbClr val="FFFFFF"/>
                </a:solidFill>
                <a:latin typeface="Times New Roman" pitchFamily="18" charset="0"/>
              </a:defRPr>
            </a:lvl6pPr>
            <a:lvl7pPr marL="2971800" indent="-228600" algn="l" rtl="0" eaLnBrk="0" fontAlgn="base" hangingPunct="0">
              <a:spcBef>
                <a:spcPct val="0"/>
              </a:spcBef>
              <a:spcAft>
                <a:spcPct val="0"/>
              </a:spcAft>
              <a:defRPr sz="2000">
                <a:solidFill>
                  <a:srgbClr val="FFFFFF"/>
                </a:solidFill>
                <a:latin typeface="Times New Roman" pitchFamily="18" charset="0"/>
              </a:defRPr>
            </a:lvl7pPr>
            <a:lvl8pPr marL="3429000" indent="-228600" algn="l" rtl="0" eaLnBrk="0" fontAlgn="base" hangingPunct="0">
              <a:spcBef>
                <a:spcPct val="0"/>
              </a:spcBef>
              <a:spcAft>
                <a:spcPct val="0"/>
              </a:spcAft>
              <a:defRPr sz="2000">
                <a:solidFill>
                  <a:srgbClr val="FFFFFF"/>
                </a:solidFill>
                <a:latin typeface="Times New Roman" pitchFamily="18" charset="0"/>
              </a:defRPr>
            </a:lvl8pPr>
            <a:lvl9pPr marL="3886200" indent="-228600" algn="l" rtl="0" eaLnBrk="0" fontAlgn="base" hangingPunct="0">
              <a:spcBef>
                <a:spcPct val="0"/>
              </a:spcBef>
              <a:spcAft>
                <a:spcPct val="0"/>
              </a:spcAft>
              <a:defRPr sz="2000">
                <a:solidFill>
                  <a:srgbClr val="FFFFFF"/>
                </a:solidFill>
                <a:latin typeface="Times New Roman" pitchFamily="18" charset="0"/>
              </a:defRPr>
            </a:lvl9pPr>
          </a:lstStyle>
          <a:p>
            <a:pPr eaLnBrk="1" hangingPunct="1"/>
            <a:fld id="{09C7BD7F-6F65-43BF-A579-96C63DF0BC0B}" type="slidenum">
              <a:rPr lang="en-US" altLang="en-US" sz="1200" smtClean="0">
                <a:solidFill>
                  <a:prstClr val="black"/>
                </a:solidFill>
              </a:rPr>
              <a:pPr eaLnBrk="1" hangingPunct="1"/>
              <a:t>28</a:t>
            </a:fld>
            <a:endParaRPr lang="en-US" altLang="en-US" sz="1200">
              <a:solidFill>
                <a:prstClr val="black"/>
              </a:solidFill>
            </a:endParaRPr>
          </a:p>
        </p:txBody>
      </p:sp>
    </p:spTree>
    <p:extLst>
      <p:ext uri="{BB962C8B-B14F-4D97-AF65-F5344CB8AC3E}">
        <p14:creationId xmlns:p14="http://schemas.microsoft.com/office/powerpoint/2010/main" val="2567250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rgbClr val="FFFFFF"/>
                </a:solidFill>
                <a:latin typeface="Times New Roman" pitchFamily="18" charset="0"/>
              </a:defRPr>
            </a:lvl1pPr>
            <a:lvl2pPr marL="742950" indent="-285750" eaLnBrk="0" hangingPunct="0">
              <a:defRPr sz="2000">
                <a:solidFill>
                  <a:srgbClr val="FFFFFF"/>
                </a:solidFill>
                <a:latin typeface="Times New Roman" pitchFamily="18" charset="0"/>
              </a:defRPr>
            </a:lvl2pPr>
            <a:lvl3pPr marL="1143000" indent="-228600" eaLnBrk="0" hangingPunct="0">
              <a:defRPr sz="2000">
                <a:solidFill>
                  <a:srgbClr val="FFFFFF"/>
                </a:solidFill>
                <a:latin typeface="Times New Roman" pitchFamily="18" charset="0"/>
              </a:defRPr>
            </a:lvl3pPr>
            <a:lvl4pPr marL="1600200" indent="-228600" eaLnBrk="0" hangingPunct="0">
              <a:defRPr sz="2000">
                <a:solidFill>
                  <a:srgbClr val="FFFFFF"/>
                </a:solidFill>
                <a:latin typeface="Times New Roman" pitchFamily="18" charset="0"/>
              </a:defRPr>
            </a:lvl4pPr>
            <a:lvl5pPr marL="2057400" indent="-228600" eaLnBrk="0" hangingPunct="0">
              <a:defRPr sz="2000">
                <a:solidFill>
                  <a:srgbClr val="FFFFFF"/>
                </a:solidFill>
                <a:latin typeface="Times New Roman" pitchFamily="18" charset="0"/>
              </a:defRPr>
            </a:lvl5pPr>
            <a:lvl6pPr marL="2514600" indent="-228600" algn="l" rtl="0" eaLnBrk="0" fontAlgn="base" hangingPunct="0">
              <a:spcBef>
                <a:spcPct val="0"/>
              </a:spcBef>
              <a:spcAft>
                <a:spcPct val="0"/>
              </a:spcAft>
              <a:defRPr sz="2000">
                <a:solidFill>
                  <a:srgbClr val="FFFFFF"/>
                </a:solidFill>
                <a:latin typeface="Times New Roman" pitchFamily="18" charset="0"/>
              </a:defRPr>
            </a:lvl6pPr>
            <a:lvl7pPr marL="2971800" indent="-228600" algn="l" rtl="0" eaLnBrk="0" fontAlgn="base" hangingPunct="0">
              <a:spcBef>
                <a:spcPct val="0"/>
              </a:spcBef>
              <a:spcAft>
                <a:spcPct val="0"/>
              </a:spcAft>
              <a:defRPr sz="2000">
                <a:solidFill>
                  <a:srgbClr val="FFFFFF"/>
                </a:solidFill>
                <a:latin typeface="Times New Roman" pitchFamily="18" charset="0"/>
              </a:defRPr>
            </a:lvl7pPr>
            <a:lvl8pPr marL="3429000" indent="-228600" algn="l" rtl="0" eaLnBrk="0" fontAlgn="base" hangingPunct="0">
              <a:spcBef>
                <a:spcPct val="0"/>
              </a:spcBef>
              <a:spcAft>
                <a:spcPct val="0"/>
              </a:spcAft>
              <a:defRPr sz="2000">
                <a:solidFill>
                  <a:srgbClr val="FFFFFF"/>
                </a:solidFill>
                <a:latin typeface="Times New Roman" pitchFamily="18" charset="0"/>
              </a:defRPr>
            </a:lvl8pPr>
            <a:lvl9pPr marL="3886200" indent="-228600" algn="l" rtl="0" eaLnBrk="0" fontAlgn="base" hangingPunct="0">
              <a:spcBef>
                <a:spcPct val="0"/>
              </a:spcBef>
              <a:spcAft>
                <a:spcPct val="0"/>
              </a:spcAft>
              <a:defRPr sz="2000">
                <a:solidFill>
                  <a:srgbClr val="FFFFFF"/>
                </a:solidFill>
                <a:latin typeface="Times New Roman" pitchFamily="18" charset="0"/>
              </a:defRPr>
            </a:lvl9pPr>
          </a:lstStyle>
          <a:p>
            <a:pPr eaLnBrk="1" hangingPunct="1"/>
            <a:fld id="{1A297B39-AD45-45CA-98C3-7569EAEA05DD}" type="slidenum">
              <a:rPr lang="en-US" altLang="en-US" sz="1200" smtClean="0">
                <a:solidFill>
                  <a:prstClr val="black"/>
                </a:solidFill>
              </a:rPr>
              <a:pPr eaLnBrk="1" hangingPunct="1"/>
              <a:t>29</a:t>
            </a:fld>
            <a:endParaRPr lang="en-US" altLang="en-US" sz="1200">
              <a:solidFill>
                <a:prstClr val="black"/>
              </a:solidFill>
            </a:endParaRPr>
          </a:p>
        </p:txBody>
      </p:sp>
    </p:spTree>
    <p:extLst>
      <p:ext uri="{BB962C8B-B14F-4D97-AF65-F5344CB8AC3E}">
        <p14:creationId xmlns:p14="http://schemas.microsoft.com/office/powerpoint/2010/main" val="890250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29B2829-E5F0-4E14-B409-30CDBCBC525D}" type="slidenum">
              <a:rPr lang="en-US" altLang="ar-JO" sz="1200"/>
              <a:pPr/>
              <a:t>31</a:t>
            </a:fld>
            <a:endParaRPr lang="en-US" altLang="ar-JO" sz="1200"/>
          </a:p>
        </p:txBody>
      </p:sp>
      <p:sp>
        <p:nvSpPr>
          <p:cNvPr id="32771" name="Rectangle 2"/>
          <p:cNvSpPr>
            <a:spLocks noGrp="1" noRot="1" noChangeAspect="1" noChangeArrowheads="1" noTextEdit="1"/>
          </p:cNvSpPr>
          <p:nvPr>
            <p:ph type="sldImg"/>
          </p:nvPr>
        </p:nvSpPr>
        <p:spPr>
          <a:xfrm>
            <a:off x="3363913" y="2366963"/>
            <a:ext cx="0" cy="0"/>
          </a:xfrm>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miter lim="800000"/>
            <a:headEnd/>
            <a:tailEnd/>
          </a:ln>
        </p:spPr>
        <p:txBody>
          <a:bodyPr lIns="89913" tIns="44956" rIns="89913" bIns="44956"/>
          <a:lstStyle/>
          <a:p>
            <a:endParaRPr lang="en-US" altLang="ar-JO" dirty="0"/>
          </a:p>
        </p:txBody>
      </p:sp>
    </p:spTree>
    <p:extLst>
      <p:ext uri="{BB962C8B-B14F-4D97-AF65-F5344CB8AC3E}">
        <p14:creationId xmlns:p14="http://schemas.microsoft.com/office/powerpoint/2010/main" val="2330366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1EF14D2-C21D-4A46-81D4-1109B93E68D0}" type="slidenum">
              <a:rPr lang="en-US" altLang="ar-JO" sz="1200">
                <a:solidFill>
                  <a:srgbClr val="000000"/>
                </a:solidFill>
              </a:rPr>
              <a:pPr/>
              <a:t>32</a:t>
            </a:fld>
            <a:endParaRPr lang="en-US" altLang="ar-JO" sz="1200">
              <a:solidFill>
                <a:srgbClr val="000000"/>
              </a:solidFill>
            </a:endParaRPr>
          </a:p>
        </p:txBody>
      </p:sp>
      <p:sp>
        <p:nvSpPr>
          <p:cNvPr id="34819" name="Rectangle 2"/>
          <p:cNvSpPr>
            <a:spLocks noGrp="1" noRot="1" noChangeAspect="1" noChangeArrowheads="1" noTextEdit="1"/>
          </p:cNvSpPr>
          <p:nvPr>
            <p:ph type="sldImg"/>
          </p:nvPr>
        </p:nvSpPr>
        <p:spPr>
          <a:xfrm>
            <a:off x="3363913" y="2366963"/>
            <a:ext cx="0" cy="0"/>
          </a:xfrm>
          <a:solidFill>
            <a:srgbClr val="FFFFFF"/>
          </a:solidFill>
          <a:ln/>
        </p:spPr>
      </p:sp>
      <p:sp>
        <p:nvSpPr>
          <p:cNvPr id="34820" name="Rectangle 3"/>
          <p:cNvSpPr>
            <a:spLocks noGrp="1" noChangeArrowheads="1"/>
          </p:cNvSpPr>
          <p:nvPr>
            <p:ph type="body" idx="1"/>
          </p:nvPr>
        </p:nvSpPr>
        <p:spPr>
          <a:solidFill>
            <a:srgbClr val="FFFFFF"/>
          </a:solidFill>
          <a:ln>
            <a:solidFill>
              <a:srgbClr val="000000"/>
            </a:solidFill>
            <a:miter lim="800000"/>
            <a:headEnd/>
            <a:tailEnd/>
          </a:ln>
        </p:spPr>
        <p:txBody>
          <a:bodyPr lIns="89913" tIns="44956" rIns="89913" bIns="44956"/>
          <a:lstStyle/>
          <a:p>
            <a:endParaRPr lang="ar-JO" altLang="ar-JO"/>
          </a:p>
        </p:txBody>
      </p:sp>
    </p:spTree>
    <p:extLst>
      <p:ext uri="{BB962C8B-B14F-4D97-AF65-F5344CB8AC3E}">
        <p14:creationId xmlns:p14="http://schemas.microsoft.com/office/powerpoint/2010/main" val="3416835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5B26D-AD21-8A4F-DC92-78770EC051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B1AA6-54B6-BC99-0B5C-9AD664627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6484F2-B897-DB8A-AD4D-504BBB50B217}"/>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5" name="Footer Placeholder 4">
            <a:extLst>
              <a:ext uri="{FF2B5EF4-FFF2-40B4-BE49-F238E27FC236}">
                <a16:creationId xmlns:a16="http://schemas.microsoft.com/office/drawing/2014/main" id="{D20C5993-06D0-DC7B-9827-26DB84F0CE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A6464-F59C-63DF-930A-A57EDB69B868}"/>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75516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D71B1-E977-A6D1-478F-14D67A1C6A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75BD25-3A0A-9448-7C8F-220A8C838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335F7-7596-1A1D-E20E-2DAF9A988AD0}"/>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5" name="Footer Placeholder 4">
            <a:extLst>
              <a:ext uri="{FF2B5EF4-FFF2-40B4-BE49-F238E27FC236}">
                <a16:creationId xmlns:a16="http://schemas.microsoft.com/office/drawing/2014/main" id="{501DD383-06B3-CD40-A993-4AC3501067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B9023-2606-4473-752F-F6280CA39FF5}"/>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3680352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D7EFE7-71B2-B463-B026-286956FA5F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9C2C6C-1DC3-4F23-AEFA-4F701980CD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6FC13-0AF1-4DDF-A310-E558C06E69B6}"/>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5" name="Footer Placeholder 4">
            <a:extLst>
              <a:ext uri="{FF2B5EF4-FFF2-40B4-BE49-F238E27FC236}">
                <a16:creationId xmlns:a16="http://schemas.microsoft.com/office/drawing/2014/main" id="{C01CEC9F-E0EB-B997-4D6F-7FE55EDB2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6DD6F-185A-1606-CAA9-F0CF7CE2120E}"/>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3026583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9545-361E-5636-E524-F83E30AEB5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07AEBC-6FF2-ABCC-3DAA-6C3D23BB1A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36ECE-7F3F-4651-7F10-B63588D97D59}"/>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5" name="Footer Placeholder 4">
            <a:extLst>
              <a:ext uri="{FF2B5EF4-FFF2-40B4-BE49-F238E27FC236}">
                <a16:creationId xmlns:a16="http://schemas.microsoft.com/office/drawing/2014/main" id="{C53EDA80-17A0-B382-971F-98DF55B3AB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CF979-CF0E-FCA0-37B8-4ADAF2729830}"/>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1219870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7FA-2DD4-425B-244A-8931D1DF7A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726B87-36B5-552F-EEB3-1ED53FBBC1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4B89CF-85B1-5C52-DBC4-1A71FEB82A1E}"/>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5" name="Footer Placeholder 4">
            <a:extLst>
              <a:ext uri="{FF2B5EF4-FFF2-40B4-BE49-F238E27FC236}">
                <a16:creationId xmlns:a16="http://schemas.microsoft.com/office/drawing/2014/main" id="{8877C3F2-2892-4D05-52B9-45F6AB3C3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E5BB60-4611-E1CF-5058-B3BAE3940D98}"/>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2506400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0B8F1-8685-C865-EEFC-6C276034D6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B8AC31-F1C3-98AC-BCEB-F9E8B61AB6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1FF39A-0490-CF18-F739-E52DB7A58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CEC519-0135-EFCC-6B50-4A7A834860DA}"/>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6" name="Footer Placeholder 5">
            <a:extLst>
              <a:ext uri="{FF2B5EF4-FFF2-40B4-BE49-F238E27FC236}">
                <a16:creationId xmlns:a16="http://schemas.microsoft.com/office/drawing/2014/main" id="{EA89B519-3441-BAA3-8802-A7A7A8BB6A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7ED0A-A62F-0124-99F1-DDEC89DF9933}"/>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240796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D7424-DB51-6DE7-8C07-CD6C1EAA28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42BC17-3461-23B2-27AE-177C74C7E8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52C039-3357-70D7-AF6D-5473C80C59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19B210-6784-C2AF-424E-487AD1BEC6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3B4292-F739-22A0-9EF0-55C03D6D6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7B7777-0AA2-1F00-599A-43F61602D90F}"/>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8" name="Footer Placeholder 7">
            <a:extLst>
              <a:ext uri="{FF2B5EF4-FFF2-40B4-BE49-F238E27FC236}">
                <a16:creationId xmlns:a16="http://schemas.microsoft.com/office/drawing/2014/main" id="{3E7DB60E-B319-079B-55FA-BA92314B82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908671-104E-1BCF-13F5-A42C32F51453}"/>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1422956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8E93E-EA68-ED3A-954C-A03E473110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AA5637-2708-6420-8690-89605423E28D}"/>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4" name="Footer Placeholder 3">
            <a:extLst>
              <a:ext uri="{FF2B5EF4-FFF2-40B4-BE49-F238E27FC236}">
                <a16:creationId xmlns:a16="http://schemas.microsoft.com/office/drawing/2014/main" id="{B55992C5-B959-C3C1-2394-A3915CBAA5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7CCC70C-3182-BA84-FC96-5BE4BD73687C}"/>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272876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BF4950-12B7-D1F1-7154-94A2835CA662}"/>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3" name="Footer Placeholder 2">
            <a:extLst>
              <a:ext uri="{FF2B5EF4-FFF2-40B4-BE49-F238E27FC236}">
                <a16:creationId xmlns:a16="http://schemas.microsoft.com/office/drawing/2014/main" id="{101CA16B-C9B5-D002-AA2A-8D39900C08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2CC7BC-F34C-9E8E-2CEF-7A1F6A92762B}"/>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354063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EAC5-200B-D004-2789-D3FC1705A4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F3F4A5-9C5A-5AEA-C93E-09B32D71E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55FDF0-3DE9-C693-700A-E0BC2ED18F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1C0E3-C745-C589-E189-7BDB225D14BE}"/>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6" name="Footer Placeholder 5">
            <a:extLst>
              <a:ext uri="{FF2B5EF4-FFF2-40B4-BE49-F238E27FC236}">
                <a16:creationId xmlns:a16="http://schemas.microsoft.com/office/drawing/2014/main" id="{0F0D47D9-A0C3-CE3E-99A2-2E2B54A807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D1391-8616-A954-7B74-7023EC1AF22E}"/>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3289955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6E9D-A1F0-C1AA-17C5-43646C813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9845CF-F689-9896-67E4-B113D109CA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E7170D-047C-3911-3DB8-8D6748D85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3BE9E-2E19-AABB-D32B-7317E344ED6E}"/>
              </a:ext>
            </a:extLst>
          </p:cNvPr>
          <p:cNvSpPr>
            <a:spLocks noGrp="1"/>
          </p:cNvSpPr>
          <p:nvPr>
            <p:ph type="dt" sz="half" idx="10"/>
          </p:nvPr>
        </p:nvSpPr>
        <p:spPr/>
        <p:txBody>
          <a:bodyPr/>
          <a:lstStyle/>
          <a:p>
            <a:fld id="{C8ED0DB8-E039-40F6-9214-CD9FDAF72C87}" type="datetimeFigureOut">
              <a:rPr lang="en-US" smtClean="0"/>
              <a:t>11/15/2024</a:t>
            </a:fld>
            <a:endParaRPr lang="en-US"/>
          </a:p>
        </p:txBody>
      </p:sp>
      <p:sp>
        <p:nvSpPr>
          <p:cNvPr id="6" name="Footer Placeholder 5">
            <a:extLst>
              <a:ext uri="{FF2B5EF4-FFF2-40B4-BE49-F238E27FC236}">
                <a16:creationId xmlns:a16="http://schemas.microsoft.com/office/drawing/2014/main" id="{0010082A-A4AC-DF06-9EBA-60E6116FD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874F4-DEF0-11C9-4964-EAA42DB3E138}"/>
              </a:ext>
            </a:extLst>
          </p:cNvPr>
          <p:cNvSpPr>
            <a:spLocks noGrp="1"/>
          </p:cNvSpPr>
          <p:nvPr>
            <p:ph type="sldNum" sz="quarter" idx="12"/>
          </p:nvPr>
        </p:nvSpPr>
        <p:spPr/>
        <p:txBody>
          <a:bodyPr/>
          <a:lstStyle/>
          <a:p>
            <a:fld id="{EBAFB626-5E0A-4B54-B10F-938C9A7F941D}" type="slidenum">
              <a:rPr lang="en-US" smtClean="0"/>
              <a:t>‹#›</a:t>
            </a:fld>
            <a:endParaRPr lang="en-US"/>
          </a:p>
        </p:txBody>
      </p:sp>
    </p:spTree>
    <p:extLst>
      <p:ext uri="{BB962C8B-B14F-4D97-AF65-F5344CB8AC3E}">
        <p14:creationId xmlns:p14="http://schemas.microsoft.com/office/powerpoint/2010/main" val="33886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D030F4-798C-224B-A799-3023B6BD8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1A35E8-BCEF-1E1E-7F88-B17A8DB9CD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F5BC69-6E8A-4E17-0D05-A13DB1961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ED0DB8-E039-40F6-9214-CD9FDAF72C87}" type="datetimeFigureOut">
              <a:rPr lang="en-US" smtClean="0"/>
              <a:t>11/15/2024</a:t>
            </a:fld>
            <a:endParaRPr lang="en-US"/>
          </a:p>
        </p:txBody>
      </p:sp>
      <p:sp>
        <p:nvSpPr>
          <p:cNvPr id="5" name="Footer Placeholder 4">
            <a:extLst>
              <a:ext uri="{FF2B5EF4-FFF2-40B4-BE49-F238E27FC236}">
                <a16:creationId xmlns:a16="http://schemas.microsoft.com/office/drawing/2014/main" id="{7D10CF21-D0F8-37D4-689F-6F589BB06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AD72981-6609-2159-4214-2AAFF7844F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FB626-5E0A-4B54-B10F-938C9A7F941D}" type="slidenum">
              <a:rPr lang="en-US" smtClean="0"/>
              <a:t>‹#›</a:t>
            </a:fld>
            <a:endParaRPr lang="en-US"/>
          </a:p>
        </p:txBody>
      </p:sp>
    </p:spTree>
    <p:extLst>
      <p:ext uri="{BB962C8B-B14F-4D97-AF65-F5344CB8AC3E}">
        <p14:creationId xmlns:p14="http://schemas.microsoft.com/office/powerpoint/2010/main" val="2936471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254B-D735-9569-172B-249A3C8446A9}"/>
              </a:ext>
            </a:extLst>
          </p:cNvPr>
          <p:cNvSpPr>
            <a:spLocks noGrp="1"/>
          </p:cNvSpPr>
          <p:nvPr>
            <p:ph type="ctrTitle"/>
          </p:nvPr>
        </p:nvSpPr>
        <p:spPr>
          <a:xfrm>
            <a:off x="1524000" y="1122363"/>
            <a:ext cx="9414510" cy="2387600"/>
          </a:xfrm>
        </p:spPr>
        <p:txBody>
          <a:bodyPr/>
          <a:lstStyle/>
          <a:p>
            <a:r>
              <a:rPr lang="en-US" sz="6000" spc="-15" dirty="0">
                <a:latin typeface="Calibri"/>
                <a:cs typeface="Calibri"/>
              </a:rPr>
              <a:t>Introduction to Cybersecurity</a:t>
            </a:r>
            <a:endParaRPr lang="en-GB" dirty="0"/>
          </a:p>
        </p:txBody>
      </p:sp>
      <p:sp>
        <p:nvSpPr>
          <p:cNvPr id="3" name="Subtitle 2">
            <a:extLst>
              <a:ext uri="{FF2B5EF4-FFF2-40B4-BE49-F238E27FC236}">
                <a16:creationId xmlns:a16="http://schemas.microsoft.com/office/drawing/2014/main" id="{F35E38C5-0E29-663C-49AB-5ED7EA8396E0}"/>
              </a:ext>
            </a:extLst>
          </p:cNvPr>
          <p:cNvSpPr>
            <a:spLocks noGrp="1"/>
          </p:cNvSpPr>
          <p:nvPr>
            <p:ph type="subTitle" idx="1"/>
          </p:nvPr>
        </p:nvSpPr>
        <p:spPr/>
        <p:txBody>
          <a:bodyPr>
            <a:normAutofit fontScale="92500" lnSpcReduction="20000"/>
          </a:bodyPr>
          <a:lstStyle/>
          <a:p>
            <a:r>
              <a:rPr lang="en-GB" sz="4000" dirty="0">
                <a:latin typeface="Calibri"/>
                <a:cs typeface="Calibri"/>
              </a:rPr>
              <a:t>Chapter </a:t>
            </a:r>
            <a:r>
              <a:rPr lang="ar-JO" sz="4000" dirty="0">
                <a:latin typeface="Calibri"/>
                <a:cs typeface="Calibri"/>
              </a:rPr>
              <a:t>3</a:t>
            </a:r>
            <a:endParaRPr lang="en-GB" sz="4000" dirty="0">
              <a:latin typeface="Calibri"/>
              <a:cs typeface="Calibri"/>
            </a:endParaRPr>
          </a:p>
          <a:p>
            <a:endParaRPr lang="en-GB" sz="4000" dirty="0">
              <a:latin typeface="Calibri"/>
              <a:cs typeface="Calibri"/>
            </a:endParaRPr>
          </a:p>
          <a:p>
            <a:r>
              <a:rPr lang="en-GB" sz="4000" dirty="0" err="1">
                <a:latin typeface="Calibri"/>
                <a:cs typeface="Calibri"/>
              </a:rPr>
              <a:t>Dr.</a:t>
            </a:r>
            <a:r>
              <a:rPr lang="en-GB" sz="4000" dirty="0">
                <a:latin typeface="Calibri"/>
                <a:cs typeface="Calibri"/>
              </a:rPr>
              <a:t> Mohammed Tawfik</a:t>
            </a:r>
            <a:endParaRPr lang="en-GB" dirty="0"/>
          </a:p>
        </p:txBody>
      </p:sp>
    </p:spTree>
    <p:extLst>
      <p:ext uri="{BB962C8B-B14F-4D97-AF65-F5344CB8AC3E}">
        <p14:creationId xmlns:p14="http://schemas.microsoft.com/office/powerpoint/2010/main" val="4047530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304800" y="1577752"/>
            <a:ext cx="10820400" cy="4365848"/>
          </a:xfrm>
        </p:spPr>
        <p:txBody>
          <a:bodyPr/>
          <a:lstStyle/>
          <a:p>
            <a:pPr marL="1074738" indent="-538163">
              <a:buFont typeface="Wingdings" pitchFamily="2" charset="2"/>
              <a:buChar char="ü"/>
            </a:pPr>
            <a:r>
              <a:rPr lang="en-US" sz="2400" b="1" dirty="0">
                <a:latin typeface="Comic Sans MS" pitchFamily="66" charset="0"/>
              </a:rPr>
              <a:t>Physical connection to the wired network </a:t>
            </a:r>
            <a:r>
              <a:rPr lang="en-US" sz="2400" dirty="0">
                <a:latin typeface="Comic Sans MS" pitchFamily="66" charset="0"/>
              </a:rPr>
              <a:t>to sniff confidential data such as passwords and credit card numbers.</a:t>
            </a:r>
          </a:p>
          <a:p>
            <a:pPr marL="1074738" indent="-538163">
              <a:buFont typeface="Wingdings" pitchFamily="2" charset="2"/>
              <a:buChar char="ü"/>
            </a:pPr>
            <a:r>
              <a:rPr lang="en-US" sz="2400" b="1" dirty="0">
                <a:latin typeface="Comic Sans MS" pitchFamily="66" charset="0"/>
              </a:rPr>
              <a:t>Access to systems </a:t>
            </a:r>
            <a:r>
              <a:rPr lang="en-US" sz="2400" dirty="0">
                <a:latin typeface="Comic Sans MS" pitchFamily="66" charset="0"/>
              </a:rPr>
              <a:t>to collect data that can be used to crack passwords stored locally on the system.</a:t>
            </a:r>
          </a:p>
          <a:p>
            <a:pPr marL="1074738" indent="-538163">
              <a:buFont typeface="Wingdings" pitchFamily="2" charset="2"/>
              <a:buChar char="ü"/>
            </a:pPr>
            <a:r>
              <a:rPr lang="en-US" sz="2400" dirty="0">
                <a:latin typeface="Comic Sans MS" pitchFamily="66" charset="0"/>
              </a:rPr>
              <a:t>Opportunity to plant rogue access points to </a:t>
            </a:r>
            <a:r>
              <a:rPr lang="en-US" sz="2400" b="1" dirty="0">
                <a:latin typeface="Comic Sans MS" pitchFamily="66" charset="0"/>
              </a:rPr>
              <a:t>create an open wireless network </a:t>
            </a:r>
            <a:r>
              <a:rPr lang="en-US" sz="2400" dirty="0">
                <a:latin typeface="Comic Sans MS" pitchFamily="66" charset="0"/>
              </a:rPr>
              <a:t>with access to the wired network</a:t>
            </a:r>
            <a:endParaRPr lang="en-US" sz="2400" dirty="0">
              <a:latin typeface="Comic Sans MS" pitchFamily="66" charset="0"/>
              <a:ea typeface="Cambria Math" pitchFamily="18" charset="0"/>
            </a:endParaRPr>
          </a:p>
        </p:txBody>
      </p:sp>
      <p:sp>
        <p:nvSpPr>
          <p:cNvPr id="3" name="Title 3"/>
          <p:cNvSpPr txBox="1">
            <a:spLocks/>
          </p:cNvSpPr>
          <p:nvPr/>
        </p:nvSpPr>
        <p:spPr bwMode="auto">
          <a:xfrm>
            <a:off x="1752600" y="76200"/>
            <a:ext cx="9144000" cy="1085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4000" b="1" dirty="0">
                <a:solidFill>
                  <a:srgbClr val="FF0000"/>
                </a:solidFill>
                <a:latin typeface="Comic Sans MS" pitchFamily="66" charset="0"/>
              </a:rPr>
              <a:t>Physical Security Breach Incidents</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12649688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build="allAtOnce"/>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381000" y="1524000"/>
            <a:ext cx="11277600" cy="4425280"/>
          </a:xfrm>
        </p:spPr>
        <p:txBody>
          <a:bodyPr/>
          <a:lstStyle/>
          <a:p>
            <a:pPr algn="l" rtl="0">
              <a:buFont typeface="Wingdings" pitchFamily="2" charset="2"/>
              <a:buChar char="ü"/>
            </a:pPr>
            <a:endParaRPr lang="ar-JO" sz="2800" dirty="0">
              <a:latin typeface="Comic Sans MS" pitchFamily="66" charset="0"/>
            </a:endParaRPr>
          </a:p>
          <a:p>
            <a:pPr marL="1074738" indent="-538163">
              <a:buFont typeface="Wingdings" pitchFamily="2" charset="2"/>
              <a:buChar char="ü"/>
            </a:pPr>
            <a:r>
              <a:rPr lang="en-US" sz="2800" dirty="0">
                <a:latin typeface="Comic Sans MS" pitchFamily="66" charset="0"/>
              </a:rPr>
              <a:t>Theft of paper or electronic documents</a:t>
            </a:r>
          </a:p>
          <a:p>
            <a:pPr marL="1074738" indent="-538163">
              <a:buFont typeface="Wingdings" pitchFamily="2" charset="2"/>
              <a:buChar char="ü"/>
            </a:pPr>
            <a:r>
              <a:rPr lang="en-US" sz="2800" dirty="0">
                <a:latin typeface="Comic Sans MS" pitchFamily="66" charset="0"/>
              </a:rPr>
              <a:t>Theft of sensitive fax information</a:t>
            </a:r>
          </a:p>
          <a:p>
            <a:pPr marL="1074738" indent="-538163">
              <a:buFont typeface="Wingdings" pitchFamily="2" charset="2"/>
              <a:buChar char="ü"/>
            </a:pPr>
            <a:r>
              <a:rPr lang="en-US" sz="2800" dirty="0">
                <a:latin typeface="Comic Sans MS" pitchFamily="66" charset="0"/>
              </a:rPr>
              <a:t>Dumpster diving attack (emphasizing the need to shred important documents)</a:t>
            </a:r>
          </a:p>
        </p:txBody>
      </p:sp>
      <p:sp>
        <p:nvSpPr>
          <p:cNvPr id="3" name="Title 3"/>
          <p:cNvSpPr txBox="1">
            <a:spLocks/>
          </p:cNvSpPr>
          <p:nvPr/>
        </p:nvSpPr>
        <p:spPr bwMode="auto">
          <a:xfrm>
            <a:off x="1752600" y="76200"/>
            <a:ext cx="9144000" cy="1085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4000" b="1" dirty="0">
                <a:solidFill>
                  <a:srgbClr val="FF0000"/>
                </a:solidFill>
                <a:latin typeface="Comic Sans MS" pitchFamily="66" charset="0"/>
              </a:rPr>
              <a:t>Physical Security Breach Incidents</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14196999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 calcmode="lin" valueType="num">
                                      <p:cBhvr additive="base">
                                        <p:cTn id="7"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build="allAtOnce"/>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562600" y="381000"/>
            <a:ext cx="1778052" cy="707886"/>
          </a:xfrm>
          <a:prstGeom prst="rect">
            <a:avLst/>
          </a:prstGeom>
        </p:spPr>
        <p:txBody>
          <a:bodyPr wrap="none">
            <a:spAutoFit/>
          </a:bodyPr>
          <a:lstStyle/>
          <a:p>
            <a:pPr algn="ctr"/>
            <a:r>
              <a:rPr lang="en-US" sz="4000" b="1" dirty="0">
                <a:solidFill>
                  <a:srgbClr val="FF0000"/>
                </a:solidFill>
                <a:latin typeface="Comic Sans MS" pitchFamily="66" charset="0"/>
              </a:rPr>
              <a:t>Design</a:t>
            </a:r>
            <a:endParaRPr lang="ar-JO" sz="4000" b="1" dirty="0">
              <a:solidFill>
                <a:srgbClr val="FF0000"/>
              </a:solidFill>
              <a:latin typeface="Comic Sans MS" pitchFamily="66" charset="0"/>
            </a:endParaRPr>
          </a:p>
        </p:txBody>
      </p:sp>
      <p:pic>
        <p:nvPicPr>
          <p:cNvPr id="5122" name="Picture 2"/>
          <p:cNvPicPr>
            <a:picLocks noChangeAspect="1" noChangeArrowheads="1"/>
          </p:cNvPicPr>
          <p:nvPr/>
        </p:nvPicPr>
        <p:blipFill>
          <a:blip r:embed="rId2" cstate="print"/>
          <a:srcRect/>
          <a:stretch>
            <a:fillRect/>
          </a:stretch>
        </p:blipFill>
        <p:spPr bwMode="auto">
          <a:xfrm>
            <a:off x="2547433" y="1916832"/>
            <a:ext cx="6770340" cy="4097710"/>
          </a:xfrm>
          <a:prstGeom prst="rect">
            <a:avLst/>
          </a:prstGeom>
          <a:noFill/>
          <a:ln w="9525">
            <a:noFill/>
            <a:miter lim="800000"/>
            <a:headEnd/>
            <a:tailEnd/>
          </a:ln>
        </p:spPr>
      </p:pic>
    </p:spTree>
    <p:extLst>
      <p:ext uri="{BB962C8B-B14F-4D97-AF65-F5344CB8AC3E}">
        <p14:creationId xmlns:p14="http://schemas.microsoft.com/office/powerpoint/2010/main" val="29595840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 calcmode="lin" valueType="num">
                                      <p:cBhvr additive="base">
                                        <p:cTn id="13" dur="500" fill="hold"/>
                                        <p:tgtEl>
                                          <p:spTgt spid="5122"/>
                                        </p:tgtEl>
                                        <p:attrNameLst>
                                          <p:attrName>ppt_x</p:attrName>
                                        </p:attrNameLst>
                                      </p:cBhvr>
                                      <p:tavLst>
                                        <p:tav tm="0">
                                          <p:val>
                                            <p:strVal val="#ppt_x"/>
                                          </p:val>
                                        </p:tav>
                                        <p:tav tm="100000">
                                          <p:val>
                                            <p:strVal val="#ppt_x"/>
                                          </p:val>
                                        </p:tav>
                                      </p:tavLst>
                                    </p:anim>
                                    <p:anim calcmode="lin" valueType="num">
                                      <p:cBhvr additive="base">
                                        <p:cTn id="14" dur="500" fill="hold"/>
                                        <p:tgtEl>
                                          <p:spTgt spid="51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9" descr="http://www.eelsecure.co.uk/images/bg_fence400.jpg"/>
          <p:cNvPicPr>
            <a:picLocks noChangeAspect="1" noChangeArrowheads="1"/>
          </p:cNvPicPr>
          <p:nvPr/>
        </p:nvPicPr>
        <p:blipFill>
          <a:blip r:embed="rId2" cstate="print"/>
          <a:srcRect l="1666" t="49974" r="50000" b="3281"/>
          <a:stretch>
            <a:fillRect/>
          </a:stretch>
        </p:blipFill>
        <p:spPr bwMode="auto">
          <a:xfrm>
            <a:off x="4583832" y="2373238"/>
            <a:ext cx="2819400" cy="1847850"/>
          </a:xfrm>
          <a:prstGeom prst="rect">
            <a:avLst/>
          </a:prstGeom>
          <a:noFill/>
        </p:spPr>
      </p:pic>
      <p:pic>
        <p:nvPicPr>
          <p:cNvPr id="5" name="Picture 7" descr="Razor wire image, electrified razor coil supported by standard coils forming a secure border fence."/>
          <p:cNvPicPr>
            <a:picLocks noChangeAspect="1" noChangeArrowheads="1"/>
          </p:cNvPicPr>
          <p:nvPr/>
        </p:nvPicPr>
        <p:blipFill>
          <a:blip r:embed="rId3" cstate="print"/>
          <a:srcRect/>
          <a:stretch>
            <a:fillRect/>
          </a:stretch>
        </p:blipFill>
        <p:spPr bwMode="auto">
          <a:xfrm>
            <a:off x="6225480" y="4509120"/>
            <a:ext cx="3182888" cy="2001912"/>
          </a:xfrm>
          <a:prstGeom prst="rect">
            <a:avLst/>
          </a:prstGeom>
          <a:noFill/>
        </p:spPr>
      </p:pic>
      <p:sp>
        <p:nvSpPr>
          <p:cNvPr id="6" name="Rectangle 5"/>
          <p:cNvSpPr/>
          <p:nvPr/>
        </p:nvSpPr>
        <p:spPr>
          <a:xfrm>
            <a:off x="5105400" y="457200"/>
            <a:ext cx="1851789" cy="707886"/>
          </a:xfrm>
          <a:prstGeom prst="rect">
            <a:avLst/>
          </a:prstGeom>
        </p:spPr>
        <p:txBody>
          <a:bodyPr wrap="none">
            <a:spAutoFit/>
          </a:bodyPr>
          <a:lstStyle/>
          <a:p>
            <a:pPr algn="ctr"/>
            <a:r>
              <a:rPr lang="en-US" sz="4000" b="1" dirty="0">
                <a:solidFill>
                  <a:srgbClr val="FF0000"/>
                </a:solidFill>
                <a:latin typeface="Comic Sans MS" pitchFamily="66" charset="0"/>
              </a:rPr>
              <a:t>Fences</a:t>
            </a:r>
            <a:endParaRPr lang="ar-JO" sz="4000" b="1" dirty="0">
              <a:solidFill>
                <a:srgbClr val="FF0000"/>
              </a:solidFill>
              <a:latin typeface="Comic Sans MS" pitchFamily="66" charset="0"/>
            </a:endParaRPr>
          </a:p>
        </p:txBody>
      </p:sp>
      <p:pic>
        <p:nvPicPr>
          <p:cNvPr id="7" name="Picture 6" descr="Picture of TOP steel cage fencing fitted with electronic intruder surveilance equipment."/>
          <p:cNvPicPr>
            <a:picLocks noChangeAspect="1" noChangeArrowheads="1"/>
          </p:cNvPicPr>
          <p:nvPr/>
        </p:nvPicPr>
        <p:blipFill>
          <a:blip r:embed="rId4" cstate="print"/>
          <a:srcRect/>
          <a:stretch>
            <a:fillRect/>
          </a:stretch>
        </p:blipFill>
        <p:spPr bwMode="auto">
          <a:xfrm>
            <a:off x="2423592" y="4581128"/>
            <a:ext cx="3276600" cy="1872208"/>
          </a:xfrm>
          <a:prstGeom prst="rect">
            <a:avLst/>
          </a:prstGeom>
          <a:noFill/>
        </p:spPr>
      </p:pic>
    </p:spTree>
    <p:extLst>
      <p:ext uri="{BB962C8B-B14F-4D97-AF65-F5344CB8AC3E}">
        <p14:creationId xmlns:p14="http://schemas.microsoft.com/office/powerpoint/2010/main" val="6671852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4038600" y="381000"/>
            <a:ext cx="4195379" cy="707886"/>
          </a:xfrm>
          <a:prstGeom prst="rect">
            <a:avLst/>
          </a:prstGeom>
        </p:spPr>
        <p:txBody>
          <a:bodyPr wrap="none">
            <a:spAutoFit/>
          </a:bodyPr>
          <a:lstStyle/>
          <a:p>
            <a:pPr algn="ctr"/>
            <a:r>
              <a:rPr lang="en-US" sz="4000" b="1" dirty="0">
                <a:solidFill>
                  <a:srgbClr val="FF0000"/>
                </a:solidFill>
                <a:latin typeface="Comic Sans MS" pitchFamily="66" charset="0"/>
              </a:rPr>
              <a:t>Security Guards</a:t>
            </a:r>
            <a:endParaRPr lang="ar-JO" sz="4000" b="1" dirty="0">
              <a:solidFill>
                <a:srgbClr val="FF0000"/>
              </a:solidFill>
              <a:latin typeface="Comic Sans MS" pitchFamily="66" charset="0"/>
            </a:endParaRPr>
          </a:p>
        </p:txBody>
      </p:sp>
      <p:pic>
        <p:nvPicPr>
          <p:cNvPr id="1028" name="Picture 4" descr="http://www.elec-intro.com/EX/05-13-16/SecurityGuard.jpg"/>
          <p:cNvPicPr>
            <a:picLocks noChangeAspect="1" noChangeArrowheads="1"/>
          </p:cNvPicPr>
          <p:nvPr/>
        </p:nvPicPr>
        <p:blipFill>
          <a:blip r:embed="rId2" cstate="print"/>
          <a:srcRect/>
          <a:stretch>
            <a:fillRect/>
          </a:stretch>
        </p:blipFill>
        <p:spPr bwMode="auto">
          <a:xfrm>
            <a:off x="6528048" y="2348880"/>
            <a:ext cx="2893318" cy="3754388"/>
          </a:xfrm>
          <a:prstGeom prst="rect">
            <a:avLst/>
          </a:prstGeom>
          <a:noFill/>
        </p:spPr>
      </p:pic>
      <p:pic>
        <p:nvPicPr>
          <p:cNvPr id="1030" name="Picture 6" descr="http://www.pioneerexecutivesecurity.co.uk/images/security%20guards2.jpg"/>
          <p:cNvPicPr>
            <a:picLocks noChangeAspect="1" noChangeArrowheads="1"/>
          </p:cNvPicPr>
          <p:nvPr/>
        </p:nvPicPr>
        <p:blipFill>
          <a:blip r:embed="rId3" cstate="print"/>
          <a:srcRect/>
          <a:stretch>
            <a:fillRect/>
          </a:stretch>
        </p:blipFill>
        <p:spPr bwMode="auto">
          <a:xfrm>
            <a:off x="2063552" y="2514550"/>
            <a:ext cx="3810000" cy="3722763"/>
          </a:xfrm>
          <a:prstGeom prst="rect">
            <a:avLst/>
          </a:prstGeom>
          <a:noFill/>
        </p:spPr>
      </p:pic>
    </p:spTree>
    <p:extLst>
      <p:ext uri="{BB962C8B-B14F-4D97-AF65-F5344CB8AC3E}">
        <p14:creationId xmlns:p14="http://schemas.microsoft.com/office/powerpoint/2010/main" val="28108116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181600" y="304800"/>
            <a:ext cx="1526380" cy="707886"/>
          </a:xfrm>
          <a:prstGeom prst="rect">
            <a:avLst/>
          </a:prstGeom>
        </p:spPr>
        <p:txBody>
          <a:bodyPr wrap="none">
            <a:spAutoFit/>
          </a:bodyPr>
          <a:lstStyle/>
          <a:p>
            <a:pPr algn="ctr"/>
            <a:r>
              <a:rPr lang="en-US" sz="4000" b="1" dirty="0">
                <a:solidFill>
                  <a:srgbClr val="FF0000"/>
                </a:solidFill>
                <a:latin typeface="Comic Sans MS" pitchFamily="66" charset="0"/>
              </a:rPr>
              <a:t>Locks</a:t>
            </a:r>
            <a:endParaRPr lang="ar-JO" sz="4000" b="1" dirty="0">
              <a:solidFill>
                <a:srgbClr val="FF0000"/>
              </a:solidFill>
              <a:latin typeface="Comic Sans MS" pitchFamily="66" charset="0"/>
            </a:endParaRPr>
          </a:p>
        </p:txBody>
      </p:sp>
      <p:pic>
        <p:nvPicPr>
          <p:cNvPr id="3" name="Picture 2" descr="Some_types_of_door_locks"/>
          <p:cNvPicPr/>
          <p:nvPr/>
        </p:nvPicPr>
        <p:blipFill>
          <a:blip r:embed="rId2" cstate="print"/>
          <a:srcRect/>
          <a:stretch>
            <a:fillRect/>
          </a:stretch>
        </p:blipFill>
        <p:spPr bwMode="auto">
          <a:xfrm>
            <a:off x="2279576" y="2228850"/>
            <a:ext cx="7344816" cy="4008462"/>
          </a:xfrm>
          <a:prstGeom prst="rect">
            <a:avLst/>
          </a:prstGeom>
          <a:noFill/>
          <a:ln w="9525">
            <a:noFill/>
            <a:miter lim="800000"/>
            <a:headEnd/>
            <a:tailEnd/>
          </a:ln>
        </p:spPr>
      </p:pic>
    </p:spTree>
    <p:extLst>
      <p:ext uri="{BB962C8B-B14F-4D97-AF65-F5344CB8AC3E}">
        <p14:creationId xmlns:p14="http://schemas.microsoft.com/office/powerpoint/2010/main" val="22533246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5181600" y="381000"/>
            <a:ext cx="1526380" cy="707886"/>
          </a:xfrm>
          <a:prstGeom prst="rect">
            <a:avLst/>
          </a:prstGeom>
        </p:spPr>
        <p:txBody>
          <a:bodyPr wrap="none">
            <a:spAutoFit/>
          </a:bodyPr>
          <a:lstStyle/>
          <a:p>
            <a:pPr algn="ctr"/>
            <a:r>
              <a:rPr lang="en-US" sz="4000" b="1" dirty="0">
                <a:solidFill>
                  <a:srgbClr val="FF0000"/>
                </a:solidFill>
                <a:latin typeface="Comic Sans MS" pitchFamily="66" charset="0"/>
              </a:rPr>
              <a:t>Locks</a:t>
            </a:r>
            <a:endParaRPr lang="ar-JO" sz="4000" b="1" dirty="0">
              <a:solidFill>
                <a:srgbClr val="FF0000"/>
              </a:solidFill>
              <a:latin typeface="Comic Sans MS" pitchFamily="66" charset="0"/>
            </a:endParaRPr>
          </a:p>
        </p:txBody>
      </p:sp>
      <p:pic>
        <p:nvPicPr>
          <p:cNvPr id="1026" name="Picture 2"/>
          <p:cNvPicPr>
            <a:picLocks noChangeAspect="1" noChangeArrowheads="1"/>
          </p:cNvPicPr>
          <p:nvPr/>
        </p:nvPicPr>
        <p:blipFill>
          <a:blip r:embed="rId2" cstate="print"/>
          <a:srcRect/>
          <a:stretch>
            <a:fillRect/>
          </a:stretch>
        </p:blipFill>
        <p:spPr bwMode="auto">
          <a:xfrm>
            <a:off x="6312024" y="2636912"/>
            <a:ext cx="3758952" cy="2628900"/>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a:stretch>
            <a:fillRect/>
          </a:stretch>
        </p:blipFill>
        <p:spPr bwMode="auto">
          <a:xfrm>
            <a:off x="2207569" y="2636913"/>
            <a:ext cx="3456385" cy="2581275"/>
          </a:xfrm>
          <a:prstGeom prst="rect">
            <a:avLst/>
          </a:prstGeom>
          <a:noFill/>
          <a:ln w="9525">
            <a:noFill/>
            <a:miter lim="800000"/>
            <a:headEnd/>
            <a:tailEnd/>
          </a:ln>
        </p:spPr>
      </p:pic>
    </p:spTree>
    <p:extLst>
      <p:ext uri="{BB962C8B-B14F-4D97-AF65-F5344CB8AC3E}">
        <p14:creationId xmlns:p14="http://schemas.microsoft.com/office/powerpoint/2010/main" val="14362661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7"/>
                                        </p:tgtEl>
                                        <p:attrNameLst>
                                          <p:attrName>style.visibility</p:attrName>
                                        </p:attrNameLst>
                                      </p:cBhvr>
                                      <p:to>
                                        <p:strVal val="visible"/>
                                      </p:to>
                                    </p:set>
                                    <p:anim calcmode="lin" valueType="num">
                                      <p:cBhvr additive="base">
                                        <p:cTn id="19" dur="500" fill="hold"/>
                                        <p:tgtEl>
                                          <p:spTgt spid="1027"/>
                                        </p:tgtEl>
                                        <p:attrNameLst>
                                          <p:attrName>ppt_x</p:attrName>
                                        </p:attrNameLst>
                                      </p:cBhvr>
                                      <p:tavLst>
                                        <p:tav tm="0">
                                          <p:val>
                                            <p:strVal val="#ppt_x"/>
                                          </p:val>
                                        </p:tav>
                                        <p:tav tm="100000">
                                          <p:val>
                                            <p:strVal val="#ppt_x"/>
                                          </p:val>
                                        </p:tav>
                                      </p:tavLst>
                                    </p:anim>
                                    <p:anim calcmode="lin" valueType="num">
                                      <p:cBhvr additive="base">
                                        <p:cTn id="20"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114800" y="533400"/>
            <a:ext cx="4631396" cy="707886"/>
          </a:xfrm>
          <a:prstGeom prst="rect">
            <a:avLst/>
          </a:prstGeom>
        </p:spPr>
        <p:txBody>
          <a:bodyPr wrap="none">
            <a:spAutoFit/>
          </a:bodyPr>
          <a:lstStyle/>
          <a:p>
            <a:r>
              <a:rPr lang="en-US" sz="4000" b="1" dirty="0">
                <a:solidFill>
                  <a:srgbClr val="FF0000"/>
                </a:solidFill>
                <a:latin typeface="Comic Sans MS" pitchFamily="66" charset="0"/>
              </a:rPr>
              <a:t>Biometric Options</a:t>
            </a:r>
            <a:endParaRPr lang="ar-JO" sz="4000" b="1" dirty="0">
              <a:solidFill>
                <a:srgbClr val="FF0000"/>
              </a:solidFill>
              <a:latin typeface="Comic Sans MS" pitchFamily="66" charset="0"/>
            </a:endParaRPr>
          </a:p>
        </p:txBody>
      </p:sp>
      <p:pic>
        <p:nvPicPr>
          <p:cNvPr id="2050" name="Picture 2"/>
          <p:cNvPicPr>
            <a:picLocks noChangeAspect="1" noChangeArrowheads="1"/>
          </p:cNvPicPr>
          <p:nvPr/>
        </p:nvPicPr>
        <p:blipFill>
          <a:blip r:embed="rId2" cstate="print"/>
          <a:srcRect/>
          <a:stretch>
            <a:fillRect/>
          </a:stretch>
        </p:blipFill>
        <p:spPr bwMode="auto">
          <a:xfrm>
            <a:off x="2207568" y="2276872"/>
            <a:ext cx="2736304" cy="172819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7320136" y="2564904"/>
            <a:ext cx="2174726" cy="1054026"/>
          </a:xfrm>
          <a:prstGeom prst="rect">
            <a:avLst/>
          </a:prstGeom>
          <a:noFill/>
          <a:ln w="9525">
            <a:noFill/>
            <a:miter lim="800000"/>
            <a:headEnd/>
            <a:tailEnd/>
          </a:ln>
        </p:spPr>
      </p:pic>
      <p:pic>
        <p:nvPicPr>
          <p:cNvPr id="2052" name="Picture 4"/>
          <p:cNvPicPr>
            <a:picLocks noChangeAspect="1" noChangeArrowheads="1"/>
          </p:cNvPicPr>
          <p:nvPr/>
        </p:nvPicPr>
        <p:blipFill>
          <a:blip r:embed="rId4" cstate="print"/>
          <a:srcRect/>
          <a:stretch>
            <a:fillRect/>
          </a:stretch>
        </p:blipFill>
        <p:spPr bwMode="auto">
          <a:xfrm>
            <a:off x="2279576" y="4653137"/>
            <a:ext cx="1885950" cy="923925"/>
          </a:xfrm>
          <a:prstGeom prst="rect">
            <a:avLst/>
          </a:prstGeom>
          <a:noFill/>
          <a:ln w="9525">
            <a:noFill/>
            <a:miter lim="800000"/>
            <a:headEnd/>
            <a:tailEnd/>
          </a:ln>
        </p:spPr>
      </p:pic>
      <p:pic>
        <p:nvPicPr>
          <p:cNvPr id="2053" name="Picture 5"/>
          <p:cNvPicPr>
            <a:picLocks noChangeAspect="1" noChangeArrowheads="1"/>
          </p:cNvPicPr>
          <p:nvPr/>
        </p:nvPicPr>
        <p:blipFill>
          <a:blip r:embed="rId5" cstate="print"/>
          <a:srcRect/>
          <a:stretch>
            <a:fillRect/>
          </a:stretch>
        </p:blipFill>
        <p:spPr bwMode="auto">
          <a:xfrm>
            <a:off x="7464153" y="4437112"/>
            <a:ext cx="1375023" cy="1512168"/>
          </a:xfrm>
          <a:prstGeom prst="rect">
            <a:avLst/>
          </a:prstGeom>
          <a:noFill/>
          <a:ln w="9525">
            <a:noFill/>
            <a:miter lim="800000"/>
            <a:headEnd/>
            <a:tailEnd/>
          </a:ln>
        </p:spPr>
      </p:pic>
    </p:spTree>
    <p:extLst>
      <p:ext uri="{BB962C8B-B14F-4D97-AF65-F5344CB8AC3E}">
        <p14:creationId xmlns:p14="http://schemas.microsoft.com/office/powerpoint/2010/main" val="37418033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0"/>
                                        </p:tgtEl>
                                        <p:attrNameLst>
                                          <p:attrName>style.visibility</p:attrName>
                                        </p:attrNameLst>
                                      </p:cBhvr>
                                      <p:to>
                                        <p:strVal val="visible"/>
                                      </p:to>
                                    </p:set>
                                    <p:anim calcmode="lin" valueType="num">
                                      <p:cBhvr additive="base">
                                        <p:cTn id="19" dur="500" fill="hold"/>
                                        <p:tgtEl>
                                          <p:spTgt spid="2050"/>
                                        </p:tgtEl>
                                        <p:attrNameLst>
                                          <p:attrName>ppt_x</p:attrName>
                                        </p:attrNameLst>
                                      </p:cBhvr>
                                      <p:tavLst>
                                        <p:tav tm="0">
                                          <p:val>
                                            <p:strVal val="#ppt_x"/>
                                          </p:val>
                                        </p:tav>
                                        <p:tav tm="100000">
                                          <p:val>
                                            <p:strVal val="#ppt_x"/>
                                          </p:val>
                                        </p:tav>
                                      </p:tavLst>
                                    </p:anim>
                                    <p:anim calcmode="lin" valueType="num">
                                      <p:cBhvr additive="base">
                                        <p:cTn id="2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53"/>
                                        </p:tgtEl>
                                        <p:attrNameLst>
                                          <p:attrName>style.visibility</p:attrName>
                                        </p:attrNameLst>
                                      </p:cBhvr>
                                      <p:to>
                                        <p:strVal val="visible"/>
                                      </p:to>
                                    </p:set>
                                    <p:anim calcmode="lin" valueType="num">
                                      <p:cBhvr additive="base">
                                        <p:cTn id="25" dur="500" fill="hold"/>
                                        <p:tgtEl>
                                          <p:spTgt spid="2053"/>
                                        </p:tgtEl>
                                        <p:attrNameLst>
                                          <p:attrName>ppt_x</p:attrName>
                                        </p:attrNameLst>
                                      </p:cBhvr>
                                      <p:tavLst>
                                        <p:tav tm="0">
                                          <p:val>
                                            <p:strVal val="#ppt_x"/>
                                          </p:val>
                                        </p:tav>
                                        <p:tav tm="100000">
                                          <p:val>
                                            <p:strVal val="#ppt_x"/>
                                          </p:val>
                                        </p:tav>
                                      </p:tavLst>
                                    </p:anim>
                                    <p:anim calcmode="lin" valueType="num">
                                      <p:cBhvr additive="base">
                                        <p:cTn id="26"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2"/>
                                        </p:tgtEl>
                                        <p:attrNameLst>
                                          <p:attrName>style.visibility</p:attrName>
                                        </p:attrNameLst>
                                      </p:cBhvr>
                                      <p:to>
                                        <p:strVal val="visible"/>
                                      </p:to>
                                    </p:set>
                                    <p:anim calcmode="lin" valueType="num">
                                      <p:cBhvr additive="base">
                                        <p:cTn id="31" dur="500" fill="hold"/>
                                        <p:tgtEl>
                                          <p:spTgt spid="2052"/>
                                        </p:tgtEl>
                                        <p:attrNameLst>
                                          <p:attrName>ppt_x</p:attrName>
                                        </p:attrNameLst>
                                      </p:cBhvr>
                                      <p:tavLst>
                                        <p:tav tm="0">
                                          <p:val>
                                            <p:strVal val="#ppt_x"/>
                                          </p:val>
                                        </p:tav>
                                        <p:tav tm="100000">
                                          <p:val>
                                            <p:strVal val="#ppt_x"/>
                                          </p:val>
                                        </p:tav>
                                      </p:tavLst>
                                    </p:anim>
                                    <p:anim calcmode="lin" valueType="num">
                                      <p:cBhvr additive="base">
                                        <p:cTn id="32"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724400" y="381000"/>
            <a:ext cx="2108269" cy="707886"/>
          </a:xfrm>
          <a:prstGeom prst="rect">
            <a:avLst/>
          </a:prstGeom>
        </p:spPr>
        <p:txBody>
          <a:bodyPr wrap="none">
            <a:spAutoFit/>
          </a:bodyPr>
          <a:lstStyle/>
          <a:p>
            <a:pPr algn="ctr"/>
            <a:r>
              <a:rPr lang="en-US" sz="4000" b="1" dirty="0">
                <a:solidFill>
                  <a:srgbClr val="FF0000"/>
                </a:solidFill>
                <a:latin typeface="Comic Sans MS" pitchFamily="66" charset="0"/>
              </a:rPr>
              <a:t>Lighting</a:t>
            </a:r>
            <a:endParaRPr lang="ar-JO" sz="4000" b="1" dirty="0">
              <a:solidFill>
                <a:srgbClr val="FF0000"/>
              </a:solidFill>
              <a:latin typeface="Comic Sans MS" pitchFamily="66" charset="0"/>
            </a:endParaRPr>
          </a:p>
        </p:txBody>
      </p:sp>
      <p:pic>
        <p:nvPicPr>
          <p:cNvPr id="6146" name="Picture 2"/>
          <p:cNvPicPr>
            <a:picLocks noChangeAspect="1" noChangeArrowheads="1"/>
          </p:cNvPicPr>
          <p:nvPr/>
        </p:nvPicPr>
        <p:blipFill>
          <a:blip r:embed="rId2" cstate="print"/>
          <a:srcRect/>
          <a:stretch>
            <a:fillRect/>
          </a:stretch>
        </p:blipFill>
        <p:spPr bwMode="auto">
          <a:xfrm>
            <a:off x="2207568" y="2348881"/>
            <a:ext cx="7704856" cy="3910583"/>
          </a:xfrm>
          <a:prstGeom prst="rect">
            <a:avLst/>
          </a:prstGeom>
          <a:noFill/>
          <a:ln w="9525">
            <a:noFill/>
            <a:miter lim="800000"/>
            <a:headEnd/>
            <a:tailEnd/>
          </a:ln>
        </p:spPr>
      </p:pic>
    </p:spTree>
    <p:extLst>
      <p:ext uri="{BB962C8B-B14F-4D97-AF65-F5344CB8AC3E}">
        <p14:creationId xmlns:p14="http://schemas.microsoft.com/office/powerpoint/2010/main" val="16586905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3962400" y="381000"/>
            <a:ext cx="3720890" cy="707886"/>
          </a:xfrm>
          <a:prstGeom prst="rect">
            <a:avLst/>
          </a:prstGeom>
        </p:spPr>
        <p:txBody>
          <a:bodyPr wrap="none">
            <a:spAutoFit/>
          </a:bodyPr>
          <a:lstStyle/>
          <a:p>
            <a:pPr algn="ctr"/>
            <a:r>
              <a:rPr lang="en-US" sz="4000" b="1" dirty="0">
                <a:solidFill>
                  <a:srgbClr val="FF0000"/>
                </a:solidFill>
                <a:latin typeface="Comic Sans MS" pitchFamily="66" charset="0"/>
              </a:rPr>
              <a:t>Warning Signs</a:t>
            </a:r>
            <a:endParaRPr lang="ar-JO" sz="4000" b="1" dirty="0">
              <a:solidFill>
                <a:srgbClr val="FF0000"/>
              </a:solidFill>
              <a:latin typeface="Comic Sans MS" pitchFamily="66" charset="0"/>
            </a:endParaRPr>
          </a:p>
        </p:txBody>
      </p:sp>
      <p:pic>
        <p:nvPicPr>
          <p:cNvPr id="3" name="Picture 7" descr="Biohazard-1kB"/>
          <p:cNvPicPr>
            <a:picLocks noChangeAspect="1" noChangeArrowheads="1"/>
          </p:cNvPicPr>
          <p:nvPr/>
        </p:nvPicPr>
        <p:blipFill>
          <a:blip r:embed="rId2" cstate="print"/>
          <a:srcRect/>
          <a:stretch>
            <a:fillRect/>
          </a:stretch>
        </p:blipFill>
        <p:spPr bwMode="auto">
          <a:xfrm>
            <a:off x="7176120" y="3284984"/>
            <a:ext cx="2490788" cy="1992312"/>
          </a:xfrm>
          <a:prstGeom prst="rect">
            <a:avLst/>
          </a:prstGeom>
          <a:noFill/>
        </p:spPr>
      </p:pic>
      <p:pic>
        <p:nvPicPr>
          <p:cNvPr id="4" name="Picture 5" descr="E:\Images\angolan-mine-sign.gif"/>
          <p:cNvPicPr>
            <a:picLocks noChangeAspect="1" noChangeArrowheads="1"/>
          </p:cNvPicPr>
          <p:nvPr/>
        </p:nvPicPr>
        <p:blipFill>
          <a:blip r:embed="rId3" cstate="print"/>
          <a:srcRect/>
          <a:stretch>
            <a:fillRect/>
          </a:stretch>
        </p:blipFill>
        <p:spPr bwMode="auto">
          <a:xfrm>
            <a:off x="2135561" y="3356993"/>
            <a:ext cx="3433763" cy="1793875"/>
          </a:xfrm>
          <a:prstGeom prst="rect">
            <a:avLst/>
          </a:prstGeom>
          <a:noFill/>
        </p:spPr>
      </p:pic>
    </p:spTree>
    <p:extLst>
      <p:ext uri="{BB962C8B-B14F-4D97-AF65-F5344CB8AC3E}">
        <p14:creationId xmlns:p14="http://schemas.microsoft.com/office/powerpoint/2010/main" val="2862066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77" y="0"/>
            <a:ext cx="12213077" cy="6858000"/>
          </a:xfrm>
          <a:prstGeom prst="rect">
            <a:avLst/>
          </a:prstGeom>
        </p:spPr>
      </p:pic>
      <p:sp>
        <p:nvSpPr>
          <p:cNvPr id="5" name="object 2"/>
          <p:cNvSpPr txBox="1"/>
          <p:nvPr/>
        </p:nvSpPr>
        <p:spPr>
          <a:xfrm>
            <a:off x="228600" y="3733800"/>
            <a:ext cx="6172200" cy="1305486"/>
          </a:xfrm>
          <a:prstGeom prst="rect">
            <a:avLst/>
          </a:prstGeom>
        </p:spPr>
        <p:txBody>
          <a:bodyPr vert="horz" wrap="square" lIns="0" tIns="12700" rIns="0" bIns="0" rtlCol="0">
            <a:spAutoFit/>
          </a:bodyPr>
          <a:lstStyle/>
          <a:p>
            <a:pPr marL="12700" marR="5080">
              <a:lnSpc>
                <a:spcPct val="100000"/>
              </a:lnSpc>
            </a:pPr>
            <a:r>
              <a:rPr sz="2800" spc="-10" dirty="0">
                <a:solidFill>
                  <a:srgbClr val="FFFFFF"/>
                </a:solidFill>
                <a:latin typeface="Calibri"/>
                <a:cs typeface="Calibri"/>
              </a:rPr>
              <a:t>Chapter </a:t>
            </a:r>
            <a:r>
              <a:rPr lang="en-US" sz="2800" dirty="0">
                <a:solidFill>
                  <a:srgbClr val="FFFFFF"/>
                </a:solidFill>
                <a:latin typeface="Calibri"/>
                <a:cs typeface="Calibri"/>
              </a:rPr>
              <a:t>3</a:t>
            </a:r>
            <a:r>
              <a:rPr sz="2800" dirty="0">
                <a:solidFill>
                  <a:srgbClr val="FFFFFF"/>
                </a:solidFill>
                <a:latin typeface="Calibri"/>
                <a:cs typeface="Calibri"/>
              </a:rPr>
              <a:t>:</a:t>
            </a:r>
            <a:endParaRPr lang="en-US" sz="2800" dirty="0">
              <a:solidFill>
                <a:srgbClr val="FFFFFF"/>
              </a:solidFill>
              <a:latin typeface="Calibri"/>
              <a:cs typeface="Calibri"/>
            </a:endParaRPr>
          </a:p>
          <a:p>
            <a:pPr marL="12700" marR="5080">
              <a:lnSpc>
                <a:spcPct val="100000"/>
              </a:lnSpc>
            </a:pPr>
            <a:r>
              <a:rPr lang="en-US" sz="2800" dirty="0">
                <a:solidFill>
                  <a:srgbClr val="FFFFFF"/>
                </a:solidFill>
                <a:latin typeface="Calibri"/>
                <a:cs typeface="Calibri"/>
              </a:rPr>
              <a:t>Physical and Computer Security</a:t>
            </a:r>
          </a:p>
          <a:p>
            <a:pPr marL="12700" marR="5080">
              <a:lnSpc>
                <a:spcPct val="100000"/>
              </a:lnSpc>
            </a:pPr>
            <a:r>
              <a:rPr sz="2800" spc="-620" dirty="0">
                <a:solidFill>
                  <a:srgbClr val="FFFFFF"/>
                </a:solidFill>
                <a:latin typeface="Calibri"/>
                <a:cs typeface="Calibri"/>
              </a:rPr>
              <a:t> </a:t>
            </a:r>
            <a:r>
              <a:rPr sz="2800" spc="-100" dirty="0">
                <a:solidFill>
                  <a:srgbClr val="FFFFFF"/>
                </a:solidFill>
                <a:latin typeface="Calibri"/>
                <a:cs typeface="Calibri"/>
              </a:rPr>
              <a:t>Dr.</a:t>
            </a:r>
            <a:r>
              <a:rPr sz="2800" spc="-5" dirty="0">
                <a:solidFill>
                  <a:srgbClr val="FFFFFF"/>
                </a:solidFill>
                <a:latin typeface="Calibri"/>
                <a:cs typeface="Calibri"/>
              </a:rPr>
              <a:t> </a:t>
            </a:r>
            <a:r>
              <a:rPr lang="en-US" sz="2800" spc="-5" dirty="0">
                <a:solidFill>
                  <a:srgbClr val="FFFFFF"/>
                </a:solidFill>
                <a:latin typeface="Calibri"/>
                <a:cs typeface="Calibri"/>
              </a:rPr>
              <a:t>Mohammed Tawfik</a:t>
            </a:r>
            <a:endParaRPr sz="2800" dirty="0">
              <a:latin typeface="Calibri"/>
              <a:cs typeface="Calibri"/>
            </a:endParaRPr>
          </a:p>
        </p:txBody>
      </p:sp>
    </p:spTree>
    <p:extLst>
      <p:ext uri="{BB962C8B-B14F-4D97-AF65-F5344CB8AC3E}">
        <p14:creationId xmlns:p14="http://schemas.microsoft.com/office/powerpoint/2010/main" val="1928068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572000" y="533400"/>
            <a:ext cx="2765502" cy="707886"/>
          </a:xfrm>
          <a:prstGeom prst="rect">
            <a:avLst/>
          </a:prstGeom>
        </p:spPr>
        <p:txBody>
          <a:bodyPr wrap="none">
            <a:spAutoFit/>
          </a:bodyPr>
          <a:lstStyle/>
          <a:p>
            <a:pPr algn="ctr"/>
            <a:r>
              <a:rPr lang="en-US" sz="4000" b="1" dirty="0">
                <a:solidFill>
                  <a:srgbClr val="FF0000"/>
                </a:solidFill>
                <a:latin typeface="Comic Sans MS" pitchFamily="66" charset="0"/>
              </a:rPr>
              <a:t>Monitoring</a:t>
            </a:r>
            <a:endParaRPr lang="ar-JO" sz="4000" b="1" dirty="0">
              <a:solidFill>
                <a:srgbClr val="FF0000"/>
              </a:solidFill>
              <a:latin typeface="Comic Sans MS" pitchFamily="66" charset="0"/>
            </a:endParaRPr>
          </a:p>
        </p:txBody>
      </p:sp>
      <p:pic>
        <p:nvPicPr>
          <p:cNvPr id="5" name="Picture 4" descr="Cameras_square"/>
          <p:cNvPicPr/>
          <p:nvPr/>
        </p:nvPicPr>
        <p:blipFill>
          <a:blip r:embed="rId2" cstate="print"/>
          <a:srcRect/>
          <a:stretch>
            <a:fillRect/>
          </a:stretch>
        </p:blipFill>
        <p:spPr bwMode="auto">
          <a:xfrm>
            <a:off x="8040216" y="1772816"/>
            <a:ext cx="2376264" cy="1656184"/>
          </a:xfrm>
          <a:prstGeom prst="rect">
            <a:avLst/>
          </a:prstGeom>
          <a:noFill/>
          <a:ln w="9525">
            <a:noFill/>
            <a:miter lim="800000"/>
            <a:headEnd/>
            <a:tailEnd/>
          </a:ln>
        </p:spPr>
      </p:pic>
      <p:pic>
        <p:nvPicPr>
          <p:cNvPr id="7" name="Picture 6" descr="Cameras_on_the_dome-shaped"/>
          <p:cNvPicPr/>
          <p:nvPr/>
        </p:nvPicPr>
        <p:blipFill>
          <a:blip r:embed="rId3" cstate="print"/>
          <a:srcRect/>
          <a:stretch>
            <a:fillRect/>
          </a:stretch>
        </p:blipFill>
        <p:spPr bwMode="auto">
          <a:xfrm>
            <a:off x="4799856" y="2348880"/>
            <a:ext cx="2304256" cy="1440160"/>
          </a:xfrm>
          <a:prstGeom prst="rect">
            <a:avLst/>
          </a:prstGeom>
          <a:noFill/>
          <a:ln w="9525">
            <a:noFill/>
            <a:miter lim="800000"/>
            <a:headEnd/>
            <a:tailEnd/>
          </a:ln>
        </p:spPr>
      </p:pic>
      <p:pic>
        <p:nvPicPr>
          <p:cNvPr id="8" name="Picture 7" descr="Secret_camera"/>
          <p:cNvPicPr/>
          <p:nvPr/>
        </p:nvPicPr>
        <p:blipFill>
          <a:blip r:embed="rId4" cstate="print"/>
          <a:srcRect/>
          <a:stretch>
            <a:fillRect/>
          </a:stretch>
        </p:blipFill>
        <p:spPr bwMode="auto">
          <a:xfrm>
            <a:off x="1775520" y="2060848"/>
            <a:ext cx="2448272" cy="1440160"/>
          </a:xfrm>
          <a:prstGeom prst="rect">
            <a:avLst/>
          </a:prstGeom>
          <a:noFill/>
          <a:ln w="9525">
            <a:noFill/>
            <a:miter lim="800000"/>
            <a:headEnd/>
            <a:tailEnd/>
          </a:ln>
        </p:spPr>
      </p:pic>
      <p:pic>
        <p:nvPicPr>
          <p:cNvPr id="7170" name="Picture 2" descr="http://www.tvprogear.com/images/Virtual%20Pages/Monitor%20System.jpg"/>
          <p:cNvPicPr>
            <a:picLocks noChangeAspect="1" noChangeArrowheads="1"/>
          </p:cNvPicPr>
          <p:nvPr/>
        </p:nvPicPr>
        <p:blipFill>
          <a:blip r:embed="rId5" cstate="print"/>
          <a:srcRect/>
          <a:stretch>
            <a:fillRect/>
          </a:stretch>
        </p:blipFill>
        <p:spPr bwMode="auto">
          <a:xfrm>
            <a:off x="4007769" y="4005065"/>
            <a:ext cx="3952875" cy="2466975"/>
          </a:xfrm>
          <a:prstGeom prst="rect">
            <a:avLst/>
          </a:prstGeom>
          <a:noFill/>
        </p:spPr>
      </p:pic>
    </p:spTree>
    <p:extLst>
      <p:ext uri="{BB962C8B-B14F-4D97-AF65-F5344CB8AC3E}">
        <p14:creationId xmlns:p14="http://schemas.microsoft.com/office/powerpoint/2010/main" val="17349239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0"/>
                                        </p:tgtEl>
                                        <p:attrNameLst>
                                          <p:attrName>style.visibility</p:attrName>
                                        </p:attrNameLst>
                                      </p:cBhvr>
                                      <p:to>
                                        <p:strVal val="visible"/>
                                      </p:to>
                                    </p:set>
                                    <p:anim calcmode="lin" valueType="num">
                                      <p:cBhvr additive="base">
                                        <p:cTn id="31" dur="500" fill="hold"/>
                                        <p:tgtEl>
                                          <p:spTgt spid="7170"/>
                                        </p:tgtEl>
                                        <p:attrNameLst>
                                          <p:attrName>ppt_x</p:attrName>
                                        </p:attrNameLst>
                                      </p:cBhvr>
                                      <p:tavLst>
                                        <p:tav tm="0">
                                          <p:val>
                                            <p:strVal val="#ppt_x"/>
                                          </p:val>
                                        </p:tav>
                                        <p:tav tm="100000">
                                          <p:val>
                                            <p:strVal val="#ppt_x"/>
                                          </p:val>
                                        </p:tav>
                                      </p:tavLst>
                                    </p:anim>
                                    <p:anim calcmode="lin" valueType="num">
                                      <p:cBhvr additive="base">
                                        <p:cTn id="32"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Rectangle 5"/>
          <p:cNvSpPr/>
          <p:nvPr/>
        </p:nvSpPr>
        <p:spPr>
          <a:xfrm>
            <a:off x="4953000" y="381000"/>
            <a:ext cx="1882247" cy="707886"/>
          </a:xfrm>
          <a:prstGeom prst="rect">
            <a:avLst/>
          </a:prstGeom>
        </p:spPr>
        <p:txBody>
          <a:bodyPr wrap="none">
            <a:spAutoFit/>
          </a:bodyPr>
          <a:lstStyle/>
          <a:p>
            <a:pPr algn="ctr"/>
            <a:r>
              <a:rPr lang="en-US" sz="4000" b="1" dirty="0">
                <a:solidFill>
                  <a:srgbClr val="FF0000"/>
                </a:solidFill>
                <a:latin typeface="Comic Sans MS" pitchFamily="66" charset="0"/>
              </a:rPr>
              <a:t>Alarms</a:t>
            </a:r>
            <a:endParaRPr lang="ar-JO" sz="4000" b="1" dirty="0">
              <a:solidFill>
                <a:srgbClr val="FF0000"/>
              </a:solidFill>
              <a:latin typeface="Comic Sans MS" pitchFamily="66" charset="0"/>
            </a:endParaRPr>
          </a:p>
        </p:txBody>
      </p:sp>
      <p:pic>
        <p:nvPicPr>
          <p:cNvPr id="44034" name="Picture 2" descr="http://www.frenchtribune.com/sites/default/files/smoke-alarms.jpg"/>
          <p:cNvPicPr>
            <a:picLocks noChangeAspect="1" noChangeArrowheads="1"/>
          </p:cNvPicPr>
          <p:nvPr/>
        </p:nvPicPr>
        <p:blipFill>
          <a:blip r:embed="rId2" cstate="print"/>
          <a:srcRect/>
          <a:stretch>
            <a:fillRect/>
          </a:stretch>
        </p:blipFill>
        <p:spPr bwMode="auto">
          <a:xfrm>
            <a:off x="6528048" y="3068961"/>
            <a:ext cx="3398168" cy="2533675"/>
          </a:xfrm>
          <a:prstGeom prst="rect">
            <a:avLst/>
          </a:prstGeom>
          <a:noFill/>
        </p:spPr>
      </p:pic>
      <p:pic>
        <p:nvPicPr>
          <p:cNvPr id="44036" name="Picture 4" descr="http://t3.gstatic.com/images?q=tbn:ANd9GcQ_GNbdwGMr1Se7wFBKQwOzqmbCRUFiJK7XdUIUx8xpF2zKuKgSmA"/>
          <p:cNvPicPr>
            <a:picLocks noChangeAspect="1" noChangeArrowheads="1"/>
          </p:cNvPicPr>
          <p:nvPr/>
        </p:nvPicPr>
        <p:blipFill>
          <a:blip r:embed="rId3" cstate="print"/>
          <a:srcRect/>
          <a:stretch>
            <a:fillRect/>
          </a:stretch>
        </p:blipFill>
        <p:spPr bwMode="auto">
          <a:xfrm>
            <a:off x="2279576" y="3068960"/>
            <a:ext cx="3384376" cy="2376264"/>
          </a:xfrm>
          <a:prstGeom prst="rect">
            <a:avLst/>
          </a:prstGeom>
          <a:noFill/>
        </p:spPr>
      </p:pic>
    </p:spTree>
    <p:extLst>
      <p:ext uri="{BB962C8B-B14F-4D97-AF65-F5344CB8AC3E}">
        <p14:creationId xmlns:p14="http://schemas.microsoft.com/office/powerpoint/2010/main" val="24241844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4"/>
                                        </p:tgtEl>
                                        <p:attrNameLst>
                                          <p:attrName>style.visibility</p:attrName>
                                        </p:attrNameLst>
                                      </p:cBhvr>
                                      <p:to>
                                        <p:strVal val="visible"/>
                                      </p:to>
                                    </p:set>
                                    <p:anim calcmode="lin" valueType="num">
                                      <p:cBhvr additive="base">
                                        <p:cTn id="13" dur="500" fill="hold"/>
                                        <p:tgtEl>
                                          <p:spTgt spid="44034"/>
                                        </p:tgtEl>
                                        <p:attrNameLst>
                                          <p:attrName>ppt_x</p:attrName>
                                        </p:attrNameLst>
                                      </p:cBhvr>
                                      <p:tavLst>
                                        <p:tav tm="0">
                                          <p:val>
                                            <p:strVal val="#ppt_x"/>
                                          </p:val>
                                        </p:tav>
                                        <p:tav tm="100000">
                                          <p:val>
                                            <p:strVal val="#ppt_x"/>
                                          </p:val>
                                        </p:tav>
                                      </p:tavLst>
                                    </p:anim>
                                    <p:anim calcmode="lin" valueType="num">
                                      <p:cBhvr additive="base">
                                        <p:cTn id="14" dur="500" fill="hold"/>
                                        <p:tgtEl>
                                          <p:spTgt spid="440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648200" y="381000"/>
            <a:ext cx="3020964" cy="707886"/>
          </a:xfrm>
          <a:prstGeom prst="rect">
            <a:avLst/>
          </a:prstGeom>
        </p:spPr>
        <p:txBody>
          <a:bodyPr wrap="square">
            <a:spAutoFit/>
          </a:bodyPr>
          <a:lstStyle/>
          <a:p>
            <a:pPr algn="ctr"/>
            <a:r>
              <a:rPr lang="en-US" sz="4000" b="1" dirty="0">
                <a:solidFill>
                  <a:srgbClr val="FF0000"/>
                </a:solidFill>
                <a:latin typeface="Comic Sans MS" pitchFamily="66" charset="0"/>
              </a:rPr>
              <a:t>Mantrap</a:t>
            </a:r>
            <a:endParaRPr lang="ar-JO" sz="4000" b="1" dirty="0">
              <a:solidFill>
                <a:srgbClr val="FF0000"/>
              </a:solidFill>
              <a:latin typeface="Comic Sans MS" pitchFamily="66" charset="0"/>
            </a:endParaRPr>
          </a:p>
        </p:txBody>
      </p:sp>
      <p:pic>
        <p:nvPicPr>
          <p:cNvPr id="3" name="Picture 2" descr="Mantrap"/>
          <p:cNvPicPr/>
          <p:nvPr/>
        </p:nvPicPr>
        <p:blipFill>
          <a:blip r:embed="rId2" cstate="print"/>
          <a:srcRect/>
          <a:stretch>
            <a:fillRect/>
          </a:stretch>
        </p:blipFill>
        <p:spPr bwMode="auto">
          <a:xfrm>
            <a:off x="1703512" y="2132857"/>
            <a:ext cx="5832648" cy="3781217"/>
          </a:xfrm>
          <a:prstGeom prst="rect">
            <a:avLst/>
          </a:prstGeom>
          <a:noFill/>
          <a:ln w="9525">
            <a:noFill/>
            <a:miter lim="800000"/>
            <a:headEnd/>
            <a:tailEnd/>
          </a:ln>
        </p:spPr>
      </p:pic>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2184" y="2348881"/>
            <a:ext cx="2684496" cy="314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42881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685800" y="1981200"/>
            <a:ext cx="10287000" cy="4429472"/>
          </a:xfrm>
        </p:spPr>
        <p:txBody>
          <a:bodyPr>
            <a:normAutofit/>
          </a:bodyPr>
          <a:lstStyle/>
          <a:p>
            <a:pPr algn="just" rtl="0"/>
            <a:r>
              <a:rPr lang="en-US" sz="2650" dirty="0">
                <a:latin typeface="Comic Sans MS" pitchFamily="66" charset="0"/>
              </a:rPr>
              <a:t>You need physical security measures for the same reason you need other types of security (such as technical or operational) to prevent hackers from gaining access to your network and your information. A hacker can easily get such access through weaknesses in physical security measures. In addition, data can be lost or damaged by natural causes; so, risk managers must add natural disasters to the equation when planning appropriate security.</a:t>
            </a:r>
            <a:endParaRPr lang="en-US" sz="2650" dirty="0">
              <a:latin typeface="Comic Sans MS" pitchFamily="66" charset="0"/>
              <a:ea typeface="Cambria Math" pitchFamily="18" charset="0"/>
            </a:endParaRPr>
          </a:p>
        </p:txBody>
      </p:sp>
      <p:sp>
        <p:nvSpPr>
          <p:cNvPr id="4" name="Title 3"/>
          <p:cNvSpPr txBox="1">
            <a:spLocks/>
          </p:cNvSpPr>
          <p:nvPr/>
        </p:nvSpPr>
        <p:spPr bwMode="auto">
          <a:xfrm>
            <a:off x="1828800" y="533400"/>
            <a:ext cx="8784976" cy="103596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r>
              <a:rPr lang="en-US" sz="4000" b="1" dirty="0">
                <a:solidFill>
                  <a:srgbClr val="FF0000"/>
                </a:solidFill>
                <a:latin typeface="Comic Sans MS" pitchFamily="66" charset="0"/>
              </a:rPr>
              <a:t>What Is the Need for Physical Security?</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9894205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0" end="0"/>
                                            </p:txEl>
                                          </p:spTgt>
                                        </p:tgtEl>
                                        <p:attrNameLst>
                                          <p:attrName>style.visibility</p:attrName>
                                        </p:attrNameLst>
                                      </p:cBhvr>
                                      <p:to>
                                        <p:strVal val="visible"/>
                                      </p:to>
                                    </p:set>
                                    <p:anim calcmode="lin" valueType="num">
                                      <p:cBhvr additive="base">
                                        <p:cTn id="13"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allAtOnce"/>
      <p:bldP spid="4"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533400" y="1834952"/>
            <a:ext cx="8560568" cy="4032448"/>
          </a:xfrm>
        </p:spPr>
        <p:txBody>
          <a:bodyPr/>
          <a:lstStyle/>
          <a:p>
            <a:pPr algn="l" rtl="0"/>
            <a:r>
              <a:rPr lang="en-US" dirty="0">
                <a:latin typeface="Comic Sans MS" pitchFamily="66" charset="0"/>
              </a:rPr>
              <a:t>Physical security measures are designed to prevent the following:</a:t>
            </a:r>
          </a:p>
          <a:p>
            <a:pPr marL="1068388"/>
            <a:r>
              <a:rPr lang="en-US" sz="2800" dirty="0">
                <a:latin typeface="Comic Sans MS" pitchFamily="66" charset="0"/>
              </a:rPr>
              <a:t>Unauthorized access to a computer system</a:t>
            </a:r>
            <a:endParaRPr lang="ar-JO" sz="2800" dirty="0">
              <a:latin typeface="Comic Sans MS" pitchFamily="66" charset="0"/>
            </a:endParaRPr>
          </a:p>
          <a:p>
            <a:pPr marL="1068388"/>
            <a:r>
              <a:rPr lang="en-US" sz="2800" dirty="0">
                <a:latin typeface="Comic Sans MS" pitchFamily="66" charset="0"/>
              </a:rPr>
              <a:t>Stealing of data from systems</a:t>
            </a:r>
            <a:endParaRPr lang="ar-JO" sz="2800" dirty="0">
              <a:latin typeface="Comic Sans MS" pitchFamily="66" charset="0"/>
            </a:endParaRPr>
          </a:p>
          <a:p>
            <a:pPr marL="1068388"/>
            <a:r>
              <a:rPr lang="en-US" sz="2800" dirty="0">
                <a:latin typeface="Comic Sans MS" pitchFamily="66" charset="0"/>
              </a:rPr>
              <a:t>Corruption of data stored on a system</a:t>
            </a:r>
            <a:endParaRPr lang="ar-JO" sz="2800" dirty="0">
              <a:latin typeface="Comic Sans MS" pitchFamily="66" charset="0"/>
            </a:endParaRPr>
          </a:p>
          <a:p>
            <a:pPr marL="1068388"/>
            <a:r>
              <a:rPr lang="en-US" sz="2800" dirty="0">
                <a:latin typeface="Comic Sans MS" pitchFamily="66" charset="0"/>
              </a:rPr>
              <a:t>Loss of data or damage to systems caused by natural causes</a:t>
            </a:r>
            <a:endParaRPr lang="en-US" sz="2800" dirty="0">
              <a:latin typeface="Comic Sans MS" pitchFamily="66" charset="0"/>
              <a:ea typeface="Cambria Math" pitchFamily="18" charset="0"/>
            </a:endParaRPr>
          </a:p>
        </p:txBody>
      </p:sp>
      <p:sp>
        <p:nvSpPr>
          <p:cNvPr id="3" name="Title 3"/>
          <p:cNvSpPr txBox="1">
            <a:spLocks/>
          </p:cNvSpPr>
          <p:nvPr/>
        </p:nvSpPr>
        <p:spPr bwMode="auto">
          <a:xfrm>
            <a:off x="1828800" y="533400"/>
            <a:ext cx="8784976" cy="103596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r>
              <a:rPr lang="en-US" sz="4000" b="1" dirty="0">
                <a:solidFill>
                  <a:srgbClr val="FF0000"/>
                </a:solidFill>
                <a:latin typeface="Comic Sans MS" pitchFamily="66" charset="0"/>
              </a:rPr>
              <a:t>What Is the Need for Physical Security?</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36659506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3" end="3"/>
                                            </p:txEl>
                                          </p:spTgt>
                                        </p:tgtEl>
                                        <p:attrNameLst>
                                          <p:attrName>style.visibility</p:attrName>
                                        </p:attrNameLst>
                                      </p:cBhvr>
                                      <p:to>
                                        <p:strVal val="visible"/>
                                      </p:to>
                                    </p:set>
                                    <p:anim calcmode="lin" valueType="num">
                                      <p:cBhvr additive="base">
                                        <p:cTn id="25"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pRg st="4" end="4"/>
                                            </p:txEl>
                                          </p:spTgt>
                                        </p:tgtEl>
                                        <p:attrNameLst>
                                          <p:attrName>style.visibility</p:attrName>
                                        </p:attrNameLst>
                                      </p:cBhvr>
                                      <p:to>
                                        <p:strVal val="visible"/>
                                      </p:to>
                                    </p:set>
                                    <p:anim calcmode="lin" valueType="num">
                                      <p:cBhvr additive="base">
                                        <p:cTn id="31"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0" end="0"/>
                                            </p:txEl>
                                          </p:spTgt>
                                        </p:tgtEl>
                                        <p:attrNameLst>
                                          <p:attrName>style.visibility</p:attrName>
                                        </p:attrNameLst>
                                      </p:cBhvr>
                                      <p:to>
                                        <p:strVal val="visible"/>
                                      </p:to>
                                    </p:set>
                                    <p:anim calcmode="lin" valueType="num">
                                      <p:cBhvr additive="base">
                                        <p:cTn id="3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685800" y="1981200"/>
            <a:ext cx="9067800" cy="3733800"/>
          </a:xfrm>
        </p:spPr>
        <p:txBody>
          <a:bodyPr>
            <a:normAutofit lnSpcReduction="10000"/>
          </a:bodyPr>
          <a:lstStyle/>
          <a:p>
            <a:pPr algn="just" rtl="0"/>
            <a:r>
              <a:rPr lang="en-US" sz="2800" dirty="0">
                <a:latin typeface="Comic Sans MS" pitchFamily="66" charset="0"/>
                <a:ea typeface="Cambria Math" pitchFamily="18" charset="0"/>
              </a:rPr>
              <a:t>The following people in an organization should be accountable for physical security:</a:t>
            </a:r>
          </a:p>
          <a:p>
            <a:pPr marL="900113" indent="-536575" algn="just">
              <a:buFont typeface="Wingdings" pitchFamily="2" charset="2"/>
              <a:buChar char="Ø"/>
            </a:pPr>
            <a:r>
              <a:rPr lang="en-US" sz="2800" dirty="0">
                <a:latin typeface="Comic Sans MS" pitchFamily="66" charset="0"/>
                <a:ea typeface="Cambria Math" pitchFamily="18" charset="0"/>
              </a:rPr>
              <a:t>The organization’s physical security officer</a:t>
            </a:r>
          </a:p>
          <a:p>
            <a:pPr marL="900113" indent="-536575" algn="just">
              <a:buFont typeface="Wingdings" pitchFamily="2" charset="2"/>
              <a:buChar char="Ø"/>
            </a:pPr>
            <a:r>
              <a:rPr lang="en-US" sz="2800" dirty="0">
                <a:latin typeface="Comic Sans MS" pitchFamily="66" charset="0"/>
                <a:ea typeface="Cambria Math" pitchFamily="18" charset="0"/>
              </a:rPr>
              <a:t>Information system professionals</a:t>
            </a:r>
          </a:p>
          <a:p>
            <a:pPr marL="900113" indent="-536575" algn="just">
              <a:buFont typeface="Wingdings" pitchFamily="2" charset="2"/>
              <a:buChar char="Ø"/>
            </a:pPr>
            <a:r>
              <a:rPr lang="en-US" sz="2800" dirty="0">
                <a:latin typeface="Comic Sans MS" pitchFamily="66" charset="0"/>
                <a:ea typeface="Cambria Math" pitchFamily="18" charset="0"/>
              </a:rPr>
              <a:t>Chief information officer</a:t>
            </a:r>
          </a:p>
          <a:p>
            <a:pPr marL="900113" indent="-536575" algn="just">
              <a:buFont typeface="Wingdings" pitchFamily="2" charset="2"/>
              <a:buChar char="Ø"/>
            </a:pPr>
            <a:r>
              <a:rPr lang="en-US" sz="2800" dirty="0">
                <a:latin typeface="Comic Sans MS" pitchFamily="66" charset="0"/>
                <a:ea typeface="Cambria Math" pitchFamily="18" charset="0"/>
              </a:rPr>
              <a:t>Employees</a:t>
            </a:r>
          </a:p>
          <a:p>
            <a:pPr marL="900113" indent="-536575" algn="just">
              <a:buFont typeface="Wingdings" pitchFamily="2" charset="2"/>
              <a:buChar char="Ø"/>
            </a:pPr>
            <a:r>
              <a:rPr lang="en-US" sz="2800" dirty="0">
                <a:latin typeface="Comic Sans MS" pitchFamily="66" charset="0"/>
                <a:ea typeface="Cambria Math" pitchFamily="18" charset="0"/>
              </a:rPr>
              <a:t>Everyone in an organization is responsible for enforcing physical security policies.</a:t>
            </a:r>
          </a:p>
        </p:txBody>
      </p:sp>
      <p:sp>
        <p:nvSpPr>
          <p:cNvPr id="4" name="Title 3"/>
          <p:cNvSpPr txBox="1">
            <a:spLocks/>
          </p:cNvSpPr>
          <p:nvPr/>
        </p:nvSpPr>
        <p:spPr bwMode="auto">
          <a:xfrm>
            <a:off x="1703512" y="908720"/>
            <a:ext cx="8784976" cy="3600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r>
              <a:rPr lang="en-US" sz="4000" b="1" dirty="0">
                <a:solidFill>
                  <a:srgbClr val="FF0000"/>
                </a:solidFill>
                <a:latin typeface="Comic Sans MS" pitchFamily="66" charset="0"/>
              </a:rPr>
              <a:t>Who Is Accountable for Physical Security?</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2586879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0" end="0"/>
                                            </p:txEl>
                                          </p:spTgt>
                                        </p:tgtEl>
                                        <p:attrNameLst>
                                          <p:attrName>style.visibility</p:attrName>
                                        </p:attrNameLst>
                                      </p:cBhvr>
                                      <p:to>
                                        <p:strVal val="visible"/>
                                      </p:to>
                                    </p:set>
                                    <p:anim calcmode="lin" valueType="num">
                                      <p:cBhvr additive="base">
                                        <p:cTn id="13"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1" end="1"/>
                                            </p:txEl>
                                          </p:spTgt>
                                        </p:tgtEl>
                                        <p:attrNameLst>
                                          <p:attrName>style.visibility</p:attrName>
                                        </p:attrNameLst>
                                      </p:cBhvr>
                                      <p:to>
                                        <p:strVal val="visible"/>
                                      </p:to>
                                    </p:set>
                                    <p:anim calcmode="lin" valueType="num">
                                      <p:cBhvr additive="base">
                                        <p:cTn id="19"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2" end="2"/>
                                            </p:txEl>
                                          </p:spTgt>
                                        </p:tgtEl>
                                        <p:attrNameLst>
                                          <p:attrName>style.visibility</p:attrName>
                                        </p:attrNameLst>
                                      </p:cBhvr>
                                      <p:to>
                                        <p:strVal val="visible"/>
                                      </p:to>
                                    </p:set>
                                    <p:anim calcmode="lin" valueType="num">
                                      <p:cBhvr additive="base">
                                        <p:cTn id="25"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pRg st="3" end="3"/>
                                            </p:txEl>
                                          </p:spTgt>
                                        </p:tgtEl>
                                        <p:attrNameLst>
                                          <p:attrName>style.visibility</p:attrName>
                                        </p:attrNameLst>
                                      </p:cBhvr>
                                      <p:to>
                                        <p:strVal val="visible"/>
                                      </p:to>
                                    </p:set>
                                    <p:anim calcmode="lin" valueType="num">
                                      <p:cBhvr additive="base">
                                        <p:cTn id="31"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3">
                                            <p:txEl>
                                              <p:pRg st="4" end="4"/>
                                            </p:txEl>
                                          </p:spTgt>
                                        </p:tgtEl>
                                        <p:attrNameLst>
                                          <p:attrName>style.visibility</p:attrName>
                                        </p:attrNameLst>
                                      </p:cBhvr>
                                      <p:to>
                                        <p:strVal val="visible"/>
                                      </p:to>
                                    </p:set>
                                    <p:anim calcmode="lin" valueType="num">
                                      <p:cBhvr additive="base">
                                        <p:cTn id="37"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23">
                                            <p:txEl>
                                              <p:pRg st="5" end="5"/>
                                            </p:txEl>
                                          </p:spTgt>
                                        </p:tgtEl>
                                        <p:attrNameLst>
                                          <p:attrName>style.visibility</p:attrName>
                                        </p:attrNameLst>
                                      </p:cBhvr>
                                      <p:to>
                                        <p:strVal val="visible"/>
                                      </p:to>
                                    </p:set>
                                    <p:anim calcmode="lin" valueType="num">
                                      <p:cBhvr additive="base">
                                        <p:cTn id="43"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1761964" y="1772816"/>
            <a:ext cx="8668072" cy="3888432"/>
          </a:xfrm>
        </p:spPr>
        <p:txBody>
          <a:bodyPr>
            <a:normAutofit fontScale="92500" lnSpcReduction="10000"/>
          </a:bodyPr>
          <a:lstStyle/>
          <a:p>
            <a:pPr algn="just" rtl="0"/>
            <a:r>
              <a:rPr lang="en-US" sz="2700" dirty="0">
                <a:latin typeface="Comic Sans MS" pitchFamily="66" charset="0"/>
              </a:rPr>
              <a:t>Physical security is affected by factors outside the physical security controls. Factors that can affect an organization’s physical security include the following:</a:t>
            </a:r>
          </a:p>
          <a:p>
            <a:pPr algn="just" rtl="0"/>
            <a:r>
              <a:rPr lang="en-US" sz="2700" dirty="0">
                <a:latin typeface="Comic Sans MS" pitchFamily="66" charset="0"/>
              </a:rPr>
              <a:t>Vandalism</a:t>
            </a:r>
          </a:p>
          <a:p>
            <a:pPr algn="just" rtl="0"/>
            <a:r>
              <a:rPr lang="en-US" sz="2700" dirty="0">
                <a:latin typeface="Comic Sans MS" pitchFamily="66" charset="0"/>
              </a:rPr>
              <a:t>Theft</a:t>
            </a:r>
          </a:p>
          <a:p>
            <a:pPr algn="just" rtl="0"/>
            <a:r>
              <a:rPr lang="en-US" sz="2700" dirty="0">
                <a:latin typeface="Comic Sans MS" pitchFamily="66" charset="0"/>
              </a:rPr>
              <a:t>Natural causes, such as</a:t>
            </a:r>
          </a:p>
          <a:p>
            <a:pPr marL="1074738" indent="-711200" algn="just">
              <a:buFont typeface="Wingdings" pitchFamily="2" charset="2"/>
              <a:buChar char="ü"/>
            </a:pPr>
            <a:r>
              <a:rPr lang="en-US" sz="2700" dirty="0">
                <a:latin typeface="Comic Sans MS" pitchFamily="66" charset="0"/>
              </a:rPr>
              <a:t>Earthquake</a:t>
            </a:r>
          </a:p>
          <a:p>
            <a:pPr marL="1074738" indent="-711200" algn="just">
              <a:buFont typeface="Wingdings" pitchFamily="2" charset="2"/>
              <a:buChar char="ü"/>
            </a:pPr>
            <a:r>
              <a:rPr lang="en-US" sz="2700" dirty="0">
                <a:latin typeface="Comic Sans MS" pitchFamily="66" charset="0"/>
              </a:rPr>
              <a:t>Fire</a:t>
            </a:r>
          </a:p>
          <a:p>
            <a:pPr marL="1074738" indent="-711200" algn="just">
              <a:buFont typeface="Wingdings" pitchFamily="2" charset="2"/>
              <a:buChar char="ü"/>
            </a:pPr>
            <a:r>
              <a:rPr lang="en-US" sz="2700" dirty="0">
                <a:latin typeface="Comic Sans MS" pitchFamily="66" charset="0"/>
              </a:rPr>
              <a:t>Flood</a:t>
            </a:r>
          </a:p>
        </p:txBody>
      </p:sp>
      <p:sp>
        <p:nvSpPr>
          <p:cNvPr id="4" name="Title 3"/>
          <p:cNvSpPr txBox="1">
            <a:spLocks/>
          </p:cNvSpPr>
          <p:nvPr/>
        </p:nvSpPr>
        <p:spPr bwMode="auto">
          <a:xfrm>
            <a:off x="1524000" y="533400"/>
            <a:ext cx="91440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r>
              <a:rPr lang="en-US" sz="4000" b="1" dirty="0">
                <a:solidFill>
                  <a:srgbClr val="FF0000"/>
                </a:solidFill>
                <a:latin typeface="Comic Sans MS" pitchFamily="66" charset="0"/>
              </a:rPr>
              <a:t>Factors Affecting Physical Security</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1088179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0" end="0"/>
                                            </p:txEl>
                                          </p:spTgt>
                                        </p:tgtEl>
                                        <p:attrNameLst>
                                          <p:attrName>style.visibility</p:attrName>
                                        </p:attrNameLst>
                                      </p:cBhvr>
                                      <p:to>
                                        <p:strVal val="visible"/>
                                      </p:to>
                                    </p:set>
                                    <p:anim calcmode="lin" valueType="num">
                                      <p:cBhvr additive="base">
                                        <p:cTn id="13"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1" end="1"/>
                                            </p:txEl>
                                          </p:spTgt>
                                        </p:tgtEl>
                                        <p:attrNameLst>
                                          <p:attrName>style.visibility</p:attrName>
                                        </p:attrNameLst>
                                      </p:cBhvr>
                                      <p:to>
                                        <p:strVal val="visible"/>
                                      </p:to>
                                    </p:set>
                                    <p:anim calcmode="lin" valueType="num">
                                      <p:cBhvr additive="base">
                                        <p:cTn id="19"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2" end="2"/>
                                            </p:txEl>
                                          </p:spTgt>
                                        </p:tgtEl>
                                        <p:attrNameLst>
                                          <p:attrName>style.visibility</p:attrName>
                                        </p:attrNameLst>
                                      </p:cBhvr>
                                      <p:to>
                                        <p:strVal val="visible"/>
                                      </p:to>
                                    </p:set>
                                    <p:anim calcmode="lin" valueType="num">
                                      <p:cBhvr additive="base">
                                        <p:cTn id="25"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3">
                                            <p:txEl>
                                              <p:pRg st="3" end="3"/>
                                            </p:txEl>
                                          </p:spTgt>
                                        </p:tgtEl>
                                        <p:attrNameLst>
                                          <p:attrName>style.visibility</p:attrName>
                                        </p:attrNameLst>
                                      </p:cBhvr>
                                      <p:to>
                                        <p:strVal val="visible"/>
                                      </p:to>
                                    </p:set>
                                    <p:anim calcmode="lin" valueType="num">
                                      <p:cBhvr additive="base">
                                        <p:cTn id="31"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123">
                                            <p:txEl>
                                              <p:pRg st="4" end="4"/>
                                            </p:txEl>
                                          </p:spTgt>
                                        </p:tgtEl>
                                        <p:attrNameLst>
                                          <p:attrName>style.visibility</p:attrName>
                                        </p:attrNameLst>
                                      </p:cBhvr>
                                      <p:to>
                                        <p:strVal val="visible"/>
                                      </p:to>
                                    </p:set>
                                    <p:anim calcmode="lin" valueType="num">
                                      <p:cBhvr additive="base">
                                        <p:cTn id="37"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123">
                                            <p:txEl>
                                              <p:pRg st="5" end="5"/>
                                            </p:txEl>
                                          </p:spTgt>
                                        </p:tgtEl>
                                        <p:attrNameLst>
                                          <p:attrName>style.visibility</p:attrName>
                                        </p:attrNameLst>
                                      </p:cBhvr>
                                      <p:to>
                                        <p:strVal val="visible"/>
                                      </p:to>
                                    </p:set>
                                    <p:anim calcmode="lin" valueType="num">
                                      <p:cBhvr additive="base">
                                        <p:cTn id="43" dur="500" fill="hold"/>
                                        <p:tgtEl>
                                          <p:spTgt spid="512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1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123">
                                            <p:txEl>
                                              <p:pRg st="6" end="6"/>
                                            </p:txEl>
                                          </p:spTgt>
                                        </p:tgtEl>
                                        <p:attrNameLst>
                                          <p:attrName>style.visibility</p:attrName>
                                        </p:attrNameLst>
                                      </p:cBhvr>
                                      <p:to>
                                        <p:strVal val="visible"/>
                                      </p:to>
                                    </p:set>
                                    <p:anim calcmode="lin" valueType="num">
                                      <p:cBhvr additive="base">
                                        <p:cTn id="49" dur="500" fill="hold"/>
                                        <p:tgtEl>
                                          <p:spTgt spid="512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12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build="allAtOnce"/>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685800" y="1828800"/>
            <a:ext cx="9963472" cy="3168352"/>
          </a:xfrm>
        </p:spPr>
        <p:txBody>
          <a:bodyPr/>
          <a:lstStyle/>
          <a:p>
            <a:pPr algn="just" rtl="0"/>
            <a:r>
              <a:rPr lang="en-US" sz="2800" dirty="0">
                <a:latin typeface="Comic Sans MS" pitchFamily="66" charset="0"/>
              </a:rPr>
              <a:t>Security professionals need to be aware of these risk factors and plan accordingly. Many organizations create a business continuity plan (BCP) or disaster recovery plan (DRP) to prepare for these possibilities.</a:t>
            </a:r>
            <a:endParaRPr lang="en-US" sz="2800" dirty="0">
              <a:latin typeface="Comic Sans MS" pitchFamily="66" charset="0"/>
              <a:ea typeface="Cambria Math" pitchFamily="18" charset="0"/>
            </a:endParaRPr>
          </a:p>
        </p:txBody>
      </p:sp>
      <p:sp>
        <p:nvSpPr>
          <p:cNvPr id="3" name="Title 3"/>
          <p:cNvSpPr txBox="1">
            <a:spLocks/>
          </p:cNvSpPr>
          <p:nvPr/>
        </p:nvSpPr>
        <p:spPr bwMode="auto">
          <a:xfrm>
            <a:off x="1524000" y="533400"/>
            <a:ext cx="9144000" cy="64807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a:r>
              <a:rPr lang="en-US" sz="4000" b="1" dirty="0">
                <a:solidFill>
                  <a:srgbClr val="FF0000"/>
                </a:solidFill>
                <a:latin typeface="Comic Sans MS" pitchFamily="66" charset="0"/>
              </a:rPr>
              <a:t>Factors Affecting Physical Security</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35621712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build="allAtOnce"/>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Title 1"/>
          <p:cNvSpPr>
            <a:spLocks noGrp="1"/>
          </p:cNvSpPr>
          <p:nvPr>
            <p:ph type="title"/>
          </p:nvPr>
        </p:nvSpPr>
        <p:spPr>
          <a:xfrm>
            <a:off x="3429000" y="76200"/>
            <a:ext cx="4421716" cy="987425"/>
          </a:xfrm>
        </p:spPr>
        <p:txBody>
          <a:bodyPr/>
          <a:lstStyle/>
          <a:p>
            <a:r>
              <a:rPr lang="en-US" altLang="en-US" sz="4000" b="1" dirty="0">
                <a:solidFill>
                  <a:srgbClr val="FF0000"/>
                </a:solidFill>
                <a:latin typeface="Comic Sans MS" pitchFamily="66" charset="0"/>
                <a:ea typeface="+mn-ea"/>
                <a:cs typeface="+mn-cs"/>
              </a:rPr>
              <a:t>Recommendations</a:t>
            </a:r>
          </a:p>
        </p:txBody>
      </p:sp>
      <p:sp>
        <p:nvSpPr>
          <p:cNvPr id="11267" name="Content Placeholder 2"/>
          <p:cNvSpPr>
            <a:spLocks noGrp="1"/>
          </p:cNvSpPr>
          <p:nvPr>
            <p:ph idx="1"/>
          </p:nvPr>
        </p:nvSpPr>
        <p:spPr>
          <a:xfrm>
            <a:off x="1847528" y="1700808"/>
            <a:ext cx="8229600" cy="4032448"/>
          </a:xfrm>
        </p:spPr>
        <p:txBody>
          <a:bodyPr>
            <a:normAutofit/>
          </a:bodyPr>
          <a:lstStyle/>
          <a:p>
            <a:pPr algn="l" rtl="0"/>
            <a:r>
              <a:rPr lang="en-US" altLang="en-US" sz="2400" dirty="0"/>
              <a:t>Recommended key management procedures</a:t>
            </a:r>
          </a:p>
          <a:p>
            <a:pPr lvl="1" algn="l" rtl="0"/>
            <a:r>
              <a:rPr lang="en-US" altLang="en-US" sz="2400" dirty="0"/>
              <a:t>Restricting access to equipment areas</a:t>
            </a:r>
          </a:p>
          <a:p>
            <a:pPr lvl="1" algn="l" rtl="0"/>
            <a:r>
              <a:rPr lang="en-US" altLang="en-US" sz="2400" dirty="0"/>
              <a:t>Change locks after key loss or theft</a:t>
            </a:r>
          </a:p>
          <a:p>
            <a:pPr lvl="1" algn="l" rtl="0"/>
            <a:r>
              <a:rPr lang="en-US" altLang="en-US" sz="2400" dirty="0"/>
              <a:t>Inspect locks regularly</a:t>
            </a:r>
          </a:p>
          <a:p>
            <a:pPr lvl="1" algn="l" rtl="0"/>
            <a:r>
              <a:rPr lang="en-US" altLang="en-US" sz="2400" dirty="0"/>
              <a:t>Issue keys only to authorized users</a:t>
            </a:r>
          </a:p>
          <a:p>
            <a:pPr lvl="1" algn="l" rtl="0"/>
            <a:r>
              <a:rPr lang="en-US" altLang="en-US" sz="2400" dirty="0"/>
              <a:t>Keep records of who uses and turns in keys</a:t>
            </a:r>
          </a:p>
          <a:p>
            <a:pPr lvl="1" algn="l" rtl="0"/>
            <a:r>
              <a:rPr lang="en-US" altLang="en-US" sz="2400" dirty="0"/>
              <a:t>Keep track of issued keys</a:t>
            </a:r>
          </a:p>
          <a:p>
            <a:pPr lvl="1" algn="l" rtl="0"/>
            <a:r>
              <a:rPr lang="en-US" altLang="en-US" sz="2400" dirty="0"/>
              <a:t>Set up key monitoring procedure</a:t>
            </a:r>
          </a:p>
          <a:p>
            <a:pPr lvl="1" algn="l" rtl="0"/>
            <a:r>
              <a:rPr lang="en-US" altLang="en-US" sz="2400" dirty="0"/>
              <a:t>Combination sequence necessary to open door</a:t>
            </a:r>
          </a:p>
        </p:txBody>
      </p:sp>
    </p:spTree>
    <p:extLst>
      <p:ext uri="{BB962C8B-B14F-4D97-AF65-F5344CB8AC3E}">
        <p14:creationId xmlns:p14="http://schemas.microsoft.com/office/powerpoint/2010/main" val="22244592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2112696" y="1700808"/>
            <a:ext cx="8229600" cy="4248472"/>
          </a:xfrm>
        </p:spPr>
        <p:txBody>
          <a:bodyPr>
            <a:noAutofit/>
          </a:bodyPr>
          <a:lstStyle/>
          <a:p>
            <a:pPr algn="l" rtl="0"/>
            <a:r>
              <a:rPr lang="en-US" altLang="en-US" sz="2400" dirty="0"/>
              <a:t>Access list</a:t>
            </a:r>
          </a:p>
          <a:p>
            <a:pPr lvl="1" algn="l" rtl="0"/>
            <a:r>
              <a:rPr lang="en-US" altLang="en-US" sz="2400" dirty="0"/>
              <a:t>Prevent unauthorized users from gaining physical access to equipment</a:t>
            </a:r>
          </a:p>
          <a:p>
            <a:pPr lvl="1" algn="l" rtl="0"/>
            <a:r>
              <a:rPr lang="en-US" altLang="en-US" sz="2400" dirty="0"/>
              <a:t>Record of individuals who have permission to enter secure area</a:t>
            </a:r>
          </a:p>
          <a:p>
            <a:pPr lvl="1" algn="l" rtl="0"/>
            <a:r>
              <a:rPr lang="en-US" altLang="en-US" sz="2400" dirty="0"/>
              <a:t>Records time they entered and left</a:t>
            </a:r>
          </a:p>
          <a:p>
            <a:pPr algn="l" rtl="0"/>
            <a:r>
              <a:rPr lang="en-US" altLang="en-US" sz="2400" dirty="0"/>
              <a:t>Mantrap</a:t>
            </a:r>
          </a:p>
          <a:p>
            <a:pPr lvl="1" algn="l" rtl="0"/>
            <a:r>
              <a:rPr lang="en-US" altLang="en-US" sz="2400" dirty="0"/>
              <a:t>Separates a secured from a non secured area</a:t>
            </a:r>
          </a:p>
          <a:p>
            <a:pPr lvl="1" algn="l" rtl="0"/>
            <a:r>
              <a:rPr lang="en-US" altLang="en-US" sz="2400" dirty="0"/>
              <a:t>Device monitors and controls two interlocking doors</a:t>
            </a:r>
          </a:p>
          <a:p>
            <a:pPr lvl="2" algn="l" rtl="0"/>
            <a:r>
              <a:rPr lang="en-US" altLang="en-US" sz="2400" dirty="0"/>
              <a:t>Only one door may open at any time</a:t>
            </a:r>
          </a:p>
        </p:txBody>
      </p:sp>
      <p:sp>
        <p:nvSpPr>
          <p:cNvPr id="7" name="Title 1"/>
          <p:cNvSpPr txBox="1">
            <a:spLocks/>
          </p:cNvSpPr>
          <p:nvPr/>
        </p:nvSpPr>
        <p:spPr>
          <a:xfrm>
            <a:off x="2133600" y="228600"/>
            <a:ext cx="8229600" cy="1008112"/>
          </a:xfrm>
          <a:prstGeom prst="rect">
            <a:avLst/>
          </a:prstGeom>
        </p:spPr>
        <p:txBody>
          <a:bodyPr vert="horz" lIns="91440" tIns="45720" rIns="91440" bIns="45720" rtlCol="1" anchor="ctr">
            <a:normAutofit/>
          </a:bodyPr>
          <a:lstStyle>
            <a:lvl1pPr algn="ctr" defTabSz="914400" rtl="1" eaLnBrk="1" latinLnBrk="0" hangingPunct="1">
              <a:spcBef>
                <a:spcPct val="0"/>
              </a:spcBef>
              <a:buNone/>
              <a:defRPr sz="4400" kern="1200">
                <a:solidFill>
                  <a:schemeClr val="tx1"/>
                </a:solidFill>
                <a:latin typeface="+mj-lt"/>
                <a:ea typeface="+mj-ea"/>
                <a:cs typeface="+mj-cs"/>
              </a:defRPr>
            </a:lvl1pPr>
          </a:lstStyle>
          <a:p>
            <a:pPr rtl="0"/>
            <a:r>
              <a:rPr lang="en-US" altLang="en-US" sz="4000" b="1" dirty="0">
                <a:solidFill>
                  <a:srgbClr val="FF0000"/>
                </a:solidFill>
                <a:latin typeface="Comic Sans MS" pitchFamily="66" charset="0"/>
                <a:ea typeface="+mn-ea"/>
                <a:cs typeface="+mn-cs"/>
              </a:rPr>
              <a:t>Recommendations (cont.)</a:t>
            </a:r>
          </a:p>
        </p:txBody>
      </p:sp>
    </p:spTree>
    <p:extLst>
      <p:ext uri="{BB962C8B-B14F-4D97-AF65-F5344CB8AC3E}">
        <p14:creationId xmlns:p14="http://schemas.microsoft.com/office/powerpoint/2010/main" val="1314394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10200" y="395645"/>
            <a:ext cx="2209800" cy="628377"/>
          </a:xfrm>
          <a:prstGeom prst="rect">
            <a:avLst/>
          </a:prstGeom>
        </p:spPr>
        <p:txBody>
          <a:bodyPr vert="horz" wrap="square" lIns="0" tIns="12700" rIns="0" bIns="0" rtlCol="0">
            <a:spAutoFit/>
          </a:bodyPr>
          <a:lstStyle/>
          <a:p>
            <a:pPr algn="ctr">
              <a:lnSpc>
                <a:spcPct val="100000"/>
              </a:lnSpc>
              <a:defRPr/>
            </a:pPr>
            <a:r>
              <a:rPr sz="4000" b="1" dirty="0">
                <a:solidFill>
                  <a:srgbClr val="FF0000"/>
                </a:solidFill>
                <a:latin typeface="Comic Sans MS" pitchFamily="66" charset="0"/>
                <a:ea typeface="+mn-ea"/>
                <a:cs typeface="+mn-cs"/>
              </a:rPr>
              <a:t>Outline</a:t>
            </a:r>
          </a:p>
        </p:txBody>
      </p:sp>
      <p:sp>
        <p:nvSpPr>
          <p:cNvPr id="3" name="object 3"/>
          <p:cNvSpPr txBox="1"/>
          <p:nvPr/>
        </p:nvSpPr>
        <p:spPr>
          <a:xfrm>
            <a:off x="609600" y="1371600"/>
            <a:ext cx="6449291" cy="5735544"/>
          </a:xfrm>
          <a:prstGeom prst="rect">
            <a:avLst/>
          </a:prstGeom>
        </p:spPr>
        <p:txBody>
          <a:bodyPr vert="horz" wrap="square" lIns="0" tIns="97155" rIns="0" bIns="0" rtlCol="0">
            <a:spAutoFit/>
          </a:bodyPr>
          <a:lstStyle/>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Understanding Physical Security</a:t>
            </a:r>
          </a:p>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Physical Security Breach Incidents</a:t>
            </a:r>
          </a:p>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What Is the Need for Physical Security?</a:t>
            </a:r>
          </a:p>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Who Is Accountable for Physical Security?</a:t>
            </a:r>
          </a:p>
          <a:p>
            <a:pPr marL="241300" indent="-228600">
              <a:lnSpc>
                <a:spcPct val="100000"/>
              </a:lnSpc>
              <a:spcBef>
                <a:spcPts val="670"/>
              </a:spcBef>
              <a:buFont typeface="Arial MT"/>
              <a:buChar char="•"/>
              <a:tabLst>
                <a:tab pos="241300" algn="l"/>
              </a:tabLst>
            </a:pPr>
            <a:r>
              <a:rPr lang="en-US" sz="2800" spc="-15" dirty="0">
                <a:solidFill>
                  <a:schemeClr val="accent4"/>
                </a:solidFill>
                <a:latin typeface="Calibri"/>
                <a:cs typeface="Calibri"/>
              </a:rPr>
              <a:t>Factors Affecting Physical Security</a:t>
            </a:r>
          </a:p>
          <a:p>
            <a:pPr marL="241300" indent="-228600">
              <a:spcBef>
                <a:spcPts val="670"/>
              </a:spcBef>
              <a:buFont typeface="Arial MT"/>
              <a:buChar char="•"/>
              <a:tabLst>
                <a:tab pos="241300" algn="l"/>
              </a:tabLst>
            </a:pPr>
            <a:r>
              <a:rPr lang="en-US" sz="2800" spc="-15" dirty="0">
                <a:solidFill>
                  <a:schemeClr val="accent4"/>
                </a:solidFill>
                <a:latin typeface="Calibri"/>
                <a:cs typeface="Calibri"/>
              </a:rPr>
              <a:t>Understanding </a:t>
            </a:r>
            <a:r>
              <a:rPr lang="en-US" altLang="ar-JO" sz="2800" spc="-15" dirty="0">
                <a:solidFill>
                  <a:schemeClr val="accent4"/>
                </a:solidFill>
                <a:latin typeface="Calibri"/>
                <a:cs typeface="Calibri"/>
              </a:rPr>
              <a:t>Computer Security</a:t>
            </a:r>
          </a:p>
          <a:p>
            <a:pPr marL="241300" indent="-228600">
              <a:spcBef>
                <a:spcPts val="670"/>
              </a:spcBef>
              <a:buFont typeface="Arial MT"/>
              <a:buChar char="•"/>
              <a:tabLst>
                <a:tab pos="241300" algn="l"/>
              </a:tabLst>
            </a:pPr>
            <a:r>
              <a:rPr lang="en-US" altLang="ar-JO" sz="2800" spc="-15" dirty="0">
                <a:solidFill>
                  <a:schemeClr val="accent4"/>
                </a:solidFill>
                <a:latin typeface="Calibri"/>
                <a:cs typeface="Calibri"/>
              </a:rPr>
              <a:t>Principles of Computer Security</a:t>
            </a:r>
          </a:p>
          <a:p>
            <a:pPr marL="241300" indent="-228600">
              <a:spcBef>
                <a:spcPts val="670"/>
              </a:spcBef>
              <a:buFont typeface="Arial MT"/>
              <a:buChar char="•"/>
              <a:tabLst>
                <a:tab pos="241300" algn="l"/>
              </a:tabLst>
            </a:pPr>
            <a:r>
              <a:rPr lang="en-US" altLang="en-US" sz="2800" spc="-15" dirty="0">
                <a:solidFill>
                  <a:schemeClr val="accent4"/>
                </a:solidFill>
                <a:latin typeface="Calibri"/>
                <a:cs typeface="Calibri"/>
              </a:rPr>
              <a:t>Security Breach</a:t>
            </a:r>
            <a:endParaRPr lang="en-US" altLang="ar-JO" sz="2800" spc="-15" dirty="0">
              <a:solidFill>
                <a:schemeClr val="accent4"/>
              </a:solidFill>
              <a:latin typeface="Calibri"/>
              <a:cs typeface="Calibri"/>
            </a:endParaRPr>
          </a:p>
          <a:p>
            <a:pPr marL="241300" indent="-228600">
              <a:spcBef>
                <a:spcPts val="670"/>
              </a:spcBef>
              <a:buFont typeface="Arial MT"/>
              <a:buChar char="•"/>
              <a:tabLst>
                <a:tab pos="241300" algn="l"/>
              </a:tabLst>
            </a:pPr>
            <a:r>
              <a:rPr lang="en-US" altLang="ar-JO" sz="2800" spc="-15" dirty="0">
                <a:solidFill>
                  <a:schemeClr val="accent4"/>
                </a:solidFill>
                <a:latin typeface="Calibri"/>
                <a:cs typeface="Calibri"/>
              </a:rPr>
              <a:t>Types of Threats/</a:t>
            </a:r>
            <a:r>
              <a:rPr lang="en-US" sz="2800" spc="-15" dirty="0">
                <a:solidFill>
                  <a:schemeClr val="accent4"/>
                </a:solidFill>
                <a:latin typeface="Calibri"/>
                <a:cs typeface="Calibri"/>
              </a:rPr>
              <a:t>Security Attacks</a:t>
            </a:r>
            <a:r>
              <a:rPr lang="en-US" altLang="ar-JO" sz="2800" spc="-15" dirty="0">
                <a:solidFill>
                  <a:schemeClr val="accent4"/>
                </a:solidFill>
                <a:latin typeface="Calibri"/>
                <a:cs typeface="Calibri"/>
              </a:rPr>
              <a:t> </a:t>
            </a:r>
          </a:p>
          <a:p>
            <a:pPr marL="12700">
              <a:spcBef>
                <a:spcPts val="670"/>
              </a:spcBef>
              <a:tabLst>
                <a:tab pos="241300" algn="l"/>
              </a:tabLst>
            </a:pPr>
            <a:endParaRPr lang="en-US" altLang="ar-JO" sz="2800" spc="-15" dirty="0">
              <a:solidFill>
                <a:schemeClr val="accent4"/>
              </a:solidFill>
              <a:latin typeface="Calibri"/>
              <a:cs typeface="Calibri"/>
            </a:endParaRPr>
          </a:p>
          <a:p>
            <a:pPr marL="241300" indent="-228600">
              <a:lnSpc>
                <a:spcPct val="100000"/>
              </a:lnSpc>
              <a:spcBef>
                <a:spcPts val="670"/>
              </a:spcBef>
              <a:buFont typeface="Arial MT"/>
              <a:buChar char="•"/>
              <a:tabLst>
                <a:tab pos="241300" algn="l"/>
              </a:tabLst>
            </a:pPr>
            <a:endParaRPr lang="en-US" sz="2800" spc="-15" dirty="0">
              <a:solidFill>
                <a:schemeClr val="accent4"/>
              </a:solidFill>
              <a:latin typeface="Calibri"/>
              <a:cs typeface="Calibri"/>
            </a:endParaRPr>
          </a:p>
        </p:txBody>
      </p:sp>
    </p:spTree>
    <p:extLst>
      <p:ext uri="{BB962C8B-B14F-4D97-AF65-F5344CB8AC3E}">
        <p14:creationId xmlns:p14="http://schemas.microsoft.com/office/powerpoint/2010/main" val="1075772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67200" y="2209800"/>
            <a:ext cx="5031316" cy="1984375"/>
          </a:xfrm>
        </p:spPr>
        <p:txBody>
          <a:bodyPr/>
          <a:lstStyle/>
          <a:p>
            <a:r>
              <a:rPr lang="en-US" altLang="ar-JO" sz="6000" b="1" dirty="0">
                <a:solidFill>
                  <a:srgbClr val="FF0000"/>
                </a:solidFill>
                <a:latin typeface="Comic Sans MS" pitchFamily="66" charset="0"/>
                <a:ea typeface="+mn-ea"/>
                <a:cs typeface="+mn-cs"/>
              </a:rPr>
              <a:t>Computer Security </a:t>
            </a:r>
            <a:endParaRPr lang="en-US" sz="6000" b="1" dirty="0">
              <a:solidFill>
                <a:srgbClr val="FF0000"/>
              </a:solidFill>
              <a:latin typeface="Comic Sans MS" pitchFamily="66" charset="0"/>
              <a:ea typeface="+mn-ea"/>
              <a:cs typeface="+mn-cs"/>
            </a:endParaRPr>
          </a:p>
        </p:txBody>
      </p:sp>
    </p:spTree>
    <p:extLst>
      <p:ext uri="{BB962C8B-B14F-4D97-AF65-F5344CB8AC3E}">
        <p14:creationId xmlns:p14="http://schemas.microsoft.com/office/powerpoint/2010/main" val="2070792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828800" y="1143000"/>
            <a:ext cx="8610600" cy="5334000"/>
          </a:xfrm>
        </p:spPr>
        <p:txBody>
          <a:bodyPr/>
          <a:lstStyle/>
          <a:p>
            <a:pPr marL="609600" indent="-609600">
              <a:buNone/>
            </a:pPr>
            <a:r>
              <a:rPr lang="en-US" altLang="ar-JO" sz="2400" dirty="0">
                <a:solidFill>
                  <a:srgbClr val="0066FF"/>
                </a:solidFill>
                <a:latin typeface="Verdana" panose="020B0604030504040204" pitchFamily="34" charset="0"/>
                <a:ea typeface="Arial Unicode MS" pitchFamily="34" charset="-128"/>
              </a:rPr>
              <a:t>Definition:</a:t>
            </a:r>
          </a:p>
          <a:p>
            <a:pPr marL="609600" indent="-609600">
              <a:buNone/>
            </a:pPr>
            <a:r>
              <a:rPr lang="en-US" altLang="ar-JO" sz="2400" dirty="0">
                <a:solidFill>
                  <a:srgbClr val="000000"/>
                </a:solidFill>
                <a:latin typeface="Verdana" panose="020B0604030504040204" pitchFamily="34" charset="0"/>
                <a:ea typeface="Arial Unicode MS" pitchFamily="34" charset="-128"/>
              </a:rPr>
              <a:t>	Computer Security is the ability of a system to protect information and system resources with respect to confidentiality and integrity.</a:t>
            </a:r>
          </a:p>
          <a:p>
            <a:pPr marL="609600" indent="-609600">
              <a:buNone/>
            </a:pPr>
            <a:r>
              <a:rPr lang="en-US" altLang="ar-JO" sz="2400" dirty="0">
                <a:solidFill>
                  <a:srgbClr val="0066FF"/>
                </a:solidFill>
                <a:latin typeface="Verdana" panose="020B0604030504040204" pitchFamily="34" charset="0"/>
                <a:ea typeface="Arial Unicode MS" pitchFamily="34" charset="-128"/>
              </a:rPr>
              <a:t>Aspects of Security:</a:t>
            </a:r>
          </a:p>
          <a:p>
            <a:pPr marL="1100138" lvl="1" indent="-533400"/>
            <a:r>
              <a:rPr lang="en-GB" altLang="ar-JO" sz="2200" dirty="0">
                <a:solidFill>
                  <a:srgbClr val="FF0000"/>
                </a:solidFill>
                <a:latin typeface="Verdana" panose="020B0604030504040204" pitchFamily="34" charset="0"/>
                <a:ea typeface="Arial Unicode MS" pitchFamily="34" charset="-128"/>
              </a:rPr>
              <a:t>Prevention</a:t>
            </a:r>
            <a:r>
              <a:rPr lang="en-GB" altLang="ar-JO" sz="2200" dirty="0">
                <a:solidFill>
                  <a:srgbClr val="000000"/>
                </a:solidFill>
                <a:latin typeface="Verdana" panose="020B0604030504040204" pitchFamily="34" charset="0"/>
                <a:ea typeface="Arial Unicode MS" pitchFamily="34" charset="-128"/>
              </a:rPr>
              <a:t>: take measures that prevent your assets from being damaged</a:t>
            </a:r>
          </a:p>
          <a:p>
            <a:pPr marL="1100138" lvl="1" indent="-533400"/>
            <a:r>
              <a:rPr lang="en-GB" altLang="ar-JO" sz="2200" dirty="0">
                <a:solidFill>
                  <a:srgbClr val="FF0000"/>
                </a:solidFill>
                <a:latin typeface="Verdana" panose="020B0604030504040204" pitchFamily="34" charset="0"/>
                <a:ea typeface="Arial Unicode MS" pitchFamily="34" charset="-128"/>
              </a:rPr>
              <a:t>Detection</a:t>
            </a:r>
            <a:r>
              <a:rPr lang="en-GB" altLang="ar-JO" sz="2200" dirty="0">
                <a:solidFill>
                  <a:srgbClr val="000000"/>
                </a:solidFill>
                <a:latin typeface="Verdana" panose="020B0604030504040204" pitchFamily="34" charset="0"/>
                <a:ea typeface="Arial Unicode MS" pitchFamily="34" charset="-128"/>
              </a:rPr>
              <a:t>: take measures so that you can detect when, how, and by whom an asset has been damaged</a:t>
            </a:r>
          </a:p>
          <a:p>
            <a:pPr marL="1100138" lvl="1" indent="-533400"/>
            <a:r>
              <a:rPr lang="en-GB" altLang="ar-JO" sz="2200" dirty="0">
                <a:solidFill>
                  <a:srgbClr val="FF0000"/>
                </a:solidFill>
                <a:latin typeface="Verdana" panose="020B0604030504040204" pitchFamily="34" charset="0"/>
                <a:ea typeface="Arial Unicode MS" pitchFamily="34" charset="-128"/>
              </a:rPr>
              <a:t>Reaction</a:t>
            </a:r>
            <a:r>
              <a:rPr lang="en-GB" altLang="ar-JO" sz="2200" dirty="0">
                <a:solidFill>
                  <a:srgbClr val="000000"/>
                </a:solidFill>
                <a:latin typeface="Verdana" panose="020B0604030504040204" pitchFamily="34" charset="0"/>
                <a:ea typeface="Arial Unicode MS" pitchFamily="34" charset="-128"/>
              </a:rPr>
              <a:t>: take measures so that you can recover your assets or to recover from a damage to your assets</a:t>
            </a:r>
          </a:p>
        </p:txBody>
      </p:sp>
      <p:sp>
        <p:nvSpPr>
          <p:cNvPr id="31747" name="Rectangle 3"/>
          <p:cNvSpPr>
            <a:spLocks noChangeArrowheads="1"/>
          </p:cNvSpPr>
          <p:nvPr/>
        </p:nvSpPr>
        <p:spPr bwMode="auto">
          <a:xfrm>
            <a:off x="2209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ar-JO" sz="4000" b="1" dirty="0">
                <a:solidFill>
                  <a:srgbClr val="FF0000"/>
                </a:solidFill>
                <a:latin typeface="Comic Sans MS" pitchFamily="66" charset="0"/>
              </a:rPr>
              <a:t>Computer Security </a:t>
            </a:r>
          </a:p>
        </p:txBody>
      </p:sp>
    </p:spTree>
    <p:extLst>
      <p:ext uri="{BB962C8B-B14F-4D97-AF65-F5344CB8AC3E}">
        <p14:creationId xmlns:p14="http://schemas.microsoft.com/office/powerpoint/2010/main" val="4045678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050"/>
          <p:cNvSpPr>
            <a:spLocks noGrp="1" noChangeArrowheads="1"/>
          </p:cNvSpPr>
          <p:nvPr>
            <p:ph type="body" idx="1"/>
          </p:nvPr>
        </p:nvSpPr>
        <p:spPr>
          <a:xfrm>
            <a:off x="1828800" y="4876800"/>
            <a:ext cx="8610600" cy="1600200"/>
          </a:xfrm>
        </p:spPr>
        <p:txBody>
          <a:bodyPr>
            <a:normAutofit/>
          </a:bodyPr>
          <a:lstStyle/>
          <a:p>
            <a:pPr marL="609600" indent="-609600">
              <a:lnSpc>
                <a:spcPct val="90000"/>
              </a:lnSpc>
            </a:pPr>
            <a:r>
              <a:rPr lang="en-US" altLang="ar-JO" sz="2400">
                <a:latin typeface="Trebuchet MS" panose="020B0603020202020204" pitchFamily="34" charset="0"/>
                <a:cs typeface="Times New Roman" panose="02020603050405020304" pitchFamily="18" charset="0"/>
              </a:rPr>
              <a:t>Where to focus security controls?</a:t>
            </a:r>
          </a:p>
          <a:p>
            <a:pPr marL="1100138" lvl="1" indent="-533400">
              <a:lnSpc>
                <a:spcPct val="90000"/>
              </a:lnSpc>
            </a:pPr>
            <a:r>
              <a:rPr lang="en-GB" altLang="ar-JO" sz="2400">
                <a:latin typeface="Trebuchet MS" panose="020B0603020202020204" pitchFamily="34" charset="0"/>
                <a:cs typeface="Times New Roman" panose="02020603050405020304" pitchFamily="18" charset="0"/>
              </a:rPr>
              <a:t>Data: Format and content of data</a:t>
            </a:r>
          </a:p>
          <a:p>
            <a:pPr marL="1100138" lvl="1" indent="-533400">
              <a:lnSpc>
                <a:spcPct val="90000"/>
              </a:lnSpc>
            </a:pPr>
            <a:r>
              <a:rPr lang="en-GB" altLang="ar-JO" sz="2400">
                <a:latin typeface="Trebuchet MS" panose="020B0603020202020204" pitchFamily="34" charset="0"/>
                <a:cs typeface="Times New Roman" panose="02020603050405020304" pitchFamily="18" charset="0"/>
              </a:rPr>
              <a:t>Operations: Operations allowed on data</a:t>
            </a:r>
          </a:p>
          <a:p>
            <a:pPr marL="1100138" lvl="1" indent="-533400">
              <a:lnSpc>
                <a:spcPct val="90000"/>
              </a:lnSpc>
            </a:pPr>
            <a:r>
              <a:rPr lang="en-GB" altLang="ar-JO" sz="2400">
                <a:latin typeface="Trebuchet MS" panose="020B0603020202020204" pitchFamily="34" charset="0"/>
                <a:cs typeface="Times New Roman" panose="02020603050405020304" pitchFamily="18" charset="0"/>
              </a:rPr>
              <a:t>Users: Access control of data based on user</a:t>
            </a:r>
            <a:endParaRPr lang="en-US" altLang="ar-JO" sz="2400">
              <a:latin typeface="Trebuchet MS" panose="020B0603020202020204" pitchFamily="34" charset="0"/>
              <a:cs typeface="Times New Roman" panose="02020603050405020304" pitchFamily="18" charset="0"/>
            </a:endParaRPr>
          </a:p>
        </p:txBody>
      </p:sp>
      <p:sp>
        <p:nvSpPr>
          <p:cNvPr id="33795" name="Rectangle 2051"/>
          <p:cNvSpPr>
            <a:spLocks noChangeArrowheads="1"/>
          </p:cNvSpPr>
          <p:nvPr/>
        </p:nvSpPr>
        <p:spPr bwMode="auto">
          <a:xfrm>
            <a:off x="19812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None/>
            </a:pPr>
            <a:r>
              <a:rPr lang="en-US" altLang="ar-JO" sz="4000" b="1" dirty="0">
                <a:solidFill>
                  <a:srgbClr val="FF0000"/>
                </a:solidFill>
                <a:latin typeface="Comic Sans MS" pitchFamily="66" charset="0"/>
              </a:rPr>
              <a:t>Principles of Computer Security </a:t>
            </a:r>
          </a:p>
        </p:txBody>
      </p:sp>
      <p:sp>
        <p:nvSpPr>
          <p:cNvPr id="33796" name="AutoShape 2052"/>
          <p:cNvSpPr>
            <a:spLocks noChangeArrowheads="1"/>
          </p:cNvSpPr>
          <p:nvPr/>
        </p:nvSpPr>
        <p:spPr bwMode="auto">
          <a:xfrm>
            <a:off x="7239000" y="2438400"/>
            <a:ext cx="2057400" cy="914400"/>
          </a:xfrm>
          <a:prstGeom prst="octagon">
            <a:avLst>
              <a:gd name="adj" fmla="val 1218"/>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de-DE" altLang="ar-JO" sz="2400">
              <a:solidFill>
                <a:srgbClr val="000000"/>
              </a:solidFill>
            </a:endParaRPr>
          </a:p>
        </p:txBody>
      </p:sp>
      <p:sp>
        <p:nvSpPr>
          <p:cNvPr id="33797" name="AutoShape 2053"/>
          <p:cNvSpPr>
            <a:spLocks noChangeArrowheads="1"/>
          </p:cNvSpPr>
          <p:nvPr/>
        </p:nvSpPr>
        <p:spPr bwMode="auto">
          <a:xfrm>
            <a:off x="2743200" y="2438400"/>
            <a:ext cx="2057400" cy="914400"/>
          </a:xfrm>
          <a:prstGeom prst="octagon">
            <a:avLst>
              <a:gd name="adj" fmla="val 0"/>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de-DE" altLang="ar-JO" sz="2400">
              <a:solidFill>
                <a:srgbClr val="000000"/>
              </a:solidFill>
            </a:endParaRPr>
          </a:p>
        </p:txBody>
      </p:sp>
      <p:sp>
        <p:nvSpPr>
          <p:cNvPr id="33798" name="AutoShape 2054"/>
          <p:cNvSpPr>
            <a:spLocks noChangeArrowheads="1"/>
          </p:cNvSpPr>
          <p:nvPr/>
        </p:nvSpPr>
        <p:spPr bwMode="auto">
          <a:xfrm>
            <a:off x="4953000" y="1219200"/>
            <a:ext cx="2057400" cy="914400"/>
          </a:xfrm>
          <a:prstGeom prst="octagon">
            <a:avLst>
              <a:gd name="adj" fmla="val 0"/>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de-DE" altLang="ar-JO" sz="2400">
              <a:solidFill>
                <a:srgbClr val="000000"/>
              </a:solidFill>
            </a:endParaRPr>
          </a:p>
        </p:txBody>
      </p:sp>
      <p:sp>
        <p:nvSpPr>
          <p:cNvPr id="33799" name="AutoShape 2055"/>
          <p:cNvSpPr>
            <a:spLocks noChangeArrowheads="1"/>
          </p:cNvSpPr>
          <p:nvPr/>
        </p:nvSpPr>
        <p:spPr bwMode="auto">
          <a:xfrm>
            <a:off x="4953000" y="3733800"/>
            <a:ext cx="2057400" cy="914400"/>
          </a:xfrm>
          <a:prstGeom prst="octagon">
            <a:avLst>
              <a:gd name="adj" fmla="val 0"/>
            </a:avLst>
          </a:prstGeom>
          <a:noFill/>
          <a:ln w="9525">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de-DE" altLang="ar-JO" sz="2400">
              <a:solidFill>
                <a:srgbClr val="000000"/>
              </a:solidFill>
            </a:endParaRPr>
          </a:p>
        </p:txBody>
      </p:sp>
      <p:cxnSp>
        <p:nvCxnSpPr>
          <p:cNvPr id="33800" name="AutoShape 2056"/>
          <p:cNvCxnSpPr>
            <a:cxnSpLocks noChangeShapeType="1"/>
            <a:stCxn id="33797" idx="2"/>
            <a:endCxn id="33796" idx="2"/>
          </p:cNvCxnSpPr>
          <p:nvPr/>
        </p:nvCxnSpPr>
        <p:spPr bwMode="auto">
          <a:xfrm>
            <a:off x="4800600" y="2895600"/>
            <a:ext cx="2438400" cy="0"/>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1" name="AutoShape 2057"/>
          <p:cNvCxnSpPr>
            <a:cxnSpLocks noChangeShapeType="1"/>
            <a:stCxn id="33798" idx="2"/>
            <a:endCxn id="33799" idx="2"/>
          </p:cNvCxnSpPr>
          <p:nvPr/>
        </p:nvCxnSpPr>
        <p:spPr bwMode="auto">
          <a:xfrm>
            <a:off x="5981700" y="2133600"/>
            <a:ext cx="0" cy="1600200"/>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802" name="Text Box 2058"/>
          <p:cNvSpPr txBox="1">
            <a:spLocks noChangeArrowheads="1"/>
          </p:cNvSpPr>
          <p:nvPr/>
        </p:nvSpPr>
        <p:spPr bwMode="auto">
          <a:xfrm>
            <a:off x="5105400" y="1219201"/>
            <a:ext cx="1828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ar-JO" sz="2400">
                <a:solidFill>
                  <a:srgbClr val="000000"/>
                </a:solidFill>
              </a:rPr>
              <a:t>Application </a:t>
            </a:r>
          </a:p>
          <a:p>
            <a:pPr algn="ctr">
              <a:spcBef>
                <a:spcPct val="0"/>
              </a:spcBef>
              <a:buFontTx/>
              <a:buNone/>
            </a:pPr>
            <a:r>
              <a:rPr lang="en-US" altLang="ar-JO" sz="2400">
                <a:solidFill>
                  <a:srgbClr val="000000"/>
                </a:solidFill>
              </a:rPr>
              <a:t>Software</a:t>
            </a:r>
          </a:p>
        </p:txBody>
      </p:sp>
      <p:sp>
        <p:nvSpPr>
          <p:cNvPr id="33803" name="Text Box 2059"/>
          <p:cNvSpPr txBox="1">
            <a:spLocks noChangeArrowheads="1"/>
          </p:cNvSpPr>
          <p:nvPr/>
        </p:nvSpPr>
        <p:spPr bwMode="auto">
          <a:xfrm>
            <a:off x="3048000" y="2438401"/>
            <a:ext cx="1447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ar-JO" sz="2400">
                <a:solidFill>
                  <a:srgbClr val="000000"/>
                </a:solidFill>
              </a:rPr>
              <a:t>User</a:t>
            </a:r>
          </a:p>
          <a:p>
            <a:pPr algn="ctr">
              <a:spcBef>
                <a:spcPct val="0"/>
              </a:spcBef>
              <a:buFontTx/>
              <a:buNone/>
            </a:pPr>
            <a:r>
              <a:rPr lang="en-US" altLang="ar-JO" sz="2400">
                <a:solidFill>
                  <a:srgbClr val="000000"/>
                </a:solidFill>
              </a:rPr>
              <a:t>(subject)</a:t>
            </a:r>
          </a:p>
        </p:txBody>
      </p:sp>
      <p:sp>
        <p:nvSpPr>
          <p:cNvPr id="33804" name="Text Box 2060"/>
          <p:cNvSpPr txBox="1">
            <a:spLocks noChangeArrowheads="1"/>
          </p:cNvSpPr>
          <p:nvPr/>
        </p:nvSpPr>
        <p:spPr bwMode="auto">
          <a:xfrm>
            <a:off x="5257800" y="3962400"/>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ar-JO" sz="2400">
                <a:solidFill>
                  <a:srgbClr val="000000"/>
                </a:solidFill>
              </a:rPr>
              <a:t>Hardware</a:t>
            </a:r>
          </a:p>
        </p:txBody>
      </p:sp>
      <p:sp>
        <p:nvSpPr>
          <p:cNvPr id="33805" name="Text Box 2061"/>
          <p:cNvSpPr txBox="1">
            <a:spLocks noChangeArrowheads="1"/>
          </p:cNvSpPr>
          <p:nvPr/>
        </p:nvSpPr>
        <p:spPr bwMode="auto">
          <a:xfrm>
            <a:off x="7467600" y="2438401"/>
            <a:ext cx="1600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ar-JO" sz="2400">
                <a:solidFill>
                  <a:srgbClr val="000000"/>
                </a:solidFill>
              </a:rPr>
              <a:t>Resource</a:t>
            </a:r>
          </a:p>
          <a:p>
            <a:pPr algn="ctr">
              <a:spcBef>
                <a:spcPct val="0"/>
              </a:spcBef>
              <a:buFontTx/>
              <a:buNone/>
            </a:pPr>
            <a:r>
              <a:rPr lang="en-US" altLang="ar-JO" sz="2400">
                <a:solidFill>
                  <a:srgbClr val="000000"/>
                </a:solidFill>
              </a:rPr>
              <a:t>(object)</a:t>
            </a:r>
          </a:p>
        </p:txBody>
      </p:sp>
      <p:cxnSp>
        <p:nvCxnSpPr>
          <p:cNvPr id="33806" name="AutoShape 2062"/>
          <p:cNvCxnSpPr>
            <a:cxnSpLocks noChangeShapeType="1"/>
            <a:stCxn id="33803" idx="0"/>
            <a:endCxn id="33798" idx="2"/>
          </p:cNvCxnSpPr>
          <p:nvPr/>
        </p:nvCxnSpPr>
        <p:spPr bwMode="auto">
          <a:xfrm rot="-5400000">
            <a:off x="3981450" y="1466850"/>
            <a:ext cx="762000" cy="1181100"/>
          </a:xfrm>
          <a:prstGeom prst="curvedConnector2">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7" name="AutoShape 2063"/>
          <p:cNvCxnSpPr>
            <a:cxnSpLocks noChangeShapeType="1"/>
            <a:stCxn id="33798" idx="2"/>
            <a:endCxn id="33805" idx="0"/>
          </p:cNvCxnSpPr>
          <p:nvPr/>
        </p:nvCxnSpPr>
        <p:spPr bwMode="auto">
          <a:xfrm>
            <a:off x="7010400" y="1676400"/>
            <a:ext cx="1257300" cy="762000"/>
          </a:xfrm>
          <a:prstGeom prst="curvedConnector2">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8" name="AutoShape 2064"/>
          <p:cNvCxnSpPr>
            <a:cxnSpLocks noChangeShapeType="1"/>
            <a:stCxn id="33797" idx="2"/>
            <a:endCxn id="33799" idx="2"/>
          </p:cNvCxnSpPr>
          <p:nvPr/>
        </p:nvCxnSpPr>
        <p:spPr bwMode="auto">
          <a:xfrm rot="16200000" flipH="1">
            <a:off x="3943350" y="3181350"/>
            <a:ext cx="838200" cy="1181100"/>
          </a:xfrm>
          <a:prstGeom prst="curvedConnector2">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809" name="AutoShape 2065"/>
          <p:cNvCxnSpPr>
            <a:cxnSpLocks noChangeShapeType="1"/>
            <a:stCxn id="33799" idx="2"/>
            <a:endCxn id="33796" idx="2"/>
          </p:cNvCxnSpPr>
          <p:nvPr/>
        </p:nvCxnSpPr>
        <p:spPr bwMode="auto">
          <a:xfrm flipV="1">
            <a:off x="7010400" y="3352800"/>
            <a:ext cx="1257300" cy="838200"/>
          </a:xfrm>
          <a:prstGeom prst="curvedConnector2">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12717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itle 1"/>
          <p:cNvSpPr>
            <a:spLocks noGrp="1"/>
          </p:cNvSpPr>
          <p:nvPr>
            <p:ph type="title"/>
          </p:nvPr>
        </p:nvSpPr>
        <p:spPr>
          <a:xfrm>
            <a:off x="3656542" y="521970"/>
            <a:ext cx="4878916" cy="606425"/>
          </a:xfrm>
        </p:spPr>
        <p:txBody>
          <a:bodyPr>
            <a:normAutofit fontScale="90000"/>
          </a:bodyPr>
          <a:lstStyle/>
          <a:p>
            <a:r>
              <a:rPr lang="en-US" altLang="en-US" sz="4000" b="1" dirty="0">
                <a:solidFill>
                  <a:srgbClr val="FF0000"/>
                </a:solidFill>
                <a:latin typeface="Comic Sans MS" pitchFamily="66" charset="0"/>
                <a:ea typeface="+mn-ea"/>
                <a:cs typeface="+mn-cs"/>
              </a:rPr>
              <a:t>Computer Security</a:t>
            </a:r>
          </a:p>
        </p:txBody>
      </p:sp>
      <p:sp>
        <p:nvSpPr>
          <p:cNvPr id="35843" name="Content Placeholder 2"/>
          <p:cNvSpPr>
            <a:spLocks noGrp="1"/>
          </p:cNvSpPr>
          <p:nvPr>
            <p:ph idx="1"/>
          </p:nvPr>
        </p:nvSpPr>
        <p:spPr>
          <a:xfrm>
            <a:off x="1066800" y="1447800"/>
            <a:ext cx="10363200" cy="4075113"/>
          </a:xfrm>
        </p:spPr>
        <p:txBody>
          <a:bodyPr/>
          <a:lstStyle/>
          <a:p>
            <a:r>
              <a:rPr lang="en-US" altLang="en-US" dirty="0">
                <a:ea typeface="MS PGothic" panose="020B0600070205080204" pitchFamily="34" charset="-128"/>
              </a:rPr>
              <a:t>Is defined as the protection afforded to an automated information system in order to attain the applicable objectives of preserving the </a:t>
            </a:r>
            <a:r>
              <a:rPr lang="en-US" altLang="en-US" b="1" dirty="0">
                <a:solidFill>
                  <a:schemeClr val="accent1"/>
                </a:solidFill>
                <a:ea typeface="MS PGothic" panose="020B0600070205080204" pitchFamily="34" charset="-128"/>
              </a:rPr>
              <a:t>integrity</a:t>
            </a:r>
            <a:r>
              <a:rPr lang="en-US" altLang="en-US" dirty="0">
                <a:ea typeface="MS PGothic" panose="020B0600070205080204" pitchFamily="34" charset="-128"/>
              </a:rPr>
              <a:t>, </a:t>
            </a:r>
            <a:r>
              <a:rPr lang="en-US" altLang="en-US" b="1" dirty="0">
                <a:solidFill>
                  <a:schemeClr val="accent1"/>
                </a:solidFill>
                <a:ea typeface="MS PGothic" panose="020B0600070205080204" pitchFamily="34" charset="-128"/>
              </a:rPr>
              <a:t>availability</a:t>
            </a:r>
            <a:r>
              <a:rPr lang="en-US" altLang="en-US" dirty="0">
                <a:ea typeface="MS PGothic" panose="020B0600070205080204" pitchFamily="34" charset="-128"/>
              </a:rPr>
              <a:t> and </a:t>
            </a:r>
            <a:r>
              <a:rPr lang="en-US" altLang="en-US" b="1" dirty="0">
                <a:solidFill>
                  <a:schemeClr val="accent1"/>
                </a:solidFill>
                <a:ea typeface="MS PGothic" panose="020B0600070205080204" pitchFamily="34" charset="-128"/>
              </a:rPr>
              <a:t>confidentiality</a:t>
            </a:r>
            <a:r>
              <a:rPr lang="en-US" altLang="en-US" dirty="0">
                <a:ea typeface="MS PGothic" panose="020B0600070205080204" pitchFamily="34" charset="-128"/>
              </a:rPr>
              <a:t> of information system resources (includes hardware, software, firmware, information/data, and telecommunications).</a:t>
            </a:r>
            <a:endParaRPr lang="en-AU" altLang="en-US" dirty="0">
              <a:ea typeface="MS PGothic" panose="020B0600070205080204" pitchFamily="34" charset="-128"/>
            </a:endParaRPr>
          </a:p>
          <a:p>
            <a:endParaRPr lang="en-US" altLang="en-US" dirty="0"/>
          </a:p>
        </p:txBody>
      </p:sp>
    </p:spTree>
    <p:extLst>
      <p:ext uri="{BB962C8B-B14F-4D97-AF65-F5344CB8AC3E}">
        <p14:creationId xmlns:p14="http://schemas.microsoft.com/office/powerpoint/2010/main" val="2932348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3276600" y="533400"/>
            <a:ext cx="472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defRPr/>
            </a:pPr>
            <a:r>
              <a:rPr lang="en-US" b="1" dirty="0">
                <a:effectLst>
                  <a:outerShdw blurRad="38100" dist="38100" dir="2700000" algn="tl">
                    <a:srgbClr val="C0C0C0"/>
                  </a:outerShdw>
                </a:effectLst>
                <a:latin typeface="Comic Sans MS" pitchFamily="66" charset="0"/>
              </a:rPr>
              <a:t>			</a:t>
            </a:r>
            <a:r>
              <a:rPr lang="en-US" sz="4000" b="1" dirty="0">
                <a:solidFill>
                  <a:srgbClr val="FF0000"/>
                </a:solidFill>
                <a:latin typeface="Comic Sans MS" pitchFamily="66" charset="0"/>
              </a:rPr>
              <a:t>Security Goals</a:t>
            </a:r>
          </a:p>
        </p:txBody>
      </p:sp>
      <p:sp>
        <p:nvSpPr>
          <p:cNvPr id="36867" name="Oval 3"/>
          <p:cNvSpPr>
            <a:spLocks noChangeArrowheads="1"/>
          </p:cNvSpPr>
          <p:nvPr/>
        </p:nvSpPr>
        <p:spPr bwMode="auto">
          <a:xfrm>
            <a:off x="4572000" y="1905000"/>
            <a:ext cx="3276600" cy="2971800"/>
          </a:xfrm>
          <a:prstGeom prst="ellipse">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Char char="•"/>
              <a:defRPr sz="3200">
                <a:solidFill>
                  <a:schemeClr val="tx1"/>
                </a:solidFill>
                <a:latin typeface="Comic Sans MS" panose="030F0702030302020204" pitchFamily="66" charset="0"/>
              </a:defRPr>
            </a:lvl1pPr>
            <a:lvl2pPr marL="742950" indent="-285750">
              <a:spcBef>
                <a:spcPct val="20000"/>
              </a:spcBef>
              <a:buClr>
                <a:schemeClr val="hlink"/>
              </a:buClr>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ClrTx/>
              <a:buFontTx/>
              <a:buNone/>
            </a:pPr>
            <a:endParaRPr lang="en-US" altLang="en-US" sz="2400">
              <a:latin typeface="Times New Roman" panose="02020603050405020304" pitchFamily="18" charset="0"/>
            </a:endParaRPr>
          </a:p>
        </p:txBody>
      </p:sp>
      <p:sp>
        <p:nvSpPr>
          <p:cNvPr id="36868" name="Oval 4"/>
          <p:cNvSpPr>
            <a:spLocks noChangeArrowheads="1"/>
          </p:cNvSpPr>
          <p:nvPr/>
        </p:nvSpPr>
        <p:spPr bwMode="auto">
          <a:xfrm>
            <a:off x="3124200" y="3276600"/>
            <a:ext cx="3276600" cy="2971800"/>
          </a:xfrm>
          <a:prstGeom prst="ellipse">
            <a:avLst/>
          </a:prstGeom>
          <a:solidFill>
            <a:srgbClr val="FF000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Char char="•"/>
              <a:defRPr sz="3200">
                <a:solidFill>
                  <a:schemeClr val="tx1"/>
                </a:solidFill>
                <a:latin typeface="Comic Sans MS" panose="030F0702030302020204" pitchFamily="66" charset="0"/>
              </a:defRPr>
            </a:lvl1pPr>
            <a:lvl2pPr marL="742950" indent="-285750">
              <a:spcBef>
                <a:spcPct val="20000"/>
              </a:spcBef>
              <a:buClr>
                <a:schemeClr val="hlink"/>
              </a:buClr>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ClrTx/>
              <a:buFontTx/>
              <a:buNone/>
            </a:pPr>
            <a:endParaRPr lang="en-US" altLang="en-US" sz="2400">
              <a:latin typeface="Times New Roman" panose="02020603050405020304" pitchFamily="18" charset="0"/>
            </a:endParaRPr>
          </a:p>
        </p:txBody>
      </p:sp>
      <p:sp>
        <p:nvSpPr>
          <p:cNvPr id="36869" name="Oval 5"/>
          <p:cNvSpPr>
            <a:spLocks noChangeArrowheads="1"/>
          </p:cNvSpPr>
          <p:nvPr/>
        </p:nvSpPr>
        <p:spPr bwMode="auto">
          <a:xfrm>
            <a:off x="5943600" y="3352800"/>
            <a:ext cx="3276600" cy="2971800"/>
          </a:xfrm>
          <a:prstGeom prst="ellipse">
            <a:avLst/>
          </a:prstGeom>
          <a:solidFill>
            <a:srgbClr val="00FF00">
              <a:alpha val="50195"/>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1"/>
              </a:buClr>
              <a:buChar char="•"/>
              <a:defRPr sz="3200">
                <a:solidFill>
                  <a:schemeClr val="tx1"/>
                </a:solidFill>
                <a:latin typeface="Comic Sans MS" panose="030F0702030302020204" pitchFamily="66" charset="0"/>
              </a:defRPr>
            </a:lvl1pPr>
            <a:lvl2pPr marL="742950" indent="-285750">
              <a:spcBef>
                <a:spcPct val="20000"/>
              </a:spcBef>
              <a:buClr>
                <a:schemeClr val="hlink"/>
              </a:buClr>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ClrTx/>
              <a:buFontTx/>
              <a:buNone/>
            </a:pPr>
            <a:endParaRPr lang="en-US" altLang="en-US" sz="2400">
              <a:latin typeface="Times New Roman" panose="02020603050405020304" pitchFamily="18" charset="0"/>
            </a:endParaRPr>
          </a:p>
        </p:txBody>
      </p:sp>
      <p:sp>
        <p:nvSpPr>
          <p:cNvPr id="36870" name="Text Box 6"/>
          <p:cNvSpPr txBox="1">
            <a:spLocks noChangeArrowheads="1"/>
          </p:cNvSpPr>
          <p:nvPr/>
        </p:nvSpPr>
        <p:spPr bwMode="auto">
          <a:xfrm>
            <a:off x="3581400" y="4953000"/>
            <a:ext cx="198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Char char="•"/>
              <a:defRPr sz="3200">
                <a:solidFill>
                  <a:schemeClr val="tx1"/>
                </a:solidFill>
                <a:latin typeface="Comic Sans MS" panose="030F0702030302020204" pitchFamily="66" charset="0"/>
              </a:defRPr>
            </a:lvl1pPr>
            <a:lvl2pPr marL="742950" indent="-285750">
              <a:spcBef>
                <a:spcPct val="20000"/>
              </a:spcBef>
              <a:buClr>
                <a:schemeClr val="hlink"/>
              </a:buClr>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50000"/>
              </a:spcBef>
              <a:buClrTx/>
              <a:buFontTx/>
              <a:buNone/>
            </a:pPr>
            <a:r>
              <a:rPr lang="en-US" altLang="en-US" sz="2400" b="1"/>
              <a:t>Integrity</a:t>
            </a:r>
            <a:endParaRPr lang="en-US" altLang="en-US" sz="2400">
              <a:latin typeface="Times New Roman" panose="02020603050405020304" pitchFamily="18" charset="0"/>
            </a:endParaRPr>
          </a:p>
        </p:txBody>
      </p:sp>
      <p:sp>
        <p:nvSpPr>
          <p:cNvPr id="36871" name="Text Box 7"/>
          <p:cNvSpPr txBox="1">
            <a:spLocks noChangeArrowheads="1"/>
          </p:cNvSpPr>
          <p:nvPr/>
        </p:nvSpPr>
        <p:spPr bwMode="auto">
          <a:xfrm>
            <a:off x="5105400" y="2590800"/>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Char char="•"/>
              <a:defRPr sz="3200">
                <a:solidFill>
                  <a:schemeClr val="tx1"/>
                </a:solidFill>
                <a:latin typeface="Comic Sans MS" panose="030F0702030302020204" pitchFamily="66" charset="0"/>
              </a:defRPr>
            </a:lvl1pPr>
            <a:lvl2pPr marL="742950" indent="-285750">
              <a:spcBef>
                <a:spcPct val="20000"/>
              </a:spcBef>
              <a:buClr>
                <a:schemeClr val="hlink"/>
              </a:buClr>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50000"/>
              </a:spcBef>
              <a:buClrTx/>
              <a:buFontTx/>
              <a:buNone/>
            </a:pPr>
            <a:r>
              <a:rPr lang="en-US" altLang="en-US" sz="2400" b="1"/>
              <a:t>Confidentiality</a:t>
            </a:r>
          </a:p>
        </p:txBody>
      </p:sp>
      <p:sp>
        <p:nvSpPr>
          <p:cNvPr id="36872" name="Text Box 8"/>
          <p:cNvSpPr txBox="1">
            <a:spLocks noChangeArrowheads="1"/>
          </p:cNvSpPr>
          <p:nvPr/>
        </p:nvSpPr>
        <p:spPr bwMode="auto">
          <a:xfrm>
            <a:off x="6934200" y="5105400"/>
            <a:ext cx="2057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1"/>
              </a:buClr>
              <a:buChar char="•"/>
              <a:defRPr sz="3200">
                <a:solidFill>
                  <a:schemeClr val="tx1"/>
                </a:solidFill>
                <a:latin typeface="Comic Sans MS" panose="030F0702030302020204" pitchFamily="66" charset="0"/>
              </a:defRPr>
            </a:lvl1pPr>
            <a:lvl2pPr marL="742950" indent="-285750">
              <a:spcBef>
                <a:spcPct val="20000"/>
              </a:spcBef>
              <a:buClr>
                <a:schemeClr val="hlink"/>
              </a:buClr>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50000"/>
              </a:spcBef>
              <a:buClrTx/>
              <a:buFontTx/>
              <a:buNone/>
            </a:pPr>
            <a:r>
              <a:rPr lang="en-US" altLang="en-US" sz="2400" b="1"/>
              <a:t>Avalaibility</a:t>
            </a:r>
          </a:p>
        </p:txBody>
      </p:sp>
      <p:sp>
        <p:nvSpPr>
          <p:cNvPr id="36873" name="Slide Number Placeholder 1"/>
          <p:cNvSpPr>
            <a:spLocks noGrp="1"/>
          </p:cNvSpPr>
          <p:nvPr>
            <p:ph type="sldNum" sz="quarter" idx="12"/>
          </p:nvPr>
        </p:nvSpPr>
        <p:spPr>
          <a:noFill/>
        </p:spPr>
        <p:txBody>
          <a:bodyPr/>
          <a:lstStyle>
            <a:lvl1pPr>
              <a:spcBef>
                <a:spcPct val="20000"/>
              </a:spcBef>
              <a:buClr>
                <a:schemeClr val="accent1"/>
              </a:buClr>
              <a:buChar char="•"/>
              <a:defRPr sz="3200">
                <a:solidFill>
                  <a:schemeClr val="tx1"/>
                </a:solidFill>
                <a:latin typeface="Comic Sans MS" panose="030F0702030302020204" pitchFamily="66" charset="0"/>
              </a:defRPr>
            </a:lvl1pPr>
            <a:lvl2pPr marL="742950" indent="-285750">
              <a:spcBef>
                <a:spcPct val="20000"/>
              </a:spcBef>
              <a:buClr>
                <a:schemeClr val="hlink"/>
              </a:buClr>
              <a:buChar char="–"/>
              <a:defRPr sz="2800">
                <a:solidFill>
                  <a:schemeClr val="tx1"/>
                </a:solidFill>
                <a:latin typeface="Comic Sans MS" panose="030F0702030302020204" pitchFamily="66" charset="0"/>
              </a:defRPr>
            </a:lvl2pPr>
            <a:lvl3pPr marL="1143000" indent="-228600">
              <a:spcBef>
                <a:spcPct val="20000"/>
              </a:spcBef>
              <a:buChar char="•"/>
              <a:defRPr sz="24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Comic Sans MS" panose="030F0702030302020204" pitchFamily="66" charset="0"/>
              </a:defRPr>
            </a:lvl4pPr>
            <a:lvl5pPr marL="2057400" indent="-228600">
              <a:spcBef>
                <a:spcPct val="20000"/>
              </a:spcBef>
              <a:buChar char="»"/>
              <a:defRPr sz="2000">
                <a:solidFill>
                  <a:schemeClr val="tx1"/>
                </a:solidFill>
                <a:latin typeface="Comic Sans MS" panose="030F0702030302020204" pitchFamily="66" charset="0"/>
              </a:defRPr>
            </a:lvl5pPr>
            <a:lvl6pPr marL="2514600" indent="-228600" eaLnBrk="0" fontAlgn="base" hangingPunct="0">
              <a:spcBef>
                <a:spcPct val="20000"/>
              </a:spcBef>
              <a:spcAft>
                <a:spcPct val="0"/>
              </a:spcAft>
              <a:buChar char="»"/>
              <a:defRPr sz="2000">
                <a:solidFill>
                  <a:schemeClr val="tx1"/>
                </a:solidFill>
                <a:latin typeface="Comic Sans MS" panose="030F0702030302020204" pitchFamily="66" charset="0"/>
              </a:defRPr>
            </a:lvl6pPr>
            <a:lvl7pPr marL="2971800" indent="-228600" eaLnBrk="0" fontAlgn="base" hangingPunct="0">
              <a:spcBef>
                <a:spcPct val="20000"/>
              </a:spcBef>
              <a:spcAft>
                <a:spcPct val="0"/>
              </a:spcAft>
              <a:buChar char="»"/>
              <a:defRPr sz="2000">
                <a:solidFill>
                  <a:schemeClr val="tx1"/>
                </a:solidFill>
                <a:latin typeface="Comic Sans MS" panose="030F0702030302020204" pitchFamily="66" charset="0"/>
              </a:defRPr>
            </a:lvl7pPr>
            <a:lvl8pPr marL="3429000" indent="-228600" eaLnBrk="0" fontAlgn="base" hangingPunct="0">
              <a:spcBef>
                <a:spcPct val="20000"/>
              </a:spcBef>
              <a:spcAft>
                <a:spcPct val="0"/>
              </a:spcAft>
              <a:buChar char="»"/>
              <a:defRPr sz="2000">
                <a:solidFill>
                  <a:schemeClr val="tx1"/>
                </a:solidFill>
                <a:latin typeface="Comic Sans MS" panose="030F0702030302020204" pitchFamily="66" charset="0"/>
              </a:defRPr>
            </a:lvl8pPr>
            <a:lvl9pPr marL="3886200" indent="-228600" eaLnBrk="0" fontAlgn="base" hangingPunct="0">
              <a:spcBef>
                <a:spcPct val="20000"/>
              </a:spcBef>
              <a:spcAft>
                <a:spcPct val="0"/>
              </a:spcAft>
              <a:buChar char="»"/>
              <a:defRPr sz="2000">
                <a:solidFill>
                  <a:schemeClr val="tx1"/>
                </a:solidFill>
                <a:latin typeface="Comic Sans MS" panose="030F0702030302020204" pitchFamily="66" charset="0"/>
              </a:defRPr>
            </a:lvl9pPr>
          </a:lstStyle>
          <a:p>
            <a:pPr>
              <a:spcBef>
                <a:spcPct val="0"/>
              </a:spcBef>
              <a:buClrTx/>
              <a:buFontTx/>
              <a:buNone/>
            </a:pPr>
            <a:fld id="{EAB32393-C93F-40EA-951A-10297BD54401}" type="slidenum">
              <a:rPr lang="en-US" altLang="en-US" sz="1800">
                <a:latin typeface="Tahoma" panose="020B0604030504040204" pitchFamily="34" charset="0"/>
              </a:rPr>
              <a:pPr>
                <a:spcBef>
                  <a:spcPct val="0"/>
                </a:spcBef>
                <a:buClrTx/>
                <a:buFontTx/>
                <a:buNone/>
              </a:pPr>
              <a:t>34</a:t>
            </a:fld>
            <a:endParaRPr lang="en-US" altLang="en-US" sz="1800">
              <a:latin typeface="Tahoma" panose="020B0604030504040204" pitchFamily="34" charset="0"/>
            </a:endParaRPr>
          </a:p>
        </p:txBody>
      </p:sp>
    </p:spTree>
    <p:extLst>
      <p:ext uri="{BB962C8B-B14F-4D97-AF65-F5344CB8AC3E}">
        <p14:creationId xmlns:p14="http://schemas.microsoft.com/office/powerpoint/2010/main" val="2479402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itle 1"/>
          <p:cNvSpPr>
            <a:spLocks noGrp="1"/>
          </p:cNvSpPr>
          <p:nvPr>
            <p:ph type="title"/>
          </p:nvPr>
        </p:nvSpPr>
        <p:spPr>
          <a:xfrm>
            <a:off x="2771987" y="457200"/>
            <a:ext cx="9751483" cy="1143000"/>
          </a:xfrm>
        </p:spPr>
        <p:txBody>
          <a:bodyPr/>
          <a:lstStyle/>
          <a:p>
            <a:r>
              <a:rPr lang="en-US" altLang="en-US" sz="4000" b="1" dirty="0">
                <a:solidFill>
                  <a:srgbClr val="FF0000"/>
                </a:solidFill>
                <a:latin typeface="Comic Sans MS" pitchFamily="66" charset="0"/>
                <a:ea typeface="+mn-ea"/>
                <a:cs typeface="+mn-cs"/>
              </a:rPr>
              <a:t>Authenticity and Accountability</a:t>
            </a:r>
          </a:p>
        </p:txBody>
      </p:sp>
      <p:sp>
        <p:nvSpPr>
          <p:cNvPr id="3" name="Content Placeholder 2"/>
          <p:cNvSpPr>
            <a:spLocks noGrp="1"/>
          </p:cNvSpPr>
          <p:nvPr>
            <p:ph idx="1"/>
          </p:nvPr>
        </p:nvSpPr>
        <p:spPr>
          <a:xfrm>
            <a:off x="609600" y="1600200"/>
            <a:ext cx="10439400" cy="4075113"/>
          </a:xfrm>
        </p:spPr>
        <p:txBody>
          <a:bodyPr/>
          <a:lstStyle/>
          <a:p>
            <a:pPr marL="0" indent="0">
              <a:buNone/>
              <a:defRPr/>
            </a:pPr>
            <a:r>
              <a:rPr lang="en-US" sz="2800" dirty="0"/>
              <a:t>Two additional objectives:</a:t>
            </a:r>
          </a:p>
          <a:p>
            <a:pPr>
              <a:defRPr/>
            </a:pPr>
            <a:r>
              <a:rPr lang="en-US" sz="3200" b="1" dirty="0">
                <a:solidFill>
                  <a:schemeClr val="tx2"/>
                </a:solidFill>
                <a:latin typeface="+mj-lt"/>
                <a:ea typeface="+mj-ea"/>
                <a:cs typeface="+mj-cs"/>
              </a:rPr>
              <a:t>Authenticity</a:t>
            </a:r>
            <a:r>
              <a:rPr lang="en-US" sz="2800" dirty="0"/>
              <a:t>- being genuine and able to be verified or trust; verifying that users are who they say they are </a:t>
            </a:r>
          </a:p>
          <a:p>
            <a:pPr>
              <a:defRPr/>
            </a:pPr>
            <a:r>
              <a:rPr lang="en-US" sz="3200" b="1" dirty="0">
                <a:solidFill>
                  <a:schemeClr val="tx2"/>
                </a:solidFill>
                <a:latin typeface="+mj-lt"/>
                <a:ea typeface="+mj-ea"/>
                <a:cs typeface="+mj-cs"/>
              </a:rPr>
              <a:t>Accountability</a:t>
            </a:r>
            <a:r>
              <a:rPr lang="en-US" sz="2800" dirty="0"/>
              <a:t>- actions of an entity can be traced uniquely to that entity; supports nonrepudiation, deterrence, fault isolation, intrusion, detection and prevention. </a:t>
            </a:r>
          </a:p>
        </p:txBody>
      </p:sp>
    </p:spTree>
    <p:extLst>
      <p:ext uri="{BB962C8B-B14F-4D97-AF65-F5344CB8AC3E}">
        <p14:creationId xmlns:p14="http://schemas.microsoft.com/office/powerpoint/2010/main" val="2679660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itle 1"/>
          <p:cNvSpPr>
            <a:spLocks noGrp="1"/>
          </p:cNvSpPr>
          <p:nvPr>
            <p:ph type="title"/>
          </p:nvPr>
        </p:nvSpPr>
        <p:spPr>
          <a:xfrm>
            <a:off x="4168140" y="573087"/>
            <a:ext cx="9751483" cy="1143000"/>
          </a:xfrm>
        </p:spPr>
        <p:txBody>
          <a:bodyPr>
            <a:normAutofit fontScale="90000"/>
          </a:bodyPr>
          <a:lstStyle/>
          <a:p>
            <a:r>
              <a:rPr lang="en-US" altLang="en-US" sz="4400" b="1" dirty="0">
                <a:solidFill>
                  <a:srgbClr val="FF0000"/>
                </a:solidFill>
                <a:latin typeface="Comic Sans MS" pitchFamily="66" charset="0"/>
                <a:ea typeface="+mn-ea"/>
                <a:cs typeface="+mn-cs"/>
              </a:rPr>
              <a:t>Security Breach</a:t>
            </a:r>
            <a:br>
              <a:rPr lang="en-US" altLang="en-US" dirty="0"/>
            </a:br>
            <a:endParaRPr lang="en-US" altLang="en-US" dirty="0"/>
          </a:p>
        </p:txBody>
      </p:sp>
      <p:sp>
        <p:nvSpPr>
          <p:cNvPr id="38915" name="Content Placeholder 2"/>
          <p:cNvSpPr>
            <a:spLocks noGrp="1"/>
          </p:cNvSpPr>
          <p:nvPr>
            <p:ph idx="1"/>
          </p:nvPr>
        </p:nvSpPr>
        <p:spPr>
          <a:xfrm>
            <a:off x="838200" y="2133600"/>
            <a:ext cx="8116888" cy="4151313"/>
          </a:xfrm>
        </p:spPr>
        <p:txBody>
          <a:bodyPr/>
          <a:lstStyle/>
          <a:p>
            <a:pPr eaLnBrk="1" hangingPunct="1"/>
            <a:r>
              <a:rPr lang="en-US" altLang="en-US" dirty="0">
                <a:ea typeface="MS PGothic" panose="020B0600070205080204" pitchFamily="34" charset="-128"/>
              </a:rPr>
              <a:t>We can define 3 levels of impact from a security breach:</a:t>
            </a:r>
          </a:p>
          <a:p>
            <a:pPr lvl="1" eaLnBrk="1" hangingPunct="1"/>
            <a:r>
              <a:rPr lang="en-US" altLang="en-US" sz="3200" dirty="0"/>
              <a:t>Low</a:t>
            </a:r>
          </a:p>
          <a:p>
            <a:pPr lvl="1" eaLnBrk="1" hangingPunct="1"/>
            <a:r>
              <a:rPr lang="en-US" altLang="en-US" sz="3200" dirty="0"/>
              <a:t>Moderate</a:t>
            </a:r>
          </a:p>
          <a:p>
            <a:pPr lvl="1" eaLnBrk="1" hangingPunct="1"/>
            <a:r>
              <a:rPr lang="en-US" altLang="en-US" sz="3200" dirty="0"/>
              <a:t>High</a:t>
            </a:r>
          </a:p>
          <a:p>
            <a:endParaRPr lang="en-US" altLang="en-US" dirty="0"/>
          </a:p>
        </p:txBody>
      </p:sp>
      <p:sp>
        <p:nvSpPr>
          <p:cNvPr id="2" name="Rectangle 1"/>
          <p:cNvSpPr/>
          <p:nvPr/>
        </p:nvSpPr>
        <p:spPr>
          <a:xfrm>
            <a:off x="838200" y="1066800"/>
            <a:ext cx="3544560" cy="646331"/>
          </a:xfrm>
          <a:prstGeom prst="rect">
            <a:avLst/>
          </a:prstGeom>
        </p:spPr>
        <p:txBody>
          <a:bodyPr wrap="none">
            <a:spAutoFit/>
          </a:bodyPr>
          <a:lstStyle/>
          <a:p>
            <a:pPr fontAlgn="base">
              <a:spcBef>
                <a:spcPct val="0"/>
              </a:spcBef>
              <a:spcAft>
                <a:spcPct val="0"/>
              </a:spcAft>
            </a:pPr>
            <a:r>
              <a:rPr lang="en-US" altLang="en-US" sz="3600" dirty="0">
                <a:solidFill>
                  <a:schemeClr val="tx2"/>
                </a:solidFill>
                <a:latin typeface="+mj-lt"/>
                <a:ea typeface="+mj-ea"/>
                <a:cs typeface="+mj-cs"/>
              </a:rPr>
              <a:t>Levels of Impact</a:t>
            </a:r>
            <a:endParaRPr lang="en-US" sz="3600" dirty="0">
              <a:solidFill>
                <a:schemeClr val="tx2"/>
              </a:solidFill>
              <a:latin typeface="+mj-lt"/>
              <a:ea typeface="+mj-ea"/>
              <a:cs typeface="+mj-cs"/>
            </a:endParaRPr>
          </a:p>
        </p:txBody>
      </p:sp>
    </p:spTree>
    <p:extLst>
      <p:ext uri="{BB962C8B-B14F-4D97-AF65-F5344CB8AC3E}">
        <p14:creationId xmlns:p14="http://schemas.microsoft.com/office/powerpoint/2010/main" val="4118502427"/>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8" name="Title 1"/>
          <p:cNvSpPr>
            <a:spLocks noGrp="1"/>
          </p:cNvSpPr>
          <p:nvPr>
            <p:ph type="title"/>
          </p:nvPr>
        </p:nvSpPr>
        <p:spPr>
          <a:xfrm>
            <a:off x="2209800" y="609600"/>
            <a:ext cx="9751483" cy="682625"/>
          </a:xfrm>
        </p:spPr>
        <p:txBody>
          <a:bodyPr/>
          <a:lstStyle/>
          <a:p>
            <a:r>
              <a:rPr lang="en-US" altLang="en-US" sz="4000" b="1" dirty="0">
                <a:solidFill>
                  <a:srgbClr val="FF0000"/>
                </a:solidFill>
                <a:latin typeface="Comic Sans MS" pitchFamily="66" charset="0"/>
                <a:ea typeface="+mn-ea"/>
                <a:cs typeface="+mn-cs"/>
              </a:rPr>
              <a:t>Examples of Security Requirements</a:t>
            </a:r>
          </a:p>
        </p:txBody>
      </p:sp>
      <p:sp>
        <p:nvSpPr>
          <p:cNvPr id="39939" name="Content Placeholder 2"/>
          <p:cNvSpPr>
            <a:spLocks noGrp="1"/>
          </p:cNvSpPr>
          <p:nvPr>
            <p:ph idx="1"/>
          </p:nvPr>
        </p:nvSpPr>
        <p:spPr>
          <a:xfrm>
            <a:off x="533400" y="1524000"/>
            <a:ext cx="9601200" cy="4724400"/>
          </a:xfrm>
        </p:spPr>
        <p:txBody>
          <a:bodyPr/>
          <a:lstStyle/>
          <a:p>
            <a:r>
              <a:rPr lang="en-US" altLang="en-US" sz="3200" b="1" dirty="0">
                <a:solidFill>
                  <a:schemeClr val="tx2"/>
                </a:solidFill>
                <a:latin typeface="+mj-lt"/>
                <a:ea typeface="+mj-ea"/>
                <a:cs typeface="+mj-cs"/>
              </a:rPr>
              <a:t>Confidentiality</a:t>
            </a:r>
            <a:r>
              <a:rPr lang="en-US" altLang="en-US" dirty="0"/>
              <a:t> – students system</a:t>
            </a:r>
          </a:p>
          <a:p>
            <a:pPr lvl="1"/>
            <a:r>
              <a:rPr lang="en-US" altLang="en-US" b="1" dirty="0"/>
              <a:t>High confidentiality - grades</a:t>
            </a:r>
          </a:p>
          <a:p>
            <a:pPr lvl="2"/>
            <a:r>
              <a:rPr lang="en-US" altLang="en-US" dirty="0"/>
              <a:t>Only available to students, parents and employees (who need it to do their job) </a:t>
            </a:r>
          </a:p>
          <a:p>
            <a:pPr lvl="1"/>
            <a:r>
              <a:rPr lang="en-US" altLang="en-US" b="1" dirty="0"/>
              <a:t>Moderate confidentiality </a:t>
            </a:r>
            <a:r>
              <a:rPr lang="en-US" altLang="en-US" dirty="0"/>
              <a:t>–</a:t>
            </a:r>
            <a:r>
              <a:rPr lang="en-US" altLang="en-US" b="1" dirty="0"/>
              <a:t>enrollment</a:t>
            </a:r>
          </a:p>
          <a:p>
            <a:pPr lvl="1"/>
            <a:r>
              <a:rPr lang="en-US" altLang="en-US" b="1" dirty="0"/>
              <a:t>Low confidentiality – Directory information</a:t>
            </a:r>
          </a:p>
          <a:p>
            <a:pPr lvl="2"/>
            <a:r>
              <a:rPr lang="en-US" altLang="en-US" dirty="0"/>
              <a:t>Lists of departments, faculty, students</a:t>
            </a:r>
          </a:p>
          <a:p>
            <a:pPr lvl="2"/>
            <a:r>
              <a:rPr lang="en-US" altLang="en-US" dirty="0"/>
              <a:t>Available to the public</a:t>
            </a:r>
          </a:p>
          <a:p>
            <a:pPr lvl="2"/>
            <a:r>
              <a:rPr lang="en-US" altLang="en-US" dirty="0"/>
              <a:t>Often published on Web site</a:t>
            </a:r>
          </a:p>
        </p:txBody>
      </p:sp>
    </p:spTree>
    <p:extLst>
      <p:ext uri="{BB962C8B-B14F-4D97-AF65-F5344CB8AC3E}">
        <p14:creationId xmlns:p14="http://schemas.microsoft.com/office/powerpoint/2010/main" val="4190478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Title 1"/>
          <p:cNvSpPr>
            <a:spLocks noGrp="1"/>
          </p:cNvSpPr>
          <p:nvPr>
            <p:ph type="title"/>
          </p:nvPr>
        </p:nvSpPr>
        <p:spPr>
          <a:xfrm>
            <a:off x="2617470" y="571500"/>
            <a:ext cx="9751483" cy="682625"/>
          </a:xfrm>
        </p:spPr>
        <p:txBody>
          <a:bodyPr/>
          <a:lstStyle/>
          <a:p>
            <a:r>
              <a:rPr lang="en-US" altLang="en-US" sz="4000" b="1" dirty="0">
                <a:solidFill>
                  <a:srgbClr val="FF0000"/>
                </a:solidFill>
                <a:latin typeface="Comic Sans MS" pitchFamily="66" charset="0"/>
                <a:ea typeface="+mn-ea"/>
                <a:cs typeface="+mn-cs"/>
              </a:rPr>
              <a:t>Examples of Security Requirements</a:t>
            </a:r>
          </a:p>
        </p:txBody>
      </p:sp>
      <p:sp>
        <p:nvSpPr>
          <p:cNvPr id="40963" name="Content Placeholder 2"/>
          <p:cNvSpPr>
            <a:spLocks noGrp="1"/>
          </p:cNvSpPr>
          <p:nvPr>
            <p:ph idx="1"/>
          </p:nvPr>
        </p:nvSpPr>
        <p:spPr>
          <a:xfrm>
            <a:off x="762000" y="1600200"/>
            <a:ext cx="10134600" cy="4227513"/>
          </a:xfrm>
        </p:spPr>
        <p:txBody>
          <a:bodyPr/>
          <a:lstStyle/>
          <a:p>
            <a:r>
              <a:rPr lang="en-US" altLang="en-US" sz="3200" b="1" dirty="0">
                <a:solidFill>
                  <a:schemeClr val="tx2"/>
                </a:solidFill>
                <a:latin typeface="+mj-lt"/>
                <a:ea typeface="+mj-ea"/>
                <a:cs typeface="+mj-cs"/>
              </a:rPr>
              <a:t>Integrity</a:t>
            </a:r>
            <a:r>
              <a:rPr lang="en-US" altLang="en-US" dirty="0"/>
              <a:t>- patient information</a:t>
            </a:r>
          </a:p>
          <a:p>
            <a:pPr lvl="1"/>
            <a:r>
              <a:rPr lang="en-US" altLang="en-US" b="1" dirty="0"/>
              <a:t>High</a:t>
            </a:r>
            <a:r>
              <a:rPr lang="en-US" altLang="en-US" dirty="0"/>
              <a:t> </a:t>
            </a:r>
            <a:r>
              <a:rPr lang="en-US" altLang="en-US" b="1" dirty="0"/>
              <a:t>requirement for integrity</a:t>
            </a:r>
          </a:p>
          <a:p>
            <a:pPr lvl="2"/>
            <a:r>
              <a:rPr lang="en-US" altLang="en-US" dirty="0"/>
              <a:t>–Medical database, if falsified or inaccurate, could cause harm ( allergies, etc.)</a:t>
            </a:r>
          </a:p>
          <a:p>
            <a:pPr lvl="1"/>
            <a:r>
              <a:rPr lang="en-US" altLang="en-US" b="1" dirty="0"/>
              <a:t>Medium</a:t>
            </a:r>
            <a:r>
              <a:rPr lang="en-US" altLang="en-US" dirty="0"/>
              <a:t> </a:t>
            </a:r>
            <a:r>
              <a:rPr lang="en-US" altLang="en-US" b="1" dirty="0"/>
              <a:t>requirement for integrity</a:t>
            </a:r>
          </a:p>
          <a:p>
            <a:pPr lvl="2"/>
            <a:r>
              <a:rPr lang="en-US" altLang="en-US" dirty="0"/>
              <a:t>Web site that offers a forum for discussion of medical topics, not for research</a:t>
            </a:r>
          </a:p>
          <a:p>
            <a:pPr lvl="1"/>
            <a:r>
              <a:rPr lang="en-US" altLang="en-US" b="1" dirty="0"/>
              <a:t>Low requirement for integrity </a:t>
            </a:r>
          </a:p>
          <a:p>
            <a:pPr lvl="2"/>
            <a:r>
              <a:rPr lang="en-US" altLang="en-US" dirty="0"/>
              <a:t>Anonymous poll (such as a patient satisfaction)</a:t>
            </a:r>
          </a:p>
        </p:txBody>
      </p:sp>
    </p:spTree>
    <p:extLst>
      <p:ext uri="{BB962C8B-B14F-4D97-AF65-F5344CB8AC3E}">
        <p14:creationId xmlns:p14="http://schemas.microsoft.com/office/powerpoint/2010/main" val="31143795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Title 1"/>
          <p:cNvSpPr>
            <a:spLocks noGrp="1"/>
          </p:cNvSpPr>
          <p:nvPr>
            <p:ph type="title"/>
          </p:nvPr>
        </p:nvSpPr>
        <p:spPr>
          <a:xfrm>
            <a:off x="2059517" y="611187"/>
            <a:ext cx="9751483" cy="606425"/>
          </a:xfrm>
        </p:spPr>
        <p:txBody>
          <a:bodyPr>
            <a:normAutofit fontScale="90000"/>
          </a:bodyPr>
          <a:lstStyle/>
          <a:p>
            <a:r>
              <a:rPr lang="en-US" altLang="en-US" sz="4000" b="1" dirty="0">
                <a:solidFill>
                  <a:srgbClr val="FF0000"/>
                </a:solidFill>
                <a:latin typeface="Comic Sans MS" pitchFamily="66" charset="0"/>
                <a:ea typeface="+mn-ea"/>
                <a:cs typeface="+mn-cs"/>
              </a:rPr>
              <a:t>Examples of Security Requirements</a:t>
            </a:r>
          </a:p>
        </p:txBody>
      </p:sp>
      <p:sp>
        <p:nvSpPr>
          <p:cNvPr id="3" name="Content Placeholder 2"/>
          <p:cNvSpPr>
            <a:spLocks noGrp="1"/>
          </p:cNvSpPr>
          <p:nvPr>
            <p:ph idx="1"/>
          </p:nvPr>
        </p:nvSpPr>
        <p:spPr>
          <a:xfrm>
            <a:off x="990600" y="1295400"/>
            <a:ext cx="10820400" cy="4648200"/>
          </a:xfrm>
        </p:spPr>
        <p:txBody>
          <a:bodyPr/>
          <a:lstStyle/>
          <a:p>
            <a:pPr marL="0" indent="0">
              <a:buNone/>
              <a:defRPr/>
            </a:pPr>
            <a:r>
              <a:rPr lang="en-US" sz="3200" b="1" dirty="0">
                <a:solidFill>
                  <a:schemeClr val="tx2"/>
                </a:solidFill>
                <a:latin typeface="+mj-lt"/>
                <a:ea typeface="+mj-ea"/>
                <a:cs typeface="+mj-cs"/>
              </a:rPr>
              <a:t>Availability - </a:t>
            </a:r>
            <a:r>
              <a:rPr lang="en-US" sz="2800" dirty="0"/>
              <a:t>The more critical a component or service is, the higher the level of availability required:</a:t>
            </a:r>
          </a:p>
          <a:p>
            <a:pPr>
              <a:defRPr/>
            </a:pPr>
            <a:r>
              <a:rPr lang="en-US" sz="2400" b="1" dirty="0"/>
              <a:t>High availability- </a:t>
            </a:r>
            <a:r>
              <a:rPr lang="en-US" sz="2800" dirty="0"/>
              <a:t>authentication service</a:t>
            </a:r>
          </a:p>
          <a:p>
            <a:pPr lvl="1">
              <a:defRPr/>
            </a:pPr>
            <a:r>
              <a:rPr lang="en-US" sz="2400" dirty="0"/>
              <a:t>Interruption of service results in being unable to access computing resources</a:t>
            </a:r>
          </a:p>
          <a:p>
            <a:pPr>
              <a:defRPr/>
            </a:pPr>
            <a:r>
              <a:rPr lang="en-US" sz="2400" b="1" dirty="0"/>
              <a:t>Moderate availability- </a:t>
            </a:r>
            <a:r>
              <a:rPr lang="en-US" sz="2800" dirty="0"/>
              <a:t>College web site</a:t>
            </a:r>
          </a:p>
          <a:p>
            <a:pPr lvl="1">
              <a:defRPr/>
            </a:pPr>
            <a:r>
              <a:rPr lang="en-US" sz="2400" dirty="0"/>
              <a:t>Provides information but is not critical</a:t>
            </a:r>
          </a:p>
          <a:p>
            <a:pPr>
              <a:defRPr/>
            </a:pPr>
            <a:r>
              <a:rPr lang="en-US" sz="2400" b="1" dirty="0"/>
              <a:t>Low availability- </a:t>
            </a:r>
            <a:r>
              <a:rPr lang="en-US" sz="2800" dirty="0"/>
              <a:t>online phone directory</a:t>
            </a:r>
          </a:p>
          <a:p>
            <a:pPr lvl="1">
              <a:defRPr/>
            </a:pPr>
            <a:r>
              <a:rPr lang="en-US" sz="2400" dirty="0"/>
              <a:t>Other sources of information are available</a:t>
            </a:r>
          </a:p>
          <a:p>
            <a:pPr>
              <a:defRPr/>
            </a:pPr>
            <a:endParaRPr lang="en-US" sz="2800" dirty="0"/>
          </a:p>
          <a:p>
            <a:pPr lvl="1">
              <a:defRPr/>
            </a:pPr>
            <a:endParaRPr lang="en-US" dirty="0"/>
          </a:p>
        </p:txBody>
      </p:sp>
    </p:spTree>
    <p:extLst>
      <p:ext uri="{BB962C8B-B14F-4D97-AF65-F5344CB8AC3E}">
        <p14:creationId xmlns:p14="http://schemas.microsoft.com/office/powerpoint/2010/main" val="214259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609600" y="1524000"/>
            <a:ext cx="10668000" cy="3962400"/>
          </a:xfrm>
        </p:spPr>
        <p:txBody>
          <a:bodyPr>
            <a:normAutofit/>
          </a:bodyPr>
          <a:lstStyle/>
          <a:p>
            <a:pPr marL="0" indent="0">
              <a:buNone/>
            </a:pPr>
            <a:r>
              <a:rPr lang="en-US" sz="2400" b="1" dirty="0"/>
              <a:t>What means physical security?</a:t>
            </a:r>
          </a:p>
          <a:p>
            <a:r>
              <a:rPr lang="en-US" sz="2400" dirty="0"/>
              <a:t>Physical security refers to the protection of building sites and equipment (and all information and software contained therein) from theft, vandalism, natural disaster, manmade catastrophes, and accidental damage (e.g., from electrical surges, extreme temperatures, and spilled coffee).</a:t>
            </a:r>
          </a:p>
        </p:txBody>
      </p:sp>
      <p:pic>
        <p:nvPicPr>
          <p:cNvPr id="5" name="Picture 4" descr="mhtml:file://C:\Users\Amani%20AbuRumman\Desktop\security\مجلة%20المعلوماتية.mht!http://www.infomag.news.sy/newsimages/nadeem1.JPG"/>
          <p:cNvPicPr/>
          <p:nvPr/>
        </p:nvPicPr>
        <p:blipFill rotWithShape="1">
          <a:blip r:embed="rId2" cstate="print"/>
          <a:srcRect l="8644" t="4811" r="8624" b="16240"/>
          <a:stretch/>
        </p:blipFill>
        <p:spPr bwMode="auto">
          <a:xfrm>
            <a:off x="6761018" y="4050145"/>
            <a:ext cx="5430982" cy="2807855"/>
          </a:xfrm>
          <a:prstGeom prst="rect">
            <a:avLst/>
          </a:prstGeom>
          <a:noFill/>
          <a:ln w="9525">
            <a:noFill/>
            <a:miter lim="800000"/>
            <a:headEnd/>
            <a:tailEnd/>
          </a:ln>
        </p:spPr>
      </p:pic>
      <p:sp>
        <p:nvSpPr>
          <p:cNvPr id="6" name="Title 3"/>
          <p:cNvSpPr txBox="1">
            <a:spLocks/>
          </p:cNvSpPr>
          <p:nvPr/>
        </p:nvSpPr>
        <p:spPr bwMode="auto">
          <a:xfrm>
            <a:off x="2895600" y="228600"/>
            <a:ext cx="6629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4000" b="1" dirty="0">
                <a:solidFill>
                  <a:srgbClr val="FF0000"/>
                </a:solidFill>
                <a:latin typeface="Comic Sans MS" pitchFamily="66" charset="0"/>
              </a:rPr>
              <a:t>Physical Security</a:t>
            </a:r>
          </a:p>
        </p:txBody>
      </p:sp>
    </p:spTree>
    <p:extLst>
      <p:ext uri="{BB962C8B-B14F-4D97-AF65-F5344CB8AC3E}">
        <p14:creationId xmlns:p14="http://schemas.microsoft.com/office/powerpoint/2010/main" val="4068965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 calcmode="lin" valueType="num">
                                      <p:cBhvr additive="base">
                                        <p:cTn id="7"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9">
                                            <p:txEl>
                                              <p:pRg st="1" end="1"/>
                                            </p:txEl>
                                          </p:spTgt>
                                        </p:tgtEl>
                                        <p:attrNameLst>
                                          <p:attrName>style.visibility</p:attrName>
                                        </p:attrNameLst>
                                      </p:cBhvr>
                                      <p:to>
                                        <p:strVal val="visible"/>
                                      </p:to>
                                    </p:set>
                                    <p:anim calcmode="lin" valueType="num">
                                      <p:cBhvr additive="base">
                                        <p:cTn id="13"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 calcmode="lin" valueType="num">
                                      <p:cBhvr additive="base">
                                        <p:cTn id="25"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828800" y="685800"/>
            <a:ext cx="10092690" cy="835025"/>
          </a:xfrm>
        </p:spPr>
        <p:txBody>
          <a:bodyPr>
            <a:normAutofit/>
          </a:bodyPr>
          <a:lstStyle/>
          <a:p>
            <a:pPr algn="ctr">
              <a:defRPr/>
            </a:pPr>
            <a:r>
              <a:rPr lang="en-US" altLang="ar-JO" sz="4000" b="1" dirty="0">
                <a:solidFill>
                  <a:srgbClr val="FF0000"/>
                </a:solidFill>
                <a:latin typeface="Comic Sans MS" pitchFamily="66" charset="0"/>
              </a:rPr>
              <a:t>Types of </a:t>
            </a:r>
            <a:r>
              <a:rPr lang="en-US" sz="4000" b="1" dirty="0">
                <a:solidFill>
                  <a:srgbClr val="FF0000"/>
                </a:solidFill>
                <a:latin typeface="Comic Sans MS" pitchFamily="66" charset="0"/>
                <a:ea typeface="+mn-ea"/>
                <a:cs typeface="+mn-cs"/>
              </a:rPr>
              <a:t>Security Threats/Attacks</a:t>
            </a:r>
          </a:p>
        </p:txBody>
      </p:sp>
      <p:pic>
        <p:nvPicPr>
          <p:cNvPr id="43011" name="Picture 4"/>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 y="1944688"/>
            <a:ext cx="11692890" cy="4691062"/>
          </a:xfrm>
        </p:spPr>
      </p:pic>
    </p:spTree>
    <p:extLst>
      <p:ext uri="{BB962C8B-B14F-4D97-AF65-F5344CB8AC3E}">
        <p14:creationId xmlns:p14="http://schemas.microsoft.com/office/powerpoint/2010/main" val="27928840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072640" y="758190"/>
            <a:ext cx="9751483" cy="758825"/>
          </a:xfrm>
        </p:spPr>
        <p:txBody>
          <a:bodyPr/>
          <a:lstStyle/>
          <a:p>
            <a:pPr>
              <a:defRPr/>
            </a:pPr>
            <a:r>
              <a:rPr lang="en-US" altLang="ar-JO" sz="4000" b="1" dirty="0">
                <a:solidFill>
                  <a:srgbClr val="FF0000"/>
                </a:solidFill>
                <a:latin typeface="Comic Sans MS" pitchFamily="66" charset="0"/>
                <a:ea typeface="+mn-ea"/>
                <a:cs typeface="+mn-cs"/>
              </a:rPr>
              <a:t>Types of Threats/</a:t>
            </a:r>
            <a:r>
              <a:rPr lang="en-US" sz="4000" b="1" dirty="0">
                <a:solidFill>
                  <a:srgbClr val="FF0000"/>
                </a:solidFill>
                <a:latin typeface="Comic Sans MS" pitchFamily="66" charset="0"/>
                <a:ea typeface="+mn-ea"/>
                <a:cs typeface="+mn-cs"/>
              </a:rPr>
              <a:t>Security Attacks</a:t>
            </a:r>
            <a:endParaRPr lang="en-US" altLang="ar-JO" sz="4000" b="1" dirty="0">
              <a:solidFill>
                <a:srgbClr val="FF0000"/>
              </a:solidFill>
              <a:latin typeface="Comic Sans MS" pitchFamily="66" charset="0"/>
              <a:ea typeface="+mn-ea"/>
              <a:cs typeface="+mn-cs"/>
            </a:endParaRPr>
          </a:p>
        </p:txBody>
      </p:sp>
      <p:sp>
        <p:nvSpPr>
          <p:cNvPr id="44035" name="Rectangle 3"/>
          <p:cNvSpPr>
            <a:spLocks noGrp="1" noChangeArrowheads="1"/>
          </p:cNvSpPr>
          <p:nvPr>
            <p:ph type="body" idx="1"/>
          </p:nvPr>
        </p:nvSpPr>
        <p:spPr>
          <a:xfrm>
            <a:off x="2447925" y="1828800"/>
            <a:ext cx="7772400" cy="4114800"/>
          </a:xfrm>
        </p:spPr>
        <p:txBody>
          <a:bodyPr/>
          <a:lstStyle/>
          <a:p>
            <a:r>
              <a:rPr lang="en-US" altLang="ar-JO" dirty="0">
                <a:solidFill>
                  <a:srgbClr val="FF0000"/>
                </a:solidFill>
              </a:rPr>
              <a:t>Interruption</a:t>
            </a:r>
          </a:p>
          <a:p>
            <a:pPr lvl="1"/>
            <a:r>
              <a:rPr lang="en-US" altLang="ar-JO" dirty="0"/>
              <a:t>An asset of the system is destroyed and becomes unavailable or unusable</a:t>
            </a:r>
          </a:p>
          <a:p>
            <a:pPr lvl="1"/>
            <a:r>
              <a:rPr lang="en-US" altLang="ar-JO" dirty="0"/>
              <a:t>Attack on </a:t>
            </a:r>
            <a:r>
              <a:rPr lang="en-US" altLang="ar-JO" dirty="0">
                <a:solidFill>
                  <a:srgbClr val="FF0000"/>
                </a:solidFill>
              </a:rPr>
              <a:t>availability</a:t>
            </a:r>
          </a:p>
          <a:p>
            <a:pPr lvl="1"/>
            <a:r>
              <a:rPr lang="en-US" altLang="ar-JO" dirty="0"/>
              <a:t>Destruction of hardware</a:t>
            </a:r>
          </a:p>
          <a:p>
            <a:pPr lvl="1"/>
            <a:r>
              <a:rPr lang="en-US" altLang="ar-JO" dirty="0"/>
              <a:t>Cutting of a communication line</a:t>
            </a:r>
          </a:p>
          <a:p>
            <a:pPr lvl="1"/>
            <a:r>
              <a:rPr lang="en-US" altLang="ar-JO" dirty="0"/>
              <a:t>Disabling the file management system</a:t>
            </a:r>
          </a:p>
          <a:p>
            <a:endParaRPr lang="en-US" altLang="ar-JO" dirty="0"/>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1" y="5429251"/>
            <a:ext cx="2752725"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7070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694642" y="601661"/>
            <a:ext cx="4802716" cy="835025"/>
          </a:xfrm>
        </p:spPr>
        <p:txBody>
          <a:bodyPr/>
          <a:lstStyle/>
          <a:p>
            <a:pPr>
              <a:defRPr/>
            </a:pPr>
            <a:r>
              <a:rPr lang="en-US" altLang="ar-JO" sz="4000" b="1" dirty="0">
                <a:solidFill>
                  <a:srgbClr val="FF0000"/>
                </a:solidFill>
                <a:latin typeface="Comic Sans MS" pitchFamily="66" charset="0"/>
                <a:ea typeface="+mn-ea"/>
                <a:cs typeface="+mn-cs"/>
              </a:rPr>
              <a:t>Types of Threats</a:t>
            </a:r>
          </a:p>
        </p:txBody>
      </p:sp>
      <p:sp>
        <p:nvSpPr>
          <p:cNvPr id="45059" name="Rectangle 3"/>
          <p:cNvSpPr>
            <a:spLocks noGrp="1" noChangeArrowheads="1"/>
          </p:cNvSpPr>
          <p:nvPr>
            <p:ph type="body" idx="1"/>
          </p:nvPr>
        </p:nvSpPr>
        <p:spPr>
          <a:xfrm>
            <a:off x="2590800" y="1828800"/>
            <a:ext cx="7772400" cy="4114800"/>
          </a:xfrm>
        </p:spPr>
        <p:txBody>
          <a:bodyPr/>
          <a:lstStyle/>
          <a:p>
            <a:r>
              <a:rPr lang="en-US" altLang="ar-JO">
                <a:solidFill>
                  <a:srgbClr val="FF0000"/>
                </a:solidFill>
              </a:rPr>
              <a:t>Interception</a:t>
            </a:r>
          </a:p>
          <a:p>
            <a:pPr lvl="1"/>
            <a:r>
              <a:rPr lang="en-US" altLang="ar-JO"/>
              <a:t>An unauthorized party gains access to an asset</a:t>
            </a:r>
          </a:p>
          <a:p>
            <a:pPr lvl="1"/>
            <a:r>
              <a:rPr lang="en-US" altLang="ar-JO"/>
              <a:t>Attack on </a:t>
            </a:r>
            <a:r>
              <a:rPr lang="en-US" altLang="ar-JO">
                <a:solidFill>
                  <a:srgbClr val="FF0000"/>
                </a:solidFill>
              </a:rPr>
              <a:t>confidentiality</a:t>
            </a:r>
          </a:p>
          <a:p>
            <a:pPr lvl="1"/>
            <a:r>
              <a:rPr lang="en-US" altLang="ar-JO"/>
              <a:t>Wiretapping to capture data in a network</a:t>
            </a:r>
          </a:p>
          <a:p>
            <a:pPr lvl="1"/>
            <a:r>
              <a:rPr lang="en-US" altLang="ar-JO"/>
              <a:t>Illicit copying of files or programs</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1" y="5334001"/>
            <a:ext cx="2771775"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758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418013" y="716280"/>
            <a:ext cx="4876800" cy="609601"/>
          </a:xfrm>
        </p:spPr>
        <p:txBody>
          <a:bodyPr>
            <a:normAutofit fontScale="90000"/>
          </a:bodyPr>
          <a:lstStyle/>
          <a:p>
            <a:pPr>
              <a:defRPr/>
            </a:pPr>
            <a:r>
              <a:rPr lang="en-US" altLang="ar-JO" sz="4000" b="1" dirty="0">
                <a:solidFill>
                  <a:srgbClr val="FF0000"/>
                </a:solidFill>
                <a:latin typeface="Comic Sans MS" pitchFamily="66" charset="0"/>
                <a:ea typeface="+mn-ea"/>
                <a:cs typeface="+mn-cs"/>
              </a:rPr>
              <a:t>Types of Threats</a:t>
            </a:r>
          </a:p>
        </p:txBody>
      </p:sp>
      <p:sp>
        <p:nvSpPr>
          <p:cNvPr id="35843" name="Rectangle 3"/>
          <p:cNvSpPr>
            <a:spLocks noGrp="1" noChangeArrowheads="1"/>
          </p:cNvSpPr>
          <p:nvPr>
            <p:ph type="body" idx="1"/>
          </p:nvPr>
        </p:nvSpPr>
        <p:spPr>
          <a:xfrm>
            <a:off x="2133600" y="1828800"/>
            <a:ext cx="8229600" cy="4572000"/>
          </a:xfrm>
        </p:spPr>
        <p:txBody>
          <a:bodyPr>
            <a:normAutofit/>
          </a:bodyPr>
          <a:lstStyle/>
          <a:p>
            <a:pPr>
              <a:defRPr/>
            </a:pPr>
            <a:r>
              <a:rPr lang="en-US" altLang="ar-JO" dirty="0">
                <a:solidFill>
                  <a:srgbClr val="FF0000"/>
                </a:solidFill>
              </a:rPr>
              <a:t>Modification</a:t>
            </a:r>
          </a:p>
          <a:p>
            <a:pPr lvl="1">
              <a:defRPr/>
            </a:pPr>
            <a:r>
              <a:rPr lang="en-US" altLang="ar-JO" dirty="0"/>
              <a:t>An unauthorized party not only gains access but tampers with an asset</a:t>
            </a:r>
          </a:p>
          <a:p>
            <a:pPr lvl="1">
              <a:defRPr/>
            </a:pPr>
            <a:r>
              <a:rPr lang="en-US" altLang="ar-JO" dirty="0"/>
              <a:t>Attack on </a:t>
            </a:r>
            <a:r>
              <a:rPr lang="en-US" altLang="ar-JO" dirty="0">
                <a:solidFill>
                  <a:srgbClr val="FF0000"/>
                </a:solidFill>
              </a:rPr>
              <a:t>integrity</a:t>
            </a:r>
          </a:p>
          <a:p>
            <a:pPr lvl="1">
              <a:defRPr/>
            </a:pPr>
            <a:r>
              <a:rPr lang="en-US" altLang="ar-JO" dirty="0"/>
              <a:t>Changing values in a data file</a:t>
            </a:r>
          </a:p>
          <a:p>
            <a:pPr lvl="1">
              <a:defRPr/>
            </a:pPr>
            <a:r>
              <a:rPr lang="en-US" altLang="ar-JO" dirty="0"/>
              <a:t>Altering a program so that it performs differently</a:t>
            </a:r>
          </a:p>
          <a:p>
            <a:pPr lvl="1">
              <a:defRPr/>
            </a:pPr>
            <a:r>
              <a:rPr lang="en-US" altLang="ar-JO" dirty="0"/>
              <a:t>Modifying the content </a:t>
            </a:r>
          </a:p>
          <a:p>
            <a:pPr marL="457200" lvl="1" indent="0">
              <a:buNone/>
              <a:defRPr/>
            </a:pPr>
            <a:r>
              <a:rPr lang="en-US" altLang="ar-JO" dirty="0"/>
              <a:t>of messages being transmitted</a:t>
            </a:r>
          </a:p>
          <a:p>
            <a:pPr marL="457200" lvl="1" indent="0">
              <a:buNone/>
              <a:defRPr/>
            </a:pPr>
            <a:r>
              <a:rPr lang="en-US" altLang="ar-JO" dirty="0"/>
              <a:t> in a network</a:t>
            </a:r>
          </a:p>
          <a:p>
            <a:pPr>
              <a:defRPr/>
            </a:pPr>
            <a:endParaRPr lang="en-US" altLang="ar-JO" dirty="0"/>
          </a:p>
        </p:txBody>
      </p:sp>
      <p:pic>
        <p:nvPicPr>
          <p:cNvPr id="460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3688" y="5181601"/>
            <a:ext cx="2762250" cy="141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9895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93609" y="681037"/>
            <a:ext cx="5107516" cy="758825"/>
          </a:xfrm>
        </p:spPr>
        <p:txBody>
          <a:bodyPr/>
          <a:lstStyle/>
          <a:p>
            <a:pPr>
              <a:defRPr/>
            </a:pPr>
            <a:r>
              <a:rPr lang="en-US" altLang="ar-JO" sz="4000" b="1" dirty="0">
                <a:solidFill>
                  <a:srgbClr val="FF0000"/>
                </a:solidFill>
                <a:latin typeface="Comic Sans MS" pitchFamily="66" charset="0"/>
                <a:ea typeface="+mn-ea"/>
                <a:cs typeface="+mn-cs"/>
              </a:rPr>
              <a:t>Types of Threats</a:t>
            </a:r>
          </a:p>
        </p:txBody>
      </p:sp>
      <p:sp>
        <p:nvSpPr>
          <p:cNvPr id="47107" name="Rectangle 3"/>
          <p:cNvSpPr>
            <a:spLocks noGrp="1" noChangeArrowheads="1"/>
          </p:cNvSpPr>
          <p:nvPr>
            <p:ph type="body" idx="1"/>
          </p:nvPr>
        </p:nvSpPr>
        <p:spPr/>
        <p:txBody>
          <a:bodyPr/>
          <a:lstStyle/>
          <a:p>
            <a:r>
              <a:rPr lang="en-US" altLang="ar-JO">
                <a:solidFill>
                  <a:srgbClr val="FF0000"/>
                </a:solidFill>
              </a:rPr>
              <a:t>Fabrication</a:t>
            </a:r>
          </a:p>
          <a:p>
            <a:pPr lvl="1"/>
            <a:r>
              <a:rPr lang="en-US" altLang="ar-JO"/>
              <a:t>An unauthorized party inserts counterfeit objects into the system</a:t>
            </a:r>
          </a:p>
          <a:p>
            <a:pPr lvl="1"/>
            <a:r>
              <a:rPr lang="en-US" altLang="ar-JO"/>
              <a:t>Attack on </a:t>
            </a:r>
            <a:r>
              <a:rPr lang="en-US" altLang="ar-JO">
                <a:solidFill>
                  <a:srgbClr val="FF0000"/>
                </a:solidFill>
              </a:rPr>
              <a:t>authenticity</a:t>
            </a:r>
          </a:p>
          <a:p>
            <a:pPr lvl="1"/>
            <a:r>
              <a:rPr lang="en-US" altLang="ar-JO"/>
              <a:t>Insertion of spurious messages in a network</a:t>
            </a:r>
          </a:p>
          <a:p>
            <a:pPr lvl="1"/>
            <a:r>
              <a:rPr lang="en-US" altLang="ar-JO"/>
              <a:t>Addition of records to a file</a:t>
            </a:r>
          </a:p>
          <a:p>
            <a:endParaRPr lang="en-US" altLang="ar-JO"/>
          </a:p>
        </p:txBody>
      </p:sp>
      <p:pic>
        <p:nvPicPr>
          <p:cNvPr id="471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0" y="5419726"/>
            <a:ext cx="2762250" cy="143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9987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496858" y="723900"/>
            <a:ext cx="9751483" cy="1143000"/>
          </a:xfrm>
        </p:spPr>
        <p:txBody>
          <a:bodyPr>
            <a:normAutofit fontScale="90000"/>
          </a:bodyPr>
          <a:lstStyle/>
          <a:p>
            <a:r>
              <a:rPr lang="en-US" altLang="en-US" sz="4400" b="1" dirty="0">
                <a:solidFill>
                  <a:srgbClr val="FF0000"/>
                </a:solidFill>
                <a:latin typeface="Comic Sans MS" pitchFamily="66" charset="0"/>
                <a:ea typeface="+mn-ea"/>
                <a:cs typeface="+mn-cs"/>
              </a:rPr>
              <a:t>Two types of Attacks</a:t>
            </a:r>
            <a:br>
              <a:rPr lang="en-US" altLang="en-US" dirty="0"/>
            </a:br>
            <a:endParaRPr lang="en-US" altLang="en-US" dirty="0"/>
          </a:p>
        </p:txBody>
      </p:sp>
      <p:pic>
        <p:nvPicPr>
          <p:cNvPr id="4813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610" y="2056130"/>
            <a:ext cx="10206990" cy="471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4953000" y="1543734"/>
            <a:ext cx="3426515" cy="646331"/>
          </a:xfrm>
          <a:prstGeom prst="rect">
            <a:avLst/>
          </a:prstGeom>
        </p:spPr>
        <p:txBody>
          <a:bodyPr wrap="none">
            <a:spAutoFit/>
          </a:bodyPr>
          <a:lstStyle/>
          <a:p>
            <a:pPr fontAlgn="base">
              <a:spcBef>
                <a:spcPct val="0"/>
              </a:spcBef>
              <a:spcAft>
                <a:spcPct val="0"/>
              </a:spcAft>
            </a:pPr>
            <a:r>
              <a:rPr lang="en-US" altLang="en-US" sz="3600" dirty="0">
                <a:solidFill>
                  <a:srgbClr val="FF0000"/>
                </a:solidFill>
                <a:latin typeface="+mj-lt"/>
                <a:ea typeface="+mj-ea"/>
                <a:cs typeface="+mj-cs"/>
              </a:rPr>
              <a:t>1- Passive Attacks</a:t>
            </a:r>
            <a:endParaRPr lang="en-US" sz="3600" dirty="0">
              <a:solidFill>
                <a:srgbClr val="FF0000"/>
              </a:solidFill>
              <a:latin typeface="+mj-lt"/>
              <a:ea typeface="+mj-ea"/>
              <a:cs typeface="+mj-cs"/>
            </a:endParaRPr>
          </a:p>
        </p:txBody>
      </p:sp>
    </p:spTree>
    <p:extLst>
      <p:ext uri="{BB962C8B-B14F-4D97-AF65-F5344CB8AC3E}">
        <p14:creationId xmlns:p14="http://schemas.microsoft.com/office/powerpoint/2010/main" val="3195332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495800" y="685800"/>
            <a:ext cx="3659716" cy="758825"/>
          </a:xfrm>
        </p:spPr>
        <p:txBody>
          <a:bodyPr>
            <a:normAutofit fontScale="90000"/>
          </a:bodyPr>
          <a:lstStyle/>
          <a:p>
            <a:r>
              <a:rPr lang="en-US" altLang="en-US" dirty="0">
                <a:solidFill>
                  <a:srgbClr val="FF0000"/>
                </a:solidFill>
              </a:rPr>
              <a:t>1)Passive Attacks</a:t>
            </a:r>
          </a:p>
        </p:txBody>
      </p:sp>
      <p:pic>
        <p:nvPicPr>
          <p:cNvPr id="491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 y="1692276"/>
            <a:ext cx="10881359" cy="4784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6568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263390" y="365125"/>
            <a:ext cx="7090410" cy="1325563"/>
          </a:xfrm>
        </p:spPr>
        <p:txBody>
          <a:bodyPr/>
          <a:lstStyle/>
          <a:p>
            <a:r>
              <a:rPr lang="en-US" altLang="en-US" dirty="0">
                <a:solidFill>
                  <a:srgbClr val="FF0000"/>
                </a:solidFill>
              </a:rPr>
              <a:t>2) Active Attacks</a:t>
            </a:r>
          </a:p>
        </p:txBody>
      </p:sp>
      <p:pic>
        <p:nvPicPr>
          <p:cNvPr id="501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 y="1949450"/>
            <a:ext cx="11064240" cy="422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6089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495800" y="533400"/>
            <a:ext cx="3507316" cy="606425"/>
          </a:xfrm>
        </p:spPr>
        <p:txBody>
          <a:bodyPr>
            <a:normAutofit fontScale="90000"/>
          </a:bodyPr>
          <a:lstStyle/>
          <a:p>
            <a:r>
              <a:rPr lang="en-US" altLang="en-US" dirty="0">
                <a:solidFill>
                  <a:srgbClr val="FF0000"/>
                </a:solidFill>
              </a:rPr>
              <a:t>3)Active Attacks</a:t>
            </a: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 y="1905000"/>
            <a:ext cx="1132713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04757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 y="1828800"/>
            <a:ext cx="1109853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352800" y="685800"/>
            <a:ext cx="8839200" cy="646331"/>
          </a:xfrm>
          <a:prstGeom prst="rect">
            <a:avLst/>
          </a:prstGeom>
          <a:noFill/>
        </p:spPr>
        <p:txBody>
          <a:bodyPr wrap="square">
            <a:spAutoFit/>
          </a:bodyPr>
          <a:lstStyle/>
          <a:p>
            <a:pPr>
              <a:defRPr/>
            </a:pPr>
            <a:r>
              <a:rPr lang="en-US" sz="3600" dirty="0">
                <a:solidFill>
                  <a:srgbClr val="FF0000"/>
                </a:solidFill>
                <a:latin typeface="+mj-lt"/>
                <a:ea typeface="+mj-ea"/>
                <a:cs typeface="+mj-cs"/>
              </a:rPr>
              <a:t>Summary of Passive and Active Threats</a:t>
            </a:r>
          </a:p>
        </p:txBody>
      </p:sp>
    </p:spTree>
    <p:extLst>
      <p:ext uri="{BB962C8B-B14F-4D97-AF65-F5344CB8AC3E}">
        <p14:creationId xmlns:p14="http://schemas.microsoft.com/office/powerpoint/2010/main" val="3541971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762000" y="1371600"/>
            <a:ext cx="9681592" cy="4479776"/>
          </a:xfrm>
        </p:spPr>
        <p:txBody>
          <a:bodyPr>
            <a:normAutofit/>
          </a:bodyPr>
          <a:lstStyle/>
          <a:p>
            <a:pPr marL="0" indent="0" algn="just" rtl="0">
              <a:buNone/>
            </a:pPr>
            <a:r>
              <a:rPr lang="en-US" sz="2400" dirty="0"/>
              <a:t>Generally security measures can be categorized in the following three ways:</a:t>
            </a:r>
          </a:p>
          <a:p>
            <a:pPr algn="just" rtl="0"/>
            <a:endParaRPr lang="en-US" sz="2400" dirty="0"/>
          </a:p>
          <a:p>
            <a:pPr marL="0" indent="0" algn="just" rtl="0">
              <a:buNone/>
            </a:pPr>
            <a:r>
              <a:rPr lang="en-US" sz="2400" b="1" dirty="0">
                <a:latin typeface="Comic Sans MS" pitchFamily="66" charset="0"/>
              </a:rPr>
              <a:t>1. </a:t>
            </a:r>
            <a:r>
              <a:rPr lang="en-US" sz="2400" b="1" dirty="0"/>
              <a:t>Physical :</a:t>
            </a:r>
          </a:p>
          <a:p>
            <a:pPr marL="0" indent="0" algn="just" rtl="0">
              <a:buNone/>
            </a:pPr>
            <a:r>
              <a:rPr lang="en-US" sz="2400" b="1" dirty="0"/>
              <a:t>Physical measures </a:t>
            </a:r>
            <a:r>
              <a:rPr lang="en-US" sz="2400" dirty="0"/>
              <a:t>to prevent access to systems include security guards, lighting, fences, locks, and alarms. Facility access points should be limited, and they should be monitored/protected by closed-circuit television (CCTV) cameras and alarms. The entrance to the facility should be restricted to authorized people.</a:t>
            </a:r>
          </a:p>
        </p:txBody>
      </p:sp>
      <p:sp>
        <p:nvSpPr>
          <p:cNvPr id="4" name="Title 3"/>
          <p:cNvSpPr txBox="1">
            <a:spLocks/>
          </p:cNvSpPr>
          <p:nvPr/>
        </p:nvSpPr>
        <p:spPr bwMode="auto">
          <a:xfrm>
            <a:off x="2895600" y="228600"/>
            <a:ext cx="6629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4000" b="1" dirty="0">
                <a:solidFill>
                  <a:srgbClr val="FF0000"/>
                </a:solidFill>
                <a:latin typeface="Comic Sans MS" pitchFamily="66" charset="0"/>
              </a:rPr>
              <a:t>Physical Security</a:t>
            </a:r>
          </a:p>
        </p:txBody>
      </p:sp>
    </p:spTree>
    <p:extLst>
      <p:ext uri="{BB962C8B-B14F-4D97-AF65-F5344CB8AC3E}">
        <p14:creationId xmlns:p14="http://schemas.microsoft.com/office/powerpoint/2010/main" val="5114157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 calcmode="lin" valueType="num">
                                      <p:cBhvr additive="base">
                                        <p:cTn id="2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343400" y="2819400"/>
            <a:ext cx="3215945" cy="830997"/>
          </a:xfrm>
          <a:prstGeom prst="rect">
            <a:avLst/>
          </a:prstGeom>
        </p:spPr>
        <p:txBody>
          <a:bodyPr wrap="none">
            <a:spAutoFit/>
          </a:bodyPr>
          <a:lstStyle/>
          <a:p>
            <a:r>
              <a:rPr lang="en-US" altLang="ar-JO" sz="4800" b="1" dirty="0">
                <a:solidFill>
                  <a:srgbClr val="FF0000"/>
                </a:solidFill>
                <a:latin typeface="Comic Sans MS" pitchFamily="66" charset="0"/>
              </a:rPr>
              <a:t>Thank you</a:t>
            </a:r>
            <a:endParaRPr lang="en-US" sz="4800" b="1" spc="-15" dirty="0">
              <a:latin typeface="Times New Roman"/>
              <a:cs typeface="Times New Roman"/>
            </a:endParaRPr>
          </a:p>
        </p:txBody>
      </p:sp>
    </p:spTree>
    <p:extLst>
      <p:ext uri="{BB962C8B-B14F-4D97-AF65-F5344CB8AC3E}">
        <p14:creationId xmlns:p14="http://schemas.microsoft.com/office/powerpoint/2010/main" val="1294731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609600" y="1295400"/>
            <a:ext cx="10820400" cy="4695800"/>
          </a:xfrm>
        </p:spPr>
        <p:txBody>
          <a:bodyPr>
            <a:normAutofit/>
          </a:bodyPr>
          <a:lstStyle/>
          <a:p>
            <a:pPr marL="0" indent="0" algn="just">
              <a:buNone/>
            </a:pPr>
            <a:r>
              <a:rPr lang="en-US" sz="2400" b="1" dirty="0"/>
              <a:t>Access :</a:t>
            </a:r>
            <a:r>
              <a:rPr lang="en-US" sz="2400" dirty="0"/>
              <a:t> to laptop systems and removable media such as removable drives, backup tapes, and disks should be restricted and protected. Computer screens should be positioned such that they can’t be seen by passers-by, and a policy should be implemented and enforced that requires users to lock their systems when they leave the computer for any reason. </a:t>
            </a:r>
          </a:p>
          <a:p>
            <a:pPr marL="0" indent="0" algn="just">
              <a:buNone/>
            </a:pPr>
            <a:r>
              <a:rPr lang="en-US" sz="2400" dirty="0"/>
              <a:t>Computer systems with highly sensitive data should be protected in an enclosed and locked area such as a credential-access room with a rack-mount case and lock.</a:t>
            </a:r>
          </a:p>
        </p:txBody>
      </p:sp>
      <p:sp>
        <p:nvSpPr>
          <p:cNvPr id="3" name="Title 3"/>
          <p:cNvSpPr txBox="1">
            <a:spLocks/>
          </p:cNvSpPr>
          <p:nvPr/>
        </p:nvSpPr>
        <p:spPr bwMode="auto">
          <a:xfrm>
            <a:off x="2895600" y="228600"/>
            <a:ext cx="6629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4000" b="1" dirty="0">
                <a:solidFill>
                  <a:srgbClr val="FF0000"/>
                </a:solidFill>
                <a:latin typeface="Comic Sans MS" pitchFamily="66" charset="0"/>
              </a:rPr>
              <a:t>Physical Security</a:t>
            </a:r>
          </a:p>
        </p:txBody>
      </p:sp>
    </p:spTree>
    <p:extLst>
      <p:ext uri="{BB962C8B-B14F-4D97-AF65-F5344CB8AC3E}">
        <p14:creationId xmlns:p14="http://schemas.microsoft.com/office/powerpoint/2010/main" val="4720916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allAtOnce"/>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838200" y="1295400"/>
            <a:ext cx="10896600" cy="4695800"/>
          </a:xfrm>
        </p:spPr>
        <p:txBody>
          <a:bodyPr/>
          <a:lstStyle/>
          <a:p>
            <a:pPr marL="0" indent="0" algn="just">
              <a:buNone/>
            </a:pPr>
            <a:r>
              <a:rPr lang="en-US" sz="2400" b="1" dirty="0"/>
              <a:t>2. Technical</a:t>
            </a:r>
          </a:p>
          <a:p>
            <a:pPr marL="0" indent="0" algn="just">
              <a:buNone/>
            </a:pPr>
            <a:r>
              <a:rPr lang="en-US" sz="2400" dirty="0"/>
              <a:t>Technical security measures such as firewalls, IDS, spyware content filtering, and virus and Trojan scanning should be implemented on all remote client systems, networks, and servers.</a:t>
            </a:r>
          </a:p>
          <a:p>
            <a:pPr marL="0" indent="0" algn="just">
              <a:buNone/>
            </a:pPr>
            <a:endParaRPr lang="en-US" sz="2400" dirty="0"/>
          </a:p>
          <a:p>
            <a:pPr marL="0" indent="0" algn="just">
              <a:buNone/>
            </a:pPr>
            <a:r>
              <a:rPr lang="en-US" sz="2400" b="1" dirty="0"/>
              <a:t>3. Operational</a:t>
            </a:r>
          </a:p>
          <a:p>
            <a:pPr marL="0" indent="0" algn="just">
              <a:buNone/>
            </a:pPr>
            <a:r>
              <a:rPr lang="en-US" sz="2400" dirty="0"/>
              <a:t>Operational security measures to analyze threats and perform risk assessments should be a documented process in the organization’s security policy.</a:t>
            </a:r>
          </a:p>
        </p:txBody>
      </p:sp>
      <p:sp>
        <p:nvSpPr>
          <p:cNvPr id="5" name="Title 3"/>
          <p:cNvSpPr txBox="1">
            <a:spLocks/>
          </p:cNvSpPr>
          <p:nvPr/>
        </p:nvSpPr>
        <p:spPr bwMode="auto">
          <a:xfrm>
            <a:off x="2895600" y="228600"/>
            <a:ext cx="6629400" cy="9144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4000" b="1" dirty="0">
                <a:solidFill>
                  <a:srgbClr val="FF0000"/>
                </a:solidFill>
                <a:latin typeface="Comic Sans MS" pitchFamily="66" charset="0"/>
              </a:rPr>
              <a:t>Physical Security</a:t>
            </a:r>
          </a:p>
        </p:txBody>
      </p:sp>
    </p:spTree>
    <p:extLst>
      <p:ext uri="{BB962C8B-B14F-4D97-AF65-F5344CB8AC3E}">
        <p14:creationId xmlns:p14="http://schemas.microsoft.com/office/powerpoint/2010/main" val="33573489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3">
                                            <p:txEl>
                                              <p:pRg st="4" end="4"/>
                                            </p:txEl>
                                          </p:spTgt>
                                        </p:tgtEl>
                                        <p:attrNameLst>
                                          <p:attrName>style.visibility</p:attrName>
                                        </p:attrNameLst>
                                      </p:cBhvr>
                                      <p:to>
                                        <p:strVal val="visible"/>
                                      </p:to>
                                    </p:set>
                                    <p:anim calcmode="lin" valueType="num">
                                      <p:cBhvr additive="base">
                                        <p:cTn id="25" dur="500" fill="hold"/>
                                        <p:tgtEl>
                                          <p:spTgt spid="512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 calcmode="lin" valueType="num">
                                      <p:cBhvr additive="base">
                                        <p:cTn id="31"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685800" y="1983160"/>
            <a:ext cx="10896600" cy="2665040"/>
          </a:xfrm>
        </p:spPr>
        <p:txBody>
          <a:bodyPr>
            <a:normAutofit/>
          </a:bodyPr>
          <a:lstStyle/>
          <a:p>
            <a:pPr algn="just" rtl="0"/>
            <a:r>
              <a:rPr lang="en-US" sz="2400" b="1" dirty="0"/>
              <a:t>Equipment theft </a:t>
            </a:r>
            <a:r>
              <a:rPr lang="en-US" sz="2400" dirty="0"/>
              <a:t>is one of the most common physical security attacks. Most people don’t expect their computer to be stolen and are native about locking down host systems; instead, they rely on standard network security mechanisms. Many insider attacks are the result of physical security breaches. Once a hacker has gained physical access to the server, a single client system, or a network port, the results can be disastrous.</a:t>
            </a:r>
          </a:p>
        </p:txBody>
      </p:sp>
      <p:sp>
        <p:nvSpPr>
          <p:cNvPr id="4" name="Title 3"/>
          <p:cNvSpPr txBox="1">
            <a:spLocks/>
          </p:cNvSpPr>
          <p:nvPr/>
        </p:nvSpPr>
        <p:spPr bwMode="auto">
          <a:xfrm>
            <a:off x="1676400" y="362744"/>
            <a:ext cx="9144000" cy="1085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4000" b="1" dirty="0">
                <a:solidFill>
                  <a:srgbClr val="FF0000"/>
                </a:solidFill>
                <a:latin typeface="Comic Sans MS" pitchFamily="66" charset="0"/>
              </a:rPr>
              <a:t>Physical Security Breach Incidents</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3920324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0" end="0"/>
                                            </p:txEl>
                                          </p:spTgt>
                                        </p:tgtEl>
                                        <p:attrNameLst>
                                          <p:attrName>style.visibility</p:attrName>
                                        </p:attrNameLst>
                                      </p:cBhvr>
                                      <p:to>
                                        <p:strVal val="visible"/>
                                      </p:to>
                                    </p:set>
                                    <p:anim calcmode="lin" valueType="num">
                                      <p:cBhvr additive="base">
                                        <p:cTn id="13"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allAtOnce"/>
      <p:bldP spid="4"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Content Placeholder 4"/>
          <p:cNvSpPr>
            <a:spLocks noGrp="1"/>
          </p:cNvSpPr>
          <p:nvPr>
            <p:ph idx="1"/>
          </p:nvPr>
        </p:nvSpPr>
        <p:spPr>
          <a:xfrm>
            <a:off x="381000" y="1124744"/>
            <a:ext cx="10134600" cy="4752528"/>
          </a:xfrm>
        </p:spPr>
        <p:txBody>
          <a:bodyPr/>
          <a:lstStyle/>
          <a:p>
            <a:pPr algn="l" rtl="0"/>
            <a:r>
              <a:rPr lang="en-US" sz="2400" dirty="0"/>
              <a:t>In addition, such breaches are difficult to identify, track or locate. Some of the common security breaches caused by insufficient physical security are as follows:</a:t>
            </a:r>
          </a:p>
          <a:p>
            <a:pPr algn="l" rtl="0"/>
            <a:endParaRPr lang="ar-JO" sz="2800" dirty="0">
              <a:latin typeface="Comic Sans MS" pitchFamily="66" charset="0"/>
            </a:endParaRPr>
          </a:p>
          <a:p>
            <a:pPr marL="1074738" indent="-538163">
              <a:buFont typeface="Wingdings" pitchFamily="2" charset="2"/>
              <a:buChar char="ü"/>
            </a:pPr>
            <a:r>
              <a:rPr lang="en-US" sz="2400" dirty="0"/>
              <a:t>Installation of </a:t>
            </a:r>
            <a:r>
              <a:rPr lang="en-US" sz="2400" b="1" dirty="0"/>
              <a:t>malware</a:t>
            </a:r>
            <a:r>
              <a:rPr lang="en-US" sz="2400" dirty="0"/>
              <a:t> such as </a:t>
            </a:r>
            <a:r>
              <a:rPr lang="en-US" sz="2400" dirty="0" err="1"/>
              <a:t>keyloggers</a:t>
            </a:r>
            <a:r>
              <a:rPr lang="en-US" sz="2400" dirty="0"/>
              <a:t>, viruses, Trojans, backdoors, or </a:t>
            </a:r>
            <a:r>
              <a:rPr lang="en-US" sz="2400" dirty="0" err="1"/>
              <a:t>rootkits</a:t>
            </a:r>
            <a:endParaRPr lang="en-US" sz="2400" dirty="0"/>
          </a:p>
          <a:p>
            <a:pPr marL="1074738" indent="-538163">
              <a:buFont typeface="Wingdings" pitchFamily="2" charset="2"/>
              <a:buChar char="ü"/>
            </a:pPr>
            <a:r>
              <a:rPr lang="en-US" sz="2400" dirty="0"/>
              <a:t>Identification and capture of validation or authentication credentials such as </a:t>
            </a:r>
            <a:r>
              <a:rPr lang="en-US" sz="2400" b="1" dirty="0"/>
              <a:t>passwords</a:t>
            </a:r>
            <a:r>
              <a:rPr lang="en-US" sz="2400" dirty="0"/>
              <a:t> or </a:t>
            </a:r>
            <a:r>
              <a:rPr lang="en-US" sz="2400" b="1" dirty="0"/>
              <a:t>certificates</a:t>
            </a:r>
          </a:p>
        </p:txBody>
      </p:sp>
      <p:sp>
        <p:nvSpPr>
          <p:cNvPr id="3" name="Title 3"/>
          <p:cNvSpPr txBox="1">
            <a:spLocks/>
          </p:cNvSpPr>
          <p:nvPr/>
        </p:nvSpPr>
        <p:spPr bwMode="auto">
          <a:xfrm>
            <a:off x="1676400" y="152400"/>
            <a:ext cx="9144000" cy="108505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algn="ctr" fontAlgn="base">
              <a:spcBef>
                <a:spcPct val="0"/>
              </a:spcBef>
              <a:spcAft>
                <a:spcPct val="0"/>
              </a:spcAft>
              <a:defRPr/>
            </a:pPr>
            <a:r>
              <a:rPr lang="en-US" sz="4000" b="1" dirty="0">
                <a:solidFill>
                  <a:srgbClr val="FF0000"/>
                </a:solidFill>
                <a:latin typeface="Comic Sans MS" pitchFamily="66" charset="0"/>
              </a:rPr>
              <a:t>Physical Security Breach Incidents</a:t>
            </a:r>
            <a:endParaRPr lang="ar-JO" sz="4000" b="1" dirty="0">
              <a:solidFill>
                <a:srgbClr val="FF0000"/>
              </a:solidFill>
              <a:latin typeface="Comic Sans MS" pitchFamily="66" charset="0"/>
            </a:endParaRPr>
          </a:p>
        </p:txBody>
      </p:sp>
    </p:spTree>
    <p:extLst>
      <p:ext uri="{BB962C8B-B14F-4D97-AF65-F5344CB8AC3E}">
        <p14:creationId xmlns:p14="http://schemas.microsoft.com/office/powerpoint/2010/main" val="40446378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3">
                                            <p:txEl>
                                              <p:pRg st="2" end="2"/>
                                            </p:txEl>
                                          </p:spTgt>
                                        </p:tgtEl>
                                        <p:attrNameLst>
                                          <p:attrName>style.visibility</p:attrName>
                                        </p:attrNameLst>
                                      </p:cBhvr>
                                      <p:to>
                                        <p:strVal val="visible"/>
                                      </p:to>
                                    </p:set>
                                    <p:anim calcmode="lin" valueType="num">
                                      <p:cBhvr additive="base">
                                        <p:cTn id="13" dur="500" fill="hold"/>
                                        <p:tgtEl>
                                          <p:spTgt spid="512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anim calcmode="lin" valueType="num">
                                      <p:cBhvr additive="base">
                                        <p:cTn id="19" dur="500" fill="hold"/>
                                        <p:tgtEl>
                                          <p:spTgt spid="512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3" grpId="0" build="allAtOnce"/>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1558</Words>
  <Application>Microsoft Office PowerPoint</Application>
  <PresentationFormat>Widescreen</PresentationFormat>
  <Paragraphs>208</Paragraphs>
  <Slides>50</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MS PGothic</vt:lpstr>
      <vt:lpstr>Arial</vt:lpstr>
      <vt:lpstr>Arial MT</vt:lpstr>
      <vt:lpstr>Calibri</vt:lpstr>
      <vt:lpstr>Calibri Light</vt:lpstr>
      <vt:lpstr>Comic Sans MS</vt:lpstr>
      <vt:lpstr>Tahoma</vt:lpstr>
      <vt:lpstr>Times New Roman</vt:lpstr>
      <vt:lpstr>Trebuchet MS</vt:lpstr>
      <vt:lpstr>Verdana</vt:lpstr>
      <vt:lpstr>Wingdings</vt:lpstr>
      <vt:lpstr>Office Theme</vt:lpstr>
      <vt:lpstr>Introduction to Cybersecurity</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PowerPoint Presentation</vt:lpstr>
      <vt:lpstr>Computer Security </vt:lpstr>
      <vt:lpstr>PowerPoint Presentation</vt:lpstr>
      <vt:lpstr>PowerPoint Presentation</vt:lpstr>
      <vt:lpstr>Computer Security</vt:lpstr>
      <vt:lpstr>PowerPoint Presentation</vt:lpstr>
      <vt:lpstr>Authenticity and Accountability</vt:lpstr>
      <vt:lpstr>Security Breach </vt:lpstr>
      <vt:lpstr>Examples of Security Requirements</vt:lpstr>
      <vt:lpstr>Examples of Security Requirements</vt:lpstr>
      <vt:lpstr>Examples of Security Requirements</vt:lpstr>
      <vt:lpstr>Types of Security Threats/Attacks</vt:lpstr>
      <vt:lpstr>Types of Threats/Security Attacks</vt:lpstr>
      <vt:lpstr>Types of Threats</vt:lpstr>
      <vt:lpstr>Types of Threats</vt:lpstr>
      <vt:lpstr>Types of Threats</vt:lpstr>
      <vt:lpstr>Two types of Attacks </vt:lpstr>
      <vt:lpstr>1)Passive Attacks</vt:lpstr>
      <vt:lpstr>2) Active Attacks</vt:lpstr>
      <vt:lpstr>3)Active Attacks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د. محمد العدوان</dc:creator>
  <cp:lastModifiedBy>محمد مسعّد</cp:lastModifiedBy>
  <cp:revision>6</cp:revision>
  <dcterms:created xsi:type="dcterms:W3CDTF">2023-10-04T16:45:23Z</dcterms:created>
  <dcterms:modified xsi:type="dcterms:W3CDTF">2024-11-14T22:59:25Z</dcterms:modified>
</cp:coreProperties>
</file>