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64" r:id="rId2"/>
    <p:sldId id="300" r:id="rId3"/>
    <p:sldId id="308" r:id="rId4"/>
    <p:sldId id="365" r:id="rId5"/>
    <p:sldId id="315" r:id="rId6"/>
    <p:sldId id="317" r:id="rId7"/>
    <p:sldId id="318" r:id="rId8"/>
    <p:sldId id="355" r:id="rId9"/>
    <p:sldId id="329" r:id="rId10"/>
    <p:sldId id="330" r:id="rId11"/>
    <p:sldId id="331" r:id="rId12"/>
    <p:sldId id="344" r:id="rId13"/>
    <p:sldId id="357" r:id="rId14"/>
    <p:sldId id="359" r:id="rId15"/>
    <p:sldId id="323" r:id="rId16"/>
    <p:sldId id="322" r:id="rId17"/>
    <p:sldId id="325" r:id="rId18"/>
    <p:sldId id="351" r:id="rId19"/>
    <p:sldId id="338" r:id="rId20"/>
    <p:sldId id="339" r:id="rId21"/>
    <p:sldId id="341" r:id="rId22"/>
    <p:sldId id="332" r:id="rId23"/>
    <p:sldId id="333" r:id="rId24"/>
    <p:sldId id="346" r:id="rId25"/>
    <p:sldId id="347" r:id="rId26"/>
    <p:sldId id="349" r:id="rId27"/>
    <p:sldId id="327" r:id="rId28"/>
    <p:sldId id="328" r:id="rId29"/>
    <p:sldId id="342" r:id="rId30"/>
    <p:sldId id="336" r:id="rId31"/>
    <p:sldId id="316" r:id="rId32"/>
    <p:sldId id="319" r:id="rId33"/>
    <p:sldId id="350" r:id="rId34"/>
    <p:sldId id="352" r:id="rId35"/>
    <p:sldId id="361" r:id="rId36"/>
    <p:sldId id="362" r:id="rId37"/>
    <p:sldId id="360" r:id="rId38"/>
    <p:sldId id="36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570" autoAdjust="0"/>
  </p:normalViewPr>
  <p:slideViewPr>
    <p:cSldViewPr snapToGrid="0">
      <p:cViewPr varScale="1">
        <p:scale>
          <a:sx n="80" d="100"/>
          <a:sy n="80" d="100"/>
        </p:scale>
        <p:origin x="77"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CEC8E-B9BA-4F93-B8AC-A677C7CF2CC9}"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98007-9D52-4307-BDF5-8F7CB4294193}" type="slidenum">
              <a:rPr lang="en-US" smtClean="0"/>
              <a:t>‹#›</a:t>
            </a:fld>
            <a:endParaRPr lang="en-US"/>
          </a:p>
        </p:txBody>
      </p:sp>
    </p:spTree>
    <p:extLst>
      <p:ext uri="{BB962C8B-B14F-4D97-AF65-F5344CB8AC3E}">
        <p14:creationId xmlns:p14="http://schemas.microsoft.com/office/powerpoint/2010/main" val="312235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2</a:t>
            </a:fld>
            <a:endParaRPr lang="en-US" dirty="0"/>
          </a:p>
        </p:txBody>
      </p:sp>
    </p:spTree>
    <p:extLst>
      <p:ext uri="{BB962C8B-B14F-4D97-AF65-F5344CB8AC3E}">
        <p14:creationId xmlns:p14="http://schemas.microsoft.com/office/powerpoint/2010/main" val="215909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19BC37D-711A-4538-A4C2-5638B6B5276D}" type="slidenum">
              <a:rPr lang="en-US" altLang="en-US"/>
              <a:pPr>
                <a:spcBef>
                  <a:spcPct val="0"/>
                </a:spcBef>
              </a:pPr>
              <a:t>21</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212479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7830AE7-75DE-4A4D-B761-5A6611072CD1}" type="slidenum">
              <a:rPr lang="en-US" altLang="en-US"/>
              <a:pPr>
                <a:spcBef>
                  <a:spcPct val="0"/>
                </a:spcBef>
              </a:pPr>
              <a:t>22</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062069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D243F00-18FD-485D-B751-5F76439A3914}" type="slidenum">
              <a:rPr lang="en-US" altLang="en-US"/>
              <a:pPr>
                <a:spcBef>
                  <a:spcPct val="0"/>
                </a:spcBef>
              </a:pPr>
              <a:t>23</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856143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5BCBA6E-9C2A-4D8B-BD10-48C5069B7871}" type="slidenum">
              <a:rPr lang="en-US" altLang="en-US"/>
              <a:pPr>
                <a:spcBef>
                  <a:spcPct val="0"/>
                </a:spcBef>
              </a:pPr>
              <a:t>24</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3314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640DDB1-B071-4B82-99FF-414B9639F966}" type="slidenum">
              <a:rPr lang="en-US" altLang="en-US"/>
              <a:pPr>
                <a:spcBef>
                  <a:spcPct val="0"/>
                </a:spcBef>
              </a:pPr>
              <a:t>25</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6294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7C07FE3-98BF-475E-8C99-FC9DE34BCCDE}" type="slidenum">
              <a:rPr lang="en-US" altLang="en-US"/>
              <a:pPr>
                <a:spcBef>
                  <a:spcPct val="0"/>
                </a:spcBef>
              </a:pPr>
              <a:t>26</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14627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6831540-333A-4D17-A0DC-D0C8519F4081}" type="slidenum">
              <a:rPr lang="en-US" altLang="en-US"/>
              <a:pPr>
                <a:spcBef>
                  <a:spcPct val="0"/>
                </a:spcBef>
              </a:pPr>
              <a:t>27</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4680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D7CF657-564A-4CB3-A733-6719C0034F52}" type="slidenum">
              <a:rPr lang="en-US" altLang="en-US"/>
              <a:pPr>
                <a:spcBef>
                  <a:spcPct val="0"/>
                </a:spcBef>
              </a:pPr>
              <a:t>28</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92402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BF5CD1C-B857-46E8-9E81-B878D9ADEE0F}" type="slidenum">
              <a:rPr lang="en-US" altLang="en-US"/>
              <a:pPr>
                <a:spcBef>
                  <a:spcPct val="0"/>
                </a:spcBef>
              </a:pPr>
              <a:t>29</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01945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6540789-0011-4ACC-A9CC-876BEE6C1AF3}" type="slidenum">
              <a:rPr lang="en-US" altLang="en-US"/>
              <a:pPr>
                <a:spcBef>
                  <a:spcPct val="0"/>
                </a:spcBef>
              </a:pPr>
              <a:t>30</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2912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8136361-3540-43C7-B83B-D09F59505EA6}" type="slidenum">
              <a:rPr lang="en-US" altLang="en-US"/>
              <a:pPr>
                <a:spcBef>
                  <a:spcPct val="0"/>
                </a:spcBef>
              </a:pPr>
              <a:t>9</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259649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37931725" indent="-374745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DF7C69-8CB2-4725-9B0F-28B010EEBD5C}" type="slidenum">
              <a:rPr lang="en-AU" altLang="ar-JO">
                <a:latin typeface="Arial" panose="020B0604020202020204" pitchFamily="34" charset="0"/>
              </a:rPr>
              <a:pPr>
                <a:spcBef>
                  <a:spcPct val="0"/>
                </a:spcBef>
              </a:pPr>
              <a:t>31</a:t>
            </a:fld>
            <a:endParaRPr lang="en-AU" altLang="ar-JO">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ar-JO" dirty="0">
              <a:latin typeface="Arial" panose="020B0604020202020204" pitchFamily="34" charset="0"/>
            </a:endParaRPr>
          </a:p>
        </p:txBody>
      </p:sp>
    </p:spTree>
    <p:extLst>
      <p:ext uri="{BB962C8B-B14F-4D97-AF65-F5344CB8AC3E}">
        <p14:creationId xmlns:p14="http://schemas.microsoft.com/office/powerpoint/2010/main" val="4080945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2CEEFE5-8664-4946-A7DE-3ADF2A257C3B}" type="slidenum">
              <a:rPr lang="en-US" altLang="en-US"/>
              <a:pPr>
                <a:spcBef>
                  <a:spcPct val="0"/>
                </a:spcBef>
              </a:pPr>
              <a:t>32</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3364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B0CF43A-EC92-40A7-8AE1-B2F05E6134F0}" type="slidenum">
              <a:rPr lang="en-US" altLang="en-US"/>
              <a:pPr>
                <a:spcBef>
                  <a:spcPct val="0"/>
                </a:spcBef>
              </a:pPr>
              <a:t>12</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45987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B0CF43A-EC92-40A7-8AE1-B2F05E6134F0}" type="slidenum">
              <a:rPr lang="en-US" altLang="en-US"/>
              <a:pPr>
                <a:spcBef>
                  <a:spcPct val="0"/>
                </a:spcBef>
              </a:pPr>
              <a:t>13</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0836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BF5CD1C-B857-46E8-9E81-B878D9ADEE0F}" type="slidenum">
              <a:rPr lang="en-US" altLang="en-US"/>
              <a:pPr>
                <a:spcBef>
                  <a:spcPct val="0"/>
                </a:spcBef>
              </a:pPr>
              <a:t>14</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47045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7331245-EF82-4B94-819D-FF564D78521C}" type="slidenum">
              <a:rPr lang="en-US" altLang="en-US"/>
              <a:pPr>
                <a:spcBef>
                  <a:spcPct val="0"/>
                </a:spcBef>
              </a:pPr>
              <a:t>15</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97313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D065959-BC8C-48ED-8B1F-23C407ACBEB2}" type="slidenum">
              <a:rPr lang="en-US" altLang="en-US"/>
              <a:pPr>
                <a:spcBef>
                  <a:spcPct val="0"/>
                </a:spcBef>
              </a:pPr>
              <a:t>16</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01072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11ECC8D-75AD-4934-8C89-83395E850A45}" type="slidenum">
              <a:rPr lang="en-US" altLang="en-US"/>
              <a:pPr>
                <a:spcBef>
                  <a:spcPct val="0"/>
                </a:spcBef>
              </a:pPr>
              <a:t>17</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921653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6DC7F7A-2B11-4B58-A049-ABE647FD5885}" type="slidenum">
              <a:rPr lang="en-US" altLang="en-US"/>
              <a:pPr>
                <a:spcBef>
                  <a:spcPct val="0"/>
                </a:spcBef>
              </a:pPr>
              <a:t>19</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3245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421A-8B83-9D77-D321-5DB696D01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640739-22E3-4E0A-4263-B0415D028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A6BC6A-F76C-1587-F404-89ABEE7EDC60}"/>
              </a:ext>
            </a:extLst>
          </p:cNvPr>
          <p:cNvSpPr>
            <a:spLocks noGrp="1"/>
          </p:cNvSpPr>
          <p:nvPr>
            <p:ph type="dt" sz="half" idx="10"/>
          </p:nvPr>
        </p:nvSpPr>
        <p:spPr/>
        <p:txBody>
          <a:bodyPr/>
          <a:lstStyle/>
          <a:p>
            <a:fld id="{8780F983-752E-459A-B041-ED3779FE8776}" type="datetimeFigureOut">
              <a:rPr lang="en-US" smtClean="0"/>
              <a:t>11/15/2024</a:t>
            </a:fld>
            <a:endParaRPr lang="en-US"/>
          </a:p>
        </p:txBody>
      </p:sp>
      <p:sp>
        <p:nvSpPr>
          <p:cNvPr id="5" name="Footer Placeholder 4">
            <a:extLst>
              <a:ext uri="{FF2B5EF4-FFF2-40B4-BE49-F238E27FC236}">
                <a16:creationId xmlns:a16="http://schemas.microsoft.com/office/drawing/2014/main" id="{6B47A65E-4E7A-A6F9-CB3F-EA5C947A0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58507-FF75-9F4C-8963-50BCB2FB0CE2}"/>
              </a:ext>
            </a:extLst>
          </p:cNvPr>
          <p:cNvSpPr>
            <a:spLocks noGrp="1"/>
          </p:cNvSpPr>
          <p:nvPr>
            <p:ph type="sldNum" sz="quarter" idx="12"/>
          </p:nvPr>
        </p:nvSpPr>
        <p:spPr/>
        <p:txBody>
          <a:bodyPr/>
          <a:lstStyle/>
          <a:p>
            <a:fld id="{C85A8B2E-3A0B-4A8E-8FF5-2A18C9B811DC}" type="slidenum">
              <a:rPr lang="en-US" smtClean="0"/>
              <a:t>‹#›</a:t>
            </a:fld>
            <a:endParaRPr lang="en-US"/>
          </a:p>
        </p:txBody>
      </p:sp>
    </p:spTree>
    <p:extLst>
      <p:ext uri="{BB962C8B-B14F-4D97-AF65-F5344CB8AC3E}">
        <p14:creationId xmlns:p14="http://schemas.microsoft.com/office/powerpoint/2010/main" val="98664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0CCF-A084-3607-DD79-76B1F9E6E9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24BD6E-D0D2-7DF9-662A-6A08D69EB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19F3D-0BAB-EE9C-762E-B2EB763A8EE6}"/>
              </a:ext>
            </a:extLst>
          </p:cNvPr>
          <p:cNvSpPr>
            <a:spLocks noGrp="1"/>
          </p:cNvSpPr>
          <p:nvPr>
            <p:ph type="dt" sz="half" idx="10"/>
          </p:nvPr>
        </p:nvSpPr>
        <p:spPr/>
        <p:txBody>
          <a:bodyPr/>
          <a:lstStyle/>
          <a:p>
            <a:fld id="{8780F983-752E-459A-B041-ED3779FE8776}" type="datetimeFigureOut">
              <a:rPr lang="en-US" smtClean="0"/>
              <a:t>11/15/2024</a:t>
            </a:fld>
            <a:endParaRPr lang="en-US"/>
          </a:p>
        </p:txBody>
      </p:sp>
      <p:sp>
        <p:nvSpPr>
          <p:cNvPr id="5" name="Footer Placeholder 4">
            <a:extLst>
              <a:ext uri="{FF2B5EF4-FFF2-40B4-BE49-F238E27FC236}">
                <a16:creationId xmlns:a16="http://schemas.microsoft.com/office/drawing/2014/main" id="{B636B687-0FFC-8FF4-6E2E-357DE5A53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B2882-13FF-FBEA-9302-DABED90EF58F}"/>
              </a:ext>
            </a:extLst>
          </p:cNvPr>
          <p:cNvSpPr>
            <a:spLocks noGrp="1"/>
          </p:cNvSpPr>
          <p:nvPr>
            <p:ph type="sldNum" sz="quarter" idx="12"/>
          </p:nvPr>
        </p:nvSpPr>
        <p:spPr/>
        <p:txBody>
          <a:bodyPr/>
          <a:lstStyle/>
          <a:p>
            <a:fld id="{C85A8B2E-3A0B-4A8E-8FF5-2A18C9B811DC}" type="slidenum">
              <a:rPr lang="en-US" smtClean="0"/>
              <a:t>‹#›</a:t>
            </a:fld>
            <a:endParaRPr lang="en-US"/>
          </a:p>
        </p:txBody>
      </p:sp>
    </p:spTree>
    <p:extLst>
      <p:ext uri="{BB962C8B-B14F-4D97-AF65-F5344CB8AC3E}">
        <p14:creationId xmlns:p14="http://schemas.microsoft.com/office/powerpoint/2010/main" val="272599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FCE2F9-5C4E-2517-5D30-618085CCAB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9E4736-E231-9738-7525-8766AD0E1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2A785-50AE-F980-CFB2-E155E7F82C0A}"/>
              </a:ext>
            </a:extLst>
          </p:cNvPr>
          <p:cNvSpPr>
            <a:spLocks noGrp="1"/>
          </p:cNvSpPr>
          <p:nvPr>
            <p:ph type="dt" sz="half" idx="10"/>
          </p:nvPr>
        </p:nvSpPr>
        <p:spPr/>
        <p:txBody>
          <a:bodyPr/>
          <a:lstStyle/>
          <a:p>
            <a:fld id="{8780F983-752E-459A-B041-ED3779FE8776}" type="datetimeFigureOut">
              <a:rPr lang="en-US" smtClean="0"/>
              <a:t>11/15/2024</a:t>
            </a:fld>
            <a:endParaRPr lang="en-US"/>
          </a:p>
        </p:txBody>
      </p:sp>
      <p:sp>
        <p:nvSpPr>
          <p:cNvPr id="5" name="Footer Placeholder 4">
            <a:extLst>
              <a:ext uri="{FF2B5EF4-FFF2-40B4-BE49-F238E27FC236}">
                <a16:creationId xmlns:a16="http://schemas.microsoft.com/office/drawing/2014/main" id="{27459048-9FB2-F6F4-8D99-6BF00AFB1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C971F-6A4A-9AF5-D839-ECC89405E7F8}"/>
              </a:ext>
            </a:extLst>
          </p:cNvPr>
          <p:cNvSpPr>
            <a:spLocks noGrp="1"/>
          </p:cNvSpPr>
          <p:nvPr>
            <p:ph type="sldNum" sz="quarter" idx="12"/>
          </p:nvPr>
        </p:nvSpPr>
        <p:spPr/>
        <p:txBody>
          <a:bodyPr/>
          <a:lstStyle/>
          <a:p>
            <a:fld id="{C85A8B2E-3A0B-4A8E-8FF5-2A18C9B811DC}" type="slidenum">
              <a:rPr lang="en-US" smtClean="0"/>
              <a:t>‹#›</a:t>
            </a:fld>
            <a:endParaRPr lang="en-US"/>
          </a:p>
        </p:txBody>
      </p:sp>
    </p:spTree>
    <p:extLst>
      <p:ext uri="{BB962C8B-B14F-4D97-AF65-F5344CB8AC3E}">
        <p14:creationId xmlns:p14="http://schemas.microsoft.com/office/powerpoint/2010/main" val="4464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5ACA-27E5-6AE8-278B-B9F5657A8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E46A5-09BB-3CF5-E830-C885C80DD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4F07A-1BF9-C850-88BA-87605A4C069E}"/>
              </a:ext>
            </a:extLst>
          </p:cNvPr>
          <p:cNvSpPr>
            <a:spLocks noGrp="1"/>
          </p:cNvSpPr>
          <p:nvPr>
            <p:ph type="dt" sz="half" idx="10"/>
          </p:nvPr>
        </p:nvSpPr>
        <p:spPr/>
        <p:txBody>
          <a:bodyPr/>
          <a:lstStyle/>
          <a:p>
            <a:fld id="{8780F983-752E-459A-B041-ED3779FE8776}" type="datetimeFigureOut">
              <a:rPr lang="en-US" smtClean="0"/>
              <a:t>11/15/2024</a:t>
            </a:fld>
            <a:endParaRPr lang="en-US"/>
          </a:p>
        </p:txBody>
      </p:sp>
      <p:sp>
        <p:nvSpPr>
          <p:cNvPr id="5" name="Footer Placeholder 4">
            <a:extLst>
              <a:ext uri="{FF2B5EF4-FFF2-40B4-BE49-F238E27FC236}">
                <a16:creationId xmlns:a16="http://schemas.microsoft.com/office/drawing/2014/main" id="{C4070AB4-EBDC-A31F-5356-CBD5AC92E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37568-5985-7A81-2C33-3C6514FD05A6}"/>
              </a:ext>
            </a:extLst>
          </p:cNvPr>
          <p:cNvSpPr>
            <a:spLocks noGrp="1"/>
          </p:cNvSpPr>
          <p:nvPr>
            <p:ph type="sldNum" sz="quarter" idx="12"/>
          </p:nvPr>
        </p:nvSpPr>
        <p:spPr/>
        <p:txBody>
          <a:bodyPr/>
          <a:lstStyle/>
          <a:p>
            <a:fld id="{C85A8B2E-3A0B-4A8E-8FF5-2A18C9B811DC}" type="slidenum">
              <a:rPr lang="en-US" smtClean="0"/>
              <a:t>‹#›</a:t>
            </a:fld>
            <a:endParaRPr lang="en-US"/>
          </a:p>
        </p:txBody>
      </p:sp>
    </p:spTree>
    <p:extLst>
      <p:ext uri="{BB962C8B-B14F-4D97-AF65-F5344CB8AC3E}">
        <p14:creationId xmlns:p14="http://schemas.microsoft.com/office/powerpoint/2010/main" val="267864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6682-7824-91BD-AD56-F86314DC5B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FD8752-C9A6-5913-1FF5-0E63BDC09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D9C8A5-BD9D-3002-90E2-3909103947F6}"/>
              </a:ext>
            </a:extLst>
          </p:cNvPr>
          <p:cNvSpPr>
            <a:spLocks noGrp="1"/>
          </p:cNvSpPr>
          <p:nvPr>
            <p:ph type="dt" sz="half" idx="10"/>
          </p:nvPr>
        </p:nvSpPr>
        <p:spPr/>
        <p:txBody>
          <a:bodyPr/>
          <a:lstStyle/>
          <a:p>
            <a:fld id="{8780F983-752E-459A-B041-ED3779FE8776}" type="datetimeFigureOut">
              <a:rPr lang="en-US" smtClean="0"/>
              <a:t>11/15/2024</a:t>
            </a:fld>
            <a:endParaRPr lang="en-US"/>
          </a:p>
        </p:txBody>
      </p:sp>
      <p:sp>
        <p:nvSpPr>
          <p:cNvPr id="5" name="Footer Placeholder 4">
            <a:extLst>
              <a:ext uri="{FF2B5EF4-FFF2-40B4-BE49-F238E27FC236}">
                <a16:creationId xmlns:a16="http://schemas.microsoft.com/office/drawing/2014/main" id="{E09D4AA9-2F4F-8619-41A2-A6DA4387A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281A7-D667-41C4-EAE4-DFB4AA97E45D}"/>
              </a:ext>
            </a:extLst>
          </p:cNvPr>
          <p:cNvSpPr>
            <a:spLocks noGrp="1"/>
          </p:cNvSpPr>
          <p:nvPr>
            <p:ph type="sldNum" sz="quarter" idx="12"/>
          </p:nvPr>
        </p:nvSpPr>
        <p:spPr/>
        <p:txBody>
          <a:bodyPr/>
          <a:lstStyle/>
          <a:p>
            <a:fld id="{C85A8B2E-3A0B-4A8E-8FF5-2A18C9B811DC}" type="slidenum">
              <a:rPr lang="en-US" smtClean="0"/>
              <a:t>‹#›</a:t>
            </a:fld>
            <a:endParaRPr lang="en-US"/>
          </a:p>
        </p:txBody>
      </p:sp>
    </p:spTree>
    <p:extLst>
      <p:ext uri="{BB962C8B-B14F-4D97-AF65-F5344CB8AC3E}">
        <p14:creationId xmlns:p14="http://schemas.microsoft.com/office/powerpoint/2010/main" val="11943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B64B-DA22-D338-D372-000D5A8CE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0A7C9-BEDA-ABD4-734E-6FAB29374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F5EF02-DC97-D8DF-8264-05DF027603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FD2D84-BABC-793C-6251-78B311AEDAED}"/>
              </a:ext>
            </a:extLst>
          </p:cNvPr>
          <p:cNvSpPr>
            <a:spLocks noGrp="1"/>
          </p:cNvSpPr>
          <p:nvPr>
            <p:ph type="dt" sz="half" idx="10"/>
          </p:nvPr>
        </p:nvSpPr>
        <p:spPr/>
        <p:txBody>
          <a:bodyPr/>
          <a:lstStyle/>
          <a:p>
            <a:fld id="{8780F983-752E-459A-B041-ED3779FE8776}" type="datetimeFigureOut">
              <a:rPr lang="en-US" smtClean="0"/>
              <a:t>11/15/2024</a:t>
            </a:fld>
            <a:endParaRPr lang="en-US"/>
          </a:p>
        </p:txBody>
      </p:sp>
      <p:sp>
        <p:nvSpPr>
          <p:cNvPr id="6" name="Footer Placeholder 5">
            <a:extLst>
              <a:ext uri="{FF2B5EF4-FFF2-40B4-BE49-F238E27FC236}">
                <a16:creationId xmlns:a16="http://schemas.microsoft.com/office/drawing/2014/main" id="{C09647B4-E131-8BE6-1E1D-3DA7F46D9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1ABB0-2E7D-C153-38E0-E8057037F828}"/>
              </a:ext>
            </a:extLst>
          </p:cNvPr>
          <p:cNvSpPr>
            <a:spLocks noGrp="1"/>
          </p:cNvSpPr>
          <p:nvPr>
            <p:ph type="sldNum" sz="quarter" idx="12"/>
          </p:nvPr>
        </p:nvSpPr>
        <p:spPr/>
        <p:txBody>
          <a:bodyPr/>
          <a:lstStyle/>
          <a:p>
            <a:fld id="{C85A8B2E-3A0B-4A8E-8FF5-2A18C9B811DC}" type="slidenum">
              <a:rPr lang="en-US" smtClean="0"/>
              <a:t>‹#›</a:t>
            </a:fld>
            <a:endParaRPr lang="en-US"/>
          </a:p>
        </p:txBody>
      </p:sp>
    </p:spTree>
    <p:extLst>
      <p:ext uri="{BB962C8B-B14F-4D97-AF65-F5344CB8AC3E}">
        <p14:creationId xmlns:p14="http://schemas.microsoft.com/office/powerpoint/2010/main" val="328137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7DA8-B5D2-2415-5182-9F39C87CA9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A28E55-8495-5D56-A1F1-D98A212104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497F2E-990A-916F-C8EA-5FBEBA3C73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0F1B68-06AE-DD50-136E-FB13E4678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F49037-70BF-17AC-2F6A-0F26888C37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E0F490-28B4-272F-DEF5-0CB604DE09C8}"/>
              </a:ext>
            </a:extLst>
          </p:cNvPr>
          <p:cNvSpPr>
            <a:spLocks noGrp="1"/>
          </p:cNvSpPr>
          <p:nvPr>
            <p:ph type="dt" sz="half" idx="10"/>
          </p:nvPr>
        </p:nvSpPr>
        <p:spPr/>
        <p:txBody>
          <a:bodyPr/>
          <a:lstStyle/>
          <a:p>
            <a:fld id="{8780F983-752E-459A-B041-ED3779FE8776}" type="datetimeFigureOut">
              <a:rPr lang="en-US" smtClean="0"/>
              <a:t>11/15/2024</a:t>
            </a:fld>
            <a:endParaRPr lang="en-US"/>
          </a:p>
        </p:txBody>
      </p:sp>
      <p:sp>
        <p:nvSpPr>
          <p:cNvPr id="8" name="Footer Placeholder 7">
            <a:extLst>
              <a:ext uri="{FF2B5EF4-FFF2-40B4-BE49-F238E27FC236}">
                <a16:creationId xmlns:a16="http://schemas.microsoft.com/office/drawing/2014/main" id="{962202FC-3DC1-09FB-D7A5-8D4AE39445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B0CB42-8757-B594-74F0-902844636F5D}"/>
              </a:ext>
            </a:extLst>
          </p:cNvPr>
          <p:cNvSpPr>
            <a:spLocks noGrp="1"/>
          </p:cNvSpPr>
          <p:nvPr>
            <p:ph type="sldNum" sz="quarter" idx="12"/>
          </p:nvPr>
        </p:nvSpPr>
        <p:spPr/>
        <p:txBody>
          <a:bodyPr/>
          <a:lstStyle/>
          <a:p>
            <a:fld id="{C85A8B2E-3A0B-4A8E-8FF5-2A18C9B811DC}" type="slidenum">
              <a:rPr lang="en-US" smtClean="0"/>
              <a:t>‹#›</a:t>
            </a:fld>
            <a:endParaRPr lang="en-US"/>
          </a:p>
        </p:txBody>
      </p:sp>
    </p:spTree>
    <p:extLst>
      <p:ext uri="{BB962C8B-B14F-4D97-AF65-F5344CB8AC3E}">
        <p14:creationId xmlns:p14="http://schemas.microsoft.com/office/powerpoint/2010/main" val="393126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66E6-F888-17BD-5202-BBFACDADDD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18A94E-892D-E9DF-6548-7EB4551D8350}"/>
              </a:ext>
            </a:extLst>
          </p:cNvPr>
          <p:cNvSpPr>
            <a:spLocks noGrp="1"/>
          </p:cNvSpPr>
          <p:nvPr>
            <p:ph type="dt" sz="half" idx="10"/>
          </p:nvPr>
        </p:nvSpPr>
        <p:spPr/>
        <p:txBody>
          <a:bodyPr/>
          <a:lstStyle/>
          <a:p>
            <a:fld id="{8780F983-752E-459A-B041-ED3779FE8776}" type="datetimeFigureOut">
              <a:rPr lang="en-US" smtClean="0"/>
              <a:t>11/15/2024</a:t>
            </a:fld>
            <a:endParaRPr lang="en-US"/>
          </a:p>
        </p:txBody>
      </p:sp>
      <p:sp>
        <p:nvSpPr>
          <p:cNvPr id="4" name="Footer Placeholder 3">
            <a:extLst>
              <a:ext uri="{FF2B5EF4-FFF2-40B4-BE49-F238E27FC236}">
                <a16:creationId xmlns:a16="http://schemas.microsoft.com/office/drawing/2014/main" id="{69B0948E-0D45-820D-108A-BAF2AB3B27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A0E165-D84F-682C-F19E-D6090B21A9FB}"/>
              </a:ext>
            </a:extLst>
          </p:cNvPr>
          <p:cNvSpPr>
            <a:spLocks noGrp="1"/>
          </p:cNvSpPr>
          <p:nvPr>
            <p:ph type="sldNum" sz="quarter" idx="12"/>
          </p:nvPr>
        </p:nvSpPr>
        <p:spPr/>
        <p:txBody>
          <a:bodyPr/>
          <a:lstStyle/>
          <a:p>
            <a:fld id="{C85A8B2E-3A0B-4A8E-8FF5-2A18C9B811DC}" type="slidenum">
              <a:rPr lang="en-US" smtClean="0"/>
              <a:t>‹#›</a:t>
            </a:fld>
            <a:endParaRPr lang="en-US"/>
          </a:p>
        </p:txBody>
      </p:sp>
    </p:spTree>
    <p:extLst>
      <p:ext uri="{BB962C8B-B14F-4D97-AF65-F5344CB8AC3E}">
        <p14:creationId xmlns:p14="http://schemas.microsoft.com/office/powerpoint/2010/main" val="53286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D1DDB-47A0-8069-A89C-8298575C2625}"/>
              </a:ext>
            </a:extLst>
          </p:cNvPr>
          <p:cNvSpPr>
            <a:spLocks noGrp="1"/>
          </p:cNvSpPr>
          <p:nvPr>
            <p:ph type="dt" sz="half" idx="10"/>
          </p:nvPr>
        </p:nvSpPr>
        <p:spPr/>
        <p:txBody>
          <a:bodyPr/>
          <a:lstStyle/>
          <a:p>
            <a:fld id="{8780F983-752E-459A-B041-ED3779FE8776}" type="datetimeFigureOut">
              <a:rPr lang="en-US" smtClean="0"/>
              <a:t>11/15/2024</a:t>
            </a:fld>
            <a:endParaRPr lang="en-US"/>
          </a:p>
        </p:txBody>
      </p:sp>
      <p:sp>
        <p:nvSpPr>
          <p:cNvPr id="3" name="Footer Placeholder 2">
            <a:extLst>
              <a:ext uri="{FF2B5EF4-FFF2-40B4-BE49-F238E27FC236}">
                <a16:creationId xmlns:a16="http://schemas.microsoft.com/office/drawing/2014/main" id="{5F0A7B67-3704-A45E-9327-87D42CEEDC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33F260-67C8-5919-4C80-6731DB2F5BB4}"/>
              </a:ext>
            </a:extLst>
          </p:cNvPr>
          <p:cNvSpPr>
            <a:spLocks noGrp="1"/>
          </p:cNvSpPr>
          <p:nvPr>
            <p:ph type="sldNum" sz="quarter" idx="12"/>
          </p:nvPr>
        </p:nvSpPr>
        <p:spPr/>
        <p:txBody>
          <a:bodyPr/>
          <a:lstStyle/>
          <a:p>
            <a:fld id="{C85A8B2E-3A0B-4A8E-8FF5-2A18C9B811DC}" type="slidenum">
              <a:rPr lang="en-US" smtClean="0"/>
              <a:t>‹#›</a:t>
            </a:fld>
            <a:endParaRPr lang="en-US"/>
          </a:p>
        </p:txBody>
      </p:sp>
    </p:spTree>
    <p:extLst>
      <p:ext uri="{BB962C8B-B14F-4D97-AF65-F5344CB8AC3E}">
        <p14:creationId xmlns:p14="http://schemas.microsoft.com/office/powerpoint/2010/main" val="367584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510A-F9E9-5BAB-2F35-4BD2D2E13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112465-082E-0401-3DFE-ABBF9CDDD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9C09BC-FE32-EAE3-6B68-1E9440003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32230-CBF2-8C42-6FB0-D21788B74810}"/>
              </a:ext>
            </a:extLst>
          </p:cNvPr>
          <p:cNvSpPr>
            <a:spLocks noGrp="1"/>
          </p:cNvSpPr>
          <p:nvPr>
            <p:ph type="dt" sz="half" idx="10"/>
          </p:nvPr>
        </p:nvSpPr>
        <p:spPr/>
        <p:txBody>
          <a:bodyPr/>
          <a:lstStyle/>
          <a:p>
            <a:fld id="{8780F983-752E-459A-B041-ED3779FE8776}" type="datetimeFigureOut">
              <a:rPr lang="en-US" smtClean="0"/>
              <a:t>11/15/2024</a:t>
            </a:fld>
            <a:endParaRPr lang="en-US"/>
          </a:p>
        </p:txBody>
      </p:sp>
      <p:sp>
        <p:nvSpPr>
          <p:cNvPr id="6" name="Footer Placeholder 5">
            <a:extLst>
              <a:ext uri="{FF2B5EF4-FFF2-40B4-BE49-F238E27FC236}">
                <a16:creationId xmlns:a16="http://schemas.microsoft.com/office/drawing/2014/main" id="{DC653C39-AC0E-7659-1404-2024427C0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94C75-04B5-7091-DA81-BA5CFF15EC6A}"/>
              </a:ext>
            </a:extLst>
          </p:cNvPr>
          <p:cNvSpPr>
            <a:spLocks noGrp="1"/>
          </p:cNvSpPr>
          <p:nvPr>
            <p:ph type="sldNum" sz="quarter" idx="12"/>
          </p:nvPr>
        </p:nvSpPr>
        <p:spPr/>
        <p:txBody>
          <a:bodyPr/>
          <a:lstStyle/>
          <a:p>
            <a:fld id="{C85A8B2E-3A0B-4A8E-8FF5-2A18C9B811DC}" type="slidenum">
              <a:rPr lang="en-US" smtClean="0"/>
              <a:t>‹#›</a:t>
            </a:fld>
            <a:endParaRPr lang="en-US"/>
          </a:p>
        </p:txBody>
      </p:sp>
    </p:spTree>
    <p:extLst>
      <p:ext uri="{BB962C8B-B14F-4D97-AF65-F5344CB8AC3E}">
        <p14:creationId xmlns:p14="http://schemas.microsoft.com/office/powerpoint/2010/main" val="29517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02E4-B247-9ED9-6184-B6B9B0C46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4C684F-5502-8F35-2424-E7F62826B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EAB3B6-B44C-6A9D-B887-ED070093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5296A-50C6-7CFE-42A7-097385DFA362}"/>
              </a:ext>
            </a:extLst>
          </p:cNvPr>
          <p:cNvSpPr>
            <a:spLocks noGrp="1"/>
          </p:cNvSpPr>
          <p:nvPr>
            <p:ph type="dt" sz="half" idx="10"/>
          </p:nvPr>
        </p:nvSpPr>
        <p:spPr/>
        <p:txBody>
          <a:bodyPr/>
          <a:lstStyle/>
          <a:p>
            <a:fld id="{8780F983-752E-459A-B041-ED3779FE8776}" type="datetimeFigureOut">
              <a:rPr lang="en-US" smtClean="0"/>
              <a:t>11/15/2024</a:t>
            </a:fld>
            <a:endParaRPr lang="en-US"/>
          </a:p>
        </p:txBody>
      </p:sp>
      <p:sp>
        <p:nvSpPr>
          <p:cNvPr id="6" name="Footer Placeholder 5">
            <a:extLst>
              <a:ext uri="{FF2B5EF4-FFF2-40B4-BE49-F238E27FC236}">
                <a16:creationId xmlns:a16="http://schemas.microsoft.com/office/drawing/2014/main" id="{07C4D4B4-7D3E-E5F7-DCE1-A60AAE158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A71A39-6175-9F11-26E2-CA668EB00A3C}"/>
              </a:ext>
            </a:extLst>
          </p:cNvPr>
          <p:cNvSpPr>
            <a:spLocks noGrp="1"/>
          </p:cNvSpPr>
          <p:nvPr>
            <p:ph type="sldNum" sz="quarter" idx="12"/>
          </p:nvPr>
        </p:nvSpPr>
        <p:spPr/>
        <p:txBody>
          <a:bodyPr/>
          <a:lstStyle/>
          <a:p>
            <a:fld id="{C85A8B2E-3A0B-4A8E-8FF5-2A18C9B811DC}" type="slidenum">
              <a:rPr lang="en-US" smtClean="0"/>
              <a:t>‹#›</a:t>
            </a:fld>
            <a:endParaRPr lang="en-US"/>
          </a:p>
        </p:txBody>
      </p:sp>
    </p:spTree>
    <p:extLst>
      <p:ext uri="{BB962C8B-B14F-4D97-AF65-F5344CB8AC3E}">
        <p14:creationId xmlns:p14="http://schemas.microsoft.com/office/powerpoint/2010/main" val="161258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80D56-FB94-FCCE-CEA2-2CCE0FC5F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D5247E-D13B-280E-0B56-D67E296FE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08F4A-71A7-AA6E-6E81-2B11F1EE5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0F983-752E-459A-B041-ED3779FE8776}" type="datetimeFigureOut">
              <a:rPr lang="en-US" smtClean="0"/>
              <a:t>11/15/2024</a:t>
            </a:fld>
            <a:endParaRPr lang="en-US"/>
          </a:p>
        </p:txBody>
      </p:sp>
      <p:sp>
        <p:nvSpPr>
          <p:cNvPr id="5" name="Footer Placeholder 4">
            <a:extLst>
              <a:ext uri="{FF2B5EF4-FFF2-40B4-BE49-F238E27FC236}">
                <a16:creationId xmlns:a16="http://schemas.microsoft.com/office/drawing/2014/main" id="{ED15DC20-6508-8C19-7908-99DA2E201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E88DE3-7B76-B5AE-7F8B-D81BF2643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A8B2E-3A0B-4A8E-8FF5-2A18C9B811DC}" type="slidenum">
              <a:rPr lang="en-US" smtClean="0"/>
              <a:t>‹#›</a:t>
            </a:fld>
            <a:endParaRPr lang="en-US"/>
          </a:p>
        </p:txBody>
      </p:sp>
    </p:spTree>
    <p:extLst>
      <p:ext uri="{BB962C8B-B14F-4D97-AF65-F5344CB8AC3E}">
        <p14:creationId xmlns:p14="http://schemas.microsoft.com/office/powerpoint/2010/main" val="1831318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webroot.com/us/en/hom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5D30-418E-298A-6A35-32088230DBC7}"/>
              </a:ext>
            </a:extLst>
          </p:cNvPr>
          <p:cNvSpPr>
            <a:spLocks noGrp="1"/>
          </p:cNvSpPr>
          <p:nvPr>
            <p:ph type="ctrTitle"/>
          </p:nvPr>
        </p:nvSpPr>
        <p:spPr>
          <a:xfrm>
            <a:off x="1523999" y="1122363"/>
            <a:ext cx="9595945" cy="2387600"/>
          </a:xfrm>
        </p:spPr>
        <p:txBody>
          <a:bodyPr/>
          <a:lstStyle/>
          <a:p>
            <a:r>
              <a:rPr lang="en-US" sz="6000" spc="-15" dirty="0">
                <a:latin typeface="Calibri"/>
                <a:cs typeface="Calibri"/>
              </a:rPr>
              <a:t>Introduction to Cybersecurity</a:t>
            </a:r>
            <a:endParaRPr lang="en-GB" dirty="0"/>
          </a:p>
        </p:txBody>
      </p:sp>
      <p:sp>
        <p:nvSpPr>
          <p:cNvPr id="3" name="Subtitle 2">
            <a:extLst>
              <a:ext uri="{FF2B5EF4-FFF2-40B4-BE49-F238E27FC236}">
                <a16:creationId xmlns:a16="http://schemas.microsoft.com/office/drawing/2014/main" id="{6DE15040-C083-9E11-D736-0A83390C5BF9}"/>
              </a:ext>
            </a:extLst>
          </p:cNvPr>
          <p:cNvSpPr>
            <a:spLocks noGrp="1"/>
          </p:cNvSpPr>
          <p:nvPr>
            <p:ph type="subTitle" idx="1"/>
          </p:nvPr>
        </p:nvSpPr>
        <p:spPr/>
        <p:txBody>
          <a:bodyPr>
            <a:normAutofit fontScale="92500" lnSpcReduction="20000"/>
          </a:bodyPr>
          <a:lstStyle/>
          <a:p>
            <a:r>
              <a:rPr lang="en-GB" sz="4000" dirty="0">
                <a:latin typeface="Calibri"/>
                <a:cs typeface="Calibri"/>
              </a:rPr>
              <a:t>Chapter </a:t>
            </a:r>
            <a:r>
              <a:rPr lang="ar-JO" sz="4000" dirty="0">
                <a:latin typeface="Calibri"/>
                <a:cs typeface="Calibri"/>
              </a:rPr>
              <a:t>4</a:t>
            </a:r>
            <a:endParaRPr lang="en-GB" sz="4000" dirty="0">
              <a:latin typeface="Calibri"/>
              <a:cs typeface="Calibri"/>
            </a:endParaRPr>
          </a:p>
          <a:p>
            <a:endParaRPr lang="en-GB" sz="4000" dirty="0">
              <a:latin typeface="Calibri"/>
              <a:cs typeface="Calibri"/>
            </a:endParaRPr>
          </a:p>
          <a:p>
            <a:r>
              <a:rPr lang="en-GB" sz="4000" dirty="0" err="1">
                <a:latin typeface="Calibri"/>
                <a:cs typeface="Calibri"/>
              </a:rPr>
              <a:t>Dr.</a:t>
            </a:r>
            <a:r>
              <a:rPr lang="en-GB" sz="4000" dirty="0">
                <a:latin typeface="Calibri"/>
                <a:cs typeface="Calibri"/>
              </a:rPr>
              <a:t> Mohammed Tawfik</a:t>
            </a:r>
            <a:endParaRPr lang="en-GB" dirty="0"/>
          </a:p>
        </p:txBody>
      </p:sp>
    </p:spTree>
    <p:extLst>
      <p:ext uri="{BB962C8B-B14F-4D97-AF65-F5344CB8AC3E}">
        <p14:creationId xmlns:p14="http://schemas.microsoft.com/office/powerpoint/2010/main" val="182851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856442" y="890751"/>
            <a:ext cx="6479115" cy="682625"/>
          </a:xfrm>
        </p:spPr>
        <p:txBody>
          <a:bodyPr>
            <a:normAutofit fontScale="90000"/>
          </a:bodyPr>
          <a:lstStyle/>
          <a:p>
            <a:pPr eaLnBrk="1" hangingPunct="1"/>
            <a:r>
              <a:rPr lang="en-US" altLang="en-US" dirty="0">
                <a:solidFill>
                  <a:srgbClr val="FF0000"/>
                </a:solidFill>
              </a:rPr>
              <a:t>List Different Types of Trojans</a:t>
            </a:r>
          </a:p>
        </p:txBody>
      </p:sp>
      <p:sp>
        <p:nvSpPr>
          <p:cNvPr id="73731" name="Rectangle 3"/>
          <p:cNvSpPr>
            <a:spLocks noGrp="1" noChangeArrowheads="1"/>
          </p:cNvSpPr>
          <p:nvPr>
            <p:ph type="body" idx="1"/>
          </p:nvPr>
        </p:nvSpPr>
        <p:spPr>
          <a:xfrm>
            <a:off x="281629" y="2246586"/>
            <a:ext cx="12039600" cy="4495800"/>
          </a:xfrm>
        </p:spPr>
        <p:txBody>
          <a:bodyPr/>
          <a:lstStyle/>
          <a:p>
            <a:pPr lvl="1" eaLnBrk="1" hangingPunct="1">
              <a:lnSpc>
                <a:spcPct val="80000"/>
              </a:lnSpc>
            </a:pPr>
            <a:r>
              <a:rPr lang="en-US" altLang="en-US" sz="2400" b="1" dirty="0"/>
              <a:t>Remote Access Trojans (RAT) </a:t>
            </a:r>
            <a:r>
              <a:rPr lang="en-US" altLang="en-US" sz="2400" dirty="0"/>
              <a:t>- Used to gain remote access to a system</a:t>
            </a:r>
          </a:p>
          <a:p>
            <a:pPr lvl="1" eaLnBrk="1" hangingPunct="1">
              <a:lnSpc>
                <a:spcPct val="80000"/>
              </a:lnSpc>
            </a:pPr>
            <a:r>
              <a:rPr lang="en-US" altLang="en-US" sz="2400" b="1" dirty="0"/>
              <a:t>Data-Sending Trojans </a:t>
            </a:r>
            <a:r>
              <a:rPr lang="en-US" altLang="en-US" sz="2400" dirty="0"/>
              <a:t>- Find data on a system and deliver it to a hacker</a:t>
            </a:r>
          </a:p>
          <a:p>
            <a:pPr lvl="1" eaLnBrk="1" hangingPunct="1">
              <a:lnSpc>
                <a:spcPct val="80000"/>
              </a:lnSpc>
            </a:pPr>
            <a:r>
              <a:rPr lang="en-US" altLang="en-US" sz="2400" b="1" dirty="0"/>
              <a:t>Destructive Trojan </a:t>
            </a:r>
            <a:r>
              <a:rPr lang="en-US" altLang="en-US" sz="2400" dirty="0"/>
              <a:t>- Delete or corrupt files on a system</a:t>
            </a:r>
          </a:p>
          <a:p>
            <a:pPr lvl="1" eaLnBrk="1" hangingPunct="1">
              <a:lnSpc>
                <a:spcPct val="80000"/>
              </a:lnSpc>
            </a:pPr>
            <a:r>
              <a:rPr lang="en-US" altLang="en-US" sz="2400" b="1" dirty="0"/>
              <a:t>Denial of Service Trojan </a:t>
            </a:r>
            <a:r>
              <a:rPr lang="en-US" altLang="en-US" sz="2400" dirty="0"/>
              <a:t>- Launch Denial of Service (</a:t>
            </a:r>
            <a:r>
              <a:rPr lang="en-US" altLang="en-US" sz="2400" dirty="0" err="1"/>
              <a:t>DoS</a:t>
            </a:r>
            <a:r>
              <a:rPr lang="en-US" altLang="en-US" sz="2400" dirty="0"/>
              <a:t>) Attacks</a:t>
            </a:r>
          </a:p>
          <a:p>
            <a:pPr lvl="1" eaLnBrk="1" hangingPunct="1">
              <a:lnSpc>
                <a:spcPct val="80000"/>
              </a:lnSpc>
            </a:pPr>
            <a:r>
              <a:rPr lang="en-US" altLang="en-US" sz="2400" b="1" dirty="0"/>
              <a:t>Proxy Trojans </a:t>
            </a:r>
            <a:r>
              <a:rPr lang="en-US" altLang="en-US" sz="2400" dirty="0"/>
              <a:t>-Used to tunnel traffic or launch hacking attacks from other systems</a:t>
            </a:r>
          </a:p>
          <a:p>
            <a:pPr lvl="1" eaLnBrk="1" hangingPunct="1">
              <a:lnSpc>
                <a:spcPct val="80000"/>
              </a:lnSpc>
            </a:pPr>
            <a:r>
              <a:rPr lang="en-US" altLang="en-US" sz="2400" b="1" dirty="0"/>
              <a:t>FTP Trojans </a:t>
            </a:r>
            <a:r>
              <a:rPr lang="en-US" altLang="en-US" sz="2400" dirty="0"/>
              <a:t>- Used to create FTP Server in order to copy files onto a system</a:t>
            </a:r>
          </a:p>
          <a:p>
            <a:pPr lvl="1" eaLnBrk="1" hangingPunct="1">
              <a:lnSpc>
                <a:spcPct val="80000"/>
              </a:lnSpc>
            </a:pPr>
            <a:r>
              <a:rPr lang="en-US" altLang="en-US" sz="2400" b="1" dirty="0"/>
              <a:t>Security Software Disabler Trojan</a:t>
            </a:r>
            <a:r>
              <a:rPr lang="en-US" altLang="en-US" sz="2400" dirty="0"/>
              <a:t> – Used to stop Anti-virus software</a:t>
            </a:r>
          </a:p>
        </p:txBody>
      </p:sp>
    </p:spTree>
    <p:extLst>
      <p:ext uri="{BB962C8B-B14F-4D97-AF65-F5344CB8AC3E}">
        <p14:creationId xmlns:p14="http://schemas.microsoft.com/office/powerpoint/2010/main" val="179222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609600" y="1447800"/>
            <a:ext cx="10515600" cy="2363787"/>
          </a:xfrm>
        </p:spPr>
        <p:txBody>
          <a:bodyPr/>
          <a:lstStyle/>
          <a:p>
            <a:pPr lvl="1" eaLnBrk="1" hangingPunct="1"/>
            <a:r>
              <a:rPr lang="en-US" altLang="en-US" sz="2400" dirty="0"/>
              <a:t>Unusual System Behavior</a:t>
            </a:r>
          </a:p>
          <a:p>
            <a:pPr lvl="1" eaLnBrk="1" hangingPunct="1"/>
            <a:r>
              <a:rPr lang="en-US" altLang="en-US" sz="2400" dirty="0"/>
              <a:t>Programs starting without user intervention, </a:t>
            </a:r>
            <a:r>
              <a:rPr lang="en-US" altLang="en-US" sz="2400" dirty="0" err="1"/>
              <a:t>CD-Rom</a:t>
            </a:r>
            <a:r>
              <a:rPr lang="en-US" altLang="en-US" sz="2400" dirty="0"/>
              <a:t> drives opening and closing, screen display flipping upside down, </a:t>
            </a:r>
            <a:r>
              <a:rPr lang="en-US" altLang="en-US" sz="2400" dirty="0" err="1"/>
              <a:t>etc</a:t>
            </a:r>
            <a:endParaRPr lang="en-US" altLang="en-US" sz="2400" dirty="0"/>
          </a:p>
          <a:p>
            <a:pPr eaLnBrk="1" hangingPunct="1"/>
            <a:endParaRPr lang="en-US" altLang="en-US" dirty="0"/>
          </a:p>
          <a:p>
            <a:pPr eaLnBrk="1" hangingPunct="1"/>
            <a:endParaRPr lang="en-US" altLang="en-US" dirty="0"/>
          </a:p>
        </p:txBody>
      </p:sp>
      <p:sp>
        <p:nvSpPr>
          <p:cNvPr id="2" name="Rectangle 1"/>
          <p:cNvSpPr/>
          <p:nvPr/>
        </p:nvSpPr>
        <p:spPr>
          <a:xfrm>
            <a:off x="685800" y="3276600"/>
            <a:ext cx="10744200" cy="1569660"/>
          </a:xfrm>
          <a:prstGeom prst="rect">
            <a:avLst/>
          </a:prstGeom>
        </p:spPr>
        <p:txBody>
          <a:bodyPr wrap="square">
            <a:spAutoFit/>
          </a:bodyPr>
          <a:lstStyle/>
          <a:p>
            <a:pPr lvl="1"/>
            <a:r>
              <a:rPr lang="en-US" altLang="en-US" sz="2400" dirty="0">
                <a:solidFill>
                  <a:srgbClr val="0033CC"/>
                </a:solidFill>
              </a:rPr>
              <a:t>Example of Trojan</a:t>
            </a:r>
          </a:p>
          <a:p>
            <a:pPr lvl="2"/>
            <a:r>
              <a:rPr lang="en-US" altLang="en-US" sz="2400" dirty="0"/>
              <a:t>User downloads </a:t>
            </a:r>
            <a:r>
              <a:rPr lang="ja-JP" altLang="en-US" sz="2400" dirty="0"/>
              <a:t>“</a:t>
            </a:r>
            <a:r>
              <a:rPr lang="en-US" altLang="ja-JP" sz="2400" dirty="0"/>
              <a:t>free calendar program</a:t>
            </a:r>
            <a:r>
              <a:rPr lang="ja-JP" altLang="en-US" sz="2400" dirty="0"/>
              <a:t>”</a:t>
            </a:r>
            <a:endParaRPr lang="en-US" altLang="ja-JP" sz="2400" dirty="0"/>
          </a:p>
          <a:p>
            <a:pPr lvl="2"/>
            <a:r>
              <a:rPr lang="en-US" altLang="en-US" sz="2400" dirty="0"/>
              <a:t>Program scans system for credit card numbers and passwords</a:t>
            </a:r>
          </a:p>
          <a:p>
            <a:pPr lvl="2"/>
            <a:r>
              <a:rPr lang="en-US" altLang="en-US" sz="2400" dirty="0"/>
              <a:t>Transmits information to attacker through network</a:t>
            </a:r>
          </a:p>
        </p:txBody>
      </p:sp>
      <p:sp>
        <p:nvSpPr>
          <p:cNvPr id="3" name="Rectangle 2"/>
          <p:cNvSpPr/>
          <p:nvPr/>
        </p:nvSpPr>
        <p:spPr>
          <a:xfrm>
            <a:off x="3107553" y="654269"/>
            <a:ext cx="5976893" cy="646331"/>
          </a:xfrm>
          <a:prstGeom prst="rect">
            <a:avLst/>
          </a:prstGeom>
        </p:spPr>
        <p:txBody>
          <a:bodyPr wrap="none">
            <a:spAutoFit/>
          </a:bodyPr>
          <a:lstStyle/>
          <a:p>
            <a:pPr lvl="1" fontAlgn="base">
              <a:spcBef>
                <a:spcPct val="0"/>
              </a:spcBef>
              <a:spcAft>
                <a:spcPct val="0"/>
              </a:spcAft>
            </a:pPr>
            <a:r>
              <a:rPr lang="en-US" altLang="en-US" sz="3600" dirty="0">
                <a:solidFill>
                  <a:srgbClr val="FF0000"/>
                </a:solidFill>
                <a:latin typeface="+mj-lt"/>
                <a:ea typeface="+mj-ea"/>
                <a:cs typeface="+mj-cs"/>
              </a:rPr>
              <a:t>Indications of a Trojan Attack</a:t>
            </a:r>
          </a:p>
        </p:txBody>
      </p:sp>
    </p:spTree>
    <p:extLst>
      <p:ext uri="{BB962C8B-B14F-4D97-AF65-F5344CB8AC3E}">
        <p14:creationId xmlns:p14="http://schemas.microsoft.com/office/powerpoint/2010/main" val="34506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895193" y="501650"/>
            <a:ext cx="2590800" cy="762000"/>
          </a:xfrm>
        </p:spPr>
        <p:txBody>
          <a:bodyPr/>
          <a:lstStyle/>
          <a:p>
            <a:r>
              <a:rPr lang="en-US" altLang="en-US" dirty="0">
                <a:solidFill>
                  <a:srgbClr val="FF0000"/>
                </a:solidFill>
              </a:rPr>
              <a:t>2- Adware</a:t>
            </a:r>
            <a:endParaRPr lang="en-US" altLang="en-US" dirty="0"/>
          </a:p>
        </p:txBody>
      </p:sp>
      <p:sp>
        <p:nvSpPr>
          <p:cNvPr id="98307" name="Rectangle 3"/>
          <p:cNvSpPr>
            <a:spLocks noGrp="1" noChangeArrowheads="1"/>
          </p:cNvSpPr>
          <p:nvPr>
            <p:ph type="body" idx="1"/>
          </p:nvPr>
        </p:nvSpPr>
        <p:spPr>
          <a:xfrm>
            <a:off x="533400" y="1447800"/>
            <a:ext cx="10515600" cy="4343400"/>
          </a:xfrm>
        </p:spPr>
        <p:txBody>
          <a:bodyPr/>
          <a:lstStyle/>
          <a:p>
            <a:r>
              <a:rPr lang="en-US" altLang="en-US" sz="2200" dirty="0">
                <a:solidFill>
                  <a:srgbClr val="FF0000"/>
                </a:solidFill>
              </a:rPr>
              <a:t>Adware</a:t>
            </a:r>
            <a:r>
              <a:rPr lang="en-US" altLang="en-US" sz="2200" dirty="0"/>
              <a:t> is a Program that delivers advertising content, in manner unexpected and unwanted by the user</a:t>
            </a:r>
          </a:p>
          <a:p>
            <a:pPr lvl="1"/>
            <a:r>
              <a:rPr lang="en-US" altLang="en-US" sz="2200" dirty="0"/>
              <a:t>Typically displays advertising banners and pop-up ads</a:t>
            </a:r>
          </a:p>
          <a:p>
            <a:pPr lvl="1"/>
            <a:r>
              <a:rPr lang="en-US" altLang="en-US" sz="2200" dirty="0"/>
              <a:t>May open new browser windows randomly</a:t>
            </a:r>
          </a:p>
          <a:p>
            <a:pPr lvl="1"/>
            <a:r>
              <a:rPr lang="en-US" altLang="en-US" sz="2200" dirty="0"/>
              <a:t>Can also perform tracking of online activities</a:t>
            </a:r>
          </a:p>
          <a:p>
            <a:r>
              <a:rPr lang="en-US" altLang="en-US" sz="2200" b="1" dirty="0"/>
              <a:t>Downsides of adware for users</a:t>
            </a:r>
          </a:p>
          <a:p>
            <a:pPr lvl="1"/>
            <a:r>
              <a:rPr lang="en-US" altLang="en-US" sz="2200" dirty="0"/>
              <a:t>May display objectionable content</a:t>
            </a:r>
          </a:p>
          <a:p>
            <a:pPr lvl="1"/>
            <a:r>
              <a:rPr lang="en-US" altLang="en-US" sz="2200" dirty="0"/>
              <a:t>Frequent pop-up ads cause lost productivity</a:t>
            </a:r>
          </a:p>
          <a:p>
            <a:pPr lvl="1"/>
            <a:r>
              <a:rPr lang="en-US" altLang="en-US" sz="2200" dirty="0"/>
              <a:t>Pop-up ads slow computer or cause crashes</a:t>
            </a:r>
          </a:p>
          <a:p>
            <a:pPr lvl="1"/>
            <a:r>
              <a:rPr lang="en-US" altLang="en-US" sz="2200" dirty="0"/>
              <a:t>Unwanted ads can be a nuisance</a:t>
            </a:r>
          </a:p>
          <a:p>
            <a:pPr lvl="1"/>
            <a:endParaRPr lang="en-US" altLang="en-US" dirty="0"/>
          </a:p>
        </p:txBody>
      </p:sp>
      <p:sp>
        <p:nvSpPr>
          <p:cNvPr id="9830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322755B8-69F0-4E31-9764-6AA61BCAEE75}" type="slidenum">
              <a:rPr lang="en-US" altLang="en-US" sz="1400"/>
              <a:pPr>
                <a:spcBef>
                  <a:spcPct val="0"/>
                </a:spcBef>
                <a:buFontTx/>
                <a:buNone/>
              </a:pPr>
              <a:t>12</a:t>
            </a:fld>
            <a:endParaRPr lang="en-US" altLang="en-US" sz="140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4142" t="52526" b="5319"/>
          <a:stretch/>
        </p:blipFill>
        <p:spPr>
          <a:xfrm>
            <a:off x="8450317" y="3276599"/>
            <a:ext cx="3610065" cy="3444875"/>
          </a:xfrm>
          <a:prstGeom prst="rect">
            <a:avLst/>
          </a:prstGeom>
        </p:spPr>
      </p:pic>
    </p:spTree>
    <p:extLst>
      <p:ext uri="{BB962C8B-B14F-4D97-AF65-F5344CB8AC3E}">
        <p14:creationId xmlns:p14="http://schemas.microsoft.com/office/powerpoint/2010/main" val="2374091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197365" y="327025"/>
            <a:ext cx="3733800" cy="762000"/>
          </a:xfrm>
        </p:spPr>
        <p:txBody>
          <a:bodyPr/>
          <a:lstStyle/>
          <a:p>
            <a:r>
              <a:rPr lang="en-US" altLang="en-US" dirty="0">
                <a:solidFill>
                  <a:srgbClr val="FF0000"/>
                </a:solidFill>
              </a:rPr>
              <a:t>3- Ransomware</a:t>
            </a:r>
            <a:endParaRPr lang="en-US" altLang="en-US" dirty="0"/>
          </a:p>
        </p:txBody>
      </p:sp>
      <p:sp>
        <p:nvSpPr>
          <p:cNvPr id="98307" name="Rectangle 3"/>
          <p:cNvSpPr>
            <a:spLocks noGrp="1" noChangeArrowheads="1"/>
          </p:cNvSpPr>
          <p:nvPr>
            <p:ph type="body" idx="1"/>
          </p:nvPr>
        </p:nvSpPr>
        <p:spPr>
          <a:xfrm>
            <a:off x="457200" y="1143000"/>
            <a:ext cx="11582400" cy="4343400"/>
          </a:xfrm>
        </p:spPr>
        <p:txBody>
          <a:bodyPr/>
          <a:lstStyle/>
          <a:p>
            <a:r>
              <a:rPr lang="en-US" altLang="en-US" sz="2400" dirty="0">
                <a:solidFill>
                  <a:srgbClr val="FF0000"/>
                </a:solidFill>
              </a:rPr>
              <a:t>Ransomware</a:t>
            </a:r>
            <a:r>
              <a:rPr lang="en-US" altLang="en-US" sz="2200" dirty="0"/>
              <a:t> i</a:t>
            </a:r>
            <a:r>
              <a:rPr lang="en-US" sz="2200" dirty="0"/>
              <a:t>s a type of malware that prevents or limits users from accessing their system, either by locking the system's screen or by locking the users' files until a ransom is paid. </a:t>
            </a:r>
            <a:endParaRPr lang="en-US" altLang="en-US" sz="2200" dirty="0"/>
          </a:p>
          <a:p>
            <a:pPr lvl="1"/>
            <a:endParaRPr lang="en-US" altLang="en-US" dirty="0"/>
          </a:p>
        </p:txBody>
      </p:sp>
      <p:sp>
        <p:nvSpPr>
          <p:cNvPr id="9830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322755B8-69F0-4E31-9764-6AA61BCAEE75}" type="slidenum">
              <a:rPr lang="en-US" altLang="en-US" sz="1400"/>
              <a:pPr>
                <a:spcBef>
                  <a:spcPct val="0"/>
                </a:spcBef>
                <a:buFontTx/>
                <a:buNone/>
              </a:pPr>
              <a:t>13</a:t>
            </a:fld>
            <a:endParaRPr lang="en-US" altLang="en-US" sz="1400"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33704" t="18855" r="34646" b="44781"/>
          <a:stretch/>
        </p:blipFill>
        <p:spPr>
          <a:xfrm>
            <a:off x="8807670" y="2438400"/>
            <a:ext cx="2583076" cy="39179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891862"/>
            <a:ext cx="8854966" cy="4639113"/>
          </a:xfrm>
          <a:prstGeom prst="rect">
            <a:avLst/>
          </a:prstGeom>
        </p:spPr>
      </p:pic>
    </p:spTree>
    <p:extLst>
      <p:ext uri="{BB962C8B-B14F-4D97-AF65-F5344CB8AC3E}">
        <p14:creationId xmlns:p14="http://schemas.microsoft.com/office/powerpoint/2010/main" val="277580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5465379" y="349141"/>
            <a:ext cx="2514600" cy="609600"/>
          </a:xfrm>
        </p:spPr>
        <p:txBody>
          <a:bodyPr>
            <a:normAutofit fontScale="90000"/>
          </a:bodyPr>
          <a:lstStyle/>
          <a:p>
            <a:r>
              <a:rPr lang="en-US" altLang="en-US" dirty="0">
                <a:solidFill>
                  <a:srgbClr val="FF0000"/>
                </a:solidFill>
              </a:rPr>
              <a:t>4- Spyware</a:t>
            </a:r>
          </a:p>
        </p:txBody>
      </p:sp>
      <p:sp>
        <p:nvSpPr>
          <p:cNvPr id="94211" name="Rectangle 3"/>
          <p:cNvSpPr>
            <a:spLocks noGrp="1" noChangeArrowheads="1"/>
          </p:cNvSpPr>
          <p:nvPr>
            <p:ph type="body" idx="1"/>
          </p:nvPr>
        </p:nvSpPr>
        <p:spPr>
          <a:xfrm>
            <a:off x="304800" y="1066800"/>
            <a:ext cx="10134600" cy="5181600"/>
          </a:xfrm>
        </p:spPr>
        <p:txBody>
          <a:bodyPr/>
          <a:lstStyle/>
          <a:p>
            <a:r>
              <a:rPr lang="en-US" altLang="en-US" sz="2200" dirty="0">
                <a:solidFill>
                  <a:srgbClr val="FF0000"/>
                </a:solidFill>
              </a:rPr>
              <a:t>Spyware</a:t>
            </a:r>
            <a:r>
              <a:rPr lang="en-US" altLang="en-US" sz="2200" dirty="0"/>
              <a:t> is software that gathers information without user consent</a:t>
            </a:r>
          </a:p>
          <a:p>
            <a:pPr lvl="1"/>
            <a:r>
              <a:rPr lang="en-US" altLang="en-US" sz="2200" dirty="0"/>
              <a:t>Usually used for:</a:t>
            </a:r>
          </a:p>
          <a:p>
            <a:pPr lvl="2"/>
            <a:r>
              <a:rPr lang="en-US" altLang="en-US" dirty="0"/>
              <a:t>Advertising</a:t>
            </a:r>
          </a:p>
          <a:p>
            <a:pPr lvl="2"/>
            <a:r>
              <a:rPr lang="en-US" altLang="en-US" dirty="0"/>
              <a:t>Collecting personal information</a:t>
            </a:r>
          </a:p>
          <a:p>
            <a:pPr lvl="2"/>
            <a:r>
              <a:rPr lang="en-US" altLang="en-US" dirty="0"/>
              <a:t>Changing computer configurations</a:t>
            </a:r>
          </a:p>
          <a:p>
            <a:r>
              <a:rPr lang="en-US" altLang="en-US" sz="2200" dirty="0"/>
              <a:t>Spyware</a:t>
            </a:r>
            <a:r>
              <a:rPr lang="ja-JP" altLang="en-US" sz="2200" dirty="0"/>
              <a:t>’</a:t>
            </a:r>
            <a:r>
              <a:rPr lang="en-US" altLang="ja-JP" sz="2200" dirty="0"/>
              <a:t>s negative effects</a:t>
            </a:r>
          </a:p>
          <a:p>
            <a:pPr lvl="1"/>
            <a:r>
              <a:rPr lang="en-US" altLang="en-US" sz="2200" dirty="0"/>
              <a:t>Slows computer performance</a:t>
            </a:r>
          </a:p>
          <a:p>
            <a:pPr lvl="1"/>
            <a:r>
              <a:rPr lang="en-US" altLang="en-US" sz="2200" dirty="0"/>
              <a:t>Causes system instability</a:t>
            </a:r>
          </a:p>
          <a:p>
            <a:pPr lvl="1"/>
            <a:r>
              <a:rPr lang="en-US" altLang="en-US" sz="2200" dirty="0"/>
              <a:t>May install new browser menus or toolbars</a:t>
            </a:r>
          </a:p>
          <a:p>
            <a:pPr lvl="1"/>
            <a:r>
              <a:rPr lang="en-US" altLang="en-US" sz="2200" dirty="0"/>
              <a:t>May place new shortcuts</a:t>
            </a:r>
          </a:p>
          <a:p>
            <a:pPr lvl="1"/>
            <a:r>
              <a:rPr lang="en-US" altLang="en-US" sz="2200" dirty="0"/>
              <a:t>May hijack home page</a:t>
            </a:r>
          </a:p>
          <a:p>
            <a:pPr lvl="1"/>
            <a:r>
              <a:rPr lang="en-US" altLang="en-US" sz="2200" dirty="0"/>
              <a:t>Causes increased pop-ups</a:t>
            </a:r>
          </a:p>
          <a:p>
            <a:pPr marL="914400" lvl="2" indent="0">
              <a:buNone/>
            </a:pPr>
            <a:endParaRPr lang="en-US" altLang="en-US" dirty="0"/>
          </a:p>
        </p:txBody>
      </p:sp>
      <p:sp>
        <p:nvSpPr>
          <p:cNvPr id="9421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A4F6E5C9-8BAD-4403-8437-9215B1F60FDE}" type="slidenum">
              <a:rPr lang="en-US" altLang="en-US" sz="1400"/>
              <a:pPr>
                <a:spcBef>
                  <a:spcPct val="0"/>
                </a:spcBef>
                <a:buFontTx/>
                <a:buNone/>
              </a:pPr>
              <a:t>14</a:t>
            </a:fld>
            <a:endParaRPr lang="en-US" altLang="en-US" sz="140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286" t="50774" r="65892" b="10438"/>
          <a:stretch/>
        </p:blipFill>
        <p:spPr>
          <a:xfrm>
            <a:off x="9049407" y="3352799"/>
            <a:ext cx="2756975" cy="3368675"/>
          </a:xfrm>
          <a:prstGeom prst="rect">
            <a:avLst/>
          </a:prstGeom>
        </p:spPr>
      </p:pic>
    </p:spTree>
    <p:extLst>
      <p:ext uri="{BB962C8B-B14F-4D97-AF65-F5344CB8AC3E}">
        <p14:creationId xmlns:p14="http://schemas.microsoft.com/office/powerpoint/2010/main" val="96075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609600" y="1066800"/>
            <a:ext cx="11353800" cy="5334000"/>
          </a:xfrm>
        </p:spPr>
        <p:txBody>
          <a:bodyPr/>
          <a:lstStyle/>
          <a:p>
            <a:r>
              <a:rPr lang="en-US" altLang="en-US" sz="2000" dirty="0">
                <a:solidFill>
                  <a:srgbClr val="FF0000"/>
                </a:solidFill>
              </a:rPr>
              <a:t>Viruses</a:t>
            </a:r>
            <a:r>
              <a:rPr lang="en-US" altLang="en-US" sz="2000" b="1" dirty="0">
                <a:solidFill>
                  <a:srgbClr val="C00000"/>
                </a:solidFill>
              </a:rPr>
              <a:t> </a:t>
            </a:r>
            <a:r>
              <a:rPr lang="en-US" altLang="en-US" sz="2000" dirty="0">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2000" dirty="0"/>
              <a:t>is malicious computer code that reproduces itself on the same computer.</a:t>
            </a:r>
          </a:p>
          <a:p>
            <a:r>
              <a:rPr lang="en-US" altLang="en-US" sz="2000" dirty="0"/>
              <a:t>When infected program is launched:</a:t>
            </a:r>
          </a:p>
          <a:p>
            <a:pPr lvl="1"/>
            <a:r>
              <a:rPr lang="en-US" altLang="en-US" sz="2000" dirty="0"/>
              <a:t>Virus replicates itself by spreading to another file on same computer</a:t>
            </a:r>
          </a:p>
          <a:p>
            <a:pPr lvl="1"/>
            <a:r>
              <a:rPr lang="en-US" altLang="en-US" sz="2000" dirty="0"/>
              <a:t>Virus activates its malicious payload</a:t>
            </a:r>
          </a:p>
          <a:p>
            <a:r>
              <a:rPr lang="en-US" altLang="en-US" sz="2000" dirty="0"/>
              <a:t>Viruses may display an annoying message:</a:t>
            </a:r>
          </a:p>
          <a:p>
            <a:pPr lvl="1"/>
            <a:r>
              <a:rPr lang="en-US" altLang="en-US" sz="2000" dirty="0"/>
              <a:t>Or be much more harmful</a:t>
            </a:r>
          </a:p>
          <a:p>
            <a:r>
              <a:rPr lang="en-US" altLang="en-US" sz="2000" dirty="0">
                <a:solidFill>
                  <a:srgbClr val="FF0000"/>
                </a:solidFill>
              </a:rPr>
              <a:t>Examples of virus actions</a:t>
            </a:r>
          </a:p>
          <a:p>
            <a:pPr lvl="1"/>
            <a:r>
              <a:rPr lang="en-US" altLang="en-US" sz="2000" dirty="0"/>
              <a:t>Cause a computer to repeatedly crash</a:t>
            </a:r>
          </a:p>
          <a:p>
            <a:pPr lvl="1"/>
            <a:r>
              <a:rPr lang="en-US" altLang="en-US" sz="2000" dirty="0"/>
              <a:t>Erase files from or reformat hard drive</a:t>
            </a:r>
          </a:p>
          <a:p>
            <a:pPr lvl="1"/>
            <a:r>
              <a:rPr lang="en-US" altLang="en-US" sz="2000" dirty="0"/>
              <a:t>Turn off computer’</a:t>
            </a:r>
            <a:r>
              <a:rPr lang="en-US" altLang="ja-JP" sz="2000" dirty="0"/>
              <a:t>s security settings</a:t>
            </a:r>
          </a:p>
          <a:p>
            <a:r>
              <a:rPr lang="en-US" altLang="en-US" sz="2000" b="1" dirty="0"/>
              <a:t>Virus cannot automatically spread to another computer</a:t>
            </a:r>
          </a:p>
          <a:p>
            <a:pPr lvl="1"/>
            <a:r>
              <a:rPr lang="en-US" altLang="en-US" sz="2000" dirty="0"/>
              <a:t>Relies on user action to spread</a:t>
            </a:r>
          </a:p>
          <a:p>
            <a:r>
              <a:rPr lang="en-US" altLang="en-US" sz="2000" dirty="0"/>
              <a:t>Viruses are attached to files</a:t>
            </a:r>
          </a:p>
          <a:p>
            <a:r>
              <a:rPr lang="en-US" altLang="en-US" sz="2000" dirty="0"/>
              <a:t>Viruses are spread by transferring infected files</a:t>
            </a:r>
          </a:p>
          <a:p>
            <a:pPr lvl="1"/>
            <a:endParaRPr lang="en-US" altLang="en-US" sz="2000" dirty="0"/>
          </a:p>
        </p:txBody>
      </p:sp>
      <p:sp>
        <p:nvSpPr>
          <p:cNvPr id="5939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819CACAB-612D-4452-A7D6-AD4870049476}" type="slidenum">
              <a:rPr lang="en-US" altLang="en-US" sz="1400"/>
              <a:pPr>
                <a:spcBef>
                  <a:spcPct val="0"/>
                </a:spcBef>
                <a:buFontTx/>
                <a:buNone/>
              </a:pPr>
              <a:t>15</a:t>
            </a:fld>
            <a:endParaRPr lang="en-US" altLang="en-US" sz="1400"/>
          </a:p>
        </p:txBody>
      </p:sp>
      <p:sp>
        <p:nvSpPr>
          <p:cNvPr id="6" name="Rectangle 2"/>
          <p:cNvSpPr>
            <a:spLocks noGrp="1" noChangeArrowheads="1"/>
          </p:cNvSpPr>
          <p:nvPr>
            <p:ph type="title"/>
          </p:nvPr>
        </p:nvSpPr>
        <p:spPr>
          <a:xfrm>
            <a:off x="5696606" y="536028"/>
            <a:ext cx="3754309" cy="375197"/>
          </a:xfrm>
        </p:spPr>
        <p:txBody>
          <a:bodyPr>
            <a:normAutofit fontScale="90000"/>
          </a:bodyPr>
          <a:lstStyle/>
          <a:p>
            <a:r>
              <a:rPr lang="en-US" altLang="en-US" dirty="0">
                <a:solidFill>
                  <a:srgbClr val="FF0000"/>
                </a:solidFill>
              </a:rPr>
              <a:t>5-Viruses</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4747" t="17239" r="68586" b="45185"/>
          <a:stretch/>
        </p:blipFill>
        <p:spPr>
          <a:xfrm>
            <a:off x="10134600" y="3124200"/>
            <a:ext cx="1828800" cy="2576946"/>
          </a:xfrm>
          <a:prstGeom prst="rect">
            <a:avLst/>
          </a:prstGeom>
        </p:spPr>
      </p:pic>
    </p:spTree>
    <p:extLst>
      <p:ext uri="{BB962C8B-B14F-4D97-AF65-F5344CB8AC3E}">
        <p14:creationId xmlns:p14="http://schemas.microsoft.com/office/powerpoint/2010/main" val="331826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152400" y="990600"/>
            <a:ext cx="10511367" cy="4114800"/>
          </a:xfrm>
        </p:spPr>
        <p:txBody>
          <a:bodyPr>
            <a:normAutofit fontScale="92500" lnSpcReduction="10000"/>
          </a:bodyPr>
          <a:lstStyle/>
          <a:p>
            <a:pPr lvl="1"/>
            <a:r>
              <a:rPr lang="en-US" altLang="en-US" dirty="0">
                <a:solidFill>
                  <a:srgbClr val="0070C0"/>
                </a:solidFill>
              </a:rPr>
              <a:t>Appended infection</a:t>
            </a:r>
          </a:p>
          <a:p>
            <a:pPr lvl="2"/>
            <a:r>
              <a:rPr lang="en-US" altLang="en-US" dirty="0"/>
              <a:t>Virus appends itself to end of a file</a:t>
            </a:r>
          </a:p>
          <a:p>
            <a:pPr lvl="2"/>
            <a:r>
              <a:rPr lang="en-US" altLang="en-US" dirty="0"/>
              <a:t>Moves first three bytes of original file to virus code</a:t>
            </a:r>
          </a:p>
          <a:p>
            <a:pPr lvl="2"/>
            <a:r>
              <a:rPr lang="en-US" altLang="en-US" dirty="0"/>
              <a:t>Replaces them with a jump instruction pointing to the virus code</a:t>
            </a:r>
          </a:p>
          <a:p>
            <a:pPr lvl="1"/>
            <a:r>
              <a:rPr lang="en-US" altLang="en-US" dirty="0">
                <a:solidFill>
                  <a:srgbClr val="0070C0"/>
                </a:solidFill>
              </a:rPr>
              <a:t>Swiss cheese infection</a:t>
            </a:r>
          </a:p>
          <a:p>
            <a:pPr lvl="2"/>
            <a:r>
              <a:rPr lang="en-US" altLang="en-US" dirty="0"/>
              <a:t>Viruses inject themselves into executable code</a:t>
            </a:r>
          </a:p>
          <a:p>
            <a:pPr lvl="2"/>
            <a:r>
              <a:rPr lang="en-US" altLang="en-US" dirty="0"/>
              <a:t>Original code transferred and stored inside virus code</a:t>
            </a:r>
          </a:p>
          <a:p>
            <a:pPr lvl="2"/>
            <a:r>
              <a:rPr lang="en-US" altLang="en-US" dirty="0"/>
              <a:t>Host code executes properly after the infection</a:t>
            </a:r>
          </a:p>
          <a:p>
            <a:pPr lvl="1"/>
            <a:r>
              <a:rPr lang="en-US" altLang="en-US" dirty="0">
                <a:solidFill>
                  <a:srgbClr val="0070C0"/>
                </a:solidFill>
              </a:rPr>
              <a:t>Split infection</a:t>
            </a:r>
          </a:p>
          <a:p>
            <a:pPr lvl="2"/>
            <a:r>
              <a:rPr lang="en-US" altLang="en-US" dirty="0"/>
              <a:t>Virus splits into several parts</a:t>
            </a:r>
          </a:p>
          <a:p>
            <a:pPr lvl="2"/>
            <a:r>
              <a:rPr lang="en-US" altLang="en-US" dirty="0"/>
              <a:t>Parts placed at random positions in host program</a:t>
            </a:r>
          </a:p>
          <a:p>
            <a:pPr lvl="2"/>
            <a:r>
              <a:rPr lang="en-US" altLang="en-US" dirty="0"/>
              <a:t>Head of virus code starts at beginning of file</a:t>
            </a:r>
          </a:p>
          <a:p>
            <a:pPr lvl="2"/>
            <a:r>
              <a:rPr lang="en-US" altLang="en-US" dirty="0"/>
              <a:t>Gives control to next piece of virus code</a:t>
            </a:r>
          </a:p>
        </p:txBody>
      </p:sp>
      <p:sp>
        <p:nvSpPr>
          <p:cNvPr id="5734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B9C09FE0-53DE-438C-BEF8-241B64AD853C}" type="slidenum">
              <a:rPr lang="en-US" altLang="en-US" sz="1400"/>
              <a:pPr>
                <a:spcBef>
                  <a:spcPct val="0"/>
                </a:spcBef>
                <a:buFontTx/>
                <a:buNone/>
              </a:pPr>
              <a:t>16</a:t>
            </a:fld>
            <a:endParaRPr lang="en-US" altLang="en-US" sz="1400"/>
          </a:p>
        </p:txBody>
      </p:sp>
      <p:sp>
        <p:nvSpPr>
          <p:cNvPr id="6" name="Rectangle 2"/>
          <p:cNvSpPr>
            <a:spLocks noGrp="1" noChangeArrowheads="1"/>
          </p:cNvSpPr>
          <p:nvPr>
            <p:ph type="title"/>
          </p:nvPr>
        </p:nvSpPr>
        <p:spPr>
          <a:xfrm>
            <a:off x="4435366" y="415597"/>
            <a:ext cx="6479116" cy="606425"/>
          </a:xfrm>
        </p:spPr>
        <p:txBody>
          <a:bodyPr>
            <a:normAutofit fontScale="90000"/>
          </a:bodyPr>
          <a:lstStyle/>
          <a:p>
            <a:r>
              <a:rPr lang="en-US" altLang="en-US" dirty="0">
                <a:solidFill>
                  <a:srgbClr val="FF0000"/>
                </a:solidFill>
              </a:rPr>
              <a:t>Virus infection methods</a:t>
            </a:r>
          </a:p>
        </p:txBody>
      </p:sp>
    </p:spTree>
    <p:extLst>
      <p:ext uri="{BB962C8B-B14F-4D97-AF65-F5344CB8AC3E}">
        <p14:creationId xmlns:p14="http://schemas.microsoft.com/office/powerpoint/2010/main" val="105764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457200" y="1066800"/>
            <a:ext cx="12725400" cy="5867400"/>
          </a:xfrm>
        </p:spPr>
        <p:txBody>
          <a:bodyPr/>
          <a:lstStyle/>
          <a:p>
            <a:pPr lvl="1"/>
            <a:r>
              <a:rPr lang="en-US" altLang="en-US" sz="2400" dirty="0">
                <a:solidFill>
                  <a:srgbClr val="0070C0"/>
                </a:solidFill>
              </a:rPr>
              <a:t>Program</a:t>
            </a:r>
            <a:endParaRPr lang="en-US" altLang="en-US" dirty="0">
              <a:solidFill>
                <a:srgbClr val="0070C0"/>
              </a:solidFill>
            </a:endParaRPr>
          </a:p>
          <a:p>
            <a:pPr lvl="2"/>
            <a:r>
              <a:rPr lang="en-US" altLang="en-US" sz="2000" dirty="0"/>
              <a:t>Infects executable files (.exe, .com )</a:t>
            </a:r>
          </a:p>
          <a:p>
            <a:pPr lvl="1"/>
            <a:r>
              <a:rPr lang="en-US" altLang="en-US" sz="2400" dirty="0">
                <a:solidFill>
                  <a:srgbClr val="0070C0"/>
                </a:solidFill>
              </a:rPr>
              <a:t>Macro</a:t>
            </a:r>
            <a:endParaRPr lang="en-US" altLang="en-US" dirty="0">
              <a:solidFill>
                <a:srgbClr val="0070C0"/>
              </a:solidFill>
            </a:endParaRPr>
          </a:p>
          <a:p>
            <a:pPr lvl="2"/>
            <a:r>
              <a:rPr lang="en-US" altLang="en-US" sz="2000" dirty="0"/>
              <a:t>Executes a script (text </a:t>
            </a:r>
            <a:r>
              <a:rPr lang="en-US" altLang="en-US" sz="1800" dirty="0"/>
              <a:t>files such as Microsoft Word )</a:t>
            </a:r>
          </a:p>
          <a:p>
            <a:pPr lvl="1"/>
            <a:r>
              <a:rPr lang="en-US" altLang="en-US" sz="2400" dirty="0">
                <a:solidFill>
                  <a:srgbClr val="0070C0"/>
                </a:solidFill>
              </a:rPr>
              <a:t>Memory Resident</a:t>
            </a:r>
          </a:p>
          <a:p>
            <a:pPr lvl="2"/>
            <a:r>
              <a:rPr lang="en-US" altLang="en-US" sz="2000" dirty="0"/>
              <a:t>Loads into RAM when the computer boots up</a:t>
            </a:r>
          </a:p>
          <a:p>
            <a:pPr lvl="2"/>
            <a:r>
              <a:rPr lang="en-US" altLang="en-US" sz="2000" dirty="0"/>
              <a:t>Infects files opened by user or operating system</a:t>
            </a:r>
          </a:p>
          <a:p>
            <a:pPr lvl="1"/>
            <a:r>
              <a:rPr lang="en-US" altLang="en-US" sz="2400" dirty="0">
                <a:solidFill>
                  <a:srgbClr val="0070C0"/>
                </a:solidFill>
              </a:rPr>
              <a:t>Boot virus</a:t>
            </a:r>
          </a:p>
          <a:p>
            <a:pPr lvl="2"/>
            <a:r>
              <a:rPr lang="en-US" altLang="en-US" sz="2000" dirty="0"/>
              <a:t>Infects the Master Boot Record</a:t>
            </a:r>
          </a:p>
          <a:p>
            <a:pPr lvl="2"/>
            <a:r>
              <a:rPr lang="en-US" altLang="en-US" sz="2000" dirty="0"/>
              <a:t>Loads before the OS starts</a:t>
            </a:r>
          </a:p>
          <a:p>
            <a:pPr lvl="1"/>
            <a:r>
              <a:rPr lang="en-US" altLang="en-US" sz="2400" dirty="0">
                <a:solidFill>
                  <a:srgbClr val="0070C0"/>
                </a:solidFill>
              </a:rPr>
              <a:t>Companion virus or Companion Trojan </a:t>
            </a:r>
          </a:p>
          <a:p>
            <a:pPr lvl="2"/>
            <a:r>
              <a:rPr lang="en-US" altLang="en-US" sz="2000" dirty="0"/>
              <a:t>Adds malicious copycat program to operating system</a:t>
            </a:r>
          </a:p>
          <a:p>
            <a:pPr lvl="2"/>
            <a:r>
              <a:rPr lang="en-US" altLang="en-US" sz="2000" dirty="0"/>
              <a:t>Such as a fake CMD.EXE, supporting system files like DLL and INI files</a:t>
            </a:r>
          </a:p>
          <a:p>
            <a:pPr lvl="2"/>
            <a:endParaRPr lang="en-US" altLang="en-US" sz="2000" dirty="0"/>
          </a:p>
        </p:txBody>
      </p:sp>
      <p:sp>
        <p:nvSpPr>
          <p:cNvPr id="6349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8A461650-C289-4819-AE50-39C8F8B8F751}" type="slidenum">
              <a:rPr lang="en-US" altLang="en-US" sz="1400"/>
              <a:pPr>
                <a:spcBef>
                  <a:spcPct val="0"/>
                </a:spcBef>
                <a:buFontTx/>
                <a:buNone/>
              </a:pPr>
              <a:t>17</a:t>
            </a:fld>
            <a:endParaRPr lang="en-US" altLang="en-US" sz="1400"/>
          </a:p>
        </p:txBody>
      </p:sp>
      <p:sp>
        <p:nvSpPr>
          <p:cNvPr id="7" name="Rectangle 2"/>
          <p:cNvSpPr>
            <a:spLocks noGrp="1" noChangeArrowheads="1"/>
          </p:cNvSpPr>
          <p:nvPr>
            <p:ph type="title"/>
          </p:nvPr>
        </p:nvSpPr>
        <p:spPr>
          <a:xfrm>
            <a:off x="4038600" y="460375"/>
            <a:ext cx="6555316" cy="606425"/>
          </a:xfrm>
        </p:spPr>
        <p:txBody>
          <a:bodyPr>
            <a:normAutofit fontScale="90000"/>
          </a:bodyPr>
          <a:lstStyle/>
          <a:p>
            <a:r>
              <a:rPr lang="en-US" altLang="en-US" dirty="0">
                <a:solidFill>
                  <a:srgbClr val="FF0000"/>
                </a:solidFill>
              </a:rPr>
              <a:t>Types of computer Viruses</a:t>
            </a:r>
          </a:p>
        </p:txBody>
      </p:sp>
    </p:spTree>
    <p:extLst>
      <p:ext uri="{BB962C8B-B14F-4D97-AF65-F5344CB8AC3E}">
        <p14:creationId xmlns:p14="http://schemas.microsoft.com/office/powerpoint/2010/main" val="53875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Title 1"/>
          <p:cNvSpPr>
            <a:spLocks noGrp="1"/>
          </p:cNvSpPr>
          <p:nvPr>
            <p:ph type="title" idx="4294967295"/>
          </p:nvPr>
        </p:nvSpPr>
        <p:spPr>
          <a:xfrm>
            <a:off x="3003331" y="457200"/>
            <a:ext cx="8149167" cy="1143000"/>
          </a:xfrm>
        </p:spPr>
        <p:txBody>
          <a:bodyPr>
            <a:normAutofit fontScale="90000"/>
          </a:bodyPr>
          <a:lstStyle/>
          <a:p>
            <a:pPr algn="ctr" eaLnBrk="1" hangingPunct="1"/>
            <a:r>
              <a:rPr lang="en-US" altLang="en-US" dirty="0">
                <a:solidFill>
                  <a:srgbClr val="FF0000"/>
                </a:solidFill>
              </a:rPr>
              <a:t>The process of virus detection and removal is as follows</a:t>
            </a:r>
          </a:p>
        </p:txBody>
      </p:sp>
      <p:sp>
        <p:nvSpPr>
          <p:cNvPr id="111619" name="Content Placeholder 2"/>
          <p:cNvSpPr>
            <a:spLocks noGrp="1"/>
          </p:cNvSpPr>
          <p:nvPr>
            <p:ph idx="4294967295"/>
          </p:nvPr>
        </p:nvSpPr>
        <p:spPr>
          <a:xfrm>
            <a:off x="609600" y="1600200"/>
            <a:ext cx="10892367" cy="4114800"/>
          </a:xfrm>
        </p:spPr>
        <p:txBody>
          <a:bodyPr/>
          <a:lstStyle/>
          <a:p>
            <a:pPr eaLnBrk="1" hangingPunct="1">
              <a:lnSpc>
                <a:spcPct val="90000"/>
              </a:lnSpc>
              <a:buFont typeface="Wingdings" panose="05000000000000000000" pitchFamily="2" charset="2"/>
              <a:buNone/>
            </a:pPr>
            <a:r>
              <a:rPr lang="en-US" altLang="ar-JO" sz="2400" dirty="0"/>
              <a:t>1. Detect the attack as a virus. Not all anomalous behavior can be attributed to a virus. </a:t>
            </a:r>
          </a:p>
          <a:p>
            <a:pPr eaLnBrk="1" hangingPunct="1">
              <a:lnSpc>
                <a:spcPct val="90000"/>
              </a:lnSpc>
              <a:buFont typeface="Wingdings" panose="05000000000000000000" pitchFamily="2" charset="2"/>
              <a:buNone/>
            </a:pPr>
            <a:r>
              <a:rPr lang="en-US" altLang="ar-JO" sz="2400" dirty="0"/>
              <a:t>2. Trace processes using utilities such as handle.exe, listdlls.exe, fport.exe,  netstat.exe, and pslist.exe, and map commonalities between affected systems. </a:t>
            </a:r>
          </a:p>
          <a:p>
            <a:pPr eaLnBrk="1" hangingPunct="1">
              <a:lnSpc>
                <a:spcPct val="90000"/>
              </a:lnSpc>
              <a:buFont typeface="Wingdings" panose="05000000000000000000" pitchFamily="2" charset="2"/>
              <a:buNone/>
            </a:pPr>
            <a:r>
              <a:rPr lang="en-US" altLang="ar-JO" sz="2400" dirty="0"/>
              <a:t>3. Detect the virus payload by looking for altered, replaced, or deleted files. New files, changed file attributes, or shared library files should be checked. </a:t>
            </a:r>
          </a:p>
          <a:p>
            <a:pPr eaLnBrk="1" hangingPunct="1">
              <a:lnSpc>
                <a:spcPct val="90000"/>
              </a:lnSpc>
              <a:buFont typeface="Wingdings" panose="05000000000000000000" pitchFamily="2" charset="2"/>
              <a:buNone/>
            </a:pPr>
            <a:r>
              <a:rPr lang="en-US" altLang="ar-JO" sz="2400" dirty="0"/>
              <a:t>4. Acquire the infection vector and isolate it. Then, update your antivirus definitions and rescan all systems.</a:t>
            </a:r>
          </a:p>
        </p:txBody>
      </p:sp>
    </p:spTree>
    <p:extLst>
      <p:ext uri="{BB962C8B-B14F-4D97-AF65-F5344CB8AC3E}">
        <p14:creationId xmlns:p14="http://schemas.microsoft.com/office/powerpoint/2010/main" val="185221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741276" y="354724"/>
            <a:ext cx="2209800" cy="533400"/>
          </a:xfrm>
        </p:spPr>
        <p:txBody>
          <a:bodyPr>
            <a:normAutofit fontScale="90000"/>
          </a:bodyPr>
          <a:lstStyle/>
          <a:p>
            <a:r>
              <a:rPr lang="en-US" altLang="en-US" dirty="0">
                <a:solidFill>
                  <a:srgbClr val="FF0000"/>
                </a:solidFill>
              </a:rPr>
              <a:t>6-Botnets</a:t>
            </a:r>
            <a:endParaRPr lang="en-US" altLang="en-US" dirty="0"/>
          </a:p>
        </p:txBody>
      </p:sp>
      <p:sp>
        <p:nvSpPr>
          <p:cNvPr id="71684" name="Rectangle 3"/>
          <p:cNvSpPr>
            <a:spLocks noGrp="1" noChangeArrowheads="1"/>
          </p:cNvSpPr>
          <p:nvPr>
            <p:ph type="body" idx="1"/>
          </p:nvPr>
        </p:nvSpPr>
        <p:spPr>
          <a:xfrm>
            <a:off x="304800" y="990600"/>
            <a:ext cx="11201400" cy="4876800"/>
          </a:xfrm>
        </p:spPr>
        <p:txBody>
          <a:bodyPr/>
          <a:lstStyle/>
          <a:p>
            <a:pPr>
              <a:defRPr/>
            </a:pPr>
            <a:r>
              <a:rPr lang="en-US" altLang="en-US" sz="2000" dirty="0">
                <a:solidFill>
                  <a:srgbClr val="FF0000"/>
                </a:solidFill>
              </a:rPr>
              <a:t>Botnets </a:t>
            </a:r>
            <a:r>
              <a:rPr lang="en-US" altLang="en-US" sz="2000" dirty="0"/>
              <a:t>Computer is infected with program that allows it to be remotely controlled by attacker</a:t>
            </a:r>
          </a:p>
          <a:p>
            <a:pPr lvl="2">
              <a:defRPr/>
            </a:pPr>
            <a:r>
              <a:rPr lang="en-US" altLang="en-US" sz="2000" dirty="0"/>
              <a:t>Often payload of Trojans, worms, and viruses</a:t>
            </a:r>
          </a:p>
          <a:p>
            <a:pPr lvl="1">
              <a:defRPr/>
            </a:pPr>
            <a:r>
              <a:rPr lang="en-US" altLang="en-US" sz="2000" dirty="0"/>
              <a:t>Infected computer called a </a:t>
            </a:r>
            <a:r>
              <a:rPr lang="en-US" altLang="en-US" sz="2000" dirty="0">
                <a:solidFill>
                  <a:srgbClr val="FF0000"/>
                </a:solidFill>
              </a:rPr>
              <a:t>zombie </a:t>
            </a:r>
          </a:p>
          <a:p>
            <a:pPr lvl="1">
              <a:defRPr/>
            </a:pPr>
            <a:r>
              <a:rPr lang="en-US" altLang="en-US" sz="2000" dirty="0"/>
              <a:t>Groups of zombie computers together called </a:t>
            </a:r>
            <a:r>
              <a:rPr lang="en-US" altLang="en-US" sz="2000" dirty="0">
                <a:solidFill>
                  <a:srgbClr val="FF0000"/>
                </a:solidFill>
              </a:rPr>
              <a:t>botnet</a:t>
            </a:r>
          </a:p>
          <a:p>
            <a:pPr lvl="1">
              <a:defRPr/>
            </a:pPr>
            <a:r>
              <a:rPr lang="en-US" sz="2000" dirty="0">
                <a:solidFill>
                  <a:srgbClr val="FF0000"/>
                </a:solidFill>
              </a:rPr>
              <a:t>A bot</a:t>
            </a:r>
            <a:r>
              <a:rPr lang="en-US" sz="2000" dirty="0"/>
              <a:t> is a computer that has been compromised through a malware infection and can be controlled remotely by a cybercriminals. The cybercriminal can then use the bot (also known as a zombie computer) to launch more attacks, or to bring it into a collection of controlled computers, known as a </a:t>
            </a:r>
            <a:r>
              <a:rPr lang="en-US" sz="2000" dirty="0">
                <a:solidFill>
                  <a:srgbClr val="FF0000"/>
                </a:solidFill>
              </a:rPr>
              <a:t>botnet</a:t>
            </a:r>
            <a:endParaRPr lang="en-US" altLang="en-US" sz="2000" dirty="0">
              <a:solidFill>
                <a:srgbClr val="FF0000"/>
              </a:solidFill>
            </a:endParaRPr>
          </a:p>
          <a:p>
            <a:pPr lvl="1">
              <a:defRPr/>
            </a:pPr>
            <a:r>
              <a:rPr lang="en-US" sz="2000" dirty="0">
                <a:solidFill>
                  <a:srgbClr val="FF0000"/>
                </a:solidFill>
              </a:rPr>
              <a:t>Botnets</a:t>
            </a:r>
            <a:r>
              <a:rPr lang="en-US" sz="2000" dirty="0"/>
              <a:t> can be used to perform Distributed Denial-of-Service (DDoS) attacks, steal data, send spam, and allow the attacker to access the device and its connection.</a:t>
            </a:r>
          </a:p>
          <a:p>
            <a:pPr lvl="1">
              <a:defRPr/>
            </a:pPr>
            <a:r>
              <a:rPr lang="en-US" altLang="en-US" sz="2000" dirty="0"/>
              <a:t> Early botnet attackers used Internet Relay Chat(IRC) to </a:t>
            </a:r>
          </a:p>
          <a:p>
            <a:pPr marL="457200" lvl="1" indent="0">
              <a:buNone/>
              <a:defRPr/>
            </a:pPr>
            <a:r>
              <a:rPr lang="en-US" altLang="en-US" sz="2000" dirty="0"/>
              <a:t>remotely control zombies, but HTTP is often used today</a:t>
            </a:r>
          </a:p>
        </p:txBody>
      </p:sp>
      <p:sp>
        <p:nvSpPr>
          <p:cNvPr id="8806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38103F75-9185-4F5F-B160-EB24FAD96387}" type="slidenum">
              <a:rPr lang="en-US" altLang="en-US" sz="1400"/>
              <a:pPr>
                <a:spcBef>
                  <a:spcPct val="0"/>
                </a:spcBef>
                <a:buFontTx/>
                <a:buNone/>
              </a:pPr>
              <a:t>19</a:t>
            </a:fld>
            <a:endParaRPr lang="en-US" altLang="en-US" sz="140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1128" t="58695" r="4324"/>
          <a:stretch/>
        </p:blipFill>
        <p:spPr>
          <a:xfrm>
            <a:off x="8996855" y="4046483"/>
            <a:ext cx="3118945" cy="2811517"/>
          </a:xfrm>
          <a:prstGeom prst="rect">
            <a:avLst/>
          </a:prstGeom>
        </p:spPr>
      </p:pic>
    </p:spTree>
    <p:extLst>
      <p:ext uri="{BB962C8B-B14F-4D97-AF65-F5344CB8AC3E}">
        <p14:creationId xmlns:p14="http://schemas.microsoft.com/office/powerpoint/2010/main" val="270658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8" y="0"/>
            <a:ext cx="12213077" cy="6858000"/>
          </a:xfrm>
          <a:prstGeom prst="rect">
            <a:avLst/>
          </a:prstGeom>
        </p:spPr>
      </p:pic>
      <p:sp>
        <p:nvSpPr>
          <p:cNvPr id="5" name="object 2"/>
          <p:cNvSpPr txBox="1"/>
          <p:nvPr/>
        </p:nvSpPr>
        <p:spPr>
          <a:xfrm>
            <a:off x="228600" y="3733800"/>
            <a:ext cx="6172200" cy="1305486"/>
          </a:xfrm>
          <a:prstGeom prst="rect">
            <a:avLst/>
          </a:prstGeom>
        </p:spPr>
        <p:txBody>
          <a:bodyPr vert="horz" wrap="square" lIns="0" tIns="12700" rIns="0" bIns="0" rtlCol="0">
            <a:spAutoFit/>
          </a:bodyPr>
          <a:lstStyle/>
          <a:p>
            <a:pPr marL="12700" marR="5080">
              <a:lnSpc>
                <a:spcPct val="100000"/>
              </a:lnSpc>
            </a:pPr>
            <a:r>
              <a:rPr sz="2800" spc="-10" dirty="0">
                <a:solidFill>
                  <a:srgbClr val="FFFFFF"/>
                </a:solidFill>
                <a:latin typeface="Calibri"/>
                <a:cs typeface="Calibri"/>
              </a:rPr>
              <a:t>Chapter </a:t>
            </a:r>
            <a:r>
              <a:rPr lang="ar-JO" sz="2800" dirty="0">
                <a:solidFill>
                  <a:srgbClr val="FFFFFF"/>
                </a:solidFill>
                <a:latin typeface="Calibri"/>
                <a:cs typeface="Calibri"/>
              </a:rPr>
              <a:t>4</a:t>
            </a:r>
            <a:r>
              <a:rPr sz="2800" dirty="0">
                <a:solidFill>
                  <a:srgbClr val="FFFFFF"/>
                </a:solidFill>
                <a:latin typeface="Calibri"/>
                <a:cs typeface="Calibri"/>
              </a:rPr>
              <a:t>:</a:t>
            </a:r>
            <a:endParaRPr lang="en-US" sz="2800" dirty="0">
              <a:solidFill>
                <a:srgbClr val="FFFFFF"/>
              </a:solidFill>
              <a:latin typeface="Calibri"/>
              <a:cs typeface="Calibri"/>
            </a:endParaRPr>
          </a:p>
          <a:p>
            <a:pPr marL="12700" marR="5080">
              <a:lnSpc>
                <a:spcPct val="100000"/>
              </a:lnSpc>
            </a:pPr>
            <a:r>
              <a:rPr lang="en-US" altLang="en-US" sz="2800" dirty="0">
                <a:solidFill>
                  <a:srgbClr val="FFFFFF"/>
                </a:solidFill>
                <a:latin typeface="Calibri"/>
                <a:cs typeface="Calibri"/>
              </a:rPr>
              <a:t>Malware</a:t>
            </a:r>
          </a:p>
          <a:p>
            <a:pPr marL="12700" marR="5080">
              <a:lnSpc>
                <a:spcPct val="100000"/>
              </a:lnSpc>
            </a:pPr>
            <a:r>
              <a:rPr sz="2800" dirty="0">
                <a:solidFill>
                  <a:srgbClr val="FFFFFF"/>
                </a:solidFill>
                <a:latin typeface="Calibri"/>
                <a:cs typeface="Calibri"/>
              </a:rPr>
              <a:t> </a:t>
            </a:r>
            <a:r>
              <a:rPr sz="2800" spc="-620" dirty="0">
                <a:solidFill>
                  <a:srgbClr val="FFFFFF"/>
                </a:solidFill>
                <a:latin typeface="Calibri"/>
                <a:cs typeface="Calibri"/>
              </a:rPr>
              <a:t> </a:t>
            </a:r>
            <a:r>
              <a:rPr sz="2800" spc="-100" dirty="0">
                <a:solidFill>
                  <a:srgbClr val="FFFFFF"/>
                </a:solidFill>
                <a:latin typeface="Calibri"/>
                <a:cs typeface="Calibri"/>
              </a:rPr>
              <a:t>Dr.</a:t>
            </a:r>
            <a:r>
              <a:rPr sz="2800" spc="-5" dirty="0">
                <a:solidFill>
                  <a:srgbClr val="FFFFFF"/>
                </a:solidFill>
                <a:latin typeface="Calibri"/>
                <a:cs typeface="Calibri"/>
              </a:rPr>
              <a:t> </a:t>
            </a:r>
            <a:r>
              <a:rPr lang="en-US" sz="2800" spc="-5">
                <a:solidFill>
                  <a:srgbClr val="FFFFFF"/>
                </a:solidFill>
                <a:latin typeface="Calibri"/>
                <a:cs typeface="Calibri"/>
              </a:rPr>
              <a:t>Mohammed Tawfik</a:t>
            </a:r>
            <a:endParaRPr sz="2800" dirty="0">
              <a:latin typeface="Calibri"/>
              <a:cs typeface="Calibri"/>
            </a:endParaRPr>
          </a:p>
        </p:txBody>
      </p:sp>
    </p:spTree>
    <p:extLst>
      <p:ext uri="{BB962C8B-B14F-4D97-AF65-F5344CB8AC3E}">
        <p14:creationId xmlns:p14="http://schemas.microsoft.com/office/powerpoint/2010/main" val="1928068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0114" name="Picture 9">
            <a:hlinkClick r:id="" action="ppaction://hlinkshowjump?jump=lastslide"/>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1676400"/>
            <a:ext cx="27479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10"/>
          <p:cNvSpPr>
            <a:spLocks noChangeArrowheads="1"/>
          </p:cNvSpPr>
          <p:nvPr/>
        </p:nvSpPr>
        <p:spPr bwMode="auto">
          <a:xfrm>
            <a:off x="6737350" y="2682876"/>
            <a:ext cx="21780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800" dirty="0">
                <a:solidFill>
                  <a:schemeClr val="tx1"/>
                </a:solidFill>
                <a:latin typeface="Times New Roman" panose="02020603050405020304" pitchFamily="18" charset="0"/>
                <a:cs typeface="Arial" panose="020B0604020202020204" pitchFamily="34" charset="0"/>
              </a:rPr>
              <a:t>Master</a:t>
            </a:r>
          </a:p>
          <a:p>
            <a:pPr eaLnBrk="1" hangingPunct="1">
              <a:spcBef>
                <a:spcPct val="0"/>
              </a:spcBef>
              <a:buFontTx/>
              <a:buNone/>
            </a:pPr>
            <a:endParaRPr lang="en-US" altLang="en-US" sz="1800" dirty="0">
              <a:solidFill>
                <a:schemeClr val="tx1"/>
              </a:solidFill>
              <a:latin typeface="Times New Roman" panose="02020603050405020304" pitchFamily="18" charset="0"/>
              <a:cs typeface="Arial" panose="020B0604020202020204" pitchFamily="34" charset="0"/>
            </a:endParaRPr>
          </a:p>
          <a:p>
            <a:pPr eaLnBrk="1" hangingPunct="1">
              <a:spcBef>
                <a:spcPct val="0"/>
              </a:spcBef>
              <a:buFontTx/>
              <a:buNone/>
            </a:pPr>
            <a:r>
              <a:rPr lang="en-US" altLang="en-US" sz="1800" dirty="0">
                <a:solidFill>
                  <a:schemeClr val="tx1"/>
                </a:solidFill>
                <a:latin typeface="Times New Roman" panose="02020603050405020304" pitchFamily="18" charset="0"/>
                <a:cs typeface="Arial" panose="020B0604020202020204" pitchFamily="34" charset="0"/>
              </a:rPr>
              <a:t>Slave/zombie</a:t>
            </a:r>
          </a:p>
          <a:p>
            <a:pPr eaLnBrk="1" hangingPunct="1">
              <a:spcBef>
                <a:spcPct val="0"/>
              </a:spcBef>
              <a:buFontTx/>
              <a:buNone/>
            </a:pPr>
            <a:endParaRPr lang="en-US" altLang="en-US" sz="1800" dirty="0">
              <a:solidFill>
                <a:schemeClr val="tx1"/>
              </a:solidFill>
              <a:latin typeface="Times New Roman" panose="02020603050405020304" pitchFamily="18" charset="0"/>
              <a:cs typeface="Arial" panose="020B0604020202020204" pitchFamily="34" charset="0"/>
            </a:endParaRPr>
          </a:p>
          <a:p>
            <a:pPr eaLnBrk="1" hangingPunct="1">
              <a:spcBef>
                <a:spcPct val="0"/>
              </a:spcBef>
              <a:buFontTx/>
              <a:buNone/>
            </a:pPr>
            <a:r>
              <a:rPr lang="en-US" altLang="en-US" sz="1800" dirty="0">
                <a:solidFill>
                  <a:schemeClr val="tx1"/>
                </a:solidFill>
                <a:latin typeface="Times New Roman" panose="02020603050405020304" pitchFamily="18" charset="0"/>
                <a:cs typeface="Arial" panose="020B0604020202020204" pitchFamily="34" charset="0"/>
              </a:rPr>
              <a:t>Victim</a:t>
            </a:r>
            <a:r>
              <a:rPr lang="ar-SA" altLang="en-US" sz="1800" dirty="0">
                <a:solidFill>
                  <a:schemeClr val="tx1"/>
                </a:solidFill>
                <a:latin typeface="Times New Roman" panose="02020603050405020304" pitchFamily="18" charset="0"/>
                <a:cs typeface="Arial" panose="020B0604020202020204" pitchFamily="34" charset="0"/>
              </a:rPr>
              <a:t> </a:t>
            </a:r>
            <a:endParaRPr lang="en-US" altLang="en-US" sz="1800" dirty="0">
              <a:solidFill>
                <a:schemeClr val="tx1"/>
              </a:solidFill>
              <a:latin typeface="Times New Roman" panose="02020603050405020304" pitchFamily="18" charset="0"/>
              <a:cs typeface="Arial" panose="020B0604020202020204" pitchFamily="34" charset="0"/>
            </a:endParaRPr>
          </a:p>
        </p:txBody>
      </p:sp>
      <p:sp>
        <p:nvSpPr>
          <p:cNvPr id="90116" name="Line 11"/>
          <p:cNvSpPr>
            <a:spLocks noChangeShapeType="1"/>
          </p:cNvSpPr>
          <p:nvPr/>
        </p:nvSpPr>
        <p:spPr bwMode="auto">
          <a:xfrm flipV="1">
            <a:off x="7710488" y="1898651"/>
            <a:ext cx="2043113" cy="784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17" name="Line 12"/>
          <p:cNvSpPr>
            <a:spLocks noChangeShapeType="1"/>
          </p:cNvSpPr>
          <p:nvPr/>
        </p:nvSpPr>
        <p:spPr bwMode="auto">
          <a:xfrm>
            <a:off x="8167687" y="34163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18" name="Line 13"/>
          <p:cNvSpPr>
            <a:spLocks noChangeShapeType="1"/>
          </p:cNvSpPr>
          <p:nvPr/>
        </p:nvSpPr>
        <p:spPr bwMode="auto">
          <a:xfrm>
            <a:off x="7710488" y="4216400"/>
            <a:ext cx="2220913" cy="687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19" name="Rectangle 4"/>
          <p:cNvSpPr>
            <a:spLocks noChangeArrowheads="1"/>
          </p:cNvSpPr>
          <p:nvPr/>
        </p:nvSpPr>
        <p:spPr bwMode="auto">
          <a:xfrm>
            <a:off x="533400" y="1371600"/>
            <a:ext cx="60198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000" b="1" dirty="0">
                <a:solidFill>
                  <a:schemeClr val="tx1"/>
                </a:solidFill>
                <a:latin typeface="Times New Roman" panose="02020603050405020304" pitchFamily="18" charset="0"/>
                <a:cs typeface="Arial" panose="020B0604020202020204" pitchFamily="34" charset="0"/>
              </a:rPr>
              <a:t>Master/Handler</a:t>
            </a:r>
            <a:r>
              <a:rPr lang="en-US" altLang="en-US" sz="2000" dirty="0">
                <a:solidFill>
                  <a:schemeClr val="tx1"/>
                </a:solidFill>
                <a:latin typeface="Times New Roman" panose="02020603050405020304" pitchFamily="18" charset="0"/>
                <a:cs typeface="Arial" panose="020B0604020202020204" pitchFamily="34" charset="0"/>
              </a:rPr>
              <a:t> : master is the attack launcher</a:t>
            </a:r>
          </a:p>
          <a:p>
            <a:pPr eaLnBrk="1" hangingPunct="1">
              <a:spcBef>
                <a:spcPct val="0"/>
              </a:spcBef>
              <a:buFontTx/>
              <a:buNone/>
            </a:pPr>
            <a:endParaRPr lang="en-US" altLang="en-US" sz="2000" dirty="0">
              <a:solidFill>
                <a:schemeClr val="tx1"/>
              </a:solidFill>
              <a:latin typeface="Times New Roman" panose="02020603050405020304" pitchFamily="18" charset="0"/>
              <a:cs typeface="Arial" panose="020B0604020202020204" pitchFamily="34" charset="0"/>
            </a:endParaRPr>
          </a:p>
          <a:p>
            <a:pPr eaLnBrk="1" hangingPunct="1">
              <a:spcBef>
                <a:spcPct val="0"/>
              </a:spcBef>
              <a:buFontTx/>
              <a:buNone/>
            </a:pPr>
            <a:r>
              <a:rPr lang="en-US" altLang="en-US" sz="2000" b="1" dirty="0">
                <a:solidFill>
                  <a:schemeClr val="tx1"/>
                </a:solidFill>
                <a:latin typeface="Times New Roman" panose="02020603050405020304" pitchFamily="18" charset="0"/>
                <a:cs typeface="Arial" panose="020B0604020202020204" pitchFamily="34" charset="0"/>
              </a:rPr>
              <a:t>Slave/secondary victim </a:t>
            </a:r>
            <a:r>
              <a:rPr lang="en-US" altLang="en-US" sz="2000" dirty="0">
                <a:solidFill>
                  <a:schemeClr val="tx1"/>
                </a:solidFill>
                <a:latin typeface="Times New Roman" panose="02020603050405020304" pitchFamily="18" charset="0"/>
                <a:cs typeface="Arial" panose="020B0604020202020204" pitchFamily="34" charset="0"/>
              </a:rPr>
              <a:t>:  slave is a host that is compromised by</a:t>
            </a:r>
          </a:p>
          <a:p>
            <a:pPr eaLnBrk="1" hangingPunct="1">
              <a:spcBef>
                <a:spcPct val="0"/>
              </a:spcBef>
              <a:buFontTx/>
              <a:buNone/>
            </a:pPr>
            <a:r>
              <a:rPr lang="en-US" altLang="en-US" sz="2000" dirty="0">
                <a:solidFill>
                  <a:schemeClr val="tx1"/>
                </a:solidFill>
                <a:latin typeface="Times New Roman" panose="02020603050405020304" pitchFamily="18" charset="0"/>
                <a:cs typeface="Arial" panose="020B0604020202020204" pitchFamily="34" charset="0"/>
              </a:rPr>
              <a:t>and controlled by the master. </a:t>
            </a:r>
          </a:p>
          <a:p>
            <a:pPr eaLnBrk="1" hangingPunct="1">
              <a:spcBef>
                <a:spcPct val="0"/>
              </a:spcBef>
              <a:buFontTx/>
              <a:buNone/>
            </a:pPr>
            <a:r>
              <a:rPr lang="en-US" altLang="en-US" sz="2000" dirty="0">
                <a:solidFill>
                  <a:schemeClr val="tx1"/>
                </a:solidFill>
                <a:latin typeface="Times New Roman" panose="02020603050405020304" pitchFamily="18" charset="0"/>
                <a:cs typeface="Arial" panose="020B0604020202020204" pitchFamily="34" charset="0"/>
              </a:rPr>
              <a:t> </a:t>
            </a:r>
          </a:p>
          <a:p>
            <a:pPr eaLnBrk="1" hangingPunct="1">
              <a:spcBef>
                <a:spcPct val="0"/>
              </a:spcBef>
              <a:buFontTx/>
              <a:buNone/>
            </a:pPr>
            <a:r>
              <a:rPr lang="en-US" altLang="en-US" sz="2000" b="1" dirty="0">
                <a:solidFill>
                  <a:schemeClr val="tx1"/>
                </a:solidFill>
                <a:latin typeface="Times New Roman" panose="02020603050405020304" pitchFamily="18" charset="0"/>
                <a:cs typeface="Arial" panose="020B0604020202020204" pitchFamily="34" charset="0"/>
              </a:rPr>
              <a:t>Victim /primary victim</a:t>
            </a:r>
            <a:r>
              <a:rPr lang="en-US" altLang="en-US" sz="2000" dirty="0">
                <a:solidFill>
                  <a:schemeClr val="tx1"/>
                </a:solidFill>
                <a:latin typeface="Times New Roman" panose="02020603050405020304" pitchFamily="18" charset="0"/>
                <a:cs typeface="Arial" panose="020B0604020202020204" pitchFamily="34" charset="0"/>
              </a:rPr>
              <a:t> : Victim is the target system. </a:t>
            </a:r>
          </a:p>
          <a:p>
            <a:pPr eaLnBrk="1" hangingPunct="1">
              <a:spcBef>
                <a:spcPct val="0"/>
              </a:spcBef>
              <a:buFontTx/>
              <a:buNone/>
            </a:pPr>
            <a:endParaRPr lang="en-US" altLang="en-US" sz="1800" dirty="0">
              <a:solidFill>
                <a:schemeClr val="tx1"/>
              </a:solidFill>
              <a:latin typeface="Times New Roman" panose="02020603050405020304" pitchFamily="18" charset="0"/>
              <a:cs typeface="Arial" panose="020B0604020202020204" pitchFamily="34" charset="0"/>
            </a:endParaRPr>
          </a:p>
          <a:p>
            <a:pPr eaLnBrk="1" hangingPunct="1">
              <a:spcBef>
                <a:spcPct val="0"/>
              </a:spcBef>
              <a:buFontTx/>
              <a:buNone/>
            </a:pPr>
            <a:endParaRPr lang="en-US" altLang="en-US" sz="1800" dirty="0">
              <a:solidFill>
                <a:schemeClr val="tx1"/>
              </a:solidFill>
              <a:latin typeface="Times New Roman" panose="02020603050405020304" pitchFamily="18" charset="0"/>
              <a:cs typeface="Arial" panose="020B0604020202020204" pitchFamily="34" charset="0"/>
            </a:endParaRPr>
          </a:p>
        </p:txBody>
      </p:sp>
      <p:sp>
        <p:nvSpPr>
          <p:cNvPr id="90120" name="Rectangle 5"/>
          <p:cNvSpPr>
            <a:spLocks noChangeArrowheads="1"/>
          </p:cNvSpPr>
          <p:nvPr/>
        </p:nvSpPr>
        <p:spPr bwMode="auto">
          <a:xfrm>
            <a:off x="1066800" y="5638800"/>
            <a:ext cx="108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2400" dirty="0">
                <a:solidFill>
                  <a:schemeClr val="tx1"/>
                </a:solidFill>
                <a:latin typeface="Times New Roman" panose="02020603050405020304" pitchFamily="18" charset="0"/>
                <a:cs typeface="Arial" panose="020B0604020202020204" pitchFamily="34" charset="0"/>
              </a:rPr>
              <a:t>** The master directs the slaves to launch the attack on the victim system.</a:t>
            </a:r>
          </a:p>
        </p:txBody>
      </p:sp>
      <p:sp>
        <p:nvSpPr>
          <p:cNvPr id="10" name="Rectangle 2"/>
          <p:cNvSpPr txBox="1">
            <a:spLocks noChangeArrowheads="1"/>
          </p:cNvSpPr>
          <p:nvPr/>
        </p:nvSpPr>
        <p:spPr bwMode="auto">
          <a:xfrm>
            <a:off x="5441950" y="5334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altLang="en-US" dirty="0">
                <a:solidFill>
                  <a:srgbClr val="FF0000"/>
                </a:solidFill>
              </a:rPr>
              <a:t>6- Botnets</a:t>
            </a:r>
            <a:endParaRPr lang="en-US" altLang="en-US" dirty="0"/>
          </a:p>
        </p:txBody>
      </p:sp>
    </p:spTree>
    <p:extLst>
      <p:ext uri="{BB962C8B-B14F-4D97-AF65-F5344CB8AC3E}">
        <p14:creationId xmlns:p14="http://schemas.microsoft.com/office/powerpoint/2010/main" val="426521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685800" y="1828800"/>
            <a:ext cx="9829800" cy="3581400"/>
          </a:xfrm>
        </p:spPr>
        <p:txBody>
          <a:bodyPr/>
          <a:lstStyle/>
          <a:p>
            <a:r>
              <a:rPr lang="en-US" altLang="en-US" sz="2000" dirty="0"/>
              <a:t>Botnets</a:t>
            </a:r>
            <a:r>
              <a:rPr lang="ja-JP" altLang="en-US" sz="2000" dirty="0"/>
              <a:t>’</a:t>
            </a:r>
            <a:r>
              <a:rPr lang="en-US" altLang="ja-JP" sz="2000" dirty="0"/>
              <a:t> advantages for attackers</a:t>
            </a:r>
          </a:p>
          <a:p>
            <a:pPr lvl="1"/>
            <a:r>
              <a:rPr lang="en-US" altLang="en-US" sz="2000" dirty="0"/>
              <a:t>Operate in the background:</a:t>
            </a:r>
          </a:p>
          <a:p>
            <a:pPr lvl="2"/>
            <a:r>
              <a:rPr lang="en-US" altLang="en-US" sz="2000" dirty="0"/>
              <a:t>Often with no visible evidence of existence</a:t>
            </a:r>
          </a:p>
          <a:p>
            <a:pPr lvl="1"/>
            <a:r>
              <a:rPr lang="en-US" altLang="en-US" sz="2000" dirty="0"/>
              <a:t>Provide means for concealing actions of attacker</a:t>
            </a:r>
          </a:p>
          <a:p>
            <a:pPr lvl="1"/>
            <a:r>
              <a:rPr lang="en-US" altLang="en-US" sz="2000" dirty="0"/>
              <a:t>Can remain active for years</a:t>
            </a:r>
          </a:p>
          <a:p>
            <a:pPr lvl="1"/>
            <a:r>
              <a:rPr lang="en-US" altLang="en-US" sz="2000" dirty="0"/>
              <a:t>Large percentage of zombies are accessible at a given time</a:t>
            </a:r>
          </a:p>
          <a:p>
            <a:pPr lvl="2"/>
            <a:r>
              <a:rPr lang="en-US" altLang="en-US" sz="2000" dirty="0"/>
              <a:t>Due to growth of always-on Internet services</a:t>
            </a:r>
          </a:p>
          <a:p>
            <a:endParaRPr lang="en-US" altLang="en-US" dirty="0"/>
          </a:p>
        </p:txBody>
      </p:sp>
      <p:sp>
        <p:nvSpPr>
          <p:cNvPr id="9216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A51DC98B-AD08-4071-BEFE-9AA26533837D}" type="slidenum">
              <a:rPr lang="en-US" altLang="en-US" sz="1400"/>
              <a:pPr>
                <a:spcBef>
                  <a:spcPct val="0"/>
                </a:spcBef>
                <a:buFontTx/>
                <a:buNone/>
              </a:pPr>
              <a:t>21</a:t>
            </a:fld>
            <a:endParaRPr lang="en-US" altLang="en-US" sz="1400"/>
          </a:p>
        </p:txBody>
      </p:sp>
      <p:sp>
        <p:nvSpPr>
          <p:cNvPr id="6" name="Rectangle 2"/>
          <p:cNvSpPr txBox="1">
            <a:spLocks noChangeArrowheads="1"/>
          </p:cNvSpPr>
          <p:nvPr/>
        </p:nvSpPr>
        <p:spPr bwMode="auto">
          <a:xfrm>
            <a:off x="5334000" y="61595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altLang="en-US" dirty="0">
                <a:solidFill>
                  <a:srgbClr val="FF0000"/>
                </a:solidFill>
              </a:rPr>
              <a:t>6- Botnets</a:t>
            </a:r>
            <a:endParaRPr lang="en-US" altLang="en-US" dirty="0"/>
          </a:p>
        </p:txBody>
      </p:sp>
    </p:spTree>
    <p:extLst>
      <p:ext uri="{BB962C8B-B14F-4D97-AF65-F5344CB8AC3E}">
        <p14:creationId xmlns:p14="http://schemas.microsoft.com/office/powerpoint/2010/main" val="235441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023945" y="581025"/>
            <a:ext cx="3888316" cy="682625"/>
          </a:xfrm>
        </p:spPr>
        <p:txBody>
          <a:bodyPr>
            <a:normAutofit fontScale="90000"/>
          </a:bodyPr>
          <a:lstStyle/>
          <a:p>
            <a:pPr>
              <a:defRPr/>
            </a:pPr>
            <a:r>
              <a:rPr lang="en-US" altLang="en-US" dirty="0">
                <a:solidFill>
                  <a:srgbClr val="FF0000"/>
                </a:solidFill>
              </a:rPr>
              <a:t>7- Rootkits</a:t>
            </a:r>
          </a:p>
        </p:txBody>
      </p:sp>
      <p:sp>
        <p:nvSpPr>
          <p:cNvPr id="21507" name="Rectangle 3"/>
          <p:cNvSpPr>
            <a:spLocks noGrp="1" noChangeArrowheads="1"/>
          </p:cNvSpPr>
          <p:nvPr>
            <p:ph type="body" idx="1"/>
          </p:nvPr>
        </p:nvSpPr>
        <p:spPr>
          <a:xfrm>
            <a:off x="228600" y="1524000"/>
            <a:ext cx="11734800" cy="4572000"/>
          </a:xfrm>
        </p:spPr>
        <p:txBody>
          <a:bodyPr/>
          <a:lstStyle/>
          <a:p>
            <a:pPr lvl="1">
              <a:defRPr/>
            </a:pPr>
            <a:r>
              <a:rPr lang="en-US" altLang="en-US" sz="2000" dirty="0">
                <a:solidFill>
                  <a:srgbClr val="FF0000"/>
                </a:solidFill>
              </a:rPr>
              <a:t>Rootkits </a:t>
            </a:r>
            <a:r>
              <a:rPr lang="en-US" altLang="en-US" sz="2000" dirty="0"/>
              <a:t>is software tools used by an attacker to hide actions or presence of other types of malicious software.</a:t>
            </a:r>
          </a:p>
          <a:p>
            <a:pPr lvl="1">
              <a:defRPr/>
            </a:pPr>
            <a:r>
              <a:rPr lang="en-US" sz="2000" dirty="0"/>
              <a:t>Enable an unauthorized user to gain control of a computer system without being detected.</a:t>
            </a:r>
          </a:p>
          <a:p>
            <a:pPr lvl="1">
              <a:defRPr/>
            </a:pPr>
            <a:endParaRPr lang="en-US" altLang="en-US" sz="2000" dirty="0"/>
          </a:p>
          <a:p>
            <a:pPr lvl="1">
              <a:defRPr/>
            </a:pPr>
            <a:r>
              <a:rPr lang="en-US" altLang="en-US" sz="2000" dirty="0"/>
              <a:t>Hide or remove traces of log-in records, log entries</a:t>
            </a:r>
          </a:p>
          <a:p>
            <a:pPr lvl="1">
              <a:defRPr/>
            </a:pPr>
            <a:r>
              <a:rPr lang="en-US" altLang="en-US" sz="2000" dirty="0"/>
              <a:t>May alter or replace operating system files with modified versions:</a:t>
            </a:r>
          </a:p>
          <a:p>
            <a:pPr lvl="2">
              <a:defRPr/>
            </a:pPr>
            <a:r>
              <a:rPr lang="en-US" altLang="en-US" sz="1800" dirty="0"/>
              <a:t>Specifically designed to ignore malicious activity</a:t>
            </a:r>
            <a:endParaRPr lang="en-US" sz="1800" dirty="0"/>
          </a:p>
          <a:p>
            <a:pPr lvl="1">
              <a:defRPr/>
            </a:pPr>
            <a:r>
              <a:rPr lang="en-US" sz="2000" dirty="0"/>
              <a:t>New class of mobile rootkits have emerged to attack smartphones, specifically Android devices.</a:t>
            </a:r>
            <a:endParaRPr lang="en-US" altLang="en-US" sz="2000" dirty="0"/>
          </a:p>
          <a:p>
            <a:pPr lvl="2">
              <a:defRPr/>
            </a:pPr>
            <a:endParaRPr lang="en-US" altLang="en-US" sz="1800" dirty="0"/>
          </a:p>
        </p:txBody>
      </p:sp>
      <p:sp>
        <p:nvSpPr>
          <p:cNvPr id="75780"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C02462DB-F4B7-48E9-B897-204C3D59D3FC}" type="slidenum">
              <a:rPr lang="en-US" altLang="en-US" sz="1400"/>
              <a:pPr>
                <a:spcBef>
                  <a:spcPct val="0"/>
                </a:spcBef>
                <a:buFontTx/>
                <a:buNone/>
              </a:pPr>
              <a:t>22</a:t>
            </a:fld>
            <a:endParaRPr lang="en-US" altLang="en-US" sz="1400"/>
          </a:p>
        </p:txBody>
      </p:sp>
    </p:spTree>
    <p:extLst>
      <p:ext uri="{BB962C8B-B14F-4D97-AF65-F5344CB8AC3E}">
        <p14:creationId xmlns:p14="http://schemas.microsoft.com/office/powerpoint/2010/main" val="233607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457200" y="1143000"/>
            <a:ext cx="10820400" cy="4191000"/>
          </a:xfrm>
        </p:spPr>
        <p:txBody>
          <a:bodyPr/>
          <a:lstStyle/>
          <a:p>
            <a:pPr>
              <a:defRPr/>
            </a:pPr>
            <a:r>
              <a:rPr lang="en-US" altLang="en-US" sz="2000" dirty="0"/>
              <a:t>Rootkits can be detected using programs that compare file contents with original files </a:t>
            </a:r>
          </a:p>
          <a:p>
            <a:pPr>
              <a:defRPr/>
            </a:pPr>
            <a:r>
              <a:rPr lang="en-US" altLang="en-US" sz="2000" dirty="0"/>
              <a:t>Rootkits that operate at operating system</a:t>
            </a:r>
            <a:r>
              <a:rPr lang="ja-JP" altLang="en-US" sz="2000" dirty="0"/>
              <a:t>’</a:t>
            </a:r>
            <a:r>
              <a:rPr lang="en-US" altLang="ja-JP" sz="2000" dirty="0"/>
              <a:t>s lower levels:</a:t>
            </a:r>
          </a:p>
          <a:p>
            <a:pPr lvl="1">
              <a:defRPr/>
            </a:pPr>
            <a:r>
              <a:rPr lang="en-US" altLang="en-US" sz="2000" dirty="0"/>
              <a:t>May be difficult to detect</a:t>
            </a:r>
          </a:p>
          <a:p>
            <a:pPr>
              <a:defRPr/>
            </a:pPr>
            <a:r>
              <a:rPr lang="en-US" altLang="en-US" sz="2000" dirty="0"/>
              <a:t>Removal of a rootkit can be difficult</a:t>
            </a:r>
          </a:p>
          <a:p>
            <a:pPr lvl="1">
              <a:defRPr/>
            </a:pPr>
            <a:r>
              <a:rPr lang="en-US" altLang="en-US" sz="2000" dirty="0"/>
              <a:t>Rootkit must be erased</a:t>
            </a:r>
          </a:p>
          <a:p>
            <a:pPr lvl="1">
              <a:defRPr/>
            </a:pPr>
            <a:r>
              <a:rPr lang="en-US" altLang="en-US" sz="2000" dirty="0"/>
              <a:t>Original operating system files must be restored</a:t>
            </a:r>
          </a:p>
          <a:p>
            <a:pPr lvl="1">
              <a:defRPr/>
            </a:pPr>
            <a:r>
              <a:rPr lang="en-US" altLang="en-US" sz="2000" dirty="0"/>
              <a:t>Reformat hard drive and reinstall operating system</a:t>
            </a:r>
          </a:p>
          <a:p>
            <a:pPr>
              <a:defRPr/>
            </a:pPr>
            <a:r>
              <a:rPr lang="en-US" altLang="ar-JO" sz="2000" dirty="0"/>
              <a:t>Kaspersky Anti Rootkit is a powerful rootkit removal tool that scans, detects, and removes rootkits.</a:t>
            </a:r>
            <a:endParaRPr lang="en-US" altLang="en-US" sz="2000" dirty="0"/>
          </a:p>
        </p:txBody>
      </p:sp>
      <p:sp>
        <p:nvSpPr>
          <p:cNvPr id="6" name="Rectangle 2"/>
          <p:cNvSpPr>
            <a:spLocks noGrp="1" noChangeArrowheads="1"/>
          </p:cNvSpPr>
          <p:nvPr>
            <p:ph type="title"/>
          </p:nvPr>
        </p:nvSpPr>
        <p:spPr>
          <a:xfrm>
            <a:off x="5412827" y="460375"/>
            <a:ext cx="3888316" cy="682625"/>
          </a:xfrm>
        </p:spPr>
        <p:txBody>
          <a:bodyPr>
            <a:normAutofit fontScale="90000"/>
          </a:bodyPr>
          <a:lstStyle/>
          <a:p>
            <a:pPr>
              <a:defRPr/>
            </a:pPr>
            <a:r>
              <a:rPr lang="en-US" altLang="en-US" dirty="0">
                <a:solidFill>
                  <a:srgbClr val="FF0000"/>
                </a:solidFill>
              </a:rPr>
              <a:t>7- Rootkits</a:t>
            </a:r>
          </a:p>
        </p:txBody>
      </p:sp>
    </p:spTree>
    <p:extLst>
      <p:ext uri="{BB962C8B-B14F-4D97-AF65-F5344CB8AC3E}">
        <p14:creationId xmlns:p14="http://schemas.microsoft.com/office/powerpoint/2010/main" val="3930607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381000" y="1447800"/>
            <a:ext cx="11277600" cy="4800600"/>
          </a:xfrm>
        </p:spPr>
        <p:txBody>
          <a:bodyPr/>
          <a:lstStyle/>
          <a:p>
            <a:r>
              <a:rPr lang="en-US" altLang="en-US" sz="2000" dirty="0">
                <a:solidFill>
                  <a:srgbClr val="FF0000"/>
                </a:solidFill>
              </a:rPr>
              <a:t>Keyloggers (</a:t>
            </a:r>
            <a:r>
              <a:rPr lang="en-US" altLang="en-US" sz="2000" dirty="0"/>
              <a:t>keyboard capturing</a:t>
            </a:r>
            <a:r>
              <a:rPr lang="en-US" altLang="en-US" sz="2000" dirty="0">
                <a:solidFill>
                  <a:srgbClr val="FF0000"/>
                </a:solidFill>
              </a:rPr>
              <a:t>)</a:t>
            </a:r>
          </a:p>
          <a:p>
            <a:pPr lvl="1"/>
            <a:r>
              <a:rPr lang="en-US" altLang="en-US" sz="2000" dirty="0"/>
              <a:t>Program that captures (records) user’</a:t>
            </a:r>
            <a:r>
              <a:rPr lang="en-US" altLang="ja-JP" sz="2000" dirty="0"/>
              <a:t>s keystrokes</a:t>
            </a:r>
          </a:p>
          <a:p>
            <a:pPr lvl="1"/>
            <a:r>
              <a:rPr lang="en-US" altLang="en-US" sz="2000" dirty="0"/>
              <a:t> Person using the keyboard is unaware that his actions are being monitored</a:t>
            </a:r>
          </a:p>
          <a:p>
            <a:pPr lvl="1"/>
            <a:r>
              <a:rPr lang="en-US" altLang="en-US" sz="2000" dirty="0"/>
              <a:t>Keyloggers can be installed through random infections or through direct access to your device.</a:t>
            </a:r>
          </a:p>
          <a:p>
            <a:pPr lvl="1"/>
            <a:r>
              <a:rPr lang="en-US" altLang="en-US" sz="2000" dirty="0"/>
              <a:t>Cybercriminals can use </a:t>
            </a:r>
            <a:r>
              <a:rPr lang="en-US" altLang="en-US" sz="2000" b="1" dirty="0"/>
              <a:t>Keyloggers</a:t>
            </a:r>
            <a:r>
              <a:rPr lang="en-US" altLang="en-US" sz="2000" dirty="0"/>
              <a:t> as </a:t>
            </a:r>
            <a:r>
              <a:rPr lang="en-US" altLang="en-US" sz="2000" b="1" dirty="0"/>
              <a:t>malware</a:t>
            </a:r>
            <a:r>
              <a:rPr lang="en-US" altLang="en-US" sz="2000" dirty="0"/>
              <a:t> to steal your personally identifiable information.</a:t>
            </a:r>
            <a:endParaRPr lang="en-US" altLang="ja-JP" sz="2000" dirty="0"/>
          </a:p>
          <a:p>
            <a:pPr lvl="1"/>
            <a:r>
              <a:rPr lang="en-US" altLang="en-US" sz="2000" dirty="0"/>
              <a:t>Information later retrieved by attacker</a:t>
            </a:r>
          </a:p>
          <a:p>
            <a:pPr lvl="1"/>
            <a:r>
              <a:rPr lang="en-US" altLang="en-US" sz="2000" dirty="0"/>
              <a:t>Attacker searches for useful information</a:t>
            </a:r>
          </a:p>
          <a:p>
            <a:pPr lvl="2"/>
            <a:r>
              <a:rPr lang="en-US" altLang="en-US" sz="2000" dirty="0"/>
              <a:t>Passwords</a:t>
            </a:r>
          </a:p>
          <a:p>
            <a:pPr lvl="2"/>
            <a:r>
              <a:rPr lang="en-US" altLang="en-US" sz="2000" dirty="0"/>
              <a:t>Credit card numbers</a:t>
            </a:r>
          </a:p>
          <a:p>
            <a:pPr lvl="2"/>
            <a:r>
              <a:rPr lang="en-US" altLang="en-US" sz="2000" dirty="0"/>
              <a:t>Personal information</a:t>
            </a:r>
          </a:p>
          <a:p>
            <a:pPr lvl="2"/>
            <a:endParaRPr lang="en-US" altLang="en-US" sz="2000" dirty="0"/>
          </a:p>
        </p:txBody>
      </p:sp>
      <p:sp>
        <p:nvSpPr>
          <p:cNvPr id="10240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28ABE4CA-85C5-494A-88B4-FDDB94533EBD}" type="slidenum">
              <a:rPr lang="en-US" altLang="en-US" sz="1400"/>
              <a:pPr>
                <a:spcBef>
                  <a:spcPct val="0"/>
                </a:spcBef>
                <a:buFontTx/>
                <a:buNone/>
              </a:pPr>
              <a:t>24</a:t>
            </a:fld>
            <a:endParaRPr lang="en-US" altLang="en-US" sz="1400"/>
          </a:p>
        </p:txBody>
      </p:sp>
      <p:sp>
        <p:nvSpPr>
          <p:cNvPr id="5" name="Rectangle 2"/>
          <p:cNvSpPr txBox="1">
            <a:spLocks noChangeArrowheads="1"/>
          </p:cNvSpPr>
          <p:nvPr/>
        </p:nvSpPr>
        <p:spPr bwMode="auto">
          <a:xfrm>
            <a:off x="5370786" y="369888"/>
            <a:ext cx="3888316"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600" kern="12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pPr>
              <a:defRPr/>
            </a:pPr>
            <a:r>
              <a:rPr lang="en-US" altLang="en-US" dirty="0">
                <a:solidFill>
                  <a:srgbClr val="FF0000"/>
                </a:solidFill>
              </a:rPr>
              <a:t>8- Keyloggers</a:t>
            </a:r>
          </a:p>
        </p:txBody>
      </p:sp>
    </p:spTree>
    <p:extLst>
      <p:ext uri="{BB962C8B-B14F-4D97-AF65-F5344CB8AC3E}">
        <p14:creationId xmlns:p14="http://schemas.microsoft.com/office/powerpoint/2010/main" val="3002945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a:srcRect t="3458" b="3958"/>
          <a:stretch/>
        </p:blipFill>
        <p:spPr bwMode="auto">
          <a:xfrm>
            <a:off x="8229600" y="2743201"/>
            <a:ext cx="3946236" cy="40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4724400"/>
            <a:ext cx="2714625" cy="16859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352800"/>
            <a:ext cx="2800350" cy="1628775"/>
          </a:xfrm>
          <a:prstGeom prst="rect">
            <a:avLst/>
          </a:prstGeom>
        </p:spPr>
      </p:pic>
      <p:sp>
        <p:nvSpPr>
          <p:cNvPr id="8" name="Rectangle 7"/>
          <p:cNvSpPr/>
          <p:nvPr/>
        </p:nvSpPr>
        <p:spPr>
          <a:xfrm>
            <a:off x="4879428" y="530772"/>
            <a:ext cx="3914405" cy="646331"/>
          </a:xfrm>
          <a:prstGeom prst="rect">
            <a:avLst/>
          </a:prstGeom>
        </p:spPr>
        <p:txBody>
          <a:bodyPr wrap="none">
            <a:spAutoFit/>
          </a:bodyPr>
          <a:lstStyle/>
          <a:p>
            <a:pPr fontAlgn="base">
              <a:spcBef>
                <a:spcPct val="0"/>
              </a:spcBef>
              <a:spcAft>
                <a:spcPct val="0"/>
              </a:spcAft>
            </a:pPr>
            <a:r>
              <a:rPr lang="en-US" altLang="en-US" sz="3600" dirty="0">
                <a:solidFill>
                  <a:srgbClr val="FF0000"/>
                </a:solidFill>
                <a:latin typeface="+mj-lt"/>
                <a:ea typeface="+mj-ea"/>
                <a:cs typeface="+mj-cs"/>
              </a:rPr>
              <a:t>Hardware Keylogger</a:t>
            </a:r>
          </a:p>
        </p:txBody>
      </p:sp>
      <p:sp>
        <p:nvSpPr>
          <p:cNvPr id="14" name="Rectangle 3"/>
          <p:cNvSpPr txBox="1">
            <a:spLocks noChangeArrowheads="1"/>
          </p:cNvSpPr>
          <p:nvPr/>
        </p:nvSpPr>
        <p:spPr bwMode="auto">
          <a:xfrm>
            <a:off x="76200" y="1295400"/>
            <a:ext cx="10058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
              <a:defRPr sz="29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anose="05000000000000000000" pitchFamily="2" charset="2"/>
              <a:buChar char="l"/>
              <a:defRPr sz="25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65000"/>
              <a:buFont typeface="Wingdings" panose="05000000000000000000" pitchFamily="2" charset="2"/>
              <a:buChar char="¡"/>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l"/>
              <a:defRPr sz="19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tx2"/>
              </a:buClr>
              <a:buSzPct val="60000"/>
              <a:buFont typeface="Wingdings" panose="05000000000000000000" pitchFamily="2" charset="2"/>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2000" dirty="0"/>
              <a:t>Can be a small hardware device</a:t>
            </a:r>
          </a:p>
          <a:p>
            <a:pPr lvl="2"/>
            <a:r>
              <a:rPr lang="en-US" altLang="en-US" sz="2000" dirty="0"/>
              <a:t>Inserted between computer keyboard and connector</a:t>
            </a:r>
          </a:p>
          <a:p>
            <a:pPr lvl="2"/>
            <a:r>
              <a:rPr lang="en-US" altLang="en-US" sz="2000" dirty="0"/>
              <a:t>Unlikely to be detected</a:t>
            </a:r>
          </a:p>
          <a:p>
            <a:pPr lvl="2"/>
            <a:r>
              <a:rPr lang="en-US" altLang="en-US" sz="2000" dirty="0"/>
              <a:t>Attacker physically removes device to collect information</a:t>
            </a:r>
          </a:p>
          <a:p>
            <a:pPr lvl="2"/>
            <a:endParaRPr lang="en-US" altLang="en-US" sz="2000" dirty="0"/>
          </a:p>
        </p:txBody>
      </p:sp>
    </p:spTree>
    <p:extLst>
      <p:ext uri="{BB962C8B-B14F-4D97-AF65-F5344CB8AC3E}">
        <p14:creationId xmlns:p14="http://schemas.microsoft.com/office/powerpoint/2010/main" val="2618348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E36165A6-073C-4EE8-B09F-6A470F219FD9}" type="slidenum">
              <a:rPr lang="en-US" altLang="en-US" sz="1400"/>
              <a:pPr>
                <a:spcBef>
                  <a:spcPct val="0"/>
                </a:spcBef>
                <a:buFontTx/>
                <a:buNone/>
              </a:pPr>
              <a:t>26</a:t>
            </a:fld>
            <a:endParaRPr lang="en-US" altLang="en-US" sz="1400"/>
          </a:p>
        </p:txBody>
      </p:sp>
      <p:sp>
        <p:nvSpPr>
          <p:cNvPr id="108547" name="Rectangle 2"/>
          <p:cNvSpPr>
            <a:spLocks noGrp="1" noChangeArrowheads="1"/>
          </p:cNvSpPr>
          <p:nvPr>
            <p:ph type="title"/>
          </p:nvPr>
        </p:nvSpPr>
        <p:spPr>
          <a:xfrm>
            <a:off x="3720662" y="548819"/>
            <a:ext cx="5562600" cy="609600"/>
          </a:xfrm>
        </p:spPr>
        <p:txBody>
          <a:bodyPr>
            <a:normAutofit fontScale="90000"/>
          </a:bodyPr>
          <a:lstStyle/>
          <a:p>
            <a:r>
              <a:rPr lang="en-US" dirty="0">
                <a:solidFill>
                  <a:srgbClr val="FF0000"/>
                </a:solidFill>
              </a:rPr>
              <a:t>How Keyloggers spread?</a:t>
            </a:r>
            <a:endParaRPr lang="en-US" altLang="en-US" dirty="0">
              <a:solidFill>
                <a:srgbClr val="FF0000"/>
              </a:solidFill>
            </a:endParaRPr>
          </a:p>
        </p:txBody>
      </p:sp>
      <p:sp>
        <p:nvSpPr>
          <p:cNvPr id="2" name="Rectangle 1"/>
          <p:cNvSpPr/>
          <p:nvPr/>
        </p:nvSpPr>
        <p:spPr>
          <a:xfrm>
            <a:off x="685800" y="1295400"/>
            <a:ext cx="10515600" cy="4708981"/>
          </a:xfrm>
          <a:prstGeom prst="rect">
            <a:avLst/>
          </a:prstGeom>
        </p:spPr>
        <p:txBody>
          <a:bodyPr wrap="square">
            <a:spAutoFit/>
          </a:bodyPr>
          <a:lstStyle/>
          <a:p>
            <a:pPr eaLnBrk="1" hangingPunct="1">
              <a:lnSpc>
                <a:spcPct val="150000"/>
              </a:lnSpc>
              <a:defRPr/>
            </a:pPr>
            <a:r>
              <a:rPr lang="en-US" sz="2000" dirty="0"/>
              <a:t>Keyloggers spread in much the same way that other malicious programs spread. Keyloggers are mostly spread using the following methods:</a:t>
            </a:r>
          </a:p>
          <a:p>
            <a:pPr marL="342900" indent="-342900">
              <a:lnSpc>
                <a:spcPct val="150000"/>
              </a:lnSpc>
              <a:buFont typeface="Arial" panose="020B0604020202020204" pitchFamily="34" charset="0"/>
              <a:buChar char="•"/>
              <a:defRPr/>
            </a:pPr>
            <a:r>
              <a:rPr lang="en-US" sz="2000" dirty="0"/>
              <a:t>A keylogger can be installed when a user opens a file attached to an email.</a:t>
            </a:r>
          </a:p>
          <a:p>
            <a:pPr marL="342900" indent="-342900">
              <a:lnSpc>
                <a:spcPct val="150000"/>
              </a:lnSpc>
              <a:buFont typeface="Arial" panose="020B0604020202020204" pitchFamily="34" charset="0"/>
              <a:buChar char="•"/>
              <a:defRPr/>
            </a:pPr>
            <a:r>
              <a:rPr lang="en-US" sz="2000" dirty="0"/>
              <a:t>A keylogger can be installed when a file is launched from an open-access directory on a P2P network.</a:t>
            </a:r>
          </a:p>
          <a:p>
            <a:pPr marL="342900" indent="-342900">
              <a:lnSpc>
                <a:spcPct val="150000"/>
              </a:lnSpc>
              <a:buFont typeface="Arial" panose="020B0604020202020204" pitchFamily="34" charset="0"/>
              <a:buChar char="•"/>
              <a:defRPr/>
            </a:pPr>
            <a:r>
              <a:rPr lang="en-US" sz="2000" dirty="0"/>
              <a:t>A keylogger can be installed via a web page script which exploits a browser vulnerability. The program will automatically be launched when a user visits an infected site.</a:t>
            </a:r>
          </a:p>
          <a:p>
            <a:pPr marL="342900" indent="-342900">
              <a:lnSpc>
                <a:spcPct val="150000"/>
              </a:lnSpc>
              <a:buFont typeface="Arial" panose="020B0604020202020204" pitchFamily="34" charset="0"/>
              <a:buChar char="•"/>
              <a:defRPr/>
            </a:pPr>
            <a:r>
              <a:rPr lang="en-US" sz="2000" dirty="0"/>
              <a:t>A keylogger can be installed by another malicious program already present on the victim machine.</a:t>
            </a:r>
          </a:p>
        </p:txBody>
      </p:sp>
    </p:spTree>
    <p:extLst>
      <p:ext uri="{BB962C8B-B14F-4D97-AF65-F5344CB8AC3E}">
        <p14:creationId xmlns:p14="http://schemas.microsoft.com/office/powerpoint/2010/main" val="2275969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304800" y="1066800"/>
            <a:ext cx="11277600" cy="4114800"/>
          </a:xfrm>
        </p:spPr>
        <p:txBody>
          <a:bodyPr/>
          <a:lstStyle/>
          <a:p>
            <a:r>
              <a:rPr lang="en-US" altLang="en-US" sz="2000" dirty="0">
                <a:solidFill>
                  <a:srgbClr val="FF0000"/>
                </a:solidFill>
              </a:rPr>
              <a:t>Worm</a:t>
            </a:r>
          </a:p>
          <a:p>
            <a:pPr lvl="1"/>
            <a:r>
              <a:rPr lang="en-US" altLang="en-US" sz="2000" dirty="0"/>
              <a:t>Malicious program</a:t>
            </a:r>
          </a:p>
          <a:p>
            <a:pPr lvl="1"/>
            <a:r>
              <a:rPr lang="en-US" altLang="en-US" sz="2000" dirty="0"/>
              <a:t>Exploits application or operating system vulnerability</a:t>
            </a:r>
          </a:p>
          <a:p>
            <a:pPr lvl="1"/>
            <a:r>
              <a:rPr lang="en-US" altLang="en-US" sz="2000" dirty="0"/>
              <a:t>Sends copies of itself to other network devices</a:t>
            </a:r>
          </a:p>
          <a:p>
            <a:r>
              <a:rPr lang="en-US" altLang="en-US" sz="2000" dirty="0">
                <a:solidFill>
                  <a:srgbClr val="0033CC"/>
                </a:solidFill>
              </a:rPr>
              <a:t>Worms may</a:t>
            </a:r>
            <a:r>
              <a:rPr lang="en-US" altLang="en-US" sz="2000" dirty="0"/>
              <a:t>:</a:t>
            </a:r>
          </a:p>
          <a:p>
            <a:pPr lvl="1"/>
            <a:r>
              <a:rPr lang="en-US" altLang="en-US" sz="2000" dirty="0"/>
              <a:t>Consume resources </a:t>
            </a:r>
            <a:r>
              <a:rPr lang="en-US" altLang="en-US" sz="2000" i="1" dirty="0"/>
              <a:t>or</a:t>
            </a:r>
          </a:p>
          <a:p>
            <a:pPr lvl="1"/>
            <a:r>
              <a:rPr lang="en-US" altLang="en-US" sz="2000" dirty="0"/>
              <a:t>Leave behind a payload to harm infected systems</a:t>
            </a:r>
          </a:p>
          <a:p>
            <a:r>
              <a:rPr lang="en-US" altLang="en-US" sz="2000" dirty="0">
                <a:solidFill>
                  <a:srgbClr val="0033CC"/>
                </a:solidFill>
              </a:rPr>
              <a:t>Examples of worm actions</a:t>
            </a:r>
          </a:p>
          <a:p>
            <a:pPr lvl="1"/>
            <a:r>
              <a:rPr lang="en-US" altLang="en-US" sz="2000" dirty="0"/>
              <a:t>Deleting computer files</a:t>
            </a:r>
          </a:p>
          <a:p>
            <a:pPr lvl="1"/>
            <a:r>
              <a:rPr lang="en-US" altLang="en-US" sz="2000" dirty="0"/>
              <a:t>Allowing remote control of a computer by an attacker</a:t>
            </a:r>
          </a:p>
        </p:txBody>
      </p:sp>
      <p:sp>
        <p:nvSpPr>
          <p:cNvPr id="3" name="Rectangle 2"/>
          <p:cNvSpPr/>
          <p:nvPr/>
        </p:nvSpPr>
        <p:spPr>
          <a:xfrm>
            <a:off x="5323490" y="420469"/>
            <a:ext cx="1946046" cy="646331"/>
          </a:xfrm>
          <a:prstGeom prst="rect">
            <a:avLst/>
          </a:prstGeom>
        </p:spPr>
        <p:txBody>
          <a:bodyPr wrap="none">
            <a:spAutoFit/>
          </a:bodyPr>
          <a:lstStyle/>
          <a:p>
            <a:r>
              <a:rPr lang="en-US" altLang="en-US" sz="3600" dirty="0">
                <a:solidFill>
                  <a:srgbClr val="FF0000"/>
                </a:solidFill>
                <a:latin typeface="+mj-lt"/>
                <a:ea typeface="+mj-ea"/>
                <a:cs typeface="+mj-cs"/>
              </a:rPr>
              <a:t>9- Worm</a:t>
            </a:r>
          </a:p>
        </p:txBody>
      </p:sp>
    </p:spTree>
    <p:extLst>
      <p:ext uri="{BB962C8B-B14F-4D97-AF65-F5344CB8AC3E}">
        <p14:creationId xmlns:p14="http://schemas.microsoft.com/office/powerpoint/2010/main" val="3148034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446283" y="531813"/>
            <a:ext cx="10515600" cy="1325563"/>
          </a:xfrm>
        </p:spPr>
        <p:txBody>
          <a:bodyPr/>
          <a:lstStyle/>
          <a:p>
            <a:r>
              <a:rPr lang="en-US" altLang="en-US" dirty="0">
                <a:solidFill>
                  <a:srgbClr val="FF0000"/>
                </a:solidFill>
              </a:rPr>
              <a:t>Malware That Spreads (</a:t>
            </a:r>
            <a:r>
              <a:rPr lang="en-US" altLang="en-US" dirty="0" err="1">
                <a:solidFill>
                  <a:srgbClr val="FF0000"/>
                </a:solidFill>
              </a:rPr>
              <a:t>cont</a:t>
            </a:r>
            <a:r>
              <a:rPr lang="ja-JP" altLang="en-US" dirty="0">
                <a:solidFill>
                  <a:srgbClr val="FF0000"/>
                </a:solidFill>
              </a:rPr>
              <a:t>’</a:t>
            </a:r>
            <a:r>
              <a:rPr lang="en-US" altLang="ja-JP" dirty="0">
                <a:solidFill>
                  <a:srgbClr val="FF0000"/>
                </a:solidFill>
              </a:rPr>
              <a:t>d.)</a:t>
            </a:r>
            <a:endParaRPr lang="en-US" altLang="en-US" dirty="0">
              <a:solidFill>
                <a:srgbClr val="FF0000"/>
              </a:solidFill>
            </a:endParaRPr>
          </a:p>
        </p:txBody>
      </p:sp>
      <p:sp>
        <p:nvSpPr>
          <p:cNvPr id="6963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FEBF2229-31B3-4181-8FAF-628E3AB8D98E}" type="slidenum">
              <a:rPr lang="en-US" altLang="en-US" sz="1400"/>
              <a:pPr>
                <a:spcBef>
                  <a:spcPct val="0"/>
                </a:spcBef>
                <a:buFontTx/>
                <a:buNone/>
              </a:pPr>
              <a:t>28</a:t>
            </a:fld>
            <a:endParaRPr lang="en-US" altLang="en-US" sz="1400"/>
          </a:p>
        </p:txBody>
      </p:sp>
      <p:sp>
        <p:nvSpPr>
          <p:cNvPr id="2" name="TextBox 1"/>
          <p:cNvSpPr txBox="1"/>
          <p:nvPr/>
        </p:nvSpPr>
        <p:spPr>
          <a:xfrm>
            <a:off x="3200400" y="5573714"/>
            <a:ext cx="5791200" cy="369332"/>
          </a:xfrm>
          <a:prstGeom prst="rect">
            <a:avLst/>
          </a:prstGeom>
          <a:noFill/>
        </p:spPr>
        <p:txBody>
          <a:bodyPr>
            <a:spAutoFit/>
          </a:bodyPr>
          <a:lstStyle/>
          <a:p>
            <a:pPr eaLnBrk="1" hangingPunct="1">
              <a:defRPr/>
            </a:pPr>
            <a:r>
              <a:rPr lang="en-US" dirty="0"/>
              <a:t>Difference between viruses and worms</a:t>
            </a:r>
          </a:p>
        </p:txBody>
      </p:sp>
      <p:pic>
        <p:nvPicPr>
          <p:cNvPr id="16390" name="Picture 2"/>
          <p:cNvPicPr>
            <a:picLocks noChangeAspect="1" noChangeArrowheads="1"/>
          </p:cNvPicPr>
          <p:nvPr/>
        </p:nvPicPr>
        <p:blipFill>
          <a:blip r:embed="rId3"/>
          <a:srcRect/>
          <a:stretch>
            <a:fillRect/>
          </a:stretch>
        </p:blipFill>
        <p:spPr bwMode="auto">
          <a:xfrm>
            <a:off x="609600" y="1926432"/>
            <a:ext cx="9881394" cy="26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9638" name="Picture 7"/>
          <p:cNvPicPr>
            <a:picLocks noChangeAspect="1" noChangeArrowheads="1"/>
          </p:cNvPicPr>
          <p:nvPr/>
        </p:nvPicPr>
        <p:blipFill>
          <a:blip r:embed="rId4">
            <a:extLst>
              <a:ext uri="{28A0092B-C50C-407E-A947-70E740481C1C}">
                <a14:useLocalDpi xmlns:a14="http://schemas.microsoft.com/office/drawing/2010/main" val="0"/>
              </a:ext>
            </a:extLst>
          </a:blip>
          <a:srcRect l="63397" t="69395" r="4247" b="26041"/>
          <a:stretch>
            <a:fillRect/>
          </a:stretch>
        </p:blipFill>
        <p:spPr bwMode="auto">
          <a:xfrm>
            <a:off x="584994" y="4648201"/>
            <a:ext cx="9881394" cy="69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1711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920359" y="422275"/>
            <a:ext cx="6172200" cy="762000"/>
          </a:xfrm>
        </p:spPr>
        <p:txBody>
          <a:bodyPr>
            <a:normAutofit fontScale="90000"/>
          </a:bodyPr>
          <a:lstStyle/>
          <a:p>
            <a:r>
              <a:rPr lang="en-US" dirty="0">
                <a:solidFill>
                  <a:srgbClr val="FF0000"/>
                </a:solidFill>
              </a:rPr>
              <a:t>10- Crypto-mining Malware</a:t>
            </a:r>
            <a:endParaRPr lang="en-US" altLang="en-US" dirty="0"/>
          </a:p>
        </p:txBody>
      </p:sp>
      <p:sp>
        <p:nvSpPr>
          <p:cNvPr id="94211" name="Rectangle 3"/>
          <p:cNvSpPr>
            <a:spLocks noGrp="1" noChangeArrowheads="1"/>
          </p:cNvSpPr>
          <p:nvPr>
            <p:ph type="body" idx="1"/>
          </p:nvPr>
        </p:nvSpPr>
        <p:spPr>
          <a:xfrm>
            <a:off x="457200" y="1676400"/>
            <a:ext cx="10972800" cy="1371600"/>
          </a:xfrm>
        </p:spPr>
        <p:txBody>
          <a:bodyPr/>
          <a:lstStyle/>
          <a:p>
            <a:r>
              <a:rPr lang="en-US" sz="2400" dirty="0">
                <a:solidFill>
                  <a:srgbClr val="FF0000"/>
                </a:solidFill>
              </a:rPr>
              <a:t>Crypto-mining malware </a:t>
            </a:r>
            <a:r>
              <a:rPr lang="en-US" sz="2200" dirty="0"/>
              <a:t>( </a:t>
            </a:r>
            <a:r>
              <a:rPr lang="en-US" sz="2200" dirty="0" err="1"/>
              <a:t>Cryptojacking</a:t>
            </a:r>
            <a:r>
              <a:rPr lang="en-US" sz="2200" dirty="0"/>
              <a:t>) is a form of malware that hides on your device and steals its computing resources in order to mine for valuable online currencies like Bitcoin.</a:t>
            </a:r>
          </a:p>
        </p:txBody>
      </p:sp>
      <p:sp>
        <p:nvSpPr>
          <p:cNvPr id="9421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A4F6E5C9-8BAD-4403-8437-9215B1F60FDE}" type="slidenum">
              <a:rPr lang="en-US" altLang="en-US" sz="1400"/>
              <a:pPr>
                <a:spcBef>
                  <a:spcPct val="0"/>
                </a:spcBef>
                <a:buFontTx/>
                <a:buNone/>
              </a:pPr>
              <a:t>29</a:t>
            </a:fld>
            <a:endParaRPr lang="en-US" altLang="en-US" sz="140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895600"/>
            <a:ext cx="11658600" cy="3238500"/>
          </a:xfrm>
          <a:prstGeom prst="rect">
            <a:avLst/>
          </a:prstGeom>
        </p:spPr>
      </p:pic>
    </p:spTree>
    <p:extLst>
      <p:ext uri="{BB962C8B-B14F-4D97-AF65-F5344CB8AC3E}">
        <p14:creationId xmlns:p14="http://schemas.microsoft.com/office/powerpoint/2010/main" val="258480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2" name="object 2"/>
          <p:cNvSpPr txBox="1">
            <a:spLocks noGrp="1"/>
          </p:cNvSpPr>
          <p:nvPr>
            <p:ph type="title"/>
          </p:nvPr>
        </p:nvSpPr>
        <p:spPr>
          <a:xfrm>
            <a:off x="4800600" y="334090"/>
            <a:ext cx="2286635" cy="689932"/>
          </a:xfrm>
          <a:prstGeom prst="rect">
            <a:avLst/>
          </a:prstGeom>
        </p:spPr>
        <p:txBody>
          <a:bodyPr vert="horz" wrap="square" lIns="0" tIns="12700" rIns="0" bIns="0" rtlCol="0">
            <a:spAutoFit/>
          </a:bodyPr>
          <a:lstStyle/>
          <a:p>
            <a:pPr marL="12700">
              <a:lnSpc>
                <a:spcPct val="100000"/>
              </a:lnSpc>
              <a:spcBef>
                <a:spcPts val="100"/>
              </a:spcBef>
            </a:pPr>
            <a:r>
              <a:rPr sz="4400" spc="-5" dirty="0">
                <a:solidFill>
                  <a:srgbClr val="FF0000"/>
                </a:solidFill>
              </a:rPr>
              <a:t>Outline</a:t>
            </a:r>
            <a:endParaRPr spc="-5" dirty="0">
              <a:solidFill>
                <a:srgbClr val="FF0000"/>
              </a:solidFill>
            </a:endParaRPr>
          </a:p>
        </p:txBody>
      </p:sp>
      <p:sp>
        <p:nvSpPr>
          <p:cNvPr id="3" name="object 3"/>
          <p:cNvSpPr txBox="1"/>
          <p:nvPr/>
        </p:nvSpPr>
        <p:spPr>
          <a:xfrm>
            <a:off x="838200" y="914400"/>
            <a:ext cx="11582400" cy="6289542"/>
          </a:xfrm>
          <a:prstGeom prst="rect">
            <a:avLst/>
          </a:prstGeom>
        </p:spPr>
        <p:txBody>
          <a:bodyPr vert="horz" wrap="square" lIns="0" tIns="97155" rIns="0" bIns="0" rtlCol="0">
            <a:spAutoFit/>
          </a:bodyPr>
          <a:lstStyle/>
          <a:p>
            <a:pPr marL="241300" indent="-228600">
              <a:lnSpc>
                <a:spcPct val="100000"/>
              </a:lnSpc>
              <a:spcBef>
                <a:spcPts val="670"/>
              </a:spcBef>
              <a:buFont typeface="Arial MT"/>
              <a:buChar char="•"/>
              <a:tabLst>
                <a:tab pos="241300" algn="l"/>
              </a:tabLst>
            </a:pPr>
            <a:r>
              <a:rPr lang="en-US" sz="2800" spc="-15" dirty="0">
                <a:solidFill>
                  <a:schemeClr val="accent4"/>
                </a:solidFill>
                <a:latin typeface="Calibri"/>
                <a:cs typeface="Calibri"/>
              </a:rPr>
              <a:t>Definition of Malware</a:t>
            </a:r>
          </a:p>
          <a:p>
            <a:pPr marL="12700">
              <a:lnSpc>
                <a:spcPct val="150000"/>
              </a:lnSpc>
              <a:spcBef>
                <a:spcPts val="105"/>
              </a:spcBef>
              <a:defRPr/>
            </a:pPr>
            <a:r>
              <a:rPr lang="en-US" sz="2800" kern="0" spc="-15" dirty="0">
                <a:solidFill>
                  <a:srgbClr val="FF0000"/>
                </a:solidFill>
                <a:latin typeface="Times New Roman" panose="02020603050405020304" pitchFamily="18" charset="0"/>
                <a:cs typeface="Times New Roman" panose="02020603050405020304" pitchFamily="18" charset="0"/>
              </a:rPr>
              <a:t>What is a </a:t>
            </a:r>
            <a:r>
              <a:rPr lang="en-US" sz="2800" kern="0" spc="-10" dirty="0">
                <a:solidFill>
                  <a:srgbClr val="FF0000"/>
                </a:solidFill>
                <a:latin typeface="Times New Roman" panose="02020603050405020304" pitchFamily="18" charset="0"/>
                <a:cs typeface="Times New Roman" panose="02020603050405020304" pitchFamily="18" charset="0"/>
              </a:rPr>
              <a:t>Malware?</a:t>
            </a:r>
          </a:p>
          <a:p>
            <a:pPr marL="12700">
              <a:lnSpc>
                <a:spcPct val="150000"/>
              </a:lnSpc>
              <a:spcBef>
                <a:spcPts val="105"/>
              </a:spcBef>
              <a:defRPr/>
            </a:pPr>
            <a:r>
              <a:rPr lang="en-GB" sz="2800" spc="-15" dirty="0">
                <a:solidFill>
                  <a:srgbClr val="FF0000"/>
                </a:solidFill>
              </a:rPr>
              <a:t>Where </a:t>
            </a:r>
            <a:r>
              <a:rPr lang="en-GB" sz="2800" spc="-10" dirty="0">
                <a:solidFill>
                  <a:srgbClr val="FF0000"/>
                </a:solidFill>
              </a:rPr>
              <a:t>malware </a:t>
            </a:r>
            <a:r>
              <a:rPr lang="en-GB" sz="2800" dirty="0">
                <a:solidFill>
                  <a:srgbClr val="FF0000"/>
                </a:solidFill>
              </a:rPr>
              <a:t>comes</a:t>
            </a:r>
            <a:r>
              <a:rPr lang="en-GB" sz="2800" spc="-105" dirty="0">
                <a:solidFill>
                  <a:srgbClr val="FF0000"/>
                </a:solidFill>
              </a:rPr>
              <a:t> </a:t>
            </a:r>
            <a:r>
              <a:rPr lang="en-GB" sz="2800" spc="-25" dirty="0">
                <a:solidFill>
                  <a:srgbClr val="FF0000"/>
                </a:solidFill>
              </a:rPr>
              <a:t>from?</a:t>
            </a:r>
          </a:p>
          <a:p>
            <a:pPr marL="12700">
              <a:lnSpc>
                <a:spcPct val="150000"/>
              </a:lnSpc>
              <a:spcBef>
                <a:spcPts val="105"/>
              </a:spcBef>
              <a:defRPr/>
            </a:pPr>
            <a:r>
              <a:rPr lang="en-GB" sz="2800" kern="0" spc="-25" dirty="0">
                <a:solidFill>
                  <a:srgbClr val="FF0000"/>
                </a:solidFill>
                <a:latin typeface="Times New Roman" panose="02020603050405020304" pitchFamily="18" charset="0"/>
                <a:cs typeface="Times New Roman" panose="02020603050405020304" pitchFamily="18" charset="0"/>
              </a:rPr>
              <a:t>How does </a:t>
            </a:r>
            <a:r>
              <a:rPr lang="en-US" sz="2800" kern="0" spc="-10" dirty="0">
                <a:solidFill>
                  <a:srgbClr val="FF0000"/>
                </a:solidFill>
                <a:latin typeface="Times New Roman" panose="02020603050405020304" pitchFamily="18" charset="0"/>
                <a:cs typeface="Times New Roman" panose="02020603050405020304" pitchFamily="18" charset="0"/>
              </a:rPr>
              <a:t>Malware Work?</a:t>
            </a:r>
          </a:p>
          <a:p>
            <a:pPr marL="12700">
              <a:lnSpc>
                <a:spcPct val="150000"/>
              </a:lnSpc>
              <a:spcBef>
                <a:spcPts val="105"/>
              </a:spcBef>
              <a:defRPr/>
            </a:pPr>
            <a:r>
              <a:rPr lang="en-GB" sz="2800" dirty="0">
                <a:solidFill>
                  <a:srgbClr val="FF0000"/>
                </a:solidFill>
                <a:latin typeface="Times New Roman" panose="02020603050405020304" pitchFamily="18" charset="0"/>
                <a:cs typeface="Times New Roman" panose="02020603050405020304" pitchFamily="18" charset="0"/>
              </a:rPr>
              <a:t>How to </a:t>
            </a:r>
            <a:r>
              <a:rPr lang="en-GB" sz="2800" spc="-10" dirty="0">
                <a:solidFill>
                  <a:srgbClr val="FF0000"/>
                </a:solidFill>
                <a:latin typeface="Times New Roman" panose="02020603050405020304" pitchFamily="18" charset="0"/>
                <a:cs typeface="Times New Roman" panose="02020603050405020304" pitchFamily="18" charset="0"/>
              </a:rPr>
              <a:t>recognize</a:t>
            </a:r>
            <a:r>
              <a:rPr lang="en-GB" sz="2800" spc="-105" dirty="0">
                <a:solidFill>
                  <a:srgbClr val="FF0000"/>
                </a:solidFill>
                <a:latin typeface="Times New Roman" panose="02020603050405020304" pitchFamily="18" charset="0"/>
                <a:cs typeface="Times New Roman" panose="02020603050405020304" pitchFamily="18" charset="0"/>
              </a:rPr>
              <a:t> </a:t>
            </a:r>
            <a:r>
              <a:rPr lang="en-GB" sz="2800" spc="-10" dirty="0">
                <a:solidFill>
                  <a:srgbClr val="FF0000"/>
                </a:solidFill>
                <a:latin typeface="Times New Roman" panose="02020603050405020304" pitchFamily="18" charset="0"/>
                <a:cs typeface="Times New Roman" panose="02020603050405020304" pitchFamily="18" charset="0"/>
              </a:rPr>
              <a:t>malware?</a:t>
            </a:r>
            <a:endParaRPr lang="en-US" sz="2800" kern="0" spc="-25" dirty="0">
              <a:solidFill>
                <a:srgbClr val="FF0000"/>
              </a:solidFill>
              <a:latin typeface="Times New Roman" panose="02020603050405020304" pitchFamily="18" charset="0"/>
              <a:cs typeface="Times New Roman" panose="02020603050405020304" pitchFamily="18" charset="0"/>
            </a:endParaRPr>
          </a:p>
          <a:p>
            <a:pPr marL="241300" indent="-228600">
              <a:lnSpc>
                <a:spcPct val="100000"/>
              </a:lnSpc>
              <a:spcBef>
                <a:spcPts val="670"/>
              </a:spcBef>
              <a:buFont typeface="Arial MT"/>
              <a:buChar char="•"/>
              <a:tabLst>
                <a:tab pos="241300" algn="l"/>
              </a:tabLst>
            </a:pPr>
            <a:r>
              <a:rPr lang="en-US" sz="2800" spc="-15" dirty="0">
                <a:solidFill>
                  <a:schemeClr val="accent4"/>
                </a:solidFill>
                <a:latin typeface="Calibri"/>
                <a:cs typeface="Calibri"/>
              </a:rPr>
              <a:t>Types of Malware</a:t>
            </a:r>
          </a:p>
          <a:p>
            <a:pPr marL="241300" indent="-228600">
              <a:lnSpc>
                <a:spcPct val="100000"/>
              </a:lnSpc>
              <a:spcBef>
                <a:spcPts val="670"/>
              </a:spcBef>
              <a:buFont typeface="Arial MT"/>
              <a:buChar char="•"/>
              <a:tabLst>
                <a:tab pos="241300" algn="l"/>
              </a:tabLst>
            </a:pPr>
            <a:r>
              <a:rPr lang="en-US" altLang="en-US" sz="2800" spc="-15" dirty="0">
                <a:solidFill>
                  <a:schemeClr val="accent4"/>
                </a:solidFill>
                <a:latin typeface="Calibri"/>
                <a:cs typeface="Calibri"/>
              </a:rPr>
              <a:t>Attacks Using Malware</a:t>
            </a:r>
          </a:p>
          <a:p>
            <a:pPr marL="241300" indent="-228600">
              <a:lnSpc>
                <a:spcPct val="100000"/>
              </a:lnSpc>
              <a:spcBef>
                <a:spcPts val="670"/>
              </a:spcBef>
              <a:buFont typeface="Arial MT"/>
              <a:buChar char="•"/>
              <a:tabLst>
                <a:tab pos="241300" algn="l"/>
              </a:tabLst>
            </a:pPr>
            <a:r>
              <a:rPr lang="en-US" sz="2800" spc="-15" dirty="0">
                <a:solidFill>
                  <a:schemeClr val="accent4"/>
                </a:solidFill>
                <a:latin typeface="Calibri"/>
                <a:cs typeface="Calibri"/>
              </a:rPr>
              <a:t>Remove Malware</a:t>
            </a:r>
          </a:p>
          <a:p>
            <a:pPr marL="241300" indent="-228600">
              <a:lnSpc>
                <a:spcPct val="100000"/>
              </a:lnSpc>
              <a:spcBef>
                <a:spcPts val="670"/>
              </a:spcBef>
              <a:buFont typeface="Arial MT"/>
              <a:buChar char="•"/>
              <a:tabLst>
                <a:tab pos="241300" algn="l"/>
              </a:tabLst>
            </a:pPr>
            <a:r>
              <a:rPr lang="en-US" altLang="ar-JO" sz="2800" spc="-15" dirty="0">
                <a:solidFill>
                  <a:schemeClr val="accent4"/>
                </a:solidFill>
                <a:latin typeface="Calibri"/>
                <a:cs typeface="Calibri"/>
              </a:rPr>
              <a:t>Preventing infection</a:t>
            </a:r>
          </a:p>
          <a:p>
            <a:pPr marL="241300" indent="-228600">
              <a:lnSpc>
                <a:spcPct val="100000"/>
              </a:lnSpc>
              <a:spcBef>
                <a:spcPts val="670"/>
              </a:spcBef>
              <a:buFont typeface="Arial MT"/>
              <a:buChar char="•"/>
              <a:tabLst>
                <a:tab pos="241300" algn="l"/>
              </a:tabLst>
            </a:pPr>
            <a:r>
              <a:rPr lang="en-US" sz="2800" spc="-15" dirty="0">
                <a:solidFill>
                  <a:schemeClr val="accent4"/>
                </a:solidFill>
                <a:latin typeface="Calibri"/>
                <a:cs typeface="Calibri"/>
              </a:rPr>
              <a:t>Antivirus </a:t>
            </a:r>
          </a:p>
          <a:p>
            <a:pPr marL="241300" indent="-228600">
              <a:lnSpc>
                <a:spcPct val="100000"/>
              </a:lnSpc>
              <a:spcBef>
                <a:spcPts val="670"/>
              </a:spcBef>
              <a:buFont typeface="Arial MT"/>
              <a:buChar char="•"/>
              <a:tabLst>
                <a:tab pos="241300" algn="l"/>
              </a:tabLst>
            </a:pPr>
            <a:endParaRPr lang="en-US" sz="2800" spc="-15" dirty="0">
              <a:solidFill>
                <a:schemeClr val="accent4"/>
              </a:solidFill>
              <a:latin typeface="Calibri"/>
              <a:cs typeface="Calibri"/>
            </a:endParaRPr>
          </a:p>
        </p:txBody>
      </p:sp>
    </p:spTree>
    <p:extLst>
      <p:ext uri="{BB962C8B-B14F-4D97-AF65-F5344CB8AC3E}">
        <p14:creationId xmlns:p14="http://schemas.microsoft.com/office/powerpoint/2010/main" val="1075772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910958" y="405086"/>
            <a:ext cx="3507316" cy="682625"/>
          </a:xfrm>
        </p:spPr>
        <p:txBody>
          <a:bodyPr>
            <a:normAutofit fontScale="90000"/>
          </a:bodyPr>
          <a:lstStyle/>
          <a:p>
            <a:r>
              <a:rPr lang="en-US" altLang="en-US" dirty="0">
                <a:solidFill>
                  <a:srgbClr val="FF0000"/>
                </a:solidFill>
              </a:rPr>
              <a:t>11- Backdoor</a:t>
            </a:r>
          </a:p>
        </p:txBody>
      </p:sp>
      <p:sp>
        <p:nvSpPr>
          <p:cNvPr id="83971" name="Rectangle 3"/>
          <p:cNvSpPr>
            <a:spLocks noGrp="1" noChangeArrowheads="1"/>
          </p:cNvSpPr>
          <p:nvPr>
            <p:ph type="body" idx="1"/>
          </p:nvPr>
        </p:nvSpPr>
        <p:spPr>
          <a:xfrm>
            <a:off x="152400" y="1066800"/>
            <a:ext cx="11353800" cy="3962400"/>
          </a:xfrm>
        </p:spPr>
        <p:txBody>
          <a:bodyPr/>
          <a:lstStyle/>
          <a:p>
            <a:r>
              <a:rPr lang="en-US" altLang="en-US" sz="2400" dirty="0">
                <a:solidFill>
                  <a:srgbClr val="FF0000"/>
                </a:solidFill>
              </a:rPr>
              <a:t>Backdoor</a:t>
            </a:r>
            <a:r>
              <a:rPr lang="en-US" altLang="en-US" b="1" dirty="0">
                <a:solidFill>
                  <a:srgbClr val="C00000"/>
                </a:solidFill>
              </a:rPr>
              <a:t> </a:t>
            </a:r>
            <a:r>
              <a:rPr lang="en-US" altLang="en-US" sz="2000" dirty="0"/>
              <a:t>Software code that circumvents normal security to give program access</a:t>
            </a:r>
          </a:p>
          <a:p>
            <a:pPr lvl="1"/>
            <a:r>
              <a:rPr lang="en-US" altLang="en-US" sz="2000" dirty="0"/>
              <a:t>is a program or a set of related programs that a hacker installs on a target</a:t>
            </a:r>
            <a:r>
              <a:rPr lang="ar-JO" altLang="en-US" sz="2000" dirty="0"/>
              <a:t> </a:t>
            </a:r>
            <a:r>
              <a:rPr lang="en-US" altLang="en-US" sz="2000" dirty="0"/>
              <a:t>system to allow access to the system at a later time. </a:t>
            </a:r>
          </a:p>
          <a:p>
            <a:pPr lvl="1"/>
            <a:r>
              <a:rPr lang="en-US" altLang="en-US" sz="2000" dirty="0"/>
              <a:t>A backdoor can be embedded in a malicious Trojan.</a:t>
            </a:r>
            <a:endParaRPr lang="ar-SA" altLang="en-US" sz="2000" dirty="0"/>
          </a:p>
          <a:p>
            <a:pPr lvl="1"/>
            <a:r>
              <a:rPr lang="en-US" altLang="en-US" sz="2000" dirty="0"/>
              <a:t>it opens a backdoor to your system.</a:t>
            </a:r>
          </a:p>
          <a:p>
            <a:pPr lvl="1"/>
            <a:r>
              <a:rPr lang="en-US" altLang="ar-JO" sz="2000" dirty="0"/>
              <a:t>Is a malware type that negates normal authentication procedures to access a system. As a result, remote access is granted to resources within an application, such as databases and file servers.</a:t>
            </a:r>
            <a:endParaRPr lang="en-US" altLang="en-US" sz="2000" dirty="0"/>
          </a:p>
          <a:p>
            <a:pPr lvl="1"/>
            <a:r>
              <a:rPr lang="en-US" altLang="en-US" sz="2000" dirty="0"/>
              <a:t>Common practice by developers</a:t>
            </a:r>
          </a:p>
          <a:p>
            <a:pPr lvl="2"/>
            <a:r>
              <a:rPr lang="en-US" altLang="en-US" sz="2000" dirty="0"/>
              <a:t>Intent is to remove backdoors in final application</a:t>
            </a:r>
          </a:p>
        </p:txBody>
      </p:sp>
      <p:sp>
        <p:nvSpPr>
          <p:cNvPr id="8397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453DB396-8B75-4804-AC1D-2E6863FB8F32}" type="slidenum">
              <a:rPr lang="en-US" altLang="en-US" sz="1400"/>
              <a:pPr>
                <a:spcBef>
                  <a:spcPct val="0"/>
                </a:spcBef>
                <a:buFontTx/>
                <a:buNone/>
              </a:pPr>
              <a:t>30</a:t>
            </a:fld>
            <a:endParaRPr lang="en-US" altLang="en-US" sz="1400"/>
          </a:p>
        </p:txBody>
      </p:sp>
    </p:spTree>
    <p:extLst>
      <p:ext uri="{BB962C8B-B14F-4D97-AF65-F5344CB8AC3E}">
        <p14:creationId xmlns:p14="http://schemas.microsoft.com/office/powerpoint/2010/main" val="3767960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14040" y="365125"/>
            <a:ext cx="6739759" cy="1325563"/>
          </a:xfrm>
        </p:spPr>
        <p:txBody>
          <a:bodyPr/>
          <a:lstStyle/>
          <a:p>
            <a:pPr eaLnBrk="1" hangingPunct="1"/>
            <a:r>
              <a:rPr lang="en-US" altLang="ar-JO" dirty="0">
                <a:solidFill>
                  <a:srgbClr val="FF0000"/>
                </a:solidFill>
              </a:rPr>
              <a:t>Malicious Software</a:t>
            </a:r>
            <a:endParaRPr lang="en-AU" altLang="ar-JO" dirty="0">
              <a:solidFill>
                <a:srgbClr val="FF0000"/>
              </a:solidFill>
            </a:endParaRPr>
          </a:p>
        </p:txBody>
      </p:sp>
      <p:pic>
        <p:nvPicPr>
          <p:cNvPr id="47107" name="Picture 5" descr="Ch19. Taxonomy.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l="3580" t="4633" r="3580" b="18529"/>
          <a:stretch>
            <a:fillRect/>
          </a:stretch>
        </p:blipFill>
        <p:spPr bwMode="auto">
          <a:xfrm>
            <a:off x="409903" y="1870840"/>
            <a:ext cx="11435256" cy="4740167"/>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319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141075" y="491030"/>
            <a:ext cx="5107516" cy="758825"/>
          </a:xfrm>
        </p:spPr>
        <p:txBody>
          <a:bodyPr>
            <a:normAutofit fontScale="90000"/>
          </a:bodyPr>
          <a:lstStyle/>
          <a:p>
            <a:r>
              <a:rPr lang="en-US" altLang="en-US" dirty="0">
                <a:solidFill>
                  <a:srgbClr val="FF0000"/>
                </a:solidFill>
              </a:rPr>
              <a:t>Attacks Using Malware</a:t>
            </a:r>
          </a:p>
        </p:txBody>
      </p:sp>
      <p:sp>
        <p:nvSpPr>
          <p:cNvPr id="51203" name="Rectangle 3"/>
          <p:cNvSpPr>
            <a:spLocks noGrp="1" noChangeArrowheads="1"/>
          </p:cNvSpPr>
          <p:nvPr>
            <p:ph type="body" idx="1"/>
          </p:nvPr>
        </p:nvSpPr>
        <p:spPr>
          <a:xfrm>
            <a:off x="1295400" y="1371600"/>
            <a:ext cx="9751483" cy="4114800"/>
          </a:xfrm>
        </p:spPr>
        <p:txBody>
          <a:bodyPr/>
          <a:lstStyle/>
          <a:p>
            <a:r>
              <a:rPr lang="en-US" altLang="en-US" dirty="0"/>
              <a:t>Malicious software (malware)</a:t>
            </a:r>
          </a:p>
          <a:p>
            <a:pPr lvl="1"/>
            <a:r>
              <a:rPr lang="en-US" altLang="en-US" dirty="0"/>
              <a:t>Enters a computer system:</a:t>
            </a:r>
          </a:p>
          <a:p>
            <a:pPr lvl="2"/>
            <a:r>
              <a:rPr lang="en-US" altLang="en-US" dirty="0"/>
              <a:t>Without the owner</a:t>
            </a:r>
            <a:r>
              <a:rPr lang="ja-JP" altLang="en-US" dirty="0"/>
              <a:t>’</a:t>
            </a:r>
            <a:r>
              <a:rPr lang="en-US" altLang="ja-JP" dirty="0"/>
              <a:t>s knowledge or consent</a:t>
            </a:r>
          </a:p>
          <a:p>
            <a:pPr lvl="1"/>
            <a:r>
              <a:rPr lang="en-US" altLang="en-US" dirty="0"/>
              <a:t>Refers to a wide variety of damaging or annoying software</a:t>
            </a:r>
          </a:p>
          <a:p>
            <a:r>
              <a:rPr lang="en-US" altLang="en-US" dirty="0"/>
              <a:t>Primary objectives of malware</a:t>
            </a:r>
          </a:p>
          <a:p>
            <a:pPr lvl="1"/>
            <a:r>
              <a:rPr lang="en-US" altLang="en-US" dirty="0"/>
              <a:t>Infecting systems</a:t>
            </a:r>
          </a:p>
          <a:p>
            <a:pPr lvl="1"/>
            <a:r>
              <a:rPr lang="en-US" altLang="en-US" dirty="0"/>
              <a:t>Concealing its purpose</a:t>
            </a:r>
          </a:p>
          <a:p>
            <a:pPr lvl="1"/>
            <a:r>
              <a:rPr lang="en-US" altLang="en-US" dirty="0"/>
              <a:t>Making profit</a:t>
            </a:r>
          </a:p>
        </p:txBody>
      </p:sp>
      <p:sp>
        <p:nvSpPr>
          <p:cNvPr id="5120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E2D2FA0C-BC72-4076-9E1E-A3543020EAEE}" type="slidenum">
              <a:rPr lang="en-US" altLang="en-US" sz="1400"/>
              <a:pPr>
                <a:spcBef>
                  <a:spcPct val="0"/>
                </a:spcBef>
                <a:buFontTx/>
                <a:buNone/>
              </a:pPr>
              <a:t>32</a:t>
            </a:fld>
            <a:endParaRPr lang="en-US" altLang="en-US" sz="1400"/>
          </a:p>
        </p:txBody>
      </p:sp>
    </p:spTree>
    <p:extLst>
      <p:ext uri="{BB962C8B-B14F-4D97-AF65-F5344CB8AC3E}">
        <p14:creationId xmlns:p14="http://schemas.microsoft.com/office/powerpoint/2010/main" val="304864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3172" y="576140"/>
            <a:ext cx="5856288" cy="567463"/>
          </a:xfrm>
        </p:spPr>
        <p:txBody>
          <a:bodyPr vert="horz" wrap="square" lIns="0" tIns="13335" rIns="0" bIns="0" numCol="1" rtlCol="0" anchor="b" anchorCtr="0" compatLnSpc="1">
            <a:prstTxWarp prst="textNoShape">
              <a:avLst/>
            </a:prstTxWarp>
            <a:spAutoFit/>
          </a:bodyPr>
          <a:lstStyle/>
          <a:p>
            <a:pPr marL="12700">
              <a:spcBef>
                <a:spcPts val="105"/>
              </a:spcBef>
              <a:defRPr/>
            </a:pPr>
            <a:r>
              <a:rPr lang="en-US" dirty="0">
                <a:solidFill>
                  <a:srgbClr val="FF0000"/>
                </a:solidFill>
              </a:rPr>
              <a:t>R</a:t>
            </a:r>
            <a:r>
              <a:rPr spc="-15" dirty="0">
                <a:solidFill>
                  <a:srgbClr val="FF0000"/>
                </a:solidFill>
              </a:rPr>
              <a:t>emove</a:t>
            </a:r>
            <a:r>
              <a:rPr spc="-110" dirty="0">
                <a:solidFill>
                  <a:srgbClr val="FF0000"/>
                </a:solidFill>
              </a:rPr>
              <a:t> </a:t>
            </a:r>
            <a:r>
              <a:rPr lang="en-US" spc="-10" dirty="0">
                <a:solidFill>
                  <a:srgbClr val="FF0000"/>
                </a:solidFill>
              </a:rPr>
              <a:t>M</a:t>
            </a:r>
            <a:r>
              <a:rPr spc="-10" dirty="0">
                <a:solidFill>
                  <a:srgbClr val="FF0000"/>
                </a:solidFill>
              </a:rPr>
              <a:t>alware</a:t>
            </a:r>
          </a:p>
        </p:txBody>
      </p:sp>
      <p:sp>
        <p:nvSpPr>
          <p:cNvPr id="110595" name="object 3"/>
          <p:cNvSpPr>
            <a:spLocks noGrp="1"/>
          </p:cNvSpPr>
          <p:nvPr>
            <p:ph type="body" idx="1"/>
          </p:nvPr>
        </p:nvSpPr>
        <p:spPr>
          <a:xfrm>
            <a:off x="457200" y="1676401"/>
            <a:ext cx="11049000" cy="2228174"/>
          </a:xfrm>
        </p:spPr>
        <p:txBody>
          <a:bodyPr vert="horz" wrap="square" lIns="0" tIns="12065" rIns="0" bIns="0" numCol="1" anchor="t" anchorCtr="0" compatLnSpc="1">
            <a:prstTxWarp prst="textNoShape">
              <a:avLst/>
            </a:prstTxWarp>
            <a:spAutoFit/>
          </a:bodyPr>
          <a:lstStyle/>
          <a:p>
            <a:pPr marL="355600" algn="just">
              <a:spcBef>
                <a:spcPts val="100"/>
              </a:spcBef>
              <a:tabLst>
                <a:tab pos="355600" algn="l"/>
              </a:tabLst>
            </a:pPr>
            <a:r>
              <a:rPr lang="ar-JO" altLang="ar-JO" sz="2400" dirty="0"/>
              <a:t>The best way to get rid of malware is to use a  reliable </a:t>
            </a:r>
            <a:r>
              <a:rPr lang="ar-JO" altLang="ar-JO" sz="2400" dirty="0">
                <a:solidFill>
                  <a:srgbClr val="FF0000"/>
                </a:solidFill>
              </a:rPr>
              <a:t>malware removal tool</a:t>
            </a:r>
            <a:r>
              <a:rPr lang="ar-JO" altLang="ar-JO" sz="2400" dirty="0"/>
              <a:t>, as found in any good  anti-malware software. Avast Free Antivirus and anti-malware can quickly and easily remove any malware  from your devices. But it’s more than a free malware removal tool - it’s also real time protection against all  malware attacks.</a:t>
            </a:r>
          </a:p>
        </p:txBody>
      </p:sp>
    </p:spTree>
    <p:extLst>
      <p:ext uri="{BB962C8B-B14F-4D97-AF65-F5344CB8AC3E}">
        <p14:creationId xmlns:p14="http://schemas.microsoft.com/office/powerpoint/2010/main" val="3728243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838200" y="1143000"/>
            <a:ext cx="10439400" cy="4876800"/>
          </a:xfrm>
        </p:spPr>
        <p:txBody>
          <a:bodyPr/>
          <a:lstStyle/>
          <a:p>
            <a:pPr marL="0" indent="0" eaLnBrk="1" hangingPunct="1">
              <a:buNone/>
            </a:pPr>
            <a:endParaRPr lang="en-US" altLang="ar-JO" sz="800" dirty="0">
              <a:latin typeface="Century" panose="02040604050505020304" pitchFamily="18" charset="0"/>
            </a:endParaRPr>
          </a:p>
          <a:p>
            <a:pPr eaLnBrk="1" hangingPunct="1">
              <a:buFont typeface="Wingdings" panose="05000000000000000000" pitchFamily="2" charset="2"/>
              <a:buChar char="ü"/>
            </a:pPr>
            <a:r>
              <a:rPr lang="en-US" altLang="ar-JO" sz="2400" dirty="0">
                <a:latin typeface="Century" panose="02040604050505020304" pitchFamily="18" charset="0"/>
              </a:rPr>
              <a:t>Use only trusted software, not pirated software.</a:t>
            </a:r>
          </a:p>
          <a:p>
            <a:pPr eaLnBrk="1" hangingPunct="1">
              <a:buFont typeface="Wingdings" panose="05000000000000000000" pitchFamily="2" charset="2"/>
              <a:buChar char="ü"/>
            </a:pPr>
            <a:r>
              <a:rPr lang="en-US" altLang="ar-JO" sz="2400" dirty="0">
                <a:latin typeface="Century" panose="02040604050505020304" pitchFamily="18" charset="0"/>
              </a:rPr>
              <a:t>Test all new software on isolated computer system.</a:t>
            </a:r>
          </a:p>
          <a:p>
            <a:pPr eaLnBrk="1" hangingPunct="1">
              <a:buFont typeface="Wingdings" panose="05000000000000000000" pitchFamily="2" charset="2"/>
              <a:buChar char="ü"/>
            </a:pPr>
            <a:r>
              <a:rPr lang="en-US" altLang="ar-JO" sz="2400" dirty="0">
                <a:latin typeface="Century" panose="02040604050505020304" pitchFamily="18" charset="0"/>
              </a:rPr>
              <a:t>Regularly take backup of the programs.</a:t>
            </a:r>
          </a:p>
          <a:p>
            <a:pPr eaLnBrk="1" hangingPunct="1">
              <a:buFont typeface="Wingdings" panose="05000000000000000000" pitchFamily="2" charset="2"/>
              <a:buChar char="ü"/>
            </a:pPr>
            <a:r>
              <a:rPr lang="en-US" altLang="ar-JO" sz="2400" dirty="0">
                <a:latin typeface="Century" panose="02040604050505020304" pitchFamily="18" charset="0"/>
              </a:rPr>
              <a:t>Use anti-virus software to detect and remove viruses.</a:t>
            </a:r>
          </a:p>
          <a:p>
            <a:pPr eaLnBrk="1" hangingPunct="1">
              <a:buFont typeface="Wingdings" panose="05000000000000000000" pitchFamily="2" charset="2"/>
              <a:buChar char="ü"/>
            </a:pPr>
            <a:r>
              <a:rPr lang="en-US" altLang="ar-JO" sz="2400" dirty="0">
                <a:latin typeface="Century" panose="02040604050505020304" pitchFamily="18" charset="0"/>
              </a:rPr>
              <a:t>Update virus database frequently to get new virus signatures.</a:t>
            </a:r>
          </a:p>
          <a:p>
            <a:pPr eaLnBrk="1" hangingPunct="1">
              <a:buFont typeface="Wingdings" panose="05000000000000000000" pitchFamily="2" charset="2"/>
              <a:buChar char="ü"/>
            </a:pPr>
            <a:r>
              <a:rPr lang="en-US" altLang="ar-JO" sz="2400" dirty="0">
                <a:latin typeface="Century" panose="02040604050505020304" pitchFamily="18" charset="0"/>
              </a:rPr>
              <a:t>Install firewall software, which hampers or prevents the functionality of worms and Trojan horses.</a:t>
            </a:r>
          </a:p>
          <a:p>
            <a:pPr>
              <a:spcBef>
                <a:spcPts val="625"/>
              </a:spcBef>
              <a:buFont typeface="Wingdings" panose="05000000000000000000" pitchFamily="2" charset="2"/>
              <a:buChar char="ü"/>
            </a:pPr>
            <a:r>
              <a:rPr lang="ar-JO" altLang="ar-JO" sz="2400" dirty="0">
                <a:latin typeface="Century" panose="02040604050505020304" pitchFamily="18" charset="0"/>
              </a:rPr>
              <a:t>Don't open email attachments from unknown or unexpected  sources.</a:t>
            </a:r>
          </a:p>
          <a:p>
            <a:pPr eaLnBrk="1" hangingPunct="1">
              <a:buFont typeface="Wingdings" panose="05000000000000000000" pitchFamily="2" charset="2"/>
              <a:buChar char="ü"/>
            </a:pPr>
            <a:r>
              <a:rPr lang="en-US" altLang="ar-JO" sz="2400" dirty="0">
                <a:latin typeface="Century" panose="02040604050505020304" pitchFamily="18" charset="0"/>
              </a:rPr>
              <a:t>Do not keep a floppy disk in the drive when starting a program, unless sure that it does not include malicious software, else virus will be copied in the boot sector. </a:t>
            </a:r>
          </a:p>
          <a:p>
            <a:pPr eaLnBrk="1" hangingPunct="1">
              <a:buFont typeface="Wingdings" panose="05000000000000000000" pitchFamily="2" charset="2"/>
              <a:buChar char="ü"/>
            </a:pPr>
            <a:endParaRPr lang="en-US" altLang="ar-JO" sz="2400" dirty="0">
              <a:latin typeface="Century" panose="02040604050505020304" pitchFamily="18" charset="0"/>
            </a:endParaRPr>
          </a:p>
        </p:txBody>
      </p:sp>
      <p:sp>
        <p:nvSpPr>
          <p:cNvPr id="2" name="Rectangle 1"/>
          <p:cNvSpPr/>
          <p:nvPr/>
        </p:nvSpPr>
        <p:spPr>
          <a:xfrm>
            <a:off x="2984938" y="496669"/>
            <a:ext cx="9033242" cy="646331"/>
          </a:xfrm>
          <a:prstGeom prst="rect">
            <a:avLst/>
          </a:prstGeom>
        </p:spPr>
        <p:txBody>
          <a:bodyPr wrap="none">
            <a:spAutoFit/>
          </a:bodyPr>
          <a:lstStyle/>
          <a:p>
            <a:r>
              <a:rPr lang="en-US" altLang="ar-JO" sz="3600" dirty="0">
                <a:solidFill>
                  <a:srgbClr val="FF0000"/>
                </a:solidFill>
                <a:latin typeface="+mj-lt"/>
                <a:ea typeface="+mj-ea"/>
                <a:cs typeface="+mj-cs"/>
              </a:rPr>
              <a:t>Preventing infection by malicious software :</a:t>
            </a:r>
          </a:p>
        </p:txBody>
      </p:sp>
    </p:spTree>
    <p:extLst>
      <p:ext uri="{BB962C8B-B14F-4D97-AF65-F5344CB8AC3E}">
        <p14:creationId xmlns:p14="http://schemas.microsoft.com/office/powerpoint/2010/main" val="383216171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animEffect transition="in" filter="fade">
                                      <p:cBhvr>
                                        <p:cTn id="7" dur="500"/>
                                        <p:tgtEl>
                                          <p:spTgt spid="37890">
                                            <p:txEl>
                                              <p:pRg st="1" end="1"/>
                                            </p:txEl>
                                          </p:spTgt>
                                        </p:tgtEl>
                                      </p:cBhvr>
                                    </p:animEffect>
                                    <p:anim calcmode="lin" valueType="num">
                                      <p:cBhvr>
                                        <p:cTn id="8" dur="500" fill="hold"/>
                                        <p:tgtEl>
                                          <p:spTgt spid="37890">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7890">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7890">
                                            <p:txEl>
                                              <p:pRg st="2" end="2"/>
                                            </p:txEl>
                                          </p:spTgt>
                                        </p:tgtEl>
                                        <p:attrNameLst>
                                          <p:attrName>style.visibility</p:attrName>
                                        </p:attrNameLst>
                                      </p:cBhvr>
                                      <p:to>
                                        <p:strVal val="visible"/>
                                      </p:to>
                                    </p:set>
                                    <p:animEffect transition="in" filter="fade">
                                      <p:cBhvr>
                                        <p:cTn id="14" dur="500"/>
                                        <p:tgtEl>
                                          <p:spTgt spid="37890">
                                            <p:txEl>
                                              <p:pRg st="2" end="2"/>
                                            </p:txEl>
                                          </p:spTgt>
                                        </p:tgtEl>
                                      </p:cBhvr>
                                    </p:animEffect>
                                    <p:anim calcmode="lin" valueType="num">
                                      <p:cBhvr>
                                        <p:cTn id="15" dur="500" fill="hold"/>
                                        <p:tgtEl>
                                          <p:spTgt spid="37890">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7890">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37890">
                                            <p:txEl>
                                              <p:pRg st="3" end="3"/>
                                            </p:txEl>
                                          </p:spTgt>
                                        </p:tgtEl>
                                        <p:attrNameLst>
                                          <p:attrName>style.visibility</p:attrName>
                                        </p:attrNameLst>
                                      </p:cBhvr>
                                      <p:to>
                                        <p:strVal val="visible"/>
                                      </p:to>
                                    </p:set>
                                    <p:animEffect transition="in" filter="fade">
                                      <p:cBhvr>
                                        <p:cTn id="21" dur="500"/>
                                        <p:tgtEl>
                                          <p:spTgt spid="37890">
                                            <p:txEl>
                                              <p:pRg st="3" end="3"/>
                                            </p:txEl>
                                          </p:spTgt>
                                        </p:tgtEl>
                                      </p:cBhvr>
                                    </p:animEffect>
                                    <p:anim calcmode="lin" valueType="num">
                                      <p:cBhvr>
                                        <p:cTn id="22" dur="500" fill="hold"/>
                                        <p:tgtEl>
                                          <p:spTgt spid="37890">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7890">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37890">
                                            <p:txEl>
                                              <p:pRg st="4" end="4"/>
                                            </p:txEl>
                                          </p:spTgt>
                                        </p:tgtEl>
                                        <p:attrNameLst>
                                          <p:attrName>style.visibility</p:attrName>
                                        </p:attrNameLst>
                                      </p:cBhvr>
                                      <p:to>
                                        <p:strVal val="visible"/>
                                      </p:to>
                                    </p:set>
                                    <p:animEffect transition="in" filter="fade">
                                      <p:cBhvr>
                                        <p:cTn id="28" dur="500"/>
                                        <p:tgtEl>
                                          <p:spTgt spid="37890">
                                            <p:txEl>
                                              <p:pRg st="4" end="4"/>
                                            </p:txEl>
                                          </p:spTgt>
                                        </p:tgtEl>
                                      </p:cBhvr>
                                    </p:animEffect>
                                    <p:anim calcmode="lin" valueType="num">
                                      <p:cBhvr>
                                        <p:cTn id="29" dur="500" fill="hold"/>
                                        <p:tgtEl>
                                          <p:spTgt spid="37890">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7890">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37890">
                                            <p:txEl>
                                              <p:pRg st="5" end="5"/>
                                            </p:txEl>
                                          </p:spTgt>
                                        </p:tgtEl>
                                        <p:attrNameLst>
                                          <p:attrName>style.visibility</p:attrName>
                                        </p:attrNameLst>
                                      </p:cBhvr>
                                      <p:to>
                                        <p:strVal val="visible"/>
                                      </p:to>
                                    </p:set>
                                    <p:animEffect transition="in" filter="fade">
                                      <p:cBhvr>
                                        <p:cTn id="35" dur="500"/>
                                        <p:tgtEl>
                                          <p:spTgt spid="37890">
                                            <p:txEl>
                                              <p:pRg st="5" end="5"/>
                                            </p:txEl>
                                          </p:spTgt>
                                        </p:tgtEl>
                                      </p:cBhvr>
                                    </p:animEffect>
                                    <p:anim calcmode="lin" valueType="num">
                                      <p:cBhvr>
                                        <p:cTn id="36" dur="500" fill="hold"/>
                                        <p:tgtEl>
                                          <p:spTgt spid="37890">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37890">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1" fill="hold">
                                          <p:stCondLst>
                                            <p:cond delay="0"/>
                                          </p:stCondLst>
                                        </p:cTn>
                                        <p:tgtEl>
                                          <p:spTgt spid="37890">
                                            <p:txEl>
                                              <p:pRg st="6" end="6"/>
                                            </p:txEl>
                                          </p:spTgt>
                                        </p:tgtEl>
                                        <p:attrNameLst>
                                          <p:attrName>style.visibility</p:attrName>
                                        </p:attrNameLst>
                                      </p:cBhvr>
                                      <p:to>
                                        <p:strVal val="visible"/>
                                      </p:to>
                                    </p:set>
                                    <p:animEffect transition="in" filter="fade">
                                      <p:cBhvr>
                                        <p:cTn id="42" dur="500"/>
                                        <p:tgtEl>
                                          <p:spTgt spid="37890">
                                            <p:txEl>
                                              <p:pRg st="6" end="6"/>
                                            </p:txEl>
                                          </p:spTgt>
                                        </p:tgtEl>
                                      </p:cBhvr>
                                    </p:animEffect>
                                    <p:anim calcmode="lin" valueType="num">
                                      <p:cBhvr>
                                        <p:cTn id="43" dur="500" fill="hold"/>
                                        <p:tgtEl>
                                          <p:spTgt spid="37890">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37890">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4" presetClass="entr" presetSubtype="0" fill="hold" grpId="0" nodeType="clickEffect">
                                  <p:stCondLst>
                                    <p:cond delay="0"/>
                                  </p:stCondLst>
                                  <p:childTnLst>
                                    <p:set>
                                      <p:cBhvr>
                                        <p:cTn id="48" dur="1" fill="hold">
                                          <p:stCondLst>
                                            <p:cond delay="0"/>
                                          </p:stCondLst>
                                        </p:cTn>
                                        <p:tgtEl>
                                          <p:spTgt spid="37890">
                                            <p:txEl>
                                              <p:pRg st="7" end="7"/>
                                            </p:txEl>
                                          </p:spTgt>
                                        </p:tgtEl>
                                        <p:attrNameLst>
                                          <p:attrName>style.visibility</p:attrName>
                                        </p:attrNameLst>
                                      </p:cBhvr>
                                      <p:to>
                                        <p:strVal val="visible"/>
                                      </p:to>
                                    </p:set>
                                    <p:animEffect transition="in" filter="fade">
                                      <p:cBhvr>
                                        <p:cTn id="49" dur="500"/>
                                        <p:tgtEl>
                                          <p:spTgt spid="37890">
                                            <p:txEl>
                                              <p:pRg st="7" end="7"/>
                                            </p:txEl>
                                          </p:spTgt>
                                        </p:tgtEl>
                                      </p:cBhvr>
                                    </p:animEffect>
                                    <p:anim calcmode="lin" valueType="num">
                                      <p:cBhvr>
                                        <p:cTn id="50" dur="500" fill="hold"/>
                                        <p:tgtEl>
                                          <p:spTgt spid="37890">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37890">
                                            <p:txEl>
                                              <p:pRg st="7" end="7"/>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37890">
                                            <p:txEl>
                                              <p:pRg st="8" end="8"/>
                                            </p:txEl>
                                          </p:spTgt>
                                        </p:tgtEl>
                                        <p:attrNameLst>
                                          <p:attrName>style.visibility</p:attrName>
                                        </p:attrNameLst>
                                      </p:cBhvr>
                                      <p:to>
                                        <p:strVal val="visible"/>
                                      </p:to>
                                    </p:set>
                                    <p:animEffect transition="in" filter="fade">
                                      <p:cBhvr>
                                        <p:cTn id="56" dur="500"/>
                                        <p:tgtEl>
                                          <p:spTgt spid="37890">
                                            <p:txEl>
                                              <p:pRg st="8" end="8"/>
                                            </p:txEl>
                                          </p:spTgt>
                                        </p:tgtEl>
                                      </p:cBhvr>
                                    </p:animEffect>
                                    <p:anim calcmode="lin" valueType="num">
                                      <p:cBhvr>
                                        <p:cTn id="57" dur="500" fill="hold"/>
                                        <p:tgtEl>
                                          <p:spTgt spid="37890">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37890">
                                            <p:txEl>
                                              <p:pRg st="8" end="8"/>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520559" y="501869"/>
            <a:ext cx="2211916" cy="606425"/>
          </a:xfrm>
        </p:spPr>
        <p:txBody>
          <a:bodyPr>
            <a:normAutofit fontScale="90000"/>
          </a:bodyPr>
          <a:lstStyle/>
          <a:p>
            <a:r>
              <a:rPr lang="en-US" dirty="0">
                <a:solidFill>
                  <a:srgbClr val="FF0000"/>
                </a:solidFill>
              </a:rPr>
              <a:t>Antivirus</a:t>
            </a:r>
          </a:p>
        </p:txBody>
      </p:sp>
      <p:sp>
        <p:nvSpPr>
          <p:cNvPr id="3" name="Content Placeholder 2"/>
          <p:cNvSpPr>
            <a:spLocks noGrp="1"/>
          </p:cNvSpPr>
          <p:nvPr>
            <p:ph idx="1"/>
          </p:nvPr>
        </p:nvSpPr>
        <p:spPr>
          <a:xfrm>
            <a:off x="990600" y="1447800"/>
            <a:ext cx="10820400" cy="4114800"/>
          </a:xfrm>
        </p:spPr>
        <p:txBody>
          <a:bodyPr/>
          <a:lstStyle/>
          <a:p>
            <a:r>
              <a:rPr lang="en-US" sz="2400" dirty="0">
                <a:solidFill>
                  <a:srgbClr val="FF0000"/>
                </a:solidFill>
              </a:rPr>
              <a:t>Antivirus </a:t>
            </a:r>
            <a:r>
              <a:rPr lang="en-US" sz="2400" dirty="0"/>
              <a:t>is software that is created specifically to help detect, prevent and remove malware (malicious software).</a:t>
            </a:r>
          </a:p>
          <a:p>
            <a:endParaRPr lang="en-US" sz="2400" dirty="0"/>
          </a:p>
          <a:p>
            <a:pPr marL="0" indent="0">
              <a:buNone/>
            </a:pPr>
            <a:r>
              <a:rPr lang="en-US" sz="2400" b="1" dirty="0"/>
              <a:t>How does antivirus work?</a:t>
            </a:r>
          </a:p>
          <a:p>
            <a:r>
              <a:rPr lang="en-US" sz="2400" dirty="0"/>
              <a:t>Antivirus software begins operating by checking your computer programs and files against a database of known types of malware. Since new viruses are constantly created and distributed by hackers, it will also scan computers for the possibility of new or unknown type of malware threats.</a:t>
            </a:r>
          </a:p>
          <a:p>
            <a:endParaRPr lang="en-US" sz="2400" dirty="0"/>
          </a:p>
        </p:txBody>
      </p:sp>
    </p:spTree>
    <p:extLst>
      <p:ext uri="{BB962C8B-B14F-4D97-AF65-F5344CB8AC3E}">
        <p14:creationId xmlns:p14="http://schemas.microsoft.com/office/powerpoint/2010/main" val="3710430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00855" y="1053662"/>
            <a:ext cx="10502462" cy="178676"/>
          </a:xfrm>
        </p:spPr>
        <p:txBody>
          <a:bodyPr>
            <a:normAutofit fontScale="90000"/>
          </a:bodyPr>
          <a:lstStyle/>
          <a:p>
            <a:r>
              <a:rPr lang="en-US" dirty="0">
                <a:solidFill>
                  <a:srgbClr val="FF0000"/>
                </a:solidFill>
              </a:rPr>
              <a:t>What Are the Benefits of Antivirus Software?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609600" y="1952297"/>
            <a:ext cx="10972800" cy="4114800"/>
          </a:xfrm>
        </p:spPr>
        <p:txBody>
          <a:bodyPr>
            <a:normAutofit fontScale="92500" lnSpcReduction="10000"/>
          </a:bodyPr>
          <a:lstStyle/>
          <a:p>
            <a:r>
              <a:rPr lang="en-US" sz="2000" u="sng" dirty="0">
                <a:hlinkClick r:id="rId2"/>
              </a:rPr>
              <a:t>Antivirus solutions</a:t>
            </a:r>
            <a:r>
              <a:rPr lang="en-US" sz="2000" dirty="0"/>
              <a:t> protect more than just laptops, office computers, smartphones and tablets. They protect precious memories, music and photo libraries, and important documents from destruction by malware. Make sure your protection is up to the challenge of defending against the latest threats.</a:t>
            </a:r>
          </a:p>
          <a:p>
            <a:endParaRPr lang="en-US" sz="2000" dirty="0"/>
          </a:p>
          <a:p>
            <a:pPr marL="0" indent="0">
              <a:buNone/>
            </a:pPr>
            <a:r>
              <a:rPr lang="en-US" sz="1800" b="1" dirty="0"/>
              <a:t>Modern antivirus solutions are capable of:</a:t>
            </a:r>
          </a:p>
          <a:p>
            <a:r>
              <a:rPr lang="en-US" sz="2000" dirty="0"/>
              <a:t>Detecting, blocking, and removing viruses, malware, and ransomware</a:t>
            </a:r>
          </a:p>
          <a:p>
            <a:r>
              <a:rPr lang="en-US" sz="2000" dirty="0"/>
              <a:t>Preventing identity theft and block phishing and fraud</a:t>
            </a:r>
          </a:p>
          <a:p>
            <a:r>
              <a:rPr lang="en-US" sz="2000" dirty="0"/>
              <a:t>Warning about dangerous websites and links before you click</a:t>
            </a:r>
          </a:p>
          <a:p>
            <a:r>
              <a:rPr lang="en-US" sz="2000" dirty="0"/>
              <a:t>Scanning the Dark Web to find if an email address has been compromised</a:t>
            </a:r>
          </a:p>
          <a:p>
            <a:r>
              <a:rPr lang="en-US" sz="2000" dirty="0"/>
              <a:t>Keeping online accounts protected with secure password encryption</a:t>
            </a:r>
          </a:p>
          <a:p>
            <a:r>
              <a:rPr lang="en-US" sz="2000" dirty="0"/>
              <a:t>Providing simple training to teach you and your family how to be even safer online</a:t>
            </a:r>
          </a:p>
          <a:p>
            <a:r>
              <a:rPr lang="en-US" sz="2000" dirty="0"/>
              <a:t>Tuning up your computer to keep it running smoothly, just like new</a:t>
            </a:r>
          </a:p>
        </p:txBody>
      </p:sp>
    </p:spTree>
    <p:extLst>
      <p:ext uri="{BB962C8B-B14F-4D97-AF65-F5344CB8AC3E}">
        <p14:creationId xmlns:p14="http://schemas.microsoft.com/office/powerpoint/2010/main" val="137008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14242" y="428296"/>
            <a:ext cx="2211916" cy="606425"/>
          </a:xfrm>
        </p:spPr>
        <p:txBody>
          <a:bodyPr>
            <a:normAutofit fontScale="90000"/>
          </a:bodyPr>
          <a:lstStyle/>
          <a:p>
            <a:r>
              <a:rPr lang="en-US" dirty="0">
                <a:solidFill>
                  <a:srgbClr val="FF0000"/>
                </a:solidFill>
              </a:rPr>
              <a:t>Antivirus</a:t>
            </a:r>
          </a:p>
        </p:txBody>
      </p:sp>
      <p:sp>
        <p:nvSpPr>
          <p:cNvPr id="3" name="Content Placeholder 2"/>
          <p:cNvSpPr>
            <a:spLocks noGrp="1"/>
          </p:cNvSpPr>
          <p:nvPr>
            <p:ph idx="1"/>
          </p:nvPr>
        </p:nvSpPr>
        <p:spPr>
          <a:xfrm>
            <a:off x="651164" y="1219200"/>
            <a:ext cx="3311236" cy="4114800"/>
          </a:xfrm>
        </p:spPr>
        <p:txBody>
          <a:bodyPr>
            <a:normAutofit lnSpcReduction="10000"/>
          </a:bodyPr>
          <a:lstStyle/>
          <a:p>
            <a:pPr marL="0" indent="0">
              <a:buNone/>
            </a:pPr>
            <a:r>
              <a:rPr lang="en-US" sz="2000" b="1" dirty="0"/>
              <a:t>Examples of Antivirus</a:t>
            </a:r>
            <a:r>
              <a:rPr lang="en-US" sz="2400" dirty="0"/>
              <a:t> </a:t>
            </a:r>
          </a:p>
          <a:p>
            <a:r>
              <a:rPr lang="en-US" sz="2400" dirty="0"/>
              <a:t> Bitdefender.</a:t>
            </a:r>
          </a:p>
          <a:p>
            <a:r>
              <a:rPr lang="en-US" sz="2400" dirty="0"/>
              <a:t> Norton.</a:t>
            </a:r>
          </a:p>
          <a:p>
            <a:r>
              <a:rPr lang="en-US" sz="2400" dirty="0"/>
              <a:t> Kaspersky.</a:t>
            </a:r>
          </a:p>
          <a:p>
            <a:r>
              <a:rPr lang="en-US" sz="2400" dirty="0"/>
              <a:t> ESET.</a:t>
            </a:r>
          </a:p>
          <a:p>
            <a:r>
              <a:rPr lang="en-US" sz="2400" dirty="0" err="1"/>
              <a:t>Webroot</a:t>
            </a:r>
            <a:r>
              <a:rPr lang="en-US" sz="2400" dirty="0"/>
              <a:t>.</a:t>
            </a:r>
          </a:p>
          <a:p>
            <a:r>
              <a:rPr lang="en-US" sz="2400" dirty="0" err="1"/>
              <a:t>Avast</a:t>
            </a:r>
            <a:r>
              <a:rPr lang="en-US" sz="2400" dirty="0"/>
              <a:t>.</a:t>
            </a:r>
          </a:p>
          <a:p>
            <a:r>
              <a:rPr lang="en-US" sz="2400" dirty="0"/>
              <a:t>McAfee.</a:t>
            </a:r>
          </a:p>
          <a:p>
            <a:r>
              <a:rPr lang="en-US" sz="2400" dirty="0"/>
              <a:t>Trend Micro</a:t>
            </a:r>
            <a:r>
              <a:rPr lang="en-US" dirty="0"/>
              <a:t>.</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434" y="1303282"/>
            <a:ext cx="8312805" cy="5454869"/>
          </a:xfrm>
          <a:prstGeom prst="rect">
            <a:avLst/>
          </a:prstGeom>
        </p:spPr>
      </p:pic>
    </p:spTree>
    <p:extLst>
      <p:ext uri="{BB962C8B-B14F-4D97-AF65-F5344CB8AC3E}">
        <p14:creationId xmlns:p14="http://schemas.microsoft.com/office/powerpoint/2010/main" val="2330804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38</a:t>
            </a:fld>
            <a:endParaRPr dirty="0"/>
          </a:p>
        </p:txBody>
      </p:sp>
      <p:sp>
        <p:nvSpPr>
          <p:cNvPr id="3" name="Title 2"/>
          <p:cNvSpPr>
            <a:spLocks noGrp="1"/>
          </p:cNvSpPr>
          <p:nvPr>
            <p:ph type="title"/>
          </p:nvPr>
        </p:nvSpPr>
        <p:spPr>
          <a:xfrm>
            <a:off x="1447800" y="2895600"/>
            <a:ext cx="9751483" cy="1143000"/>
          </a:xfrm>
        </p:spPr>
        <p:txBody>
          <a:bodyPr/>
          <a:lstStyle/>
          <a:p>
            <a:pPr algn="ctr"/>
            <a:r>
              <a:rPr lang="en-US" sz="6600" dirty="0"/>
              <a:t>Thanks you</a:t>
            </a:r>
          </a:p>
        </p:txBody>
      </p:sp>
    </p:spTree>
    <p:extLst>
      <p:ext uri="{BB962C8B-B14F-4D97-AF65-F5344CB8AC3E}">
        <p14:creationId xmlns:p14="http://schemas.microsoft.com/office/powerpoint/2010/main" val="377981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29080-B1C3-A3D9-88CA-0927647CA5D7}"/>
              </a:ext>
            </a:extLst>
          </p:cNvPr>
          <p:cNvSpPr txBox="1"/>
          <p:nvPr/>
        </p:nvSpPr>
        <p:spPr>
          <a:xfrm>
            <a:off x="1233053" y="1969716"/>
            <a:ext cx="6096000" cy="3446585"/>
          </a:xfrm>
          <a:prstGeom prst="rect">
            <a:avLst/>
          </a:prstGeom>
          <a:noFill/>
        </p:spPr>
        <p:txBody>
          <a:bodyPr wrap="square">
            <a:spAutoFit/>
          </a:bodyPr>
          <a:lstStyle/>
          <a:p>
            <a:pPr marL="12700">
              <a:lnSpc>
                <a:spcPct val="200000"/>
              </a:lnSpc>
              <a:spcBef>
                <a:spcPts val="105"/>
              </a:spcBef>
              <a:defRPr/>
            </a:pPr>
            <a:r>
              <a:rPr lang="en-US" sz="2800" kern="0" spc="-15" dirty="0">
                <a:solidFill>
                  <a:srgbClr val="FF0000"/>
                </a:solidFill>
                <a:latin typeface="Times New Roman" panose="02020603050405020304" pitchFamily="18" charset="0"/>
                <a:cs typeface="Times New Roman" panose="02020603050405020304" pitchFamily="18" charset="0"/>
              </a:rPr>
              <a:t>What is a </a:t>
            </a:r>
            <a:r>
              <a:rPr lang="en-US" sz="2800" kern="0" spc="-10" dirty="0">
                <a:solidFill>
                  <a:srgbClr val="FF0000"/>
                </a:solidFill>
                <a:latin typeface="Times New Roman" panose="02020603050405020304" pitchFamily="18" charset="0"/>
                <a:cs typeface="Times New Roman" panose="02020603050405020304" pitchFamily="18" charset="0"/>
              </a:rPr>
              <a:t>Malware?</a:t>
            </a:r>
          </a:p>
          <a:p>
            <a:pPr marL="12700">
              <a:lnSpc>
                <a:spcPct val="200000"/>
              </a:lnSpc>
              <a:spcBef>
                <a:spcPts val="105"/>
              </a:spcBef>
              <a:defRPr/>
            </a:pPr>
            <a:r>
              <a:rPr lang="en-GB" sz="2800" spc="-15" dirty="0">
                <a:solidFill>
                  <a:srgbClr val="FF0000"/>
                </a:solidFill>
              </a:rPr>
              <a:t>Where </a:t>
            </a:r>
            <a:r>
              <a:rPr lang="en-GB" sz="2800" spc="-10" dirty="0">
                <a:solidFill>
                  <a:srgbClr val="FF0000"/>
                </a:solidFill>
              </a:rPr>
              <a:t>malware </a:t>
            </a:r>
            <a:r>
              <a:rPr lang="en-GB" sz="2800" dirty="0">
                <a:solidFill>
                  <a:srgbClr val="FF0000"/>
                </a:solidFill>
              </a:rPr>
              <a:t>comes</a:t>
            </a:r>
            <a:r>
              <a:rPr lang="en-GB" sz="2800" spc="-105" dirty="0">
                <a:solidFill>
                  <a:srgbClr val="FF0000"/>
                </a:solidFill>
              </a:rPr>
              <a:t> </a:t>
            </a:r>
            <a:r>
              <a:rPr lang="en-GB" sz="2800" spc="-25" dirty="0">
                <a:solidFill>
                  <a:srgbClr val="FF0000"/>
                </a:solidFill>
              </a:rPr>
              <a:t>from?</a:t>
            </a:r>
          </a:p>
          <a:p>
            <a:pPr marL="12700">
              <a:lnSpc>
                <a:spcPct val="200000"/>
              </a:lnSpc>
              <a:spcBef>
                <a:spcPts val="105"/>
              </a:spcBef>
              <a:defRPr/>
            </a:pPr>
            <a:r>
              <a:rPr lang="en-GB" sz="2800" kern="0" spc="-25" dirty="0">
                <a:solidFill>
                  <a:srgbClr val="FF0000"/>
                </a:solidFill>
                <a:latin typeface="Times New Roman" panose="02020603050405020304" pitchFamily="18" charset="0"/>
                <a:cs typeface="Times New Roman" panose="02020603050405020304" pitchFamily="18" charset="0"/>
              </a:rPr>
              <a:t>How does </a:t>
            </a:r>
            <a:r>
              <a:rPr lang="en-US" sz="2800" kern="0" spc="-10" dirty="0">
                <a:solidFill>
                  <a:srgbClr val="FF0000"/>
                </a:solidFill>
                <a:latin typeface="Times New Roman" panose="02020603050405020304" pitchFamily="18" charset="0"/>
                <a:cs typeface="Times New Roman" panose="02020603050405020304" pitchFamily="18" charset="0"/>
              </a:rPr>
              <a:t>Malware Work?</a:t>
            </a:r>
          </a:p>
          <a:p>
            <a:pPr marL="12700">
              <a:lnSpc>
                <a:spcPct val="200000"/>
              </a:lnSpc>
              <a:spcBef>
                <a:spcPts val="105"/>
              </a:spcBef>
              <a:defRPr/>
            </a:pPr>
            <a:r>
              <a:rPr lang="en-GB" sz="2800" dirty="0">
                <a:solidFill>
                  <a:srgbClr val="FF0000"/>
                </a:solidFill>
                <a:latin typeface="Times New Roman" panose="02020603050405020304" pitchFamily="18" charset="0"/>
                <a:cs typeface="Times New Roman" panose="02020603050405020304" pitchFamily="18" charset="0"/>
              </a:rPr>
              <a:t>How to </a:t>
            </a:r>
            <a:r>
              <a:rPr lang="en-GB" sz="2800" spc="-10" dirty="0">
                <a:solidFill>
                  <a:srgbClr val="FF0000"/>
                </a:solidFill>
                <a:latin typeface="Times New Roman" panose="02020603050405020304" pitchFamily="18" charset="0"/>
                <a:cs typeface="Times New Roman" panose="02020603050405020304" pitchFamily="18" charset="0"/>
              </a:rPr>
              <a:t>recognize</a:t>
            </a:r>
            <a:r>
              <a:rPr lang="en-GB" sz="2800" spc="-105" dirty="0">
                <a:solidFill>
                  <a:srgbClr val="FF0000"/>
                </a:solidFill>
                <a:latin typeface="Times New Roman" panose="02020603050405020304" pitchFamily="18" charset="0"/>
                <a:cs typeface="Times New Roman" panose="02020603050405020304" pitchFamily="18" charset="0"/>
              </a:rPr>
              <a:t> </a:t>
            </a:r>
            <a:r>
              <a:rPr lang="en-GB" sz="2800" spc="-10" dirty="0">
                <a:solidFill>
                  <a:srgbClr val="FF0000"/>
                </a:solidFill>
                <a:latin typeface="Times New Roman" panose="02020603050405020304" pitchFamily="18" charset="0"/>
                <a:cs typeface="Times New Roman" panose="02020603050405020304" pitchFamily="18" charset="0"/>
              </a:rPr>
              <a:t>malware?</a:t>
            </a:r>
            <a:endParaRPr lang="en-US" sz="2800" kern="0" spc="-25"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36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object 2"/>
          <p:cNvSpPr txBox="1">
            <a:spLocks noChangeArrowheads="1"/>
          </p:cNvSpPr>
          <p:nvPr/>
        </p:nvSpPr>
        <p:spPr bwMode="auto">
          <a:xfrm>
            <a:off x="381000" y="1447800"/>
            <a:ext cx="10972800" cy="405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355600" indent="-342900">
              <a:spcBef>
                <a:spcPct val="20000"/>
              </a:spcBef>
              <a:buChar char="•"/>
              <a:tabLst>
                <a:tab pos="355600" algn="l"/>
              </a:tabLst>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tabLst>
                <a:tab pos="355600" algn="l"/>
              </a:tabLst>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tabLst>
                <a:tab pos="355600" algn="l"/>
              </a:tabLst>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tabLst>
                <a:tab pos="355600" algn="l"/>
              </a:tabLst>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tabLst>
                <a:tab pos="355600" algn="l"/>
              </a:tabLst>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9pPr>
          </a:lstStyle>
          <a:p>
            <a:pPr algn="just">
              <a:spcBef>
                <a:spcPts val="100"/>
              </a:spcBef>
            </a:pPr>
            <a:r>
              <a:rPr lang="ar-JO" altLang="ar-JO" sz="2500" dirty="0">
                <a:solidFill>
                  <a:schemeClr val="tx1"/>
                </a:solidFill>
                <a:latin typeface="Times New Roman" panose="02020603050405020304" pitchFamily="18" charset="0"/>
                <a:cs typeface="Times New Roman" panose="02020603050405020304" pitchFamily="18" charset="0"/>
              </a:rPr>
              <a:t>Malware refers to any type of (</a:t>
            </a:r>
            <a:r>
              <a:rPr lang="ar-JO" altLang="ar-JO" sz="2500" dirty="0">
                <a:solidFill>
                  <a:srgbClr val="FF0000"/>
                </a:solidFill>
                <a:latin typeface="Times New Roman" panose="02020603050405020304" pitchFamily="18" charset="0"/>
                <a:cs typeface="Times New Roman" panose="02020603050405020304" pitchFamily="18" charset="0"/>
              </a:rPr>
              <a:t>mal</a:t>
            </a:r>
            <a:r>
              <a:rPr lang="ar-JO" altLang="ar-JO" sz="2500" dirty="0">
                <a:solidFill>
                  <a:schemeClr val="tx1"/>
                </a:solidFill>
                <a:latin typeface="Times New Roman" panose="02020603050405020304" pitchFamily="18" charset="0"/>
                <a:cs typeface="Times New Roman" panose="02020603050405020304" pitchFamily="18" charset="0"/>
              </a:rPr>
              <a:t>icious</a:t>
            </a:r>
            <a:r>
              <a:rPr lang="ar-JO" altLang="ar-JO" sz="2500" dirty="0">
                <a:solidFill>
                  <a:srgbClr val="FF0000"/>
                </a:solidFill>
                <a:latin typeface="Times New Roman" panose="02020603050405020304" pitchFamily="18" charset="0"/>
                <a:cs typeface="Times New Roman" panose="02020603050405020304" pitchFamily="18" charset="0"/>
              </a:rPr>
              <a:t> </a:t>
            </a:r>
            <a:r>
              <a:rPr lang="ar-JO" altLang="ar-JO" sz="2500" dirty="0">
                <a:solidFill>
                  <a:schemeClr val="tx1"/>
                </a:solidFill>
                <a:latin typeface="Times New Roman" panose="02020603050405020304" pitchFamily="18" charset="0"/>
                <a:cs typeface="Times New Roman" panose="02020603050405020304" pitchFamily="18" charset="0"/>
              </a:rPr>
              <a:t>soft</a:t>
            </a:r>
            <a:r>
              <a:rPr lang="ar-JO" altLang="ar-JO" sz="2500" dirty="0">
                <a:solidFill>
                  <a:srgbClr val="FF0000"/>
                </a:solidFill>
                <a:latin typeface="Times New Roman" panose="02020603050405020304" pitchFamily="18" charset="0"/>
                <a:cs typeface="Times New Roman" panose="02020603050405020304" pitchFamily="18" charset="0"/>
              </a:rPr>
              <a:t>ware) </a:t>
            </a:r>
            <a:r>
              <a:rPr lang="ar-JO" altLang="ar-JO" sz="2500" dirty="0">
                <a:solidFill>
                  <a:schemeClr val="tx1"/>
                </a:solidFill>
                <a:latin typeface="Times New Roman" panose="02020603050405020304" pitchFamily="18" charset="0"/>
                <a:cs typeface="Times New Roman" panose="02020603050405020304" pitchFamily="18" charset="0"/>
              </a:rPr>
              <a:t>that  tries to infect a computer or mobile device</a:t>
            </a:r>
            <a:r>
              <a:rPr lang="en-US" altLang="ar-JO" sz="2500" dirty="0">
                <a:solidFill>
                  <a:schemeClr val="tx1"/>
                </a:solidFill>
                <a:latin typeface="Times New Roman" panose="02020603050405020304" pitchFamily="18" charset="0"/>
                <a:cs typeface="Times New Roman" panose="02020603050405020304" pitchFamily="18" charset="0"/>
              </a:rPr>
              <a:t>.</a:t>
            </a:r>
            <a:r>
              <a:rPr lang="ar-JO" altLang="ar-JO" sz="2500" dirty="0">
                <a:solidFill>
                  <a:schemeClr val="tx1"/>
                </a:solidFill>
                <a:latin typeface="Times New Roman" panose="02020603050405020304" pitchFamily="18" charset="0"/>
                <a:cs typeface="Times New Roman" panose="02020603050405020304" pitchFamily="18" charset="0"/>
              </a:rPr>
              <a:t> </a:t>
            </a:r>
            <a:r>
              <a:rPr lang="en-US" altLang="ar-JO" sz="2500" dirty="0">
                <a:solidFill>
                  <a:schemeClr val="tx1"/>
                </a:solidFill>
                <a:latin typeface="Times New Roman" panose="02020603050405020304" pitchFamily="18" charset="0"/>
                <a:cs typeface="Times New Roman" panose="02020603050405020304" pitchFamily="18" charset="0"/>
              </a:rPr>
              <a:t>It </a:t>
            </a:r>
            <a:r>
              <a:rPr lang="en-US" altLang="ar-JO" sz="2500" dirty="0">
                <a:solidFill>
                  <a:schemeClr val="tx1"/>
                </a:solidFill>
                <a:latin typeface="Times New Roman" panose="02020603050405020304" pitchFamily="18" charset="0"/>
              </a:rPr>
              <a:t>is a set of instructions that run on your computer and make your system do something that an attacker wants it to do.</a:t>
            </a:r>
          </a:p>
          <a:p>
            <a:pPr algn="just">
              <a:spcBef>
                <a:spcPts val="100"/>
              </a:spcBef>
            </a:pPr>
            <a:r>
              <a:rPr lang="ar-JO" altLang="ar-JO" sz="2500" dirty="0">
                <a:solidFill>
                  <a:schemeClr val="tx1"/>
                </a:solidFill>
                <a:latin typeface="Times New Roman" panose="02020603050405020304" pitchFamily="18" charset="0"/>
                <a:cs typeface="Times New Roman" panose="02020603050405020304" pitchFamily="18" charset="0"/>
              </a:rPr>
              <a:t>Hackers use malware for any number of reasons such as,  extracting personal information or passwords,  stealing money, or preventing owners from accessing  their device. You can protect yourself against  malware by using anti-malware software.</a:t>
            </a:r>
          </a:p>
          <a:p>
            <a:pPr>
              <a:spcBef>
                <a:spcPts val="675"/>
              </a:spcBef>
            </a:pPr>
            <a:r>
              <a:rPr lang="ar-JO" altLang="ar-JO" sz="2500" dirty="0">
                <a:solidFill>
                  <a:schemeClr val="tx1"/>
                </a:solidFill>
                <a:latin typeface="Times New Roman" panose="02020603050405020304" pitchFamily="18" charset="0"/>
                <a:cs typeface="Times New Roman" panose="02020603050405020304" pitchFamily="18" charset="0"/>
              </a:rPr>
              <a:t>Malware short for (malicious software) is  considered an annoying or harmful type of software  intended to secretly access a device without the  user's</a:t>
            </a:r>
            <a:r>
              <a:rPr lang="en-US" altLang="ar-JO" sz="2500" dirty="0">
                <a:solidFill>
                  <a:schemeClr val="tx1"/>
                </a:solidFill>
                <a:latin typeface="Times New Roman" panose="02020603050405020304" pitchFamily="18" charset="0"/>
                <a:cs typeface="Times New Roman" panose="02020603050405020304" pitchFamily="18" charset="0"/>
              </a:rPr>
              <a:t> </a:t>
            </a:r>
            <a:r>
              <a:rPr lang="en-US" altLang="ar-JO" sz="2400" dirty="0">
                <a:solidFill>
                  <a:schemeClr val="tx1"/>
                </a:solidFill>
                <a:latin typeface="Times New Roman" panose="02020603050405020304" pitchFamily="18" charset="0"/>
                <a:cs typeface="Times New Roman" panose="02020603050405020304" pitchFamily="18" charset="0"/>
              </a:rPr>
              <a:t>knowledge.</a:t>
            </a:r>
          </a:p>
          <a:p>
            <a:pPr marL="12700" indent="0" algn="just">
              <a:spcBef>
                <a:spcPts val="675"/>
              </a:spcBef>
              <a:buNone/>
            </a:pPr>
            <a:endParaRPr lang="ar-JO" altLang="ar-JO" sz="2500" dirty="0">
              <a:solidFill>
                <a:schemeClr val="tx1"/>
              </a:solidFill>
              <a:latin typeface="Times New Roman" panose="02020603050405020304" pitchFamily="18" charset="0"/>
              <a:cs typeface="Times New Roman" panose="02020603050405020304" pitchFamily="18" charset="0"/>
            </a:endParaRPr>
          </a:p>
        </p:txBody>
      </p:sp>
      <p:sp>
        <p:nvSpPr>
          <p:cNvPr id="7" name="object 2"/>
          <p:cNvSpPr txBox="1">
            <a:spLocks/>
          </p:cNvSpPr>
          <p:nvPr/>
        </p:nvSpPr>
        <p:spPr>
          <a:xfrm>
            <a:off x="2743200" y="381000"/>
            <a:ext cx="6742113" cy="566737"/>
          </a:xfrm>
          <a:prstGeom prst="rect">
            <a:avLst/>
          </a:prstGeom>
        </p:spPr>
        <p:txBody>
          <a:bodyPr lIns="0" tIns="13335" rIns="0" bIns="0">
            <a:spAutoFit/>
          </a:bodyPr>
          <a:lstStyle>
            <a:lvl1pPr algn="ctr" rtl="0" eaLnBrk="0" fontAlgn="base" hangingPunct="0">
              <a:spcBef>
                <a:spcPct val="0"/>
              </a:spcBef>
              <a:spcAft>
                <a:spcPct val="0"/>
              </a:spcAft>
              <a:defRPr sz="3600">
                <a:solidFill>
                  <a:srgbClr val="222222"/>
                </a:solidFill>
                <a:latin typeface="+mj-lt"/>
                <a:ea typeface="MS PGothic" pitchFamily="34" charset="-128"/>
                <a:cs typeface="+mj-cs"/>
              </a:defRPr>
            </a:lvl1pPr>
            <a:lvl2pPr algn="ctr" rtl="0" eaLnBrk="0" fontAlgn="base" hangingPunct="0">
              <a:spcBef>
                <a:spcPct val="0"/>
              </a:spcBef>
              <a:spcAft>
                <a:spcPct val="0"/>
              </a:spcAft>
              <a:defRPr sz="3600">
                <a:solidFill>
                  <a:srgbClr val="222222"/>
                </a:solidFill>
                <a:latin typeface="Arial" charset="0"/>
                <a:ea typeface="MS PGothic" pitchFamily="34" charset="-128"/>
              </a:defRPr>
            </a:lvl2pPr>
            <a:lvl3pPr algn="ctr" rtl="0" eaLnBrk="0" fontAlgn="base" hangingPunct="0">
              <a:spcBef>
                <a:spcPct val="0"/>
              </a:spcBef>
              <a:spcAft>
                <a:spcPct val="0"/>
              </a:spcAft>
              <a:defRPr sz="3600">
                <a:solidFill>
                  <a:srgbClr val="222222"/>
                </a:solidFill>
                <a:latin typeface="Arial" charset="0"/>
                <a:ea typeface="MS PGothic" pitchFamily="34" charset="-128"/>
              </a:defRPr>
            </a:lvl3pPr>
            <a:lvl4pPr algn="ctr" rtl="0" eaLnBrk="0" fontAlgn="base" hangingPunct="0">
              <a:spcBef>
                <a:spcPct val="0"/>
              </a:spcBef>
              <a:spcAft>
                <a:spcPct val="0"/>
              </a:spcAft>
              <a:defRPr sz="3600">
                <a:solidFill>
                  <a:srgbClr val="222222"/>
                </a:solidFill>
                <a:latin typeface="Arial" charset="0"/>
                <a:ea typeface="MS PGothic" pitchFamily="34" charset="-128"/>
              </a:defRPr>
            </a:lvl4pPr>
            <a:lvl5pPr algn="ctr" rtl="0" eaLnBrk="0" fontAlgn="base" hangingPunct="0">
              <a:spcBef>
                <a:spcPct val="0"/>
              </a:spcBef>
              <a:spcAft>
                <a:spcPct val="0"/>
              </a:spcAft>
              <a:defRPr sz="3600">
                <a:solidFill>
                  <a:srgbClr val="222222"/>
                </a:solidFill>
                <a:latin typeface="Arial" charset="0"/>
                <a:ea typeface="MS PGothic" pitchFamily="34" charset="-128"/>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a:lstStyle>
          <a:p>
            <a:pPr marL="12700">
              <a:spcBef>
                <a:spcPts val="105"/>
              </a:spcBef>
              <a:defRPr/>
            </a:pPr>
            <a:r>
              <a:rPr lang="en-US" kern="0" spc="-15" dirty="0">
                <a:solidFill>
                  <a:srgbClr val="FF0000"/>
                </a:solidFill>
              </a:rPr>
              <a:t>What is a </a:t>
            </a:r>
            <a:r>
              <a:rPr lang="en-US" kern="0" spc="-10" dirty="0">
                <a:solidFill>
                  <a:srgbClr val="FF0000"/>
                </a:solidFill>
              </a:rPr>
              <a:t>Malware?</a:t>
            </a:r>
            <a:endParaRPr lang="en-US" kern="0" spc="-25" dirty="0">
              <a:solidFill>
                <a:srgbClr val="FF0000"/>
              </a:solidFill>
            </a:endParaRPr>
          </a:p>
        </p:txBody>
      </p:sp>
    </p:spTree>
    <p:extLst>
      <p:ext uri="{BB962C8B-B14F-4D97-AF65-F5344CB8AC3E}">
        <p14:creationId xmlns:p14="http://schemas.microsoft.com/office/powerpoint/2010/main" val="187577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631262"/>
            <a:ext cx="6742113" cy="622863"/>
          </a:xfrm>
        </p:spPr>
        <p:txBody>
          <a:bodyPr vert="horz" wrap="square" lIns="0" tIns="13335" rIns="0" bIns="0" numCol="1" rtlCol="0" anchor="b" anchorCtr="0" compatLnSpc="1">
            <a:prstTxWarp prst="textNoShape">
              <a:avLst/>
            </a:prstTxWarp>
            <a:spAutoFit/>
          </a:bodyPr>
          <a:lstStyle/>
          <a:p>
            <a:pPr marL="12700">
              <a:spcBef>
                <a:spcPts val="105"/>
              </a:spcBef>
              <a:defRPr/>
            </a:pPr>
            <a:r>
              <a:rPr spc="-15" dirty="0">
                <a:solidFill>
                  <a:srgbClr val="FF0000"/>
                </a:solidFill>
              </a:rPr>
              <a:t>Where </a:t>
            </a:r>
            <a:r>
              <a:rPr spc="-10" dirty="0">
                <a:solidFill>
                  <a:srgbClr val="FF0000"/>
                </a:solidFill>
              </a:rPr>
              <a:t>malware </a:t>
            </a:r>
            <a:r>
              <a:rPr dirty="0">
                <a:solidFill>
                  <a:srgbClr val="FF0000"/>
                </a:solidFill>
              </a:rPr>
              <a:t>comes</a:t>
            </a:r>
            <a:r>
              <a:rPr spc="-105" dirty="0">
                <a:solidFill>
                  <a:srgbClr val="FF0000"/>
                </a:solidFill>
              </a:rPr>
              <a:t> </a:t>
            </a:r>
            <a:r>
              <a:rPr spc="-25" dirty="0">
                <a:solidFill>
                  <a:srgbClr val="FF0000"/>
                </a:solidFill>
              </a:rPr>
              <a:t>from</a:t>
            </a:r>
            <a:r>
              <a:rPr lang="en-US" spc="-25" dirty="0">
                <a:solidFill>
                  <a:srgbClr val="FF0000"/>
                </a:solidFill>
              </a:rPr>
              <a:t>?</a:t>
            </a:r>
            <a:endParaRPr spc="-25" dirty="0">
              <a:solidFill>
                <a:srgbClr val="FF0000"/>
              </a:solidFill>
            </a:endParaRPr>
          </a:p>
        </p:txBody>
      </p:sp>
      <p:sp>
        <p:nvSpPr>
          <p:cNvPr id="49155" name="object 3"/>
          <p:cNvSpPr txBox="1">
            <a:spLocks noChangeArrowheads="1"/>
          </p:cNvSpPr>
          <p:nvPr/>
        </p:nvSpPr>
        <p:spPr bwMode="auto">
          <a:xfrm>
            <a:off x="1447800" y="1828800"/>
            <a:ext cx="8074025"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5600" indent="-342900">
              <a:spcBef>
                <a:spcPct val="20000"/>
              </a:spcBef>
              <a:buChar char="•"/>
              <a:tabLst>
                <a:tab pos="355600" algn="l"/>
              </a:tabLst>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tabLst>
                <a:tab pos="355600" algn="l"/>
              </a:tabLst>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tabLst>
                <a:tab pos="355600" algn="l"/>
              </a:tabLst>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tabLst>
                <a:tab pos="355600" algn="l"/>
              </a:tabLst>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tabLst>
                <a:tab pos="355600" algn="l"/>
              </a:tabLst>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9pPr>
          </a:lstStyle>
          <a:p>
            <a:pPr algn="just">
              <a:spcBef>
                <a:spcPts val="100"/>
              </a:spcBef>
            </a:pPr>
            <a:r>
              <a:rPr lang="ar-JO" altLang="ar-JO" sz="2800" dirty="0">
                <a:solidFill>
                  <a:schemeClr val="tx1"/>
                </a:solidFill>
                <a:latin typeface="Times New Roman" panose="02020603050405020304" pitchFamily="18" charset="0"/>
                <a:cs typeface="Times New Roman" panose="02020603050405020304" pitchFamily="18" charset="0"/>
              </a:rPr>
              <a:t>Malware most commonly gets access to your device  through the Internet and via email, though it can also  get access through hacked websites, game demos,  music files, toolbars, software, free subscriptions, or  anything else you download from the web onto a  device which is not protected with anti-malware  software.</a:t>
            </a:r>
          </a:p>
        </p:txBody>
      </p:sp>
    </p:spTree>
    <p:extLst>
      <p:ext uri="{BB962C8B-B14F-4D97-AF65-F5344CB8AC3E}">
        <p14:creationId xmlns:p14="http://schemas.microsoft.com/office/powerpoint/2010/main" val="137004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1012262"/>
            <a:ext cx="6353175" cy="622863"/>
          </a:xfrm>
        </p:spPr>
        <p:txBody>
          <a:bodyPr vert="horz" wrap="square" lIns="0" tIns="13335" rIns="0" bIns="0" numCol="1" rtlCol="0" anchor="b" anchorCtr="0" compatLnSpc="1">
            <a:prstTxWarp prst="textNoShape">
              <a:avLst/>
            </a:prstTxWarp>
            <a:spAutoFit/>
          </a:bodyPr>
          <a:lstStyle/>
          <a:p>
            <a:pPr marL="12700">
              <a:spcBef>
                <a:spcPts val="105"/>
              </a:spcBef>
              <a:defRPr/>
            </a:pPr>
            <a:r>
              <a:rPr dirty="0">
                <a:solidFill>
                  <a:srgbClr val="FF0000"/>
                </a:solidFill>
              </a:rPr>
              <a:t>How to </a:t>
            </a:r>
            <a:r>
              <a:rPr spc="-10" dirty="0">
                <a:solidFill>
                  <a:srgbClr val="FF0000"/>
                </a:solidFill>
              </a:rPr>
              <a:t>recognize</a:t>
            </a:r>
            <a:r>
              <a:rPr spc="-105" dirty="0">
                <a:solidFill>
                  <a:srgbClr val="FF0000"/>
                </a:solidFill>
              </a:rPr>
              <a:t> </a:t>
            </a:r>
            <a:r>
              <a:rPr spc="-10" dirty="0">
                <a:solidFill>
                  <a:srgbClr val="FF0000"/>
                </a:solidFill>
              </a:rPr>
              <a:t>malware</a:t>
            </a:r>
            <a:r>
              <a:rPr lang="en-US" spc="-10" dirty="0">
                <a:solidFill>
                  <a:srgbClr val="FF0000"/>
                </a:solidFill>
              </a:rPr>
              <a:t>?</a:t>
            </a:r>
            <a:endParaRPr spc="-10" dirty="0">
              <a:solidFill>
                <a:srgbClr val="FF0000"/>
              </a:solidFill>
            </a:endParaRPr>
          </a:p>
        </p:txBody>
      </p:sp>
      <p:sp>
        <p:nvSpPr>
          <p:cNvPr id="50179" name="object 3"/>
          <p:cNvSpPr txBox="1">
            <a:spLocks noChangeArrowheads="1"/>
          </p:cNvSpPr>
          <p:nvPr/>
        </p:nvSpPr>
        <p:spPr bwMode="auto">
          <a:xfrm>
            <a:off x="2060575" y="2536825"/>
            <a:ext cx="807085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5600" indent="-342900">
              <a:spcBef>
                <a:spcPct val="20000"/>
              </a:spcBef>
              <a:buChar char="•"/>
              <a:tabLst>
                <a:tab pos="355600" algn="l"/>
              </a:tabLst>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tabLst>
                <a:tab pos="355600" algn="l"/>
              </a:tabLst>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tabLst>
                <a:tab pos="355600" algn="l"/>
              </a:tabLst>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tabLst>
                <a:tab pos="355600" algn="l"/>
              </a:tabLst>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tabLst>
                <a:tab pos="355600" algn="l"/>
              </a:tabLst>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355600" algn="l"/>
              </a:tabLst>
              <a:defRPr sz="2000">
                <a:solidFill>
                  <a:schemeClr val="tx1"/>
                </a:solidFill>
                <a:latin typeface="Times New Roman" panose="02020603050405020304" pitchFamily="18" charset="0"/>
                <a:ea typeface="MS PGothic" panose="020B0600070205080204" pitchFamily="34" charset="-128"/>
              </a:defRPr>
            </a:lvl9pPr>
          </a:lstStyle>
          <a:p>
            <a:pPr algn="just">
              <a:spcBef>
                <a:spcPts val="100"/>
              </a:spcBef>
            </a:pPr>
            <a:r>
              <a:rPr lang="ar-JO" altLang="ar-JO" sz="2800" dirty="0">
                <a:solidFill>
                  <a:schemeClr val="tx1"/>
                </a:solidFill>
                <a:latin typeface="Times New Roman" panose="02020603050405020304" pitchFamily="18" charset="0"/>
                <a:cs typeface="Times New Roman" panose="02020603050405020304" pitchFamily="18" charset="0"/>
              </a:rPr>
              <a:t>A slow computer is often a sign that your device may  be infected with malware, as are pop-ups, spam, and  frequent crashes. You can use a malware scanner  (which is included in all malware removal tools) to  check if your device is infected.</a:t>
            </a:r>
          </a:p>
        </p:txBody>
      </p:sp>
    </p:spTree>
    <p:extLst>
      <p:ext uri="{BB962C8B-B14F-4D97-AF65-F5344CB8AC3E}">
        <p14:creationId xmlns:p14="http://schemas.microsoft.com/office/powerpoint/2010/main" val="290681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123" t="14180" r="11738" b="9501"/>
          <a:stretch/>
        </p:blipFill>
        <p:spPr>
          <a:xfrm>
            <a:off x="262760" y="1303283"/>
            <a:ext cx="11929240" cy="5378177"/>
          </a:xfrm>
        </p:spPr>
      </p:pic>
      <p:sp>
        <p:nvSpPr>
          <p:cNvPr id="5" name="Rectangle 4"/>
          <p:cNvSpPr/>
          <p:nvPr/>
        </p:nvSpPr>
        <p:spPr>
          <a:xfrm>
            <a:off x="3962400" y="304800"/>
            <a:ext cx="4138697" cy="646331"/>
          </a:xfrm>
          <a:prstGeom prst="rect">
            <a:avLst/>
          </a:prstGeom>
        </p:spPr>
        <p:txBody>
          <a:bodyPr wrap="none">
            <a:spAutoFit/>
          </a:bodyPr>
          <a:lstStyle/>
          <a:p>
            <a:pPr marL="12700">
              <a:lnSpc>
                <a:spcPct val="100000"/>
              </a:lnSpc>
              <a:spcBef>
                <a:spcPts val="670"/>
              </a:spcBef>
              <a:tabLst>
                <a:tab pos="241300" algn="l"/>
              </a:tabLst>
            </a:pPr>
            <a:r>
              <a:rPr lang="en-US" sz="3600" b="1" dirty="0">
                <a:solidFill>
                  <a:srgbClr val="FF0000"/>
                </a:solidFill>
                <a:latin typeface="+mj-lt"/>
                <a:ea typeface="+mj-ea"/>
                <a:cs typeface="+mj-cs"/>
              </a:rPr>
              <a:t>Types of Malware </a:t>
            </a:r>
          </a:p>
        </p:txBody>
      </p:sp>
    </p:spTree>
    <p:extLst>
      <p:ext uri="{BB962C8B-B14F-4D97-AF65-F5344CB8AC3E}">
        <p14:creationId xmlns:p14="http://schemas.microsoft.com/office/powerpoint/2010/main" val="3942648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715000" y="533400"/>
            <a:ext cx="2438400" cy="685800"/>
          </a:xfrm>
        </p:spPr>
        <p:txBody>
          <a:bodyPr>
            <a:normAutofit fontScale="90000"/>
          </a:bodyPr>
          <a:lstStyle/>
          <a:p>
            <a:pPr algn="ctr"/>
            <a:r>
              <a:rPr lang="en-US" altLang="en-US" dirty="0">
                <a:solidFill>
                  <a:srgbClr val="FF0000"/>
                </a:solidFill>
              </a:rPr>
              <a:t>1- Trojans</a:t>
            </a:r>
          </a:p>
        </p:txBody>
      </p:sp>
      <p:sp>
        <p:nvSpPr>
          <p:cNvPr id="71683" name="Rectangle 3"/>
          <p:cNvSpPr>
            <a:spLocks noGrp="1" noChangeArrowheads="1"/>
          </p:cNvSpPr>
          <p:nvPr>
            <p:ph type="body" idx="1"/>
          </p:nvPr>
        </p:nvSpPr>
        <p:spPr>
          <a:xfrm>
            <a:off x="228600" y="1219200"/>
            <a:ext cx="10591800" cy="3810000"/>
          </a:xfrm>
        </p:spPr>
        <p:txBody>
          <a:bodyPr/>
          <a:lstStyle/>
          <a:p>
            <a:pPr lvl="1"/>
            <a:r>
              <a:rPr lang="en-US" altLang="en-US" sz="2400" dirty="0">
                <a:solidFill>
                  <a:srgbClr val="FF0000"/>
                </a:solidFill>
              </a:rPr>
              <a:t>A Trojan </a:t>
            </a:r>
            <a:r>
              <a:rPr lang="en-US" altLang="en-US" sz="2400" dirty="0"/>
              <a:t>is a malicious program disguised as something benign (useful)Program that does something other than advertised</a:t>
            </a:r>
          </a:p>
          <a:p>
            <a:pPr lvl="1"/>
            <a:r>
              <a:rPr lang="en-US" altLang="en-US" sz="2400" dirty="0"/>
              <a:t>Typically executable programs contain hidden code that launches an attack</a:t>
            </a:r>
          </a:p>
          <a:p>
            <a:pPr lvl="1" eaLnBrk="1" hangingPunct="1"/>
            <a:r>
              <a:rPr lang="en-US" altLang="en-US" sz="2400" dirty="0"/>
              <a:t>Once installed they can cause data theft and loss, system crashes, or slowdowns</a:t>
            </a:r>
          </a:p>
          <a:p>
            <a:pPr lvl="1"/>
            <a:r>
              <a:rPr lang="en-US" altLang="en-US" sz="2400" dirty="0"/>
              <a:t>Sometimes made to appear as data file</a:t>
            </a:r>
          </a:p>
        </p:txBody>
      </p:sp>
      <p:sp>
        <p:nvSpPr>
          <p:cNvPr id="7168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ea typeface="MS PGothic" panose="020B0600070205080204" pitchFamily="34" charset="-128"/>
              </a:defRPr>
            </a:lvl1pPr>
            <a:lvl2pPr marL="742950" indent="-285750">
              <a:spcBef>
                <a:spcPct val="20000"/>
              </a:spcBef>
              <a:buChar char="–"/>
              <a:defRPr sz="2400">
                <a:solidFill>
                  <a:srgbClr val="222222"/>
                </a:solidFill>
                <a:latin typeface="Arial" panose="020B0604020202020204" pitchFamily="34" charset="0"/>
                <a:ea typeface="MS PGothic" panose="020B0600070205080204" pitchFamily="34" charset="-128"/>
              </a:defRPr>
            </a:lvl2pPr>
            <a:lvl3pPr marL="1143000" indent="-228600">
              <a:spcBef>
                <a:spcPct val="20000"/>
              </a:spcBef>
              <a:buChar char="•"/>
              <a:defRPr sz="2200">
                <a:solidFill>
                  <a:srgbClr val="222222"/>
                </a:solidFill>
                <a:latin typeface="Arial" panose="020B0604020202020204" pitchFamily="34" charset="0"/>
                <a:ea typeface="MS PGothic" panose="020B0600070205080204" pitchFamily="34" charset="-128"/>
              </a:defRPr>
            </a:lvl3pPr>
            <a:lvl4pPr marL="1600200" indent="-228600">
              <a:spcBef>
                <a:spcPct val="20000"/>
              </a:spcBef>
              <a:buChar char="–"/>
              <a:defRPr sz="2200">
                <a:solidFill>
                  <a:srgbClr val="222222"/>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fld id="{EC19862A-F925-4C9B-A202-99BC60854381}" type="slidenum">
              <a:rPr lang="en-US" altLang="en-US" sz="1400"/>
              <a:pPr>
                <a:spcBef>
                  <a:spcPct val="0"/>
                </a:spcBef>
                <a:buFontTx/>
                <a:buNone/>
              </a:pPr>
              <a:t>9</a:t>
            </a:fld>
            <a:endParaRPr lang="en-US" altLang="en-US" sz="140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35050" t="53333" r="35186" b="8283"/>
          <a:stretch/>
        </p:blipFill>
        <p:spPr>
          <a:xfrm>
            <a:off x="6915807" y="3657600"/>
            <a:ext cx="5107629" cy="3025432"/>
          </a:xfrm>
          <a:prstGeom prst="rect">
            <a:avLst/>
          </a:prstGeom>
        </p:spPr>
      </p:pic>
    </p:spTree>
    <p:extLst>
      <p:ext uri="{BB962C8B-B14F-4D97-AF65-F5344CB8AC3E}">
        <p14:creationId xmlns:p14="http://schemas.microsoft.com/office/powerpoint/2010/main" val="193544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2372</Words>
  <Application>Microsoft Office PowerPoint</Application>
  <PresentationFormat>Widescreen</PresentationFormat>
  <Paragraphs>304</Paragraphs>
  <Slides>38</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MT</vt:lpstr>
      <vt:lpstr>Calibri</vt:lpstr>
      <vt:lpstr>Calibri Light</vt:lpstr>
      <vt:lpstr>Century</vt:lpstr>
      <vt:lpstr>Times New Roman</vt:lpstr>
      <vt:lpstr>Wingdings</vt:lpstr>
      <vt:lpstr>Office Theme</vt:lpstr>
      <vt:lpstr>Introduction to Cybersecurity</vt:lpstr>
      <vt:lpstr>PowerPoint Presentation</vt:lpstr>
      <vt:lpstr>Outline</vt:lpstr>
      <vt:lpstr>PowerPoint Presentation</vt:lpstr>
      <vt:lpstr>PowerPoint Presentation</vt:lpstr>
      <vt:lpstr>Where malware comes from?</vt:lpstr>
      <vt:lpstr>How to recognize malware?</vt:lpstr>
      <vt:lpstr>PowerPoint Presentation</vt:lpstr>
      <vt:lpstr>1- Trojans</vt:lpstr>
      <vt:lpstr>List Different Types of Trojans</vt:lpstr>
      <vt:lpstr>PowerPoint Presentation</vt:lpstr>
      <vt:lpstr>2- Adware</vt:lpstr>
      <vt:lpstr>3- Ransomware</vt:lpstr>
      <vt:lpstr>4- Spyware</vt:lpstr>
      <vt:lpstr>5-Viruses</vt:lpstr>
      <vt:lpstr>Virus infection methods</vt:lpstr>
      <vt:lpstr>Types of computer Viruses</vt:lpstr>
      <vt:lpstr>The process of virus detection and removal is as follows</vt:lpstr>
      <vt:lpstr>6-Botnets</vt:lpstr>
      <vt:lpstr>PowerPoint Presentation</vt:lpstr>
      <vt:lpstr>PowerPoint Presentation</vt:lpstr>
      <vt:lpstr>7- Rootkits</vt:lpstr>
      <vt:lpstr>7- Rootkits</vt:lpstr>
      <vt:lpstr>PowerPoint Presentation</vt:lpstr>
      <vt:lpstr>PowerPoint Presentation</vt:lpstr>
      <vt:lpstr>How Keyloggers spread?</vt:lpstr>
      <vt:lpstr>PowerPoint Presentation</vt:lpstr>
      <vt:lpstr>Malware That Spreads (cont’d.)</vt:lpstr>
      <vt:lpstr>10- Crypto-mining Malware</vt:lpstr>
      <vt:lpstr>11- Backdoor</vt:lpstr>
      <vt:lpstr>Malicious Software</vt:lpstr>
      <vt:lpstr>Attacks Using Malware</vt:lpstr>
      <vt:lpstr>Remove Malware</vt:lpstr>
      <vt:lpstr>PowerPoint Presentation</vt:lpstr>
      <vt:lpstr>Antivirus</vt:lpstr>
      <vt:lpstr>What Are the Benefits of Antivirus Software? </vt:lpstr>
      <vt:lpstr>Antivirus</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د. محمد العدوان</dc:creator>
  <cp:lastModifiedBy>محمد مسعّد</cp:lastModifiedBy>
  <cp:revision>10</cp:revision>
  <dcterms:created xsi:type="dcterms:W3CDTF">2023-10-04T16:46:03Z</dcterms:created>
  <dcterms:modified xsi:type="dcterms:W3CDTF">2024-11-14T22:58:43Z</dcterms:modified>
</cp:coreProperties>
</file>