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5.jpg" ContentType="application/octet-stream"/>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65" r:id="rId2"/>
    <p:sldId id="300" r:id="rId3"/>
    <p:sldId id="308" r:id="rId4"/>
    <p:sldId id="311" r:id="rId5"/>
    <p:sldId id="312" r:id="rId6"/>
    <p:sldId id="313" r:id="rId7"/>
    <p:sldId id="337" r:id="rId8"/>
    <p:sldId id="338" r:id="rId9"/>
    <p:sldId id="314" r:id="rId10"/>
    <p:sldId id="315" r:id="rId11"/>
    <p:sldId id="316" r:id="rId12"/>
    <p:sldId id="328" r:id="rId13"/>
    <p:sldId id="329" r:id="rId14"/>
    <p:sldId id="331" r:id="rId15"/>
    <p:sldId id="330" r:id="rId16"/>
    <p:sldId id="349" r:id="rId17"/>
    <p:sldId id="334" r:id="rId18"/>
    <p:sldId id="348" r:id="rId19"/>
    <p:sldId id="341" r:id="rId20"/>
    <p:sldId id="344" r:id="rId21"/>
    <p:sldId id="343" r:id="rId22"/>
    <p:sldId id="345" r:id="rId23"/>
    <p:sldId id="346" r:id="rId24"/>
    <p:sldId id="347" r:id="rId25"/>
    <p:sldId id="333" r:id="rId26"/>
    <p:sldId id="350" r:id="rId27"/>
    <p:sldId id="352" r:id="rId28"/>
    <p:sldId id="336" r:id="rId29"/>
    <p:sldId id="353" r:id="rId30"/>
    <p:sldId id="354" r:id="rId31"/>
    <p:sldId id="357" r:id="rId32"/>
    <p:sldId id="358" r:id="rId33"/>
    <p:sldId id="356" r:id="rId34"/>
    <p:sldId id="355" r:id="rId35"/>
    <p:sldId id="339" r:id="rId36"/>
    <p:sldId id="363" r:id="rId37"/>
    <p:sldId id="364" r:id="rId38"/>
    <p:sldId id="360" r:id="rId39"/>
    <p:sldId id="361" r:id="rId40"/>
    <p:sldId id="36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22" autoAdjust="0"/>
  </p:normalViewPr>
  <p:slideViewPr>
    <p:cSldViewPr snapToGrid="0">
      <p:cViewPr varScale="1">
        <p:scale>
          <a:sx n="67" d="100"/>
          <a:sy n="67" d="100"/>
        </p:scale>
        <p:origin x="5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B3443-F6D1-4F34-93B4-3F812FE4ADDA}"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6BD65-1077-4994-A853-98727C691A5D}" type="slidenum">
              <a:rPr lang="en-US" smtClean="0"/>
              <a:t>‹#›</a:t>
            </a:fld>
            <a:endParaRPr lang="en-US"/>
          </a:p>
        </p:txBody>
      </p:sp>
    </p:spTree>
    <p:extLst>
      <p:ext uri="{BB962C8B-B14F-4D97-AF65-F5344CB8AC3E}">
        <p14:creationId xmlns:p14="http://schemas.microsoft.com/office/powerpoint/2010/main" val="2346204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a:t>
            </a:fld>
            <a:endParaRPr lang="en-US" dirty="0"/>
          </a:p>
        </p:txBody>
      </p:sp>
    </p:spTree>
    <p:extLst>
      <p:ext uri="{BB962C8B-B14F-4D97-AF65-F5344CB8AC3E}">
        <p14:creationId xmlns:p14="http://schemas.microsoft.com/office/powerpoint/2010/main" val="215909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18</a:t>
            </a:fld>
            <a:endParaRPr lang="en-US"/>
          </a:p>
        </p:txBody>
      </p:sp>
    </p:spTree>
    <p:extLst>
      <p:ext uri="{BB962C8B-B14F-4D97-AF65-F5344CB8AC3E}">
        <p14:creationId xmlns:p14="http://schemas.microsoft.com/office/powerpoint/2010/main" val="368742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19</a:t>
            </a:fld>
            <a:endParaRPr lang="en-US"/>
          </a:p>
        </p:txBody>
      </p:sp>
    </p:spTree>
    <p:extLst>
      <p:ext uri="{BB962C8B-B14F-4D97-AF65-F5344CB8AC3E}">
        <p14:creationId xmlns:p14="http://schemas.microsoft.com/office/powerpoint/2010/main" val="4009341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27</a:t>
            </a:fld>
            <a:endParaRPr lang="en-US"/>
          </a:p>
        </p:txBody>
      </p:sp>
    </p:spTree>
    <p:extLst>
      <p:ext uri="{BB962C8B-B14F-4D97-AF65-F5344CB8AC3E}">
        <p14:creationId xmlns:p14="http://schemas.microsoft.com/office/powerpoint/2010/main" val="259592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33</a:t>
            </a:fld>
            <a:endParaRPr lang="en-US"/>
          </a:p>
        </p:txBody>
      </p:sp>
    </p:spTree>
    <p:extLst>
      <p:ext uri="{BB962C8B-B14F-4D97-AF65-F5344CB8AC3E}">
        <p14:creationId xmlns:p14="http://schemas.microsoft.com/office/powerpoint/2010/main" val="2740716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4899-154C-8EEB-7A3E-9E7DF0B4ED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E76AAB-498B-4FA0-6855-01807BF29F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254661-EEA9-971A-7219-74196EF66672}"/>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CD693701-F75B-AD21-406F-A9F84198E2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FEA47-E388-0E59-BCC0-1F871D97B6B7}"/>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4162846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29E0-C030-8E3E-B825-193654B910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CA318-A3EB-3B11-507C-97B5F58F5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6B3D00-817D-60D4-CC60-16DC14D6D3E3}"/>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9196957B-C1BC-113C-9D4B-4A0CB0851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61CCB-9BB1-7800-2FEC-A392919F5BE2}"/>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41656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F55418-B2CD-8ADE-4F0F-55C4A69B6A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FA288E-70FC-B8CB-E07F-434C9CAAF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DD22B0-13E4-E501-E065-9147426A7C64}"/>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A33B5535-5CFC-D80D-94B2-229AD31D3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2A87F-9ACC-0FE4-E365-539741A1A67A}"/>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239185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2CD9D-B2C0-B749-4FBE-DE6B8B93C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551BA7-AEA8-8315-DD5B-43A948BE5E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4D0238-9B59-88D9-D84E-C686DB8712A8}"/>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B1C6CD23-F3AC-3155-0866-AC5307B042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BCE70-5EA6-621A-4B7F-06B2FF404E17}"/>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2611881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A8FB-59DF-CAC9-743F-937D8CFB65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331B17-D15D-33FA-E783-84E71313C9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8623E6-883E-62F5-0EB2-1F50D1612099}"/>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7F5D5CBC-5801-2F9D-B53A-E4262D022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3158D-FE7E-7AFD-0BEA-F172468812DB}"/>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413382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08C0-DB3F-D147-E3A2-CA6A238DD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06B12-669D-9F0C-CEFF-B48122E89F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7C7E65-C21D-B599-7CB3-1C442938E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8E66F-BEE2-E001-80C5-DB555150CFAF}"/>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6" name="Footer Placeholder 5">
            <a:extLst>
              <a:ext uri="{FF2B5EF4-FFF2-40B4-BE49-F238E27FC236}">
                <a16:creationId xmlns:a16="http://schemas.microsoft.com/office/drawing/2014/main" id="{B0DA8051-DD34-12A6-B05F-A0DF9D9970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BCECB6-5A4A-6D74-010F-B754FBB633D6}"/>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4074496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186D-9B6E-7CBB-78DF-D3E177FA2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A49F74-27E4-7A89-4047-5828F4B638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D9F1C1-EB2E-74BD-784F-93D3EF7E11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703351-80F8-91F1-1E3E-DCD65C5C3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E36A3-A9E6-634C-7F50-47057115A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5498C5-CDAE-F1DF-825E-0AFB396E9A2F}"/>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8" name="Footer Placeholder 7">
            <a:extLst>
              <a:ext uri="{FF2B5EF4-FFF2-40B4-BE49-F238E27FC236}">
                <a16:creationId xmlns:a16="http://schemas.microsoft.com/office/drawing/2014/main" id="{8DE77CB4-74F9-EFC3-2703-2C0AD712D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39B8B-4045-931B-C855-133E65FDDBA4}"/>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195529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8E904-7828-F13D-3A25-F032A8FED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8F0683-1755-274F-2498-CADCE4E7C577}"/>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4" name="Footer Placeholder 3">
            <a:extLst>
              <a:ext uri="{FF2B5EF4-FFF2-40B4-BE49-F238E27FC236}">
                <a16:creationId xmlns:a16="http://schemas.microsoft.com/office/drawing/2014/main" id="{03CEE338-8766-42C6-6019-793196E98B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BFAD80-56BF-AD8B-06A8-01D680AB8577}"/>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52041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31307F-9F18-1CDA-66BD-A0F27AF919A7}"/>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3" name="Footer Placeholder 2">
            <a:extLst>
              <a:ext uri="{FF2B5EF4-FFF2-40B4-BE49-F238E27FC236}">
                <a16:creationId xmlns:a16="http://schemas.microsoft.com/office/drawing/2014/main" id="{719494FF-66A1-4627-7EDB-7C1194C66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C84211-24A6-18BE-B253-2B6FBAE8E0C7}"/>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1511385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48B4-A9E8-C612-198C-D5A1A236B7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4E514-4B5A-5B7D-CA6F-699B45D9BC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11BA96-7F32-37A4-5F71-006353720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333FA-1FEE-B35C-8FDA-B4E39B7D0664}"/>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6" name="Footer Placeholder 5">
            <a:extLst>
              <a:ext uri="{FF2B5EF4-FFF2-40B4-BE49-F238E27FC236}">
                <a16:creationId xmlns:a16="http://schemas.microsoft.com/office/drawing/2014/main" id="{455CE762-20E3-9989-51BA-5BA550940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F4733-22AD-5492-94C3-F732BAFDD40C}"/>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118499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45BF9-0646-8FF8-8637-CADAEED28F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C3334-BCF6-0890-493B-0A9F0A5EE7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BC9D75-65A7-6655-7F3C-3D2D15C2A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296DD-76B1-7DE6-B008-85938C43834F}"/>
              </a:ext>
            </a:extLst>
          </p:cNvPr>
          <p:cNvSpPr>
            <a:spLocks noGrp="1"/>
          </p:cNvSpPr>
          <p:nvPr>
            <p:ph type="dt" sz="half" idx="10"/>
          </p:nvPr>
        </p:nvSpPr>
        <p:spPr/>
        <p:txBody>
          <a:bodyPr/>
          <a:lstStyle/>
          <a:p>
            <a:fld id="{8EFED0F1-0AE5-430D-8E57-6373E95E2806}" type="datetimeFigureOut">
              <a:rPr lang="en-US" smtClean="0"/>
              <a:t>11/15/2024</a:t>
            </a:fld>
            <a:endParaRPr lang="en-US"/>
          </a:p>
        </p:txBody>
      </p:sp>
      <p:sp>
        <p:nvSpPr>
          <p:cNvPr id="6" name="Footer Placeholder 5">
            <a:extLst>
              <a:ext uri="{FF2B5EF4-FFF2-40B4-BE49-F238E27FC236}">
                <a16:creationId xmlns:a16="http://schemas.microsoft.com/office/drawing/2014/main" id="{0BD019B2-110E-62AE-F134-91A928710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A9928-D38E-2A4A-A79D-D451B66BF65F}"/>
              </a:ext>
            </a:extLst>
          </p:cNvPr>
          <p:cNvSpPr>
            <a:spLocks noGrp="1"/>
          </p:cNvSpPr>
          <p:nvPr>
            <p:ph type="sldNum" sz="quarter" idx="12"/>
          </p:nvPr>
        </p:nvSpPr>
        <p:spPr/>
        <p:txBody>
          <a:bodyPr/>
          <a:lstStyle/>
          <a:p>
            <a:fld id="{5361C546-C671-4837-B73E-DD19AAA66662}" type="slidenum">
              <a:rPr lang="en-US" smtClean="0"/>
              <a:t>‹#›</a:t>
            </a:fld>
            <a:endParaRPr lang="en-US"/>
          </a:p>
        </p:txBody>
      </p:sp>
    </p:spTree>
    <p:extLst>
      <p:ext uri="{BB962C8B-B14F-4D97-AF65-F5344CB8AC3E}">
        <p14:creationId xmlns:p14="http://schemas.microsoft.com/office/powerpoint/2010/main" val="213137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AE1720-4AA1-558C-8E82-893C12B375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5AC1C5-FF2D-81B8-C0E9-B61233D380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0B4B5-84E5-4E4C-E908-575224EE80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ED0F1-0AE5-430D-8E57-6373E95E2806}" type="datetimeFigureOut">
              <a:rPr lang="en-US" smtClean="0"/>
              <a:t>11/15/2024</a:t>
            </a:fld>
            <a:endParaRPr lang="en-US"/>
          </a:p>
        </p:txBody>
      </p:sp>
      <p:sp>
        <p:nvSpPr>
          <p:cNvPr id="5" name="Footer Placeholder 4">
            <a:extLst>
              <a:ext uri="{FF2B5EF4-FFF2-40B4-BE49-F238E27FC236}">
                <a16:creationId xmlns:a16="http://schemas.microsoft.com/office/drawing/2014/main" id="{993595BC-EC8C-D88E-14F1-CD3DA5E658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8E0708-E43B-B0BC-9957-1329F78704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61C546-C671-4837-B73E-DD19AAA66662}" type="slidenum">
              <a:rPr lang="en-US" smtClean="0"/>
              <a:t>‹#›</a:t>
            </a:fld>
            <a:endParaRPr lang="en-US"/>
          </a:p>
        </p:txBody>
      </p:sp>
    </p:spTree>
    <p:extLst>
      <p:ext uri="{BB962C8B-B14F-4D97-AF65-F5344CB8AC3E}">
        <p14:creationId xmlns:p14="http://schemas.microsoft.com/office/powerpoint/2010/main" val="1847278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li.org/docs/introduction/what-is-kali-linux/#kali-linux-featur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kali.org/docs/policy/penetration-testing-tools-policy/"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eccouncil.org/what-is-digital-forensic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eeksforgeeks.org/deep-web-dark-web-darknet/"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geeksforgeeks.org/deep-web-dark-web-darknet/" TargetMode="External"/><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07FB-CEF0-8B9A-E5BF-A0C7107F395F}"/>
              </a:ext>
            </a:extLst>
          </p:cNvPr>
          <p:cNvSpPr>
            <a:spLocks noGrp="1"/>
          </p:cNvSpPr>
          <p:nvPr>
            <p:ph type="ctrTitle"/>
          </p:nvPr>
        </p:nvSpPr>
        <p:spPr/>
        <p:txBody>
          <a:bodyPr>
            <a:normAutofit fontScale="90000"/>
          </a:bodyPr>
          <a:lstStyle/>
          <a:p>
            <a:r>
              <a:rPr lang="en-US" sz="6000" spc="-15" dirty="0">
                <a:latin typeface="Calibri"/>
                <a:cs typeface="Calibri"/>
              </a:rPr>
              <a:t>Introduction to Cybersecurity</a:t>
            </a:r>
            <a:br>
              <a:rPr lang="en-US" sz="6000" spc="-15" dirty="0">
                <a:latin typeface="Calibri"/>
                <a:cs typeface="Calibri"/>
              </a:rPr>
            </a:br>
            <a:endParaRPr lang="en-GB" dirty="0"/>
          </a:p>
        </p:txBody>
      </p:sp>
      <p:sp>
        <p:nvSpPr>
          <p:cNvPr id="3" name="Subtitle 2">
            <a:extLst>
              <a:ext uri="{FF2B5EF4-FFF2-40B4-BE49-F238E27FC236}">
                <a16:creationId xmlns:a16="http://schemas.microsoft.com/office/drawing/2014/main" id="{9BF1FCC3-618D-360B-3E5D-7A10FF6D27A7}"/>
              </a:ext>
            </a:extLst>
          </p:cNvPr>
          <p:cNvSpPr>
            <a:spLocks noGrp="1"/>
          </p:cNvSpPr>
          <p:nvPr>
            <p:ph type="subTitle" idx="1"/>
          </p:nvPr>
        </p:nvSpPr>
        <p:spPr/>
        <p:txBody>
          <a:bodyPr>
            <a:noAutofit/>
          </a:bodyPr>
          <a:lstStyle/>
          <a:p>
            <a:r>
              <a:rPr lang="en-GB" sz="4000" dirty="0">
                <a:latin typeface="Calibri"/>
                <a:cs typeface="Calibri"/>
              </a:rPr>
              <a:t>Chapter 5</a:t>
            </a:r>
          </a:p>
          <a:p>
            <a:endParaRPr lang="en-GB" sz="4000" dirty="0">
              <a:latin typeface="Calibri"/>
              <a:cs typeface="Calibri"/>
            </a:endParaRPr>
          </a:p>
          <a:p>
            <a:r>
              <a:rPr lang="en-GB" sz="4000" dirty="0" err="1">
                <a:latin typeface="Calibri"/>
                <a:cs typeface="Calibri"/>
              </a:rPr>
              <a:t>Dr.</a:t>
            </a:r>
            <a:r>
              <a:rPr lang="en-GB" sz="4000" dirty="0">
                <a:latin typeface="Calibri"/>
                <a:cs typeface="Calibri"/>
              </a:rPr>
              <a:t> </a:t>
            </a:r>
            <a:r>
              <a:rPr lang="en-GB" sz="4000">
                <a:latin typeface="Calibri"/>
                <a:cs typeface="Calibri"/>
              </a:rPr>
              <a:t>Mohammed Tawfik</a:t>
            </a:r>
            <a:endParaRPr lang="en-GB" sz="4000" dirty="0"/>
          </a:p>
        </p:txBody>
      </p:sp>
    </p:spTree>
    <p:extLst>
      <p:ext uri="{BB962C8B-B14F-4D97-AF65-F5344CB8AC3E}">
        <p14:creationId xmlns:p14="http://schemas.microsoft.com/office/powerpoint/2010/main" val="142357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Path52"/>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grpSp>
        <p:nvGrpSpPr>
          <p:cNvPr id="53" name="Group53"/>
          <p:cNvGrpSpPr/>
          <p:nvPr/>
        </p:nvGrpSpPr>
        <p:grpSpPr>
          <a:xfrm>
            <a:off x="1153006" y="2496950"/>
            <a:ext cx="4130041" cy="3604260"/>
            <a:chOff x="1194054" y="2169414"/>
            <a:chExt cx="4130040" cy="3604260"/>
          </a:xfrm>
        </p:grpSpPr>
        <p:pic>
          <p:nvPicPr>
            <p:cNvPr id="54" name="Image54"/>
            <p:cNvPicPr>
              <a:picLocks noChangeAspect="1"/>
            </p:cNvPicPr>
            <p:nvPr/>
          </p:nvPicPr>
          <p:blipFill>
            <a:blip r:embed="rId2"/>
            <a:stretch>
              <a:fillRect/>
            </a:stretch>
          </p:blipFill>
          <p:spPr>
            <a:xfrm>
              <a:off x="1228344" y="2203704"/>
              <a:ext cx="4061460" cy="3535680"/>
            </a:xfrm>
            <a:prstGeom prst="rect">
              <a:avLst/>
            </a:prstGeom>
            <a:noFill/>
          </p:spPr>
        </p:pic>
        <p:sp>
          <p:nvSpPr>
            <p:cNvPr id="55" name="Path55"/>
            <p:cNvSpPr/>
            <p:nvPr/>
          </p:nvSpPr>
          <p:spPr>
            <a:xfrm>
              <a:off x="1194054" y="2169414"/>
              <a:ext cx="4130040" cy="3604260"/>
            </a:xfrm>
            <a:custGeom>
              <a:avLst/>
              <a:gdLst/>
              <a:ahLst/>
              <a:cxnLst/>
              <a:rect l="l" t="t" r="r" b="b"/>
              <a:pathLst>
                <a:path w="4130040" h="3604260">
                  <a:moveTo>
                    <a:pt x="22860" y="3581400"/>
                  </a:moveTo>
                  <a:lnTo>
                    <a:pt x="4107180" y="3581400"/>
                  </a:lnTo>
                  <a:lnTo>
                    <a:pt x="4107180" y="22860"/>
                  </a:lnTo>
                  <a:lnTo>
                    <a:pt x="22860" y="22860"/>
                  </a:lnTo>
                  <a:lnTo>
                    <a:pt x="22860" y="3581400"/>
                  </a:lnTo>
                  <a:close/>
                </a:path>
              </a:pathLst>
            </a:custGeom>
            <a:solidFill>
              <a:srgbClr val="000000">
                <a:alpha val="0"/>
              </a:srgbClr>
            </a:solidFill>
            <a:ln w="22860" cap="sq">
              <a:solidFill>
                <a:srgbClr val="FF0000"/>
              </a:solidFill>
              <a:prstDash val="solid"/>
            </a:ln>
          </p:spPr>
          <p:txBody>
            <a:bodyPr rtlCol="0" anchor="ctr"/>
            <a:lstStyle/>
            <a:p>
              <a:pPr algn="ctr"/>
              <a:endParaRPr lang="en-US" altLang="zh-CN"/>
            </a:p>
          </p:txBody>
        </p:sp>
      </p:grpSp>
      <p:sp>
        <p:nvSpPr>
          <p:cNvPr id="56" name="Text Box56"/>
          <p:cNvSpPr txBox="1"/>
          <p:nvPr/>
        </p:nvSpPr>
        <p:spPr>
          <a:xfrm>
            <a:off x="5867400" y="685800"/>
            <a:ext cx="2059422" cy="646267"/>
          </a:xfrm>
          <a:prstGeom prst="rect">
            <a:avLst/>
          </a:prstGeom>
        </p:spPr>
        <p:txBody>
          <a:bodyPr wrap="square" lIns="0" tIns="0" rIns="0" rtlCol="0">
            <a:spAutoFit/>
          </a:bodyPr>
          <a:lstStyle/>
          <a:p>
            <a:pPr algn="l">
              <a:lnSpc>
                <a:spcPts val="0"/>
              </a:lnSpc>
            </a:pPr>
            <a:endParaRPr dirty="0"/>
          </a:p>
          <a:p>
            <a:pPr algn="l" rtl="0">
              <a:lnSpc>
                <a:spcPts val="4878"/>
              </a:lnSpc>
            </a:pPr>
            <a:r>
              <a:rPr lang="en-US" altLang="zh-CN" sz="4000" b="1" spc="-5" dirty="0">
                <a:solidFill>
                  <a:srgbClr val="FF0000"/>
                </a:solidFill>
                <a:latin typeface="Comic Sans MS" panose="030F0702030302020204" pitchFamily="66" charset="0"/>
                <a:ea typeface="+mj-ea"/>
                <a:cs typeface="+mj-cs"/>
              </a:rPr>
              <a:t>Hacking</a:t>
            </a:r>
          </a:p>
        </p:txBody>
      </p:sp>
      <p:sp>
        <p:nvSpPr>
          <p:cNvPr id="57" name="Text Box57"/>
          <p:cNvSpPr txBox="1"/>
          <p:nvPr/>
        </p:nvSpPr>
        <p:spPr>
          <a:xfrm>
            <a:off x="5868292" y="2496950"/>
            <a:ext cx="5170702" cy="1046505"/>
          </a:xfrm>
          <a:prstGeom prst="rect">
            <a:avLst/>
          </a:prstGeom>
        </p:spPr>
        <p:txBody>
          <a:bodyPr wrap="square" lIns="0" tIns="0" rIns="0" rtlCol="0">
            <a:spAutoFit/>
          </a:bodyPr>
          <a:lstStyle/>
          <a:p>
            <a:pPr algn="l">
              <a:lnSpc>
                <a:spcPts val="0"/>
              </a:lnSpc>
            </a:pPr>
            <a:endParaRPr dirty="0"/>
          </a:p>
          <a:p>
            <a:pPr marL="228600" indent="-228600" algn="just" rtl="0">
              <a:lnSpc>
                <a:spcPts val="2625"/>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Hacking</a:t>
            </a:r>
            <a:r>
              <a:rPr lang="en-US" altLang="zh-CN" sz="2400" spc="1098"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in</a:t>
            </a:r>
            <a:r>
              <a:rPr lang="en-US" altLang="zh-CN" sz="2400" spc="1088"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simple</a:t>
            </a:r>
            <a:r>
              <a:rPr lang="en-US" altLang="zh-CN" sz="2400" spc="1103"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terms</a:t>
            </a:r>
            <a:r>
              <a:rPr lang="en-US" altLang="zh-CN" sz="2400" spc="1120"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means</a:t>
            </a:r>
            <a:r>
              <a:rPr lang="en-US" altLang="zh-CN" sz="2400" spc="111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illegal</a:t>
            </a:r>
            <a:r>
              <a:rPr lang="en-US" altLang="zh-CN" sz="2400" spc="112"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intrusion</a:t>
            </a:r>
            <a:r>
              <a:rPr lang="en-US" altLang="zh-CN" sz="2400" spc="115"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into</a:t>
            </a:r>
            <a:r>
              <a:rPr lang="en-US" altLang="zh-CN" sz="2400" spc="11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12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computer</a:t>
            </a:r>
            <a:r>
              <a:rPr lang="en-US" altLang="zh-CN" sz="2400" spc="12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system</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and/or</a:t>
            </a:r>
            <a:r>
              <a:rPr lang="en-US" altLang="zh-CN" sz="2400" spc="-11"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network.</a:t>
            </a:r>
            <a:endParaRPr lang="en-US" altLang="zh-CN" sz="2400" dirty="0">
              <a:latin typeface="Times New Roman"/>
              <a:ea typeface="Times New Roman"/>
              <a:cs typeface="Times New Roman"/>
            </a:endParaRPr>
          </a:p>
        </p:txBody>
      </p:sp>
      <p:sp>
        <p:nvSpPr>
          <p:cNvPr id="58" name="Text Box58"/>
          <p:cNvSpPr txBox="1"/>
          <p:nvPr/>
        </p:nvSpPr>
        <p:spPr>
          <a:xfrm>
            <a:off x="5868292" y="4068445"/>
            <a:ext cx="5170094" cy="1379930"/>
          </a:xfrm>
          <a:prstGeom prst="rect">
            <a:avLst/>
          </a:prstGeom>
        </p:spPr>
        <p:txBody>
          <a:bodyPr wrap="square" lIns="0" tIns="0" rIns="0" rtlCol="0">
            <a:spAutoFit/>
          </a:bodyPr>
          <a:lstStyle/>
          <a:p>
            <a:pPr algn="l">
              <a:lnSpc>
                <a:spcPts val="0"/>
              </a:lnSpc>
            </a:pPr>
            <a:endParaRPr dirty="0"/>
          </a:p>
          <a:p>
            <a:pPr marL="228600" indent="-228600" algn="just" rtl="0">
              <a:lnSpc>
                <a:spcPts val="2617"/>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3" dirty="0">
                <a:solidFill>
                  <a:srgbClr val="000000"/>
                </a:solidFill>
                <a:latin typeface="Times New Roman"/>
                <a:ea typeface="Times New Roman"/>
                <a:cs typeface="Times New Roman"/>
              </a:rPr>
              <a:t>It</a:t>
            </a:r>
            <a:r>
              <a:rPr lang="en-US" altLang="zh-CN" sz="2400" spc="224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2263"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also</a:t>
            </a:r>
            <a:r>
              <a:rPr lang="en-US" altLang="zh-CN" sz="2400" spc="225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known</a:t>
            </a:r>
            <a:r>
              <a:rPr lang="en-US" altLang="zh-CN" sz="2400" spc="226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as</a:t>
            </a:r>
            <a:r>
              <a:rPr lang="en-US" altLang="zh-CN" sz="2400" spc="226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cracking.</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Government</a:t>
            </a:r>
            <a:r>
              <a:rPr lang="en-US" altLang="zh-CN" sz="2400" spc="36"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websites</a:t>
            </a:r>
            <a:r>
              <a:rPr lang="en-US" altLang="zh-CN" sz="2400" spc="2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are</a:t>
            </a:r>
            <a:r>
              <a:rPr lang="en-US" altLang="zh-CN" sz="2400" spc="1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2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hot</a:t>
            </a:r>
            <a:r>
              <a:rPr lang="en-US" altLang="zh-CN" sz="2400" spc="5" dirty="0">
                <a:solidFill>
                  <a:srgbClr val="000000"/>
                </a:solidFill>
                <a:latin typeface="Times New Roman"/>
                <a:ea typeface="Times New Roman"/>
                <a:cs typeface="Times New Roman"/>
              </a:rPr>
              <a:t> </a:t>
            </a:r>
            <a:r>
              <a:rPr lang="en-US" altLang="zh-CN" sz="2400" spc="-7" dirty="0">
                <a:solidFill>
                  <a:srgbClr val="000000"/>
                </a:solidFill>
                <a:latin typeface="Times New Roman"/>
                <a:ea typeface="Times New Roman"/>
                <a:cs typeface="Times New Roman"/>
              </a:rPr>
              <a:t>targets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spc="158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160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hackers</a:t>
            </a:r>
            <a:r>
              <a:rPr lang="en-US" altLang="zh-CN" sz="2400" spc="1602"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due</a:t>
            </a:r>
            <a:r>
              <a:rPr lang="en-US" altLang="zh-CN" sz="2400" spc="1587"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158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158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press</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coverage,</a:t>
            </a:r>
            <a:r>
              <a:rPr lang="en-US" altLang="zh-CN" sz="2400" spc="-18"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it</a:t>
            </a:r>
            <a:r>
              <a:rPr lang="en-US" altLang="zh-CN" sz="2400" spc="-2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receives.</a:t>
            </a:r>
            <a:endParaRPr lang="en-US" altLang="zh-CN" sz="2400" dirty="0">
              <a:latin typeface="Times New Roman"/>
              <a:ea typeface="Times New Roman"/>
              <a:cs typeface="Times New Roman"/>
            </a:endParaRPr>
          </a:p>
        </p:txBody>
      </p:sp>
    </p:spTree>
    <p:extLst>
      <p:ext uri="{BB962C8B-B14F-4D97-AF65-F5344CB8AC3E}">
        <p14:creationId xmlns:p14="http://schemas.microsoft.com/office/powerpoint/2010/main" val="361090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154"/>
          <p:cNvSpPr txBox="1"/>
          <p:nvPr/>
        </p:nvSpPr>
        <p:spPr>
          <a:xfrm>
            <a:off x="3071668" y="609601"/>
            <a:ext cx="6453332" cy="674544"/>
          </a:xfrm>
          <a:prstGeom prst="rect">
            <a:avLst/>
          </a:prstGeom>
        </p:spPr>
        <p:txBody>
          <a:bodyPr wrap="square" lIns="0" tIns="0" rIns="0" rtlCol="0">
            <a:spAutoFit/>
          </a:bodyPr>
          <a:lstStyle/>
          <a:p>
            <a:pPr algn="l" rtl="0">
              <a:lnSpc>
                <a:spcPts val="4871"/>
              </a:lnSpc>
            </a:pPr>
            <a:r>
              <a:rPr lang="en-US" altLang="zh-CN" sz="4000" b="1" spc="-5" dirty="0">
                <a:solidFill>
                  <a:srgbClr val="FF0000"/>
                </a:solidFill>
                <a:latin typeface="Comic Sans MS" panose="030F0702030302020204" pitchFamily="66" charset="0"/>
                <a:ea typeface="+mj-ea"/>
                <a:cs typeface="+mj-cs"/>
              </a:rPr>
              <a:t>How To prevent hacking</a:t>
            </a:r>
          </a:p>
        </p:txBody>
      </p:sp>
      <p:sp>
        <p:nvSpPr>
          <p:cNvPr id="5" name="Text Box156"/>
          <p:cNvSpPr txBox="1"/>
          <p:nvPr/>
        </p:nvSpPr>
        <p:spPr>
          <a:xfrm>
            <a:off x="1652275" y="1644141"/>
            <a:ext cx="8908226" cy="2226250"/>
          </a:xfrm>
          <a:prstGeom prst="rect">
            <a:avLst/>
          </a:prstGeom>
        </p:spPr>
        <p:txBody>
          <a:bodyPr wrap="square" lIns="0" tIns="0" rIns="0" rtlCol="0">
            <a:spAutoFit/>
          </a:bodyPr>
          <a:lstStyle/>
          <a:p>
            <a:pPr algn="just">
              <a:lnSpc>
                <a:spcPts val="3380"/>
              </a:lnSpc>
            </a:pPr>
            <a:r>
              <a:rPr lang="en-US" altLang="zh-CN" sz="2800" spc="4" dirty="0">
                <a:latin typeface="Verdana"/>
                <a:ea typeface="Verdana"/>
                <a:cs typeface="Verdana"/>
              </a:rPr>
              <a:t>It</a:t>
            </a:r>
            <a:r>
              <a:rPr lang="en-US" altLang="zh-CN" sz="2800" spc="2404" dirty="0">
                <a:latin typeface="Verdana"/>
                <a:ea typeface="Verdana"/>
                <a:cs typeface="Verdana"/>
              </a:rPr>
              <a:t> </a:t>
            </a:r>
            <a:r>
              <a:rPr lang="en-US" altLang="zh-CN" sz="2800" spc="-3" dirty="0">
                <a:latin typeface="Verdana"/>
                <a:ea typeface="Verdana"/>
                <a:cs typeface="Verdana"/>
              </a:rPr>
              <a:t>may</a:t>
            </a:r>
            <a:r>
              <a:rPr lang="en-US" altLang="zh-CN" sz="2800" spc="2411" dirty="0">
                <a:latin typeface="Verdana"/>
                <a:ea typeface="Verdana"/>
                <a:cs typeface="Verdana"/>
              </a:rPr>
              <a:t> </a:t>
            </a:r>
            <a:r>
              <a:rPr lang="en-US" altLang="zh-CN" sz="2800" spc="-3" dirty="0">
                <a:latin typeface="Verdana"/>
                <a:ea typeface="Verdana"/>
                <a:cs typeface="Verdana"/>
              </a:rPr>
              <a:t>be</a:t>
            </a:r>
            <a:r>
              <a:rPr lang="en-US" altLang="zh-CN" sz="2800" spc="2408" dirty="0">
                <a:latin typeface="Verdana"/>
                <a:ea typeface="Verdana"/>
                <a:cs typeface="Verdana"/>
              </a:rPr>
              <a:t> </a:t>
            </a:r>
            <a:r>
              <a:rPr lang="en-US" altLang="zh-CN" sz="2800" spc="-6" dirty="0">
                <a:latin typeface="Verdana"/>
                <a:ea typeface="Verdana"/>
                <a:cs typeface="Verdana"/>
              </a:rPr>
              <a:t>impossible</a:t>
            </a:r>
            <a:r>
              <a:rPr lang="en-US" altLang="zh-CN" sz="2800" spc="2409" dirty="0">
                <a:latin typeface="Verdana"/>
                <a:ea typeface="Verdana"/>
                <a:cs typeface="Verdana"/>
              </a:rPr>
              <a:t> </a:t>
            </a:r>
            <a:r>
              <a:rPr lang="en-US" altLang="zh-CN" sz="2800" spc="0" dirty="0">
                <a:latin typeface="Verdana"/>
                <a:ea typeface="Verdana"/>
                <a:cs typeface="Verdana"/>
              </a:rPr>
              <a:t>to</a:t>
            </a:r>
            <a:r>
              <a:rPr lang="en-US" altLang="zh-CN" sz="2800" spc="2405" dirty="0">
                <a:latin typeface="Verdana"/>
                <a:ea typeface="Verdana"/>
                <a:cs typeface="Verdana"/>
              </a:rPr>
              <a:t> </a:t>
            </a:r>
            <a:r>
              <a:rPr lang="en-US" altLang="zh-CN" sz="2800" spc="-6" dirty="0">
                <a:latin typeface="Verdana"/>
                <a:ea typeface="Verdana"/>
                <a:cs typeface="Verdana"/>
              </a:rPr>
              <a:t>prevent</a:t>
            </a:r>
            <a:r>
              <a:rPr lang="en-US" altLang="zh-CN" sz="2800" dirty="0">
                <a:latin typeface="Verdana"/>
                <a:ea typeface="Verdana"/>
                <a:cs typeface="Verdana"/>
              </a:rPr>
              <a:t> </a:t>
            </a:r>
            <a:r>
              <a:rPr lang="en-US" altLang="zh-CN" sz="2800" spc="-5" dirty="0">
                <a:latin typeface="Verdana"/>
                <a:ea typeface="Verdana"/>
                <a:cs typeface="Verdana"/>
              </a:rPr>
              <a:t>computer</a:t>
            </a:r>
            <a:r>
              <a:rPr lang="en-US" altLang="zh-CN" sz="2800" spc="1689" dirty="0">
                <a:latin typeface="Verdana"/>
                <a:ea typeface="Verdana"/>
                <a:cs typeface="Verdana"/>
              </a:rPr>
              <a:t> </a:t>
            </a:r>
            <a:r>
              <a:rPr lang="en-US" altLang="zh-CN" sz="2800" spc="-4" dirty="0">
                <a:latin typeface="Verdana"/>
                <a:ea typeface="Verdana"/>
                <a:cs typeface="Verdana"/>
              </a:rPr>
              <a:t>hacking,</a:t>
            </a:r>
            <a:r>
              <a:rPr lang="en-US" altLang="zh-CN" sz="2800" spc="1692" dirty="0">
                <a:latin typeface="Verdana"/>
                <a:ea typeface="Verdana"/>
                <a:cs typeface="Verdana"/>
              </a:rPr>
              <a:t> </a:t>
            </a:r>
            <a:r>
              <a:rPr lang="en-US" altLang="zh-CN" sz="2800" spc="-4" dirty="0">
                <a:latin typeface="Verdana"/>
                <a:ea typeface="Verdana"/>
                <a:cs typeface="Verdana"/>
              </a:rPr>
              <a:t>however</a:t>
            </a:r>
            <a:r>
              <a:rPr lang="en-US" altLang="zh-CN" sz="2800" spc="1683" dirty="0">
                <a:latin typeface="Verdana"/>
                <a:ea typeface="Verdana"/>
                <a:cs typeface="Verdana"/>
              </a:rPr>
              <a:t> </a:t>
            </a:r>
            <a:r>
              <a:rPr lang="en-US" altLang="zh-CN" sz="2800" spc="-3" dirty="0">
                <a:latin typeface="Verdana"/>
                <a:ea typeface="Verdana"/>
                <a:cs typeface="Verdana"/>
              </a:rPr>
              <a:t>effective </a:t>
            </a:r>
            <a:r>
              <a:rPr lang="en-US" altLang="zh-CN" sz="2800" spc="-5" dirty="0">
                <a:latin typeface="Verdana"/>
                <a:ea typeface="Verdana"/>
                <a:cs typeface="Verdana"/>
              </a:rPr>
              <a:t>security</a:t>
            </a:r>
            <a:r>
              <a:rPr lang="en-US" altLang="zh-CN" sz="2800" spc="3509" dirty="0">
                <a:latin typeface="Verdana"/>
                <a:ea typeface="Verdana"/>
                <a:cs typeface="Verdana"/>
              </a:rPr>
              <a:t> </a:t>
            </a:r>
            <a:r>
              <a:rPr lang="en-US" altLang="zh-CN" sz="2800" spc="-5" dirty="0">
                <a:latin typeface="Verdana"/>
                <a:ea typeface="Verdana"/>
                <a:cs typeface="Verdana"/>
              </a:rPr>
              <a:t>controls</a:t>
            </a:r>
            <a:r>
              <a:rPr lang="en-US" altLang="zh-CN" sz="2800" spc="3504" dirty="0">
                <a:latin typeface="Verdana"/>
                <a:ea typeface="Verdana"/>
                <a:cs typeface="Verdana"/>
              </a:rPr>
              <a:t> </a:t>
            </a:r>
            <a:r>
              <a:rPr lang="en-US" altLang="zh-CN" sz="2800" spc="-6" dirty="0">
                <a:latin typeface="Verdana"/>
                <a:ea typeface="Verdana"/>
                <a:cs typeface="Verdana"/>
              </a:rPr>
              <a:t>including</a:t>
            </a:r>
            <a:r>
              <a:rPr lang="en-US" altLang="zh-CN" sz="2800" spc="3504" dirty="0">
                <a:latin typeface="Verdana"/>
                <a:ea typeface="Verdana"/>
                <a:cs typeface="Verdana"/>
              </a:rPr>
              <a:t> </a:t>
            </a:r>
            <a:r>
              <a:rPr lang="en-US" altLang="zh-CN" sz="2800" spc="-5" dirty="0">
                <a:latin typeface="Verdana"/>
                <a:ea typeface="Verdana"/>
                <a:cs typeface="Verdana"/>
              </a:rPr>
              <a:t>strong</a:t>
            </a:r>
            <a:r>
              <a:rPr lang="en-US" altLang="zh-CN" sz="2800" dirty="0">
                <a:latin typeface="Verdana"/>
                <a:ea typeface="Verdana"/>
                <a:cs typeface="Verdana"/>
              </a:rPr>
              <a:t> </a:t>
            </a:r>
            <a:r>
              <a:rPr lang="en-US" altLang="zh-CN" sz="2800" spc="-5" dirty="0">
                <a:latin typeface="Verdana"/>
                <a:ea typeface="Verdana"/>
                <a:cs typeface="Verdana"/>
              </a:rPr>
              <a:t>passwords,</a:t>
            </a:r>
            <a:r>
              <a:rPr lang="en-US" altLang="zh-CN" sz="2800" spc="291" dirty="0">
                <a:latin typeface="Verdana"/>
                <a:ea typeface="Verdana"/>
                <a:cs typeface="Verdana"/>
              </a:rPr>
              <a:t> </a:t>
            </a:r>
            <a:r>
              <a:rPr lang="en-US" altLang="zh-CN" sz="2800" spc="-6" dirty="0">
                <a:latin typeface="Verdana"/>
                <a:ea typeface="Verdana"/>
                <a:cs typeface="Verdana"/>
              </a:rPr>
              <a:t>and</a:t>
            </a:r>
            <a:r>
              <a:rPr lang="en-US" altLang="zh-CN" sz="2800" spc="287" dirty="0">
                <a:latin typeface="Verdana"/>
                <a:ea typeface="Verdana"/>
                <a:cs typeface="Verdana"/>
              </a:rPr>
              <a:t> </a:t>
            </a:r>
            <a:r>
              <a:rPr lang="en-US" altLang="zh-CN" sz="2800" spc="-5" dirty="0">
                <a:latin typeface="Verdana"/>
                <a:ea typeface="Verdana"/>
                <a:cs typeface="Verdana"/>
              </a:rPr>
              <a:t>the</a:t>
            </a:r>
            <a:r>
              <a:rPr lang="en-US" altLang="zh-CN" sz="2800" spc="289" dirty="0">
                <a:latin typeface="Verdana"/>
                <a:ea typeface="Verdana"/>
                <a:cs typeface="Verdana"/>
              </a:rPr>
              <a:t> </a:t>
            </a:r>
            <a:r>
              <a:rPr lang="en-US" altLang="zh-CN" sz="2800" spc="-7" dirty="0">
                <a:latin typeface="Verdana"/>
                <a:ea typeface="Verdana"/>
                <a:cs typeface="Verdana"/>
              </a:rPr>
              <a:t>use</a:t>
            </a:r>
            <a:r>
              <a:rPr lang="en-US" altLang="zh-CN" sz="2800" spc="290" dirty="0">
                <a:latin typeface="Verdana"/>
                <a:ea typeface="Verdana"/>
                <a:cs typeface="Verdana"/>
              </a:rPr>
              <a:t> </a:t>
            </a:r>
            <a:r>
              <a:rPr lang="en-US" altLang="zh-CN" sz="2800" spc="-4" dirty="0">
                <a:latin typeface="Verdana"/>
                <a:ea typeface="Verdana"/>
                <a:cs typeface="Verdana"/>
              </a:rPr>
              <a:t>of</a:t>
            </a:r>
            <a:r>
              <a:rPr lang="en-US" altLang="zh-CN" sz="2800" spc="285" dirty="0">
                <a:latin typeface="Verdana"/>
                <a:ea typeface="Verdana"/>
                <a:cs typeface="Verdana"/>
              </a:rPr>
              <a:t> </a:t>
            </a:r>
            <a:r>
              <a:rPr lang="en-US" altLang="zh-CN" sz="2800" spc="-4" dirty="0">
                <a:latin typeface="Verdana"/>
                <a:ea typeface="Verdana"/>
                <a:cs typeface="Verdana"/>
              </a:rPr>
              <a:t>firewalls</a:t>
            </a:r>
            <a:r>
              <a:rPr lang="en-US" altLang="zh-CN" sz="2800" spc="285" dirty="0">
                <a:latin typeface="Verdana"/>
                <a:ea typeface="Verdana"/>
                <a:cs typeface="Verdana"/>
              </a:rPr>
              <a:t> </a:t>
            </a:r>
            <a:r>
              <a:rPr lang="en-US" altLang="zh-CN" sz="2800" spc="-4" dirty="0">
                <a:latin typeface="Verdana"/>
                <a:ea typeface="Verdana"/>
                <a:cs typeface="Verdana"/>
              </a:rPr>
              <a:t>can</a:t>
            </a:r>
            <a:r>
              <a:rPr lang="en-US" altLang="zh-CN" sz="2800" dirty="0">
                <a:latin typeface="Verdana"/>
                <a:ea typeface="Verdana"/>
                <a:cs typeface="Verdana"/>
              </a:rPr>
              <a:t> </a:t>
            </a:r>
            <a:r>
              <a:rPr lang="en-US" altLang="zh-CN" sz="2800" spc="-5" dirty="0">
                <a:latin typeface="Verdana"/>
                <a:ea typeface="Verdana"/>
                <a:cs typeface="Verdana"/>
              </a:rPr>
              <a:t>helps.</a:t>
            </a:r>
            <a:endParaRPr lang="en-US" altLang="zh-CN" sz="2800" dirty="0">
              <a:latin typeface="Verdana"/>
              <a:ea typeface="Verdana"/>
              <a:cs typeface="Verdana"/>
            </a:endParaRPr>
          </a:p>
          <a:p>
            <a:pPr algn="l" rtl="0">
              <a:lnSpc>
                <a:spcPts val="3380"/>
              </a:lnSpc>
            </a:pPr>
            <a:endParaRPr lang="en-US" altLang="zh-CN" sz="2800" dirty="0">
              <a:latin typeface="Verdana"/>
              <a:ea typeface="Verdana"/>
              <a:cs typeface="Verdana"/>
            </a:endParaRPr>
          </a:p>
        </p:txBody>
      </p:sp>
    </p:spTree>
    <p:extLst>
      <p:ext uri="{BB962C8B-B14F-4D97-AF65-F5344CB8AC3E}">
        <p14:creationId xmlns:p14="http://schemas.microsoft.com/office/powerpoint/2010/main" val="1278699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 name="Path106"/>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07" name="Text Box107"/>
          <p:cNvSpPr txBox="1"/>
          <p:nvPr/>
        </p:nvSpPr>
        <p:spPr>
          <a:xfrm>
            <a:off x="1676400" y="762000"/>
            <a:ext cx="9749652" cy="674608"/>
          </a:xfrm>
          <a:prstGeom prst="rect">
            <a:avLst/>
          </a:prstGeom>
        </p:spPr>
        <p:txBody>
          <a:bodyPr wrap="square" lIns="0" tIns="0" rIns="0" rtlCol="0">
            <a:spAutoFit/>
          </a:bodyPr>
          <a:lstStyle/>
          <a:p>
            <a:pPr algn="l">
              <a:lnSpc>
                <a:spcPts val="0"/>
              </a:lnSpc>
            </a:pPr>
            <a:endParaRPr dirty="0"/>
          </a:p>
          <a:p>
            <a:pPr algn="l" rtl="0">
              <a:lnSpc>
                <a:spcPts val="4875"/>
              </a:lnSpc>
            </a:pPr>
            <a:r>
              <a:rPr lang="en-US" altLang="zh-CN" sz="4000" b="1" spc="-5" dirty="0">
                <a:solidFill>
                  <a:srgbClr val="FF0000"/>
                </a:solidFill>
                <a:latin typeface="Comic Sans MS" panose="030F0702030302020204" pitchFamily="66" charset="0"/>
                <a:ea typeface="+mj-ea"/>
                <a:cs typeface="+mj-cs"/>
              </a:rPr>
              <a:t>Types of Cyber Attack by Percentage</a:t>
            </a:r>
          </a:p>
        </p:txBody>
      </p:sp>
      <p:sp>
        <p:nvSpPr>
          <p:cNvPr id="109" name="Text Box109"/>
          <p:cNvSpPr txBox="1"/>
          <p:nvPr/>
        </p:nvSpPr>
        <p:spPr>
          <a:xfrm>
            <a:off x="2697740" y="2212849"/>
            <a:ext cx="6217033"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1" dirty="0">
                <a:solidFill>
                  <a:srgbClr val="000000"/>
                </a:solidFill>
                <a:latin typeface="Times New Roman"/>
                <a:ea typeface="Times New Roman"/>
                <a:cs typeface="Times New Roman"/>
              </a:rPr>
              <a:t>Financial</a:t>
            </a:r>
            <a:r>
              <a:rPr lang="en-US" altLang="zh-CN" sz="2400" spc="-3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fraud</a:t>
            </a:r>
            <a:r>
              <a:rPr lang="en-US" altLang="zh-CN" sz="2400" spc="27010" dirty="0">
                <a:solidFill>
                  <a:srgbClr val="000000"/>
                </a:solidFill>
                <a:latin typeface="Times New Roman"/>
                <a:ea typeface="Times New Roman"/>
                <a:cs typeface="Times New Roman"/>
              </a:rPr>
              <a:t> </a:t>
            </a:r>
            <a:r>
              <a:rPr lang="en-US" altLang="zh-CN" sz="2400" b="1" spc="-44" dirty="0">
                <a:solidFill>
                  <a:srgbClr val="000000"/>
                </a:solidFill>
                <a:latin typeface="Times New Roman"/>
                <a:ea typeface="Times New Roman"/>
                <a:cs typeface="Times New Roman"/>
              </a:rPr>
              <a:t>11%</a:t>
            </a:r>
            <a:endParaRPr lang="en-US" altLang="zh-CN" sz="2400">
              <a:latin typeface="Times New Roman"/>
              <a:ea typeface="Times New Roman"/>
              <a:cs typeface="Times New Roman"/>
            </a:endParaRPr>
          </a:p>
        </p:txBody>
      </p:sp>
      <p:sp>
        <p:nvSpPr>
          <p:cNvPr id="110" name="Text Box110"/>
          <p:cNvSpPr txBox="1"/>
          <p:nvPr/>
        </p:nvSpPr>
        <p:spPr>
          <a:xfrm>
            <a:off x="2685548" y="2668525"/>
            <a:ext cx="6241417"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1" dirty="0">
                <a:solidFill>
                  <a:srgbClr val="000000"/>
                </a:solidFill>
                <a:latin typeface="Times New Roman"/>
                <a:ea typeface="Times New Roman"/>
                <a:cs typeface="Times New Roman"/>
              </a:rPr>
              <a:t>Sabotage</a:t>
            </a:r>
            <a:r>
              <a:rPr lang="en-US" altLang="zh-CN" sz="2400" spc="-2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data/networks</a:t>
            </a:r>
            <a:r>
              <a:rPr lang="en-US" altLang="zh-CN" sz="2400" spc="16202"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17%</a:t>
            </a:r>
            <a:endParaRPr lang="en-US" altLang="zh-CN" sz="2400">
              <a:latin typeface="Times New Roman"/>
              <a:ea typeface="Times New Roman"/>
              <a:cs typeface="Times New Roman"/>
            </a:endParaRPr>
          </a:p>
        </p:txBody>
      </p:sp>
      <p:sp>
        <p:nvSpPr>
          <p:cNvPr id="111" name="Text Box111"/>
          <p:cNvSpPr txBox="1"/>
          <p:nvPr/>
        </p:nvSpPr>
        <p:spPr>
          <a:xfrm>
            <a:off x="2679448" y="3125449"/>
            <a:ext cx="6255436" cy="392480"/>
          </a:xfrm>
          <a:prstGeom prst="rect">
            <a:avLst/>
          </a:prstGeom>
        </p:spPr>
        <p:txBody>
          <a:bodyPr wrap="square" lIns="0" tIns="0" rIns="0" rtlCol="0">
            <a:spAutoFit/>
          </a:bodyPr>
          <a:lstStyle/>
          <a:p>
            <a:pPr algn="l">
              <a:lnSpc>
                <a:spcPts val="0"/>
              </a:lnSpc>
            </a:pPr>
            <a:endParaRPr/>
          </a:p>
          <a:p>
            <a:pPr algn="l" rtl="0">
              <a:lnSpc>
                <a:spcPts val="2693"/>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1" dirty="0">
                <a:solidFill>
                  <a:srgbClr val="000000"/>
                </a:solidFill>
                <a:latin typeface="Times New Roman"/>
                <a:ea typeface="Times New Roman"/>
                <a:cs typeface="Times New Roman"/>
              </a:rPr>
              <a:t>Theft</a:t>
            </a:r>
            <a:r>
              <a:rPr lang="en-US" altLang="zh-CN" sz="2400" spc="-1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proprietary</a:t>
            </a:r>
            <a:r>
              <a:rPr lang="en-US" altLang="zh-CN" sz="2400" spc="-4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information</a:t>
            </a:r>
            <a:r>
              <a:rPr lang="en-US" altLang="zh-CN" sz="2400" spc="10795"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20%</a:t>
            </a:r>
            <a:endParaRPr lang="en-US" altLang="zh-CN" sz="2400">
              <a:latin typeface="Times New Roman"/>
              <a:ea typeface="Times New Roman"/>
              <a:cs typeface="Times New Roman"/>
            </a:endParaRPr>
          </a:p>
        </p:txBody>
      </p:sp>
      <p:sp>
        <p:nvSpPr>
          <p:cNvPr id="112" name="Text Box112"/>
          <p:cNvSpPr txBox="1"/>
          <p:nvPr/>
        </p:nvSpPr>
        <p:spPr>
          <a:xfrm>
            <a:off x="2665734" y="3581654"/>
            <a:ext cx="6281040"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1" dirty="0">
                <a:solidFill>
                  <a:srgbClr val="000000"/>
                </a:solidFill>
                <a:latin typeface="Times New Roman"/>
                <a:ea typeface="Times New Roman"/>
                <a:cs typeface="Times New Roman"/>
              </a:rPr>
              <a:t>System</a:t>
            </a:r>
            <a:r>
              <a:rPr lang="en-US" altLang="zh-CN" sz="2400" spc="-1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penetration</a:t>
            </a:r>
            <a:r>
              <a:rPr lang="en-US" altLang="zh-CN" sz="2400" spc="-3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from</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outside</a:t>
            </a:r>
            <a:r>
              <a:rPr lang="en-US" altLang="zh-CN" sz="2400" spc="7194"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25%</a:t>
            </a:r>
            <a:endParaRPr lang="en-US" altLang="zh-CN" sz="2400">
              <a:latin typeface="Times New Roman"/>
              <a:ea typeface="Times New Roman"/>
              <a:cs typeface="Times New Roman"/>
            </a:endParaRPr>
          </a:p>
        </p:txBody>
      </p:sp>
      <p:sp>
        <p:nvSpPr>
          <p:cNvPr id="113" name="Text Box113"/>
          <p:cNvSpPr txBox="1"/>
          <p:nvPr/>
        </p:nvSpPr>
        <p:spPr>
          <a:xfrm>
            <a:off x="2664210" y="4037331"/>
            <a:ext cx="6284089"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Denial</a:t>
            </a:r>
            <a:r>
              <a:rPr lang="en-US" altLang="zh-CN" sz="2400" spc="-1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Service</a:t>
            </a:r>
            <a:r>
              <a:rPr lang="en-US" altLang="zh-CN" sz="2400" spc="25196"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27%</a:t>
            </a:r>
            <a:endParaRPr lang="en-US" altLang="zh-CN" sz="2400">
              <a:latin typeface="Times New Roman"/>
              <a:ea typeface="Times New Roman"/>
              <a:cs typeface="Times New Roman"/>
            </a:endParaRPr>
          </a:p>
        </p:txBody>
      </p:sp>
      <p:sp>
        <p:nvSpPr>
          <p:cNvPr id="114" name="Text Box114"/>
          <p:cNvSpPr txBox="1"/>
          <p:nvPr/>
        </p:nvSpPr>
        <p:spPr>
          <a:xfrm>
            <a:off x="2647448" y="4494531"/>
            <a:ext cx="6317616"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1" dirty="0">
                <a:solidFill>
                  <a:srgbClr val="000000"/>
                </a:solidFill>
                <a:latin typeface="Times New Roman"/>
                <a:ea typeface="Times New Roman"/>
                <a:cs typeface="Times New Roman"/>
              </a:rPr>
              <a:t>Unauthorized</a:t>
            </a:r>
            <a:r>
              <a:rPr lang="en-US" altLang="zh-CN" sz="2400" spc="-23"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access</a:t>
            </a:r>
            <a:r>
              <a:rPr lang="en-US" altLang="zh-CN" sz="2400" spc="-1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by</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insiders</a:t>
            </a:r>
            <a:r>
              <a:rPr lang="en-US" altLang="zh-CN" sz="2400" spc="11392"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71%</a:t>
            </a:r>
            <a:endParaRPr lang="en-US" altLang="zh-CN" sz="2400">
              <a:latin typeface="Times New Roman"/>
              <a:ea typeface="Times New Roman"/>
              <a:cs typeface="Times New Roman"/>
            </a:endParaRPr>
          </a:p>
        </p:txBody>
      </p:sp>
      <p:sp>
        <p:nvSpPr>
          <p:cNvPr id="115" name="Text Box115"/>
          <p:cNvSpPr txBox="1"/>
          <p:nvPr/>
        </p:nvSpPr>
        <p:spPr>
          <a:xfrm>
            <a:off x="2641350" y="4950588"/>
            <a:ext cx="6329808"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2" dirty="0">
                <a:solidFill>
                  <a:srgbClr val="000000"/>
                </a:solidFill>
                <a:latin typeface="Times New Roman"/>
                <a:ea typeface="Times New Roman"/>
                <a:cs typeface="Times New Roman"/>
              </a:rPr>
              <a:t>Employee</a:t>
            </a:r>
            <a:r>
              <a:rPr lang="en-US" altLang="zh-CN" sz="2400" spc="-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abuse</a:t>
            </a:r>
            <a:r>
              <a:rPr lang="en-US" altLang="zh-CN" sz="2400" spc="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internet</a:t>
            </a:r>
            <a:r>
              <a:rPr lang="en-US" altLang="zh-CN" sz="2400" spc="-29"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privileges</a:t>
            </a:r>
            <a:r>
              <a:rPr lang="en-US" altLang="zh-CN" sz="2400" spc="5981"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79%</a:t>
            </a:r>
            <a:endParaRPr lang="en-US" altLang="zh-CN" sz="2400">
              <a:latin typeface="Times New Roman"/>
              <a:ea typeface="Times New Roman"/>
              <a:cs typeface="Times New Roman"/>
            </a:endParaRPr>
          </a:p>
        </p:txBody>
      </p:sp>
      <p:sp>
        <p:nvSpPr>
          <p:cNvPr id="116" name="Text Box116"/>
          <p:cNvSpPr txBox="1"/>
          <p:nvPr/>
        </p:nvSpPr>
        <p:spPr>
          <a:xfrm>
            <a:off x="2626111" y="5406240"/>
            <a:ext cx="6361812"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20" dirty="0">
                <a:solidFill>
                  <a:srgbClr val="000000"/>
                </a:solidFill>
                <a:latin typeface="Times New Roman"/>
                <a:ea typeface="Times New Roman"/>
                <a:cs typeface="Times New Roman"/>
              </a:rPr>
              <a:t>Viruses</a:t>
            </a:r>
            <a:r>
              <a:rPr lang="en-US" altLang="zh-CN" sz="2400" spc="35401"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85%</a:t>
            </a:r>
            <a:endParaRPr lang="en-US" altLang="zh-CN" sz="2400">
              <a:latin typeface="Times New Roman"/>
              <a:ea typeface="Times New Roman"/>
              <a:cs typeface="Times New Roman"/>
            </a:endParaRPr>
          </a:p>
        </p:txBody>
      </p:sp>
    </p:spTree>
    <p:extLst>
      <p:ext uri="{BB962C8B-B14F-4D97-AF65-F5344CB8AC3E}">
        <p14:creationId xmlns:p14="http://schemas.microsoft.com/office/powerpoint/2010/main" val="257339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 name="Path122"/>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23" name="Text Box123"/>
          <p:cNvSpPr txBox="1"/>
          <p:nvPr/>
        </p:nvSpPr>
        <p:spPr>
          <a:xfrm>
            <a:off x="2865719" y="763664"/>
            <a:ext cx="8525884" cy="674608"/>
          </a:xfrm>
          <a:prstGeom prst="rect">
            <a:avLst/>
          </a:prstGeom>
        </p:spPr>
        <p:txBody>
          <a:bodyPr wrap="square" lIns="0" tIns="0" rIns="0" rtlCol="0">
            <a:spAutoFit/>
          </a:bodyPr>
          <a:lstStyle/>
          <a:p>
            <a:pPr algn="l">
              <a:lnSpc>
                <a:spcPts val="0"/>
              </a:lnSpc>
            </a:pPr>
            <a:endParaRPr dirty="0"/>
          </a:p>
          <a:p>
            <a:pPr algn="l" rtl="0">
              <a:lnSpc>
                <a:spcPts val="4878"/>
              </a:lnSpc>
            </a:pPr>
            <a:r>
              <a:rPr lang="en-US" altLang="zh-CN" sz="4000" b="1" spc="-5" dirty="0">
                <a:solidFill>
                  <a:srgbClr val="FF0000"/>
                </a:solidFill>
                <a:latin typeface="Comic Sans MS" panose="030F0702030302020204" pitchFamily="66" charset="0"/>
                <a:ea typeface="+mj-ea"/>
                <a:cs typeface="+mj-cs"/>
              </a:rPr>
              <a:t>Advantages of Cyber Security</a:t>
            </a:r>
          </a:p>
        </p:txBody>
      </p:sp>
      <p:sp>
        <p:nvSpPr>
          <p:cNvPr id="124" name="Text Box124"/>
          <p:cNvSpPr txBox="1"/>
          <p:nvPr/>
        </p:nvSpPr>
        <p:spPr>
          <a:xfrm>
            <a:off x="1021081" y="1621895"/>
            <a:ext cx="9669604" cy="392480"/>
          </a:xfrm>
          <a:prstGeom prst="rect">
            <a:avLst/>
          </a:prstGeom>
        </p:spPr>
        <p:txBody>
          <a:bodyPr wrap="square" lIns="0" tIns="0" rIns="0" rtlCol="0">
            <a:spAutoFit/>
          </a:bodyPr>
          <a:lstStyle/>
          <a:p>
            <a:pPr algn="l">
              <a:lnSpc>
                <a:spcPts val="0"/>
              </a:lnSpc>
            </a:pPr>
            <a:endParaRPr/>
          </a:p>
          <a:p>
            <a:pPr algn="l" rtl="0">
              <a:lnSpc>
                <a:spcPts val="2693"/>
              </a:lnSpc>
            </a:pPr>
            <a:r>
              <a:rPr lang="en-US" altLang="zh-CN" sz="2400" spc="0" dirty="0">
                <a:solidFill>
                  <a:srgbClr val="000000"/>
                </a:solidFill>
                <a:latin typeface="Arial"/>
                <a:ea typeface="Arial"/>
                <a:cs typeface="Arial"/>
              </a:rPr>
              <a:t>•</a:t>
            </a:r>
            <a:r>
              <a:rPr lang="en-US" altLang="zh-CN" sz="2400" spc="295" dirty="0">
                <a:solidFill>
                  <a:srgbClr val="000000"/>
                </a:solidFill>
                <a:latin typeface="Arial"/>
                <a:ea typeface="Arial"/>
                <a:cs typeface="Arial"/>
              </a:rPr>
              <a:t> </a:t>
            </a:r>
            <a:r>
              <a:rPr lang="en-US" altLang="zh-CN" sz="2400" spc="3" dirty="0">
                <a:solidFill>
                  <a:srgbClr val="000000"/>
                </a:solidFill>
                <a:latin typeface="Times New Roman"/>
                <a:ea typeface="Times New Roman"/>
                <a:cs typeface="Times New Roman"/>
              </a:rPr>
              <a:t>It</a:t>
            </a:r>
            <a:r>
              <a:rPr lang="en-US" altLang="zh-CN" sz="2400" spc="-1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will</a:t>
            </a:r>
            <a:r>
              <a:rPr lang="en-US" altLang="zh-CN" sz="2400" spc="-1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defend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from</a:t>
            </a:r>
            <a:r>
              <a:rPr lang="en-US" altLang="zh-CN" sz="2400" spc="6"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hacks</a:t>
            </a:r>
            <a:r>
              <a:rPr lang="en-US" altLang="zh-CN" sz="2400" spc="-1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spc="-9"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virus.</a:t>
            </a:r>
            <a:r>
              <a:rPr lang="en-US" altLang="zh-CN" sz="2400" spc="-12"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It</a:t>
            </a:r>
            <a:r>
              <a:rPr lang="en-US" altLang="zh-CN" sz="2400" spc="-11"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helps</a:t>
            </a:r>
            <a:r>
              <a:rPr lang="en-US" altLang="zh-CN" sz="2400" spc="-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a:t>
            </a:r>
            <a:r>
              <a:rPr lang="en-US" altLang="zh-CN" sz="2400"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to</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browse</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the</a:t>
            </a:r>
            <a:r>
              <a:rPr lang="en-US" altLang="zh-CN" sz="2400" spc="-2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safe</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website.</a:t>
            </a:r>
            <a:endParaRPr lang="en-US" altLang="zh-CN" sz="2400">
              <a:latin typeface="Times New Roman"/>
              <a:ea typeface="Times New Roman"/>
              <a:cs typeface="Times New Roman"/>
            </a:endParaRPr>
          </a:p>
        </p:txBody>
      </p:sp>
      <p:sp>
        <p:nvSpPr>
          <p:cNvPr id="125" name="Text Box125"/>
          <p:cNvSpPr txBox="1"/>
          <p:nvPr/>
        </p:nvSpPr>
        <p:spPr>
          <a:xfrm>
            <a:off x="1021089" y="2535302"/>
            <a:ext cx="9755124" cy="392480"/>
          </a:xfrm>
          <a:prstGeom prst="rect">
            <a:avLst/>
          </a:prstGeom>
        </p:spPr>
        <p:txBody>
          <a:bodyPr wrap="square" lIns="0" tIns="0" rIns="0" rtlCol="0">
            <a:spAutoFit/>
          </a:bodyPr>
          <a:lstStyle/>
          <a:p>
            <a:pPr algn="l">
              <a:lnSpc>
                <a:spcPts val="0"/>
              </a:lnSpc>
            </a:pPr>
            <a:endParaRPr dirty="0"/>
          </a:p>
          <a:p>
            <a:pPr algn="l" rtl="0">
              <a:lnSpc>
                <a:spcPts val="2690"/>
              </a:lnSpc>
            </a:pPr>
            <a:r>
              <a:rPr lang="en-US" altLang="zh-CN" sz="2400" spc="0" dirty="0">
                <a:solidFill>
                  <a:srgbClr val="000000"/>
                </a:solidFill>
                <a:latin typeface="Arial"/>
                <a:ea typeface="Arial"/>
                <a:cs typeface="Arial"/>
              </a:rPr>
              <a:t>•</a:t>
            </a:r>
            <a:r>
              <a:rPr lang="en-US" altLang="zh-CN" sz="2400" spc="295" dirty="0">
                <a:solidFill>
                  <a:srgbClr val="000000"/>
                </a:solidFill>
                <a:latin typeface="Arial"/>
                <a:ea typeface="Arial"/>
                <a:cs typeface="Arial"/>
              </a:rPr>
              <a:t> </a:t>
            </a:r>
            <a:r>
              <a:rPr lang="en-US" altLang="zh-CN" sz="2400" spc="2" dirty="0">
                <a:solidFill>
                  <a:srgbClr val="000000"/>
                </a:solidFill>
                <a:latin typeface="Times New Roman"/>
                <a:ea typeface="Times New Roman"/>
                <a:cs typeface="Times New Roman"/>
              </a:rPr>
              <a:t>Internet</a:t>
            </a:r>
            <a:r>
              <a:rPr lang="en-US" altLang="zh-CN" sz="2400" spc="-29"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Security</a:t>
            </a:r>
            <a:r>
              <a:rPr lang="en-US" altLang="zh-CN" sz="2400" spc="-36"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process</a:t>
            </a:r>
            <a:r>
              <a:rPr lang="en-US" altLang="zh-CN" sz="2400" spc="-1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all</a:t>
            </a:r>
            <a:r>
              <a:rPr lang="en-US" altLang="zh-CN" sz="2400" spc="-1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incoming</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outgoing</a:t>
            </a:r>
            <a:r>
              <a:rPr lang="en-US" altLang="zh-CN" sz="2400" spc="-23"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data</a:t>
            </a:r>
            <a:r>
              <a:rPr lang="en-US" altLang="zh-CN" sz="2400" spc="-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on</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our</a:t>
            </a:r>
            <a:r>
              <a:rPr lang="en-US" altLang="zh-CN" sz="2400" spc="-7" dirty="0">
                <a:solidFill>
                  <a:srgbClr val="000000"/>
                </a:solidFill>
                <a:latin typeface="Times New Roman"/>
                <a:ea typeface="Times New Roman"/>
                <a:cs typeface="Times New Roman"/>
              </a:rPr>
              <a:t> </a:t>
            </a:r>
            <a:r>
              <a:rPr lang="en-US" altLang="zh-CN" sz="2400" spc="-15" dirty="0">
                <a:solidFill>
                  <a:srgbClr val="000000"/>
                </a:solidFill>
                <a:latin typeface="Times New Roman"/>
                <a:ea typeface="Times New Roman"/>
                <a:cs typeface="Times New Roman"/>
              </a:rPr>
              <a:t>computer.</a:t>
            </a:r>
            <a:endParaRPr lang="en-US" altLang="zh-CN" sz="2400" dirty="0">
              <a:latin typeface="Times New Roman"/>
              <a:ea typeface="Times New Roman"/>
              <a:cs typeface="Times New Roman"/>
            </a:endParaRPr>
          </a:p>
        </p:txBody>
      </p:sp>
      <p:sp>
        <p:nvSpPr>
          <p:cNvPr id="126" name="Text Box126"/>
          <p:cNvSpPr txBox="1"/>
          <p:nvPr/>
        </p:nvSpPr>
        <p:spPr>
          <a:xfrm>
            <a:off x="1021086" y="3447035"/>
            <a:ext cx="6922898"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5"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The</a:t>
            </a:r>
            <a:r>
              <a:rPr lang="en-US" altLang="zh-CN" sz="2400" spc="-1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cyber</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security</a:t>
            </a:r>
            <a:r>
              <a:rPr lang="en-US" altLang="zh-CN" sz="2400" spc="-3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will</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defend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from</a:t>
            </a:r>
            <a:r>
              <a:rPr lang="en-US" altLang="zh-CN" sz="2400" spc="-8"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critical</a:t>
            </a:r>
            <a:r>
              <a:rPr lang="en-US" altLang="zh-CN" sz="2400" spc="-44"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attacks.</a:t>
            </a:r>
            <a:endParaRPr lang="en-US" altLang="zh-CN" sz="2400">
              <a:latin typeface="Times New Roman"/>
              <a:ea typeface="Times New Roman"/>
              <a:cs typeface="Times New Roman"/>
            </a:endParaRPr>
          </a:p>
        </p:txBody>
      </p:sp>
      <p:sp>
        <p:nvSpPr>
          <p:cNvPr id="127" name="Text Box127"/>
          <p:cNvSpPr txBox="1"/>
          <p:nvPr/>
        </p:nvSpPr>
        <p:spPr>
          <a:xfrm>
            <a:off x="1021081" y="4359911"/>
            <a:ext cx="9375396" cy="392480"/>
          </a:xfrm>
          <a:prstGeom prst="rect">
            <a:avLst/>
          </a:prstGeom>
        </p:spPr>
        <p:txBody>
          <a:bodyPr wrap="square" lIns="0" tIns="0" rIns="0" rtlCol="0">
            <a:spAutoFit/>
          </a:bodyPr>
          <a:lstStyle/>
          <a:p>
            <a:pPr algn="l">
              <a:lnSpc>
                <a:spcPts val="0"/>
              </a:lnSpc>
            </a:pPr>
            <a:endParaRPr/>
          </a:p>
          <a:p>
            <a:pPr algn="l" rtl="0">
              <a:lnSpc>
                <a:spcPts val="2690"/>
              </a:lnSpc>
            </a:pPr>
            <a:r>
              <a:rPr lang="en-US" altLang="zh-CN" sz="2400" spc="0" dirty="0">
                <a:solidFill>
                  <a:srgbClr val="000000"/>
                </a:solidFill>
                <a:latin typeface="Arial"/>
                <a:ea typeface="Arial"/>
                <a:cs typeface="Arial"/>
              </a:rPr>
              <a:t>•</a:t>
            </a:r>
            <a:r>
              <a:rPr lang="en-US" altLang="zh-CN" sz="2400" spc="295"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The</a:t>
            </a:r>
            <a:r>
              <a:rPr lang="en-US" altLang="zh-CN" sz="2400" spc="-12"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application</a:t>
            </a:r>
            <a:r>
              <a:rPr lang="en-US" altLang="zh-CN" sz="2400" spc="-3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spc="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cyber</a:t>
            </a:r>
            <a:r>
              <a:rPr lang="en-US" altLang="zh-CN" sz="2400" spc="-14"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security</a:t>
            </a:r>
            <a:r>
              <a:rPr lang="en-US" altLang="zh-CN" sz="2400" spc="-1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used</a:t>
            </a:r>
            <a:r>
              <a:rPr lang="en-US" altLang="zh-CN" sz="2400" spc="-5"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in</a:t>
            </a:r>
            <a:r>
              <a:rPr lang="en-US" altLang="zh-CN" sz="2400" spc="-1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our</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PC</a:t>
            </a:r>
            <a:r>
              <a:rPr lang="en-US" altLang="zh-CN" sz="2400" spc="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needs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update</a:t>
            </a:r>
            <a:r>
              <a:rPr lang="en-US" altLang="zh-CN" sz="2400" spc="-15"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every</a:t>
            </a:r>
            <a:r>
              <a:rPr lang="en-US" altLang="zh-CN" sz="2400" spc="-1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week.</a:t>
            </a:r>
            <a:endParaRPr lang="en-US" altLang="zh-CN" sz="2400">
              <a:latin typeface="Times New Roman"/>
              <a:ea typeface="Times New Roman"/>
              <a:cs typeface="Times New Roman"/>
            </a:endParaRPr>
          </a:p>
        </p:txBody>
      </p:sp>
      <p:sp>
        <p:nvSpPr>
          <p:cNvPr id="128" name="Text Box128"/>
          <p:cNvSpPr txBox="1"/>
          <p:nvPr/>
        </p:nvSpPr>
        <p:spPr>
          <a:xfrm>
            <a:off x="1021087" y="5273042"/>
            <a:ext cx="10370516" cy="713080"/>
          </a:xfrm>
          <a:prstGeom prst="rect">
            <a:avLst/>
          </a:prstGeom>
        </p:spPr>
        <p:txBody>
          <a:bodyPr wrap="square" lIns="0" tIns="0" rIns="0" rtlCol="0">
            <a:spAutoFit/>
          </a:bodyPr>
          <a:lstStyle/>
          <a:p>
            <a:pPr algn="l">
              <a:lnSpc>
                <a:spcPts val="0"/>
              </a:lnSpc>
            </a:pPr>
            <a:endParaRPr/>
          </a:p>
          <a:p>
            <a:pPr marL="228905" indent="-228905" algn="l" rtl="0">
              <a:lnSpc>
                <a:spcPts val="2641"/>
              </a:lnSpc>
            </a:pPr>
            <a:r>
              <a:rPr lang="en-US" altLang="zh-CN" sz="2400" spc="0" dirty="0">
                <a:solidFill>
                  <a:srgbClr val="000000"/>
                </a:solidFill>
                <a:latin typeface="Arial"/>
                <a:ea typeface="Arial"/>
                <a:cs typeface="Arial"/>
              </a:rPr>
              <a:t>•</a:t>
            </a:r>
            <a:r>
              <a:rPr lang="en-US" altLang="zh-CN" sz="2400" spc="295"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The</a:t>
            </a:r>
            <a:r>
              <a:rPr lang="en-US" altLang="zh-CN" sz="2400" spc="36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security</a:t>
            </a:r>
            <a:r>
              <a:rPr lang="en-US" altLang="zh-CN" sz="2400" spc="351"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developers</a:t>
            </a:r>
            <a:r>
              <a:rPr lang="en-US" altLang="zh-CN" sz="2400" spc="357"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will</a:t>
            </a:r>
            <a:r>
              <a:rPr lang="en-US" altLang="zh-CN" sz="2400" spc="366"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update</a:t>
            </a:r>
            <a:r>
              <a:rPr lang="en-US" altLang="zh-CN" sz="2400" spc="343"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their</a:t>
            </a:r>
            <a:r>
              <a:rPr lang="en-US" altLang="zh-CN" sz="2400" spc="364"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database</a:t>
            </a:r>
            <a:r>
              <a:rPr lang="en-US" altLang="zh-CN" sz="2400" spc="362"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every</a:t>
            </a:r>
            <a:r>
              <a:rPr lang="en-US" altLang="zh-CN" sz="2400" spc="371"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week</a:t>
            </a:r>
            <a:r>
              <a:rPr lang="en-US" altLang="zh-CN" sz="2400" spc="364"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once.</a:t>
            </a:r>
            <a:r>
              <a:rPr lang="en-US" altLang="zh-CN" sz="2400" spc="35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Hence</a:t>
            </a:r>
            <a:r>
              <a:rPr lang="en-US" altLang="zh-CN" sz="2400" spc="353"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the</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new</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virus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also</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detected.</a:t>
            </a:r>
            <a:endParaRPr lang="en-US" altLang="zh-CN" sz="2400">
              <a:latin typeface="Times New Roman"/>
              <a:ea typeface="Times New Roman"/>
              <a:cs typeface="Times New Roman"/>
            </a:endParaRPr>
          </a:p>
        </p:txBody>
      </p:sp>
    </p:spTree>
    <p:extLst>
      <p:ext uri="{BB962C8B-B14F-4D97-AF65-F5344CB8AC3E}">
        <p14:creationId xmlns:p14="http://schemas.microsoft.com/office/powerpoint/2010/main" val="71521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04256" y="761999"/>
            <a:ext cx="7668344" cy="651745"/>
          </a:xfrm>
        </p:spPr>
        <p:txBody>
          <a:bodyPr/>
          <a:lstStyle/>
          <a:p>
            <a:r>
              <a:rPr lang="en-GB" altLang="en-US" sz="4000" b="1" spc="-5" dirty="0">
                <a:solidFill>
                  <a:srgbClr val="FF0000"/>
                </a:solidFill>
                <a:latin typeface="Comic Sans MS" panose="030F0702030302020204" pitchFamily="66" charset="0"/>
              </a:rPr>
              <a:t>Tips to Prevent ID Theft</a:t>
            </a:r>
            <a:endParaRPr lang="ar-JO" sz="4000" b="1" spc="-5" dirty="0">
              <a:solidFill>
                <a:srgbClr val="FF0000"/>
              </a:solidFill>
              <a:latin typeface="Comic Sans MS" panose="030F0702030302020204" pitchFamily="66" charset="0"/>
            </a:endParaRPr>
          </a:p>
        </p:txBody>
      </p:sp>
      <p:sp>
        <p:nvSpPr>
          <p:cNvPr id="5" name="Content Placeholder 2"/>
          <p:cNvSpPr txBox="1">
            <a:spLocks/>
          </p:cNvSpPr>
          <p:nvPr/>
        </p:nvSpPr>
        <p:spPr bwMode="auto">
          <a:xfrm>
            <a:off x="1343472" y="2060848"/>
            <a:ext cx="921702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spcBef>
                <a:spcPct val="20000"/>
              </a:spcBef>
              <a:buChar char="•"/>
              <a:defRPr sz="3200">
                <a:solidFill>
                  <a:schemeClr val="tx1"/>
                </a:solidFill>
                <a:latin typeface="Arial" pitchFamily="34" charset="0"/>
                <a:cs typeface="Arial" pitchFamily="34" charset="0"/>
              </a:defRPr>
            </a:lvl1pPr>
            <a:lvl2pPr marL="742950" indent="-285750" eaLnBrk="0" hangingPunct="0">
              <a:spcBef>
                <a:spcPct val="20000"/>
              </a:spcBef>
              <a:buChar char="–"/>
              <a:defRPr sz="2800">
                <a:solidFill>
                  <a:schemeClr val="tx1"/>
                </a:solidFill>
                <a:latin typeface="Arial" pitchFamily="34" charset="0"/>
                <a:cs typeface="Arial" pitchFamily="34" charset="0"/>
              </a:defRPr>
            </a:lvl2pPr>
            <a:lvl3pPr marL="1143000" indent="-228600" eaLnBrk="0" hangingPunct="0">
              <a:spcBef>
                <a:spcPct val="20000"/>
              </a:spcBef>
              <a:buChar char="•"/>
              <a:defRPr sz="2400">
                <a:solidFill>
                  <a:schemeClr val="tx1"/>
                </a:solidFill>
                <a:latin typeface="Arial" pitchFamily="34" charset="0"/>
                <a:cs typeface="Arial" pitchFamily="34" charset="0"/>
              </a:defRPr>
            </a:lvl3pPr>
            <a:lvl4pPr marL="1600200" indent="-228600" eaLnBrk="0" hangingPunct="0">
              <a:spcBef>
                <a:spcPct val="20000"/>
              </a:spcBef>
              <a:buChar char="–"/>
              <a:defRPr sz="2000">
                <a:solidFill>
                  <a:schemeClr val="tx1"/>
                </a:solidFill>
                <a:latin typeface="Arial" pitchFamily="34" charset="0"/>
                <a:cs typeface="Arial" pitchFamily="34" charset="0"/>
              </a:defRPr>
            </a:lvl4pPr>
            <a:lvl5pPr marL="2057400" indent="-228600" eaLnBrk="0" hangingPunct="0">
              <a:spcBef>
                <a:spcPct val="20000"/>
              </a:spcBef>
              <a:buChar char="»"/>
              <a:defRPr sz="2000">
                <a:solidFill>
                  <a:schemeClr val="tx1"/>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6pPr>
            <a:lvl7pPr marL="29718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7pPr>
            <a:lvl8pPr marL="34290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8pPr>
            <a:lvl9pPr marL="3886200" indent="-228600" algn="l" rtl="0" eaLnBrk="0" fontAlgn="base" hangingPunct="0">
              <a:spcBef>
                <a:spcPct val="20000"/>
              </a:spcBef>
              <a:spcAft>
                <a:spcPct val="0"/>
              </a:spcAft>
              <a:buChar char="»"/>
              <a:defRPr sz="2000">
                <a:solidFill>
                  <a:schemeClr val="tx1"/>
                </a:solidFill>
                <a:latin typeface="Arial" pitchFamily="34" charset="0"/>
                <a:cs typeface="Arial" pitchFamily="34" charset="0"/>
              </a:defRPr>
            </a:lvl9pPr>
          </a:lstStyle>
          <a:p>
            <a:pPr eaLnBrk="1" hangingPunct="1">
              <a:lnSpc>
                <a:spcPct val="90000"/>
              </a:lnSpc>
              <a:buFont typeface="Calibri" pitchFamily="34" charset="0"/>
              <a:buAutoNum type="arabicPeriod"/>
            </a:pPr>
            <a:r>
              <a:rPr lang="en-GB" altLang="en-US" sz="3000" dirty="0">
                <a:latin typeface="+mn-lt"/>
                <a:cs typeface="+mn-cs"/>
              </a:rPr>
              <a:t>Shred anything with your details on.</a:t>
            </a:r>
          </a:p>
          <a:p>
            <a:pPr eaLnBrk="1" hangingPunct="1">
              <a:lnSpc>
                <a:spcPct val="90000"/>
              </a:lnSpc>
              <a:buFont typeface="Calibri" pitchFamily="34" charset="0"/>
              <a:buAutoNum type="arabicPeriod"/>
            </a:pPr>
            <a:r>
              <a:rPr lang="en-GB" altLang="en-US" sz="3000" dirty="0">
                <a:latin typeface="+mn-lt"/>
                <a:cs typeface="+mn-cs"/>
              </a:rPr>
              <a:t>Check your statements and report anything suspicious. </a:t>
            </a:r>
          </a:p>
          <a:p>
            <a:pPr eaLnBrk="1" hangingPunct="1">
              <a:lnSpc>
                <a:spcPct val="90000"/>
              </a:lnSpc>
              <a:buFont typeface="Calibri" pitchFamily="34" charset="0"/>
              <a:buAutoNum type="arabicPeriod"/>
            </a:pPr>
            <a:r>
              <a:rPr lang="en-GB" altLang="en-US" sz="3000" dirty="0">
                <a:latin typeface="+mn-lt"/>
                <a:cs typeface="+mn-cs"/>
              </a:rPr>
              <a:t>Ensure your home network is secure. </a:t>
            </a:r>
          </a:p>
          <a:p>
            <a:pPr eaLnBrk="1" hangingPunct="1">
              <a:lnSpc>
                <a:spcPct val="90000"/>
              </a:lnSpc>
              <a:buFont typeface="Calibri" pitchFamily="34" charset="0"/>
              <a:buAutoNum type="arabicPeriod"/>
            </a:pPr>
            <a:r>
              <a:rPr lang="en-GB" altLang="en-US" sz="3000" dirty="0">
                <a:latin typeface="+mn-lt"/>
                <a:cs typeface="+mn-cs"/>
              </a:rPr>
              <a:t>Ignore emails saying “You’ve Won…” or from somebody you’re </a:t>
            </a:r>
            <a:r>
              <a:rPr lang="en-US" altLang="en-US" sz="3000" dirty="0">
                <a:latin typeface="+mn-lt"/>
                <a:cs typeface="+mn-cs"/>
              </a:rPr>
              <a:t>suspicious about.</a:t>
            </a:r>
            <a:endParaRPr lang="en-GB" altLang="en-US" sz="3000" dirty="0">
              <a:latin typeface="+mn-lt"/>
              <a:cs typeface="+mn-cs"/>
            </a:endParaRPr>
          </a:p>
        </p:txBody>
      </p:sp>
    </p:spTree>
    <p:extLst>
      <p:ext uri="{BB962C8B-B14F-4D97-AF65-F5344CB8AC3E}">
        <p14:creationId xmlns:p14="http://schemas.microsoft.com/office/powerpoint/2010/main" val="32440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 name="Path129"/>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30" name="Text Box130"/>
          <p:cNvSpPr txBox="1"/>
          <p:nvPr/>
        </p:nvSpPr>
        <p:spPr>
          <a:xfrm>
            <a:off x="1600200" y="381000"/>
            <a:ext cx="8289034" cy="931089"/>
          </a:xfrm>
          <a:prstGeom prst="rect">
            <a:avLst/>
          </a:prstGeom>
        </p:spPr>
        <p:txBody>
          <a:bodyPr wrap="square" lIns="0" tIns="0" rIns="0" rtlCol="0">
            <a:spAutoFit/>
          </a:bodyPr>
          <a:lstStyle/>
          <a:p>
            <a:pPr algn="l">
              <a:lnSpc>
                <a:spcPts val="0"/>
              </a:lnSpc>
            </a:pPr>
            <a:endParaRPr dirty="0"/>
          </a:p>
          <a:p>
            <a:pPr indent="822325" algn="l" rtl="0">
              <a:lnSpc>
                <a:spcPts val="6916"/>
              </a:lnSpc>
            </a:pPr>
            <a:r>
              <a:rPr lang="en-US" altLang="zh-CN" sz="4000" b="1" spc="-5" dirty="0">
                <a:solidFill>
                  <a:srgbClr val="FF0000"/>
                </a:solidFill>
                <a:latin typeface="Comic Sans MS" panose="030F0702030302020204" pitchFamily="66" charset="0"/>
                <a:ea typeface="+mj-ea"/>
                <a:cs typeface="+mj-cs"/>
              </a:rPr>
              <a:t>Safety Tips to Cyber Crime</a:t>
            </a:r>
            <a:endParaRPr lang="en-US" altLang="zh-CN" sz="2800" dirty="0">
              <a:latin typeface="Times New Roman"/>
              <a:ea typeface="Times New Roman"/>
              <a:cs typeface="Times New Roman"/>
            </a:endParaRPr>
          </a:p>
        </p:txBody>
      </p:sp>
      <p:sp>
        <p:nvSpPr>
          <p:cNvPr id="131" name="Text Box131"/>
          <p:cNvSpPr txBox="1"/>
          <p:nvPr/>
        </p:nvSpPr>
        <p:spPr>
          <a:xfrm>
            <a:off x="1524001" y="1905001"/>
            <a:ext cx="7772400" cy="4419223"/>
          </a:xfrm>
          <a:prstGeom prst="rect">
            <a:avLst/>
          </a:prstGeom>
        </p:spPr>
        <p:txBody>
          <a:bodyPr wrap="square" lIns="0" tIns="0" rIns="0" rtlCol="0">
            <a:spAutoFit/>
          </a:bodyPr>
          <a:lstStyle/>
          <a:p>
            <a:pPr algn="l">
              <a:lnSpc>
                <a:spcPts val="0"/>
              </a:lnSpc>
            </a:pPr>
            <a:endParaRPr dirty="0"/>
          </a:p>
          <a:p>
            <a:pPr>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dirty="0">
                <a:solidFill>
                  <a:srgbClr val="000000"/>
                </a:solidFill>
                <a:latin typeface="Times New Roman"/>
                <a:ea typeface="Times New Roman"/>
                <a:cs typeface="Times New Roman"/>
              </a:rPr>
              <a:t>Use Antivirus Software.</a:t>
            </a:r>
          </a:p>
          <a:p>
            <a:pPr>
              <a:lnSpc>
                <a:spcPts val="3134"/>
              </a:lnSpc>
            </a:pPr>
            <a:r>
              <a:rPr lang="en-US" altLang="zh-CN" sz="2800" dirty="0">
                <a:solidFill>
                  <a:srgbClr val="000000"/>
                </a:solidFill>
                <a:latin typeface="Times New Roman"/>
                <a:ea typeface="Times New Roman"/>
                <a:cs typeface="Times New Roman"/>
              </a:rPr>
              <a:t>• Insert Firewalls.</a:t>
            </a:r>
          </a:p>
          <a:p>
            <a:pPr>
              <a:lnSpc>
                <a:spcPts val="3134"/>
              </a:lnSpc>
            </a:pPr>
            <a:r>
              <a:rPr lang="en-US" altLang="zh-CN" sz="2800" dirty="0">
                <a:solidFill>
                  <a:srgbClr val="000000"/>
                </a:solidFill>
                <a:latin typeface="Times New Roman"/>
                <a:ea typeface="Times New Roman"/>
                <a:cs typeface="Times New Roman"/>
              </a:rPr>
              <a:t>• Uninstall unnecessary software.</a:t>
            </a:r>
            <a:endParaRPr lang="en-US" sz="2800" dirty="0">
              <a:solidFill>
                <a:srgbClr val="000000"/>
              </a:solidFill>
              <a:latin typeface="Times New Roman"/>
              <a:ea typeface="Times New Roman"/>
              <a:cs typeface="Times New Roman"/>
            </a:endParaRPr>
          </a:p>
          <a:p>
            <a:pPr>
              <a:lnSpc>
                <a:spcPts val="3134"/>
              </a:lnSpc>
            </a:pPr>
            <a:r>
              <a:rPr lang="en-US" altLang="zh-CN" sz="2800" dirty="0">
                <a:solidFill>
                  <a:srgbClr val="000000"/>
                </a:solidFill>
                <a:latin typeface="Times New Roman"/>
                <a:ea typeface="Times New Roman"/>
                <a:cs typeface="Times New Roman"/>
              </a:rPr>
              <a:t>• Maintain backup.</a:t>
            </a:r>
          </a:p>
          <a:p>
            <a:pPr>
              <a:lnSpc>
                <a:spcPts val="3134"/>
              </a:lnSpc>
            </a:pPr>
            <a:r>
              <a:rPr lang="en-US" altLang="zh-CN" sz="2800" dirty="0">
                <a:solidFill>
                  <a:srgbClr val="000000"/>
                </a:solidFill>
                <a:latin typeface="Times New Roman"/>
                <a:ea typeface="Times New Roman"/>
                <a:cs typeface="Times New Roman"/>
              </a:rPr>
              <a:t>• Check security settings.</a:t>
            </a:r>
            <a:endParaRPr lang="en-US" sz="2800" dirty="0">
              <a:solidFill>
                <a:srgbClr val="000000"/>
              </a:solidFill>
              <a:latin typeface="Times New Roman"/>
              <a:ea typeface="Times New Roman"/>
              <a:cs typeface="Times New Roman"/>
            </a:endParaRPr>
          </a:p>
          <a:p>
            <a:pPr>
              <a:lnSpc>
                <a:spcPts val="3134"/>
              </a:lnSpc>
            </a:pPr>
            <a:r>
              <a:rPr lang="en-US" altLang="zh-CN" sz="2800" dirty="0">
                <a:solidFill>
                  <a:srgbClr val="000000"/>
                </a:solidFill>
                <a:latin typeface="Times New Roman"/>
                <a:ea typeface="Times New Roman"/>
                <a:cs typeface="Times New Roman"/>
              </a:rPr>
              <a:t>• Never give your full name or address to strangers. </a:t>
            </a:r>
          </a:p>
          <a:p>
            <a:pPr>
              <a:lnSpc>
                <a:spcPts val="3134"/>
              </a:lnSpc>
            </a:pPr>
            <a:r>
              <a:rPr lang="en-US" altLang="zh-CN" sz="2800" dirty="0">
                <a:solidFill>
                  <a:srgbClr val="000000"/>
                </a:solidFill>
                <a:latin typeface="Times New Roman"/>
                <a:ea typeface="Times New Roman"/>
                <a:cs typeface="Times New Roman"/>
              </a:rPr>
              <a:t>• Learn more about the internet privacy.</a:t>
            </a:r>
          </a:p>
          <a:p>
            <a:pPr>
              <a:lnSpc>
                <a:spcPts val="3134"/>
              </a:lnSpc>
            </a:pPr>
            <a:endParaRPr lang="en-US" altLang="zh-CN" sz="2800" dirty="0">
              <a:solidFill>
                <a:srgbClr val="000000"/>
              </a:solidFill>
              <a:latin typeface="Times New Roman"/>
              <a:ea typeface="Times New Roman"/>
              <a:cs typeface="Times New Roman"/>
            </a:endParaRPr>
          </a:p>
          <a:p>
            <a:pPr>
              <a:lnSpc>
                <a:spcPts val="3134"/>
              </a:lnSpc>
            </a:pPr>
            <a:endParaRPr lang="en-US" altLang="zh-CN" sz="2800" dirty="0">
              <a:latin typeface="Times New Roman"/>
              <a:ea typeface="Times New Roman"/>
              <a:cs typeface="Times New Roman"/>
            </a:endParaRPr>
          </a:p>
          <a:p>
            <a:pPr>
              <a:lnSpc>
                <a:spcPts val="3134"/>
              </a:lnSpc>
            </a:pPr>
            <a:endParaRPr lang="en-US" altLang="zh-CN" sz="2800" dirty="0">
              <a:latin typeface="Times New Roman"/>
              <a:ea typeface="Times New Roman"/>
              <a:cs typeface="Times New Roman"/>
            </a:endParaRPr>
          </a:p>
          <a:p>
            <a:pPr>
              <a:lnSpc>
                <a:spcPts val="3134"/>
              </a:lnSpc>
            </a:pPr>
            <a:endParaRPr lang="en-US" altLang="zh-CN" sz="2800" dirty="0">
              <a:latin typeface="Times New Roman"/>
              <a:ea typeface="Times New Roman"/>
              <a:cs typeface="Times New Roman"/>
            </a:endParaRPr>
          </a:p>
        </p:txBody>
      </p:sp>
    </p:spTree>
    <p:extLst>
      <p:ext uri="{BB962C8B-B14F-4D97-AF65-F5344CB8AC3E}">
        <p14:creationId xmlns:p14="http://schemas.microsoft.com/office/powerpoint/2010/main" val="2618384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551714" y="293914"/>
            <a:ext cx="6083966" cy="580527"/>
          </a:xfrm>
        </p:spPr>
        <p:txBody>
          <a:bodyPr>
            <a:normAutofit fontScale="90000"/>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Kali Linux</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228600" y="1066800"/>
            <a:ext cx="11506200" cy="5271121"/>
          </a:xfrm>
        </p:spPr>
        <p:txBody>
          <a:bodyPr>
            <a:normAutofit/>
          </a:bodyPr>
          <a:lstStyle/>
          <a:p>
            <a:r>
              <a:rPr lang="en-US" b="1" dirty="0"/>
              <a:t>Kali Linux </a:t>
            </a:r>
            <a:r>
              <a:rPr lang="en-US" dirty="0"/>
              <a:t>:</a:t>
            </a:r>
            <a:r>
              <a:rPr lang="en-US" sz="2800" dirty="0"/>
              <a:t>is an open-source, Debian-based Linux distribution aimed at advanced Penetration Testing and Security Auditing. It does this by providing common tools, configurations, and automations which allows the user to focus on the task that needs to be completed, not the surrounding activity</a:t>
            </a:r>
            <a:r>
              <a:rPr lang="en-US" dirty="0"/>
              <a:t>.</a:t>
            </a:r>
          </a:p>
          <a:p>
            <a:endParaRPr lang="en-US" dirty="0"/>
          </a:p>
          <a:p>
            <a:r>
              <a:rPr lang="en-US" b="1" dirty="0"/>
              <a:t>Why do hackers use Kali Linux?</a:t>
            </a:r>
          </a:p>
          <a:p>
            <a:r>
              <a:rPr lang="en-US" dirty="0"/>
              <a:t>Kali Linux is not only a free, convenient, and highly secure Linux OS but also includes over 600 tools for information security. Hackers commonly use Kali Linux because </a:t>
            </a:r>
            <a:r>
              <a:rPr lang="en-US" b="1" dirty="0"/>
              <a:t>it has security analysis, security auditing, and penetration testing</a:t>
            </a:r>
            <a:r>
              <a:rPr lang="en-US" dirty="0"/>
              <a:t>.</a:t>
            </a:r>
          </a:p>
          <a:p>
            <a:endParaRPr lang="ar-JO" dirty="0"/>
          </a:p>
        </p:txBody>
      </p:sp>
    </p:spTree>
    <p:extLst>
      <p:ext uri="{BB962C8B-B14F-4D97-AF65-F5344CB8AC3E}">
        <p14:creationId xmlns:p14="http://schemas.microsoft.com/office/powerpoint/2010/main" val="3152487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359229"/>
            <a:ext cx="7368480" cy="515212"/>
          </a:xfrm>
        </p:spPr>
        <p:txBody>
          <a:bodyPr>
            <a:normAutofit fontScale="90000"/>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Kali Linux</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1127452" y="1340769"/>
            <a:ext cx="10463337" cy="4997152"/>
          </a:xfrm>
        </p:spPr>
        <p:txBody>
          <a:bodyPr>
            <a:normAutofit/>
          </a:bodyPr>
          <a:lstStyle/>
          <a:p>
            <a:r>
              <a:rPr lang="en-US" b="1" dirty="0"/>
              <a:t>Other Operating Systems (OS) for Ethical Hackers</a:t>
            </a:r>
            <a:endParaRPr lang="en-US" dirty="0"/>
          </a:p>
          <a:p>
            <a:r>
              <a:rPr lang="en-US" dirty="0"/>
              <a:t>Parrot Security OS.</a:t>
            </a:r>
          </a:p>
          <a:p>
            <a:r>
              <a:rPr lang="en-US" dirty="0"/>
              <a:t>DEFT Linux.</a:t>
            </a:r>
          </a:p>
          <a:p>
            <a:r>
              <a:rPr lang="en-US" dirty="0"/>
              <a:t>Samurai Web Testing Framework.</a:t>
            </a:r>
          </a:p>
          <a:p>
            <a:r>
              <a:rPr lang="en-US" dirty="0" err="1"/>
              <a:t>NodeZero</a:t>
            </a:r>
            <a:r>
              <a:rPr lang="en-US" dirty="0"/>
              <a:t> Linux.</a:t>
            </a:r>
          </a:p>
          <a:p>
            <a:r>
              <a:rPr lang="en-US" dirty="0"/>
              <a:t>Linux </a:t>
            </a:r>
            <a:r>
              <a:rPr lang="en-US" dirty="0" err="1"/>
              <a:t>Kodachi</a:t>
            </a:r>
            <a:r>
              <a:rPr lang="en-US" dirty="0"/>
              <a:t>.</a:t>
            </a:r>
          </a:p>
          <a:p>
            <a:r>
              <a:rPr lang="en-US" dirty="0" err="1"/>
              <a:t>Blackarch</a:t>
            </a:r>
            <a:r>
              <a:rPr lang="en-US" dirty="0"/>
              <a:t> Linux. Network Security Toolkit (NST)</a:t>
            </a:r>
          </a:p>
        </p:txBody>
      </p:sp>
    </p:spTree>
    <p:extLst>
      <p:ext uri="{BB962C8B-B14F-4D97-AF65-F5344CB8AC3E}">
        <p14:creationId xmlns:p14="http://schemas.microsoft.com/office/powerpoint/2010/main" val="137559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152400"/>
            <a:ext cx="7597080" cy="722041"/>
          </a:xfrm>
        </p:spPr>
        <p:txBody>
          <a:bodyPr/>
          <a:lstStyle/>
          <a:p>
            <a:r>
              <a:rPr lang="en-US" b="1" dirty="0">
                <a:solidFill>
                  <a:srgbClr val="FF0000"/>
                </a:solidFill>
                <a:hlinkClick r:id="rId3">
                  <a:extLst>
                    <a:ext uri="{A12FA001-AC4F-418D-AE19-62706E023703}">
                      <ahyp:hlinkClr xmlns:ahyp="http://schemas.microsoft.com/office/drawing/2018/hyperlinkcolor" val="tx"/>
                    </a:ext>
                  </a:extLst>
                </a:hlinkClick>
              </a:rPr>
              <a:t>Kali Linux Features</a:t>
            </a:r>
          </a:p>
        </p:txBody>
      </p:sp>
      <p:sp>
        <p:nvSpPr>
          <p:cNvPr id="3" name="Content Placeholder 2"/>
          <p:cNvSpPr>
            <a:spLocks noGrp="1"/>
          </p:cNvSpPr>
          <p:nvPr>
            <p:ph idx="1"/>
          </p:nvPr>
        </p:nvSpPr>
        <p:spPr>
          <a:xfrm>
            <a:off x="1127452" y="1340769"/>
            <a:ext cx="10463337" cy="4997152"/>
          </a:xfrm>
        </p:spPr>
        <p:txBody>
          <a:bodyPr>
            <a:normAutofit fontScale="92500" lnSpcReduction="10000"/>
          </a:bodyPr>
          <a:lstStyle/>
          <a:p>
            <a:r>
              <a:rPr lang="en-US" b="1" dirty="0"/>
              <a:t>More than </a:t>
            </a:r>
            <a:r>
              <a:rPr lang="en-US" b="1" dirty="0">
                <a:hlinkClick r:id="rId4"/>
              </a:rPr>
              <a:t>600</a:t>
            </a:r>
            <a:r>
              <a:rPr lang="en-US" b="1" dirty="0"/>
              <a:t> penetration testing tools included</a:t>
            </a:r>
          </a:p>
          <a:p>
            <a:r>
              <a:rPr lang="en-US" b="1" dirty="0"/>
              <a:t>Free (as in beer) and always will be</a:t>
            </a:r>
          </a:p>
          <a:p>
            <a:r>
              <a:rPr lang="en-US" b="1" dirty="0"/>
              <a:t>Open source </a:t>
            </a:r>
            <a:r>
              <a:rPr lang="en-US" b="1" dirty="0" err="1"/>
              <a:t>Git</a:t>
            </a:r>
            <a:r>
              <a:rPr lang="en-US" b="1" dirty="0"/>
              <a:t> tree</a:t>
            </a:r>
          </a:p>
          <a:p>
            <a:r>
              <a:rPr lang="en-US" b="1" dirty="0"/>
              <a:t>FHS compliant</a:t>
            </a:r>
          </a:p>
          <a:p>
            <a:r>
              <a:rPr lang="en-US" b="1" dirty="0"/>
              <a:t>Wide-ranging wireless device support</a:t>
            </a:r>
          </a:p>
          <a:p>
            <a:r>
              <a:rPr lang="en-US" b="1" dirty="0"/>
              <a:t>Custom kernel, patched for injection</a:t>
            </a:r>
          </a:p>
          <a:p>
            <a:r>
              <a:rPr lang="en-US" b="1" dirty="0"/>
              <a:t>Developed in a secure environment</a:t>
            </a:r>
          </a:p>
          <a:p>
            <a:r>
              <a:rPr lang="en-US" b="1" dirty="0"/>
              <a:t>GPG signed packages and repositories</a:t>
            </a:r>
          </a:p>
          <a:p>
            <a:r>
              <a:rPr lang="en-US" b="1" dirty="0"/>
              <a:t>Multi-language support</a:t>
            </a:r>
          </a:p>
          <a:p>
            <a:r>
              <a:rPr lang="en-US" b="1" dirty="0"/>
              <a:t>Completely customizable</a:t>
            </a:r>
          </a:p>
          <a:p>
            <a:r>
              <a:rPr lang="en-US" b="1" dirty="0"/>
              <a:t>ARMEL and ARMHF support</a:t>
            </a:r>
            <a:endParaRPr lang="en-US" dirty="0"/>
          </a:p>
          <a:p>
            <a:endParaRPr lang="en-US" dirty="0"/>
          </a:p>
        </p:txBody>
      </p:sp>
    </p:spTree>
    <p:extLst>
      <p:ext uri="{BB962C8B-B14F-4D97-AF65-F5344CB8AC3E}">
        <p14:creationId xmlns:p14="http://schemas.microsoft.com/office/powerpoint/2010/main" val="387464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50229" y="315686"/>
            <a:ext cx="4269316" cy="606425"/>
          </a:xfrm>
        </p:spPr>
        <p:txBody>
          <a:bodyPr>
            <a:normAutofit fontScale="90000"/>
          </a:bodyPr>
          <a:lstStyle/>
          <a:p>
            <a:r>
              <a:rPr lang="en-US" dirty="0">
                <a:solidFill>
                  <a:srgbClr val="FF0000"/>
                </a:solidFill>
              </a:rPr>
              <a:t>Top Hacking Tools</a:t>
            </a:r>
          </a:p>
        </p:txBody>
      </p:sp>
      <p:sp>
        <p:nvSpPr>
          <p:cNvPr id="3" name="Content Placeholder 2"/>
          <p:cNvSpPr>
            <a:spLocks noGrp="1"/>
          </p:cNvSpPr>
          <p:nvPr>
            <p:ph idx="1"/>
          </p:nvPr>
        </p:nvSpPr>
        <p:spPr>
          <a:xfrm>
            <a:off x="457200" y="1143000"/>
            <a:ext cx="11353800" cy="5181600"/>
          </a:xfrm>
        </p:spPr>
        <p:txBody>
          <a:bodyPr/>
          <a:lstStyle/>
          <a:p>
            <a:r>
              <a:rPr lang="en-US" sz="2400" dirty="0"/>
              <a:t>For an instance, let’s just assume you want to know how a threat can occur and what damages it can create, at that point you need to think like a hacker and know the tools and techniques they are likely to use. Ethical hacking tools allow anyone to report security incidents by exploring vulnerabilities and flaws within companies to help make their systems and applications less vulnerable. The top hacking tools used by security experts and individuals are listed below:</a:t>
            </a:r>
          </a:p>
          <a:p>
            <a:pPr marL="0" indent="0">
              <a:buNone/>
            </a:pPr>
            <a:r>
              <a:rPr lang="en-US" sz="2400" dirty="0"/>
              <a:t>   1. </a:t>
            </a:r>
            <a:r>
              <a:rPr lang="en-US" sz="2400" dirty="0" err="1"/>
              <a:t>Metasploit</a:t>
            </a:r>
            <a:endParaRPr lang="en-US" sz="2400" dirty="0"/>
          </a:p>
          <a:p>
            <a:pPr marL="0" indent="0">
              <a:buNone/>
            </a:pPr>
            <a:r>
              <a:rPr lang="en-US" sz="2400" dirty="0"/>
              <a:t>   2. </a:t>
            </a:r>
            <a:r>
              <a:rPr lang="en-US" sz="2400" dirty="0" err="1"/>
              <a:t>Nmap</a:t>
            </a:r>
            <a:endParaRPr lang="en-US" sz="2400" dirty="0"/>
          </a:p>
          <a:p>
            <a:pPr marL="0" indent="0">
              <a:buNone/>
            </a:pPr>
            <a:r>
              <a:rPr lang="en-US" sz="2400" dirty="0"/>
              <a:t>   3. Wireshark</a:t>
            </a:r>
          </a:p>
          <a:p>
            <a:pPr marL="0" indent="0">
              <a:buNone/>
            </a:pPr>
            <a:r>
              <a:rPr lang="en-US" sz="2400" dirty="0"/>
              <a:t>   4. OpenVAS</a:t>
            </a:r>
          </a:p>
          <a:p>
            <a:pPr marL="0" indent="0">
              <a:buNone/>
            </a:pPr>
            <a:r>
              <a:rPr lang="en-US" sz="2400" dirty="0"/>
              <a:t>   5. Ettercap</a:t>
            </a:r>
          </a:p>
          <a:p>
            <a:pPr marL="0" indent="0">
              <a:buNone/>
            </a:pPr>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p:txBody>
      </p:sp>
    </p:spTree>
    <p:extLst>
      <p:ext uri="{BB962C8B-B14F-4D97-AF65-F5344CB8AC3E}">
        <p14:creationId xmlns:p14="http://schemas.microsoft.com/office/powerpoint/2010/main" val="178819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7" y="0"/>
            <a:ext cx="12213077" cy="6858000"/>
          </a:xfrm>
          <a:prstGeom prst="rect">
            <a:avLst/>
          </a:prstGeom>
        </p:spPr>
      </p:pic>
      <p:sp>
        <p:nvSpPr>
          <p:cNvPr id="5" name="object 2"/>
          <p:cNvSpPr txBox="1"/>
          <p:nvPr/>
        </p:nvSpPr>
        <p:spPr>
          <a:xfrm>
            <a:off x="228600" y="3733800"/>
            <a:ext cx="6172200" cy="1826141"/>
          </a:xfrm>
          <a:prstGeom prst="rect">
            <a:avLst/>
          </a:prstGeom>
        </p:spPr>
        <p:txBody>
          <a:bodyPr vert="horz" wrap="square" lIns="0" tIns="12700" rIns="0" bIns="0" rtlCol="0">
            <a:spAutoFit/>
          </a:bodyPr>
          <a:lstStyle/>
          <a:p>
            <a:pPr marL="12700" marR="5080">
              <a:lnSpc>
                <a:spcPct val="100000"/>
              </a:lnSpc>
            </a:pPr>
            <a:r>
              <a:rPr sz="2800" dirty="0">
                <a:solidFill>
                  <a:srgbClr val="FFFFFF"/>
                </a:solidFill>
                <a:latin typeface="Calibri"/>
                <a:cs typeface="Calibri"/>
              </a:rPr>
              <a:t>Chapter </a:t>
            </a:r>
            <a:r>
              <a:rPr lang="en-US" sz="2800" dirty="0">
                <a:solidFill>
                  <a:srgbClr val="FFFFFF"/>
                </a:solidFill>
                <a:latin typeface="Calibri"/>
                <a:cs typeface="Calibri"/>
              </a:rPr>
              <a:t>5</a:t>
            </a:r>
            <a:r>
              <a:rPr sz="2800" dirty="0">
                <a:solidFill>
                  <a:srgbClr val="FFFFFF"/>
                </a:solidFill>
                <a:latin typeface="Calibri"/>
                <a:cs typeface="Calibri"/>
              </a:rPr>
              <a:t>:</a:t>
            </a:r>
            <a:endParaRPr lang="en-US" sz="2800" dirty="0">
              <a:solidFill>
                <a:srgbClr val="FFFFFF"/>
              </a:solidFill>
              <a:latin typeface="Calibri"/>
              <a:cs typeface="Calibri"/>
            </a:endParaRPr>
          </a:p>
          <a:p>
            <a:pPr marR="5080">
              <a:spcBef>
                <a:spcPts val="670"/>
              </a:spcBef>
              <a:tabLst>
                <a:tab pos="241300" algn="l"/>
              </a:tabLst>
            </a:pPr>
            <a:r>
              <a:rPr lang="en-US" sz="2800" dirty="0">
                <a:solidFill>
                  <a:srgbClr val="FFFFFF"/>
                </a:solidFill>
                <a:latin typeface="Calibri"/>
                <a:cs typeface="Calibri"/>
              </a:rPr>
              <a:t>Cyber Crime, Kali Linux, Digital Forensics, Firewall , and Webs</a:t>
            </a:r>
          </a:p>
          <a:p>
            <a:pPr marL="12700" marR="5080">
              <a:lnSpc>
                <a:spcPct val="100000"/>
              </a:lnSpc>
            </a:pPr>
            <a:r>
              <a:rPr sz="2800" dirty="0">
                <a:solidFill>
                  <a:srgbClr val="FFFFFF"/>
                </a:solidFill>
                <a:latin typeface="Calibri"/>
                <a:cs typeface="Calibri"/>
              </a:rPr>
              <a:t> Dr. </a:t>
            </a:r>
            <a:r>
              <a:rPr lang="en-US" sz="2800">
                <a:solidFill>
                  <a:srgbClr val="FFFFFF"/>
                </a:solidFill>
                <a:latin typeface="Calibri"/>
                <a:cs typeface="Calibri"/>
              </a:rPr>
              <a:t>Mohammed Tawfik</a:t>
            </a:r>
            <a:endParaRPr sz="2800" dirty="0">
              <a:solidFill>
                <a:srgbClr val="FFFFFF"/>
              </a:solidFill>
              <a:latin typeface="Calibri"/>
              <a:cs typeface="Calibri"/>
            </a:endParaRPr>
          </a:p>
        </p:txBody>
      </p:sp>
    </p:spTree>
    <p:extLst>
      <p:ext uri="{BB962C8B-B14F-4D97-AF65-F5344CB8AC3E}">
        <p14:creationId xmlns:p14="http://schemas.microsoft.com/office/powerpoint/2010/main" val="192806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7213"/>
            <a:ext cx="11044767" cy="4114800"/>
          </a:xfrm>
        </p:spPr>
        <p:txBody>
          <a:bodyPr/>
          <a:lstStyle/>
          <a:p>
            <a:r>
              <a:rPr lang="en-US" b="1" dirty="0"/>
              <a:t>1. </a:t>
            </a:r>
            <a:r>
              <a:rPr lang="en-US" b="1" dirty="0" err="1"/>
              <a:t>Metasploit</a:t>
            </a:r>
            <a:endParaRPr lang="en-US" b="1" dirty="0"/>
          </a:p>
          <a:p>
            <a:r>
              <a:rPr lang="en-US" dirty="0" err="1"/>
              <a:t>Metasploit</a:t>
            </a:r>
            <a:r>
              <a:rPr lang="en-US" dirty="0"/>
              <a:t> is an open source project written in Ruby that allows to use different cyber-security tools to discover remote software vulnerabilities and functions as an exploit development module.</a:t>
            </a:r>
          </a:p>
          <a:p>
            <a:endParaRPr lang="en-US" dirty="0"/>
          </a:p>
        </p:txBody>
      </p:sp>
      <p:sp>
        <p:nvSpPr>
          <p:cNvPr id="4" name="Title 1"/>
          <p:cNvSpPr>
            <a:spLocks noGrp="1"/>
          </p:cNvSpPr>
          <p:nvPr>
            <p:ph type="title"/>
          </p:nvPr>
        </p:nvSpPr>
        <p:spPr>
          <a:xfrm>
            <a:off x="4397828" y="612774"/>
            <a:ext cx="4269316" cy="606425"/>
          </a:xfrm>
        </p:spPr>
        <p:txBody>
          <a:bodyPr>
            <a:normAutofit fontScale="90000"/>
          </a:bodyPr>
          <a:lstStyle/>
          <a:p>
            <a:r>
              <a:rPr lang="en-US" dirty="0">
                <a:solidFill>
                  <a:srgbClr val="FF0000"/>
                </a:solidFill>
              </a:rPr>
              <a:t>Top Hacking Tools</a:t>
            </a:r>
          </a:p>
        </p:txBody>
      </p:sp>
    </p:spTree>
    <p:extLst>
      <p:ext uri="{BB962C8B-B14F-4D97-AF65-F5344CB8AC3E}">
        <p14:creationId xmlns:p14="http://schemas.microsoft.com/office/powerpoint/2010/main" val="418813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898571" y="478971"/>
            <a:ext cx="4269316" cy="606425"/>
          </a:xfrm>
        </p:spPr>
        <p:txBody>
          <a:bodyPr>
            <a:normAutofit fontScale="90000"/>
          </a:bodyPr>
          <a:lstStyle/>
          <a:p>
            <a:r>
              <a:rPr lang="en-US" dirty="0">
                <a:solidFill>
                  <a:srgbClr val="FF0000"/>
                </a:solidFill>
              </a:rPr>
              <a:t>Top Hacking Tools</a:t>
            </a:r>
          </a:p>
        </p:txBody>
      </p:sp>
      <p:sp>
        <p:nvSpPr>
          <p:cNvPr id="5" name="Rectangle 4"/>
          <p:cNvSpPr/>
          <p:nvPr/>
        </p:nvSpPr>
        <p:spPr>
          <a:xfrm>
            <a:off x="914400" y="990600"/>
            <a:ext cx="10820400" cy="3216265"/>
          </a:xfrm>
          <a:prstGeom prst="rect">
            <a:avLst/>
          </a:prstGeom>
        </p:spPr>
        <p:txBody>
          <a:bodyPr wrap="square">
            <a:spAutoFit/>
          </a:bodyPr>
          <a:lstStyle/>
          <a:p>
            <a:r>
              <a:rPr lang="en-US" sz="2900" b="1" dirty="0"/>
              <a:t>2. </a:t>
            </a:r>
            <a:r>
              <a:rPr lang="en-US" sz="2900" b="1" dirty="0" err="1"/>
              <a:t>Nmap</a:t>
            </a:r>
            <a:endParaRPr lang="en-US" sz="2900" b="1" dirty="0"/>
          </a:p>
          <a:p>
            <a:r>
              <a:rPr lang="en-US" sz="2900" dirty="0"/>
              <a:t>Network mapper is a free, open source security tool used to audit and manage operating system and network security for local as well as remote hosts. By using this tool we can detect open ports on remote hosts, network mapping, exploring vulnerabilities inside the network and audit security devices.</a:t>
            </a:r>
          </a:p>
        </p:txBody>
      </p:sp>
    </p:spTree>
    <p:extLst>
      <p:ext uri="{BB962C8B-B14F-4D97-AF65-F5344CB8AC3E}">
        <p14:creationId xmlns:p14="http://schemas.microsoft.com/office/powerpoint/2010/main" val="389405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615543" y="511629"/>
            <a:ext cx="4269316" cy="606425"/>
          </a:xfrm>
        </p:spPr>
        <p:txBody>
          <a:bodyPr>
            <a:normAutofit fontScale="90000"/>
          </a:bodyPr>
          <a:lstStyle/>
          <a:p>
            <a:r>
              <a:rPr lang="en-US" dirty="0">
                <a:solidFill>
                  <a:srgbClr val="FF0000"/>
                </a:solidFill>
              </a:rPr>
              <a:t>Top Hacking Tools</a:t>
            </a:r>
          </a:p>
        </p:txBody>
      </p:sp>
      <p:sp>
        <p:nvSpPr>
          <p:cNvPr id="2" name="Rectangle 1"/>
          <p:cNvSpPr/>
          <p:nvPr/>
        </p:nvSpPr>
        <p:spPr>
          <a:xfrm>
            <a:off x="1066800" y="1219200"/>
            <a:ext cx="10591800" cy="2308324"/>
          </a:xfrm>
          <a:prstGeom prst="rect">
            <a:avLst/>
          </a:prstGeom>
        </p:spPr>
        <p:txBody>
          <a:bodyPr wrap="square">
            <a:spAutoFit/>
          </a:bodyPr>
          <a:lstStyle/>
          <a:p>
            <a:r>
              <a:rPr lang="en-US" sz="2400" b="1" dirty="0"/>
              <a:t>3. Wireshark</a:t>
            </a:r>
          </a:p>
          <a:p>
            <a:r>
              <a:rPr lang="en-US" sz="2400" dirty="0"/>
              <a:t>Wireshark is another free, open source software allows you to analyze network traffic in real time. It has sniffing technology from which you are able to intercept and see the results in human readable form. It also saves analysis for offline operation making it more effective.</a:t>
            </a:r>
          </a:p>
        </p:txBody>
      </p:sp>
    </p:spTree>
    <p:extLst>
      <p:ext uri="{BB962C8B-B14F-4D97-AF65-F5344CB8AC3E}">
        <p14:creationId xmlns:p14="http://schemas.microsoft.com/office/powerpoint/2010/main" val="81064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539342" y="536575"/>
            <a:ext cx="4269316" cy="606425"/>
          </a:xfrm>
        </p:spPr>
        <p:txBody>
          <a:bodyPr>
            <a:normAutofit fontScale="90000"/>
          </a:bodyPr>
          <a:lstStyle/>
          <a:p>
            <a:r>
              <a:rPr lang="en-US" dirty="0">
                <a:solidFill>
                  <a:srgbClr val="FF0000"/>
                </a:solidFill>
              </a:rPr>
              <a:t>Top Hacking Tools</a:t>
            </a:r>
          </a:p>
        </p:txBody>
      </p:sp>
      <p:sp>
        <p:nvSpPr>
          <p:cNvPr id="2" name="Rectangle 1"/>
          <p:cNvSpPr/>
          <p:nvPr/>
        </p:nvSpPr>
        <p:spPr>
          <a:xfrm>
            <a:off x="381000" y="1143000"/>
            <a:ext cx="11430000" cy="2308324"/>
          </a:xfrm>
          <a:prstGeom prst="rect">
            <a:avLst/>
          </a:prstGeom>
        </p:spPr>
        <p:txBody>
          <a:bodyPr wrap="square">
            <a:spAutoFit/>
          </a:bodyPr>
          <a:lstStyle/>
          <a:p>
            <a:r>
              <a:rPr lang="en-US" sz="2400" b="1" dirty="0"/>
              <a:t>4. OpenVAS</a:t>
            </a:r>
          </a:p>
          <a:p>
            <a:r>
              <a:rPr lang="en-US" sz="2400" dirty="0"/>
              <a:t>OpenVAS or Nessus is one of the best network vulnerability scanners used to detect remote vulnerabilities in any hosts. Mostly system administrators and DevOps professionals use this tool to perform simultaneous multiple scanning hosts. It has a powerful web-based interface able to exports all results in HTML, XML, </a:t>
            </a:r>
            <a:r>
              <a:rPr lang="en-US" sz="2400" dirty="0" err="1"/>
              <a:t>LateX</a:t>
            </a:r>
            <a:r>
              <a:rPr lang="en-US" sz="2400" dirty="0"/>
              <a:t> and plain text.</a:t>
            </a:r>
          </a:p>
        </p:txBody>
      </p:sp>
    </p:spTree>
    <p:extLst>
      <p:ext uri="{BB962C8B-B14F-4D97-AF65-F5344CB8AC3E}">
        <p14:creationId xmlns:p14="http://schemas.microsoft.com/office/powerpoint/2010/main" val="27770522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p:cNvSpPr>
            <a:spLocks noGrp="1"/>
          </p:cNvSpPr>
          <p:nvPr>
            <p:ph type="title"/>
          </p:nvPr>
        </p:nvSpPr>
        <p:spPr>
          <a:xfrm>
            <a:off x="4789714" y="448131"/>
            <a:ext cx="4269316" cy="606425"/>
          </a:xfrm>
        </p:spPr>
        <p:txBody>
          <a:bodyPr>
            <a:normAutofit fontScale="90000"/>
          </a:bodyPr>
          <a:lstStyle/>
          <a:p>
            <a:r>
              <a:rPr lang="en-US" dirty="0">
                <a:solidFill>
                  <a:srgbClr val="FF0000"/>
                </a:solidFill>
              </a:rPr>
              <a:t>Top Hacking Tools</a:t>
            </a:r>
          </a:p>
        </p:txBody>
      </p:sp>
      <p:sp>
        <p:nvSpPr>
          <p:cNvPr id="2" name="Rectangle 1"/>
          <p:cNvSpPr/>
          <p:nvPr/>
        </p:nvSpPr>
        <p:spPr>
          <a:xfrm>
            <a:off x="533400" y="751344"/>
            <a:ext cx="11201400" cy="4893647"/>
          </a:xfrm>
          <a:prstGeom prst="rect">
            <a:avLst/>
          </a:prstGeom>
        </p:spPr>
        <p:txBody>
          <a:bodyPr wrap="square">
            <a:spAutoFit/>
          </a:bodyPr>
          <a:lstStyle/>
          <a:p>
            <a:r>
              <a:rPr lang="en-US" sz="2400" b="1" dirty="0"/>
              <a:t>5. Ettercap</a:t>
            </a:r>
          </a:p>
          <a:p>
            <a:r>
              <a:rPr lang="en-US" sz="2400" dirty="0"/>
              <a:t>Ettercap is another famous packet sniffing tool for LAN networks, capable of handling active as well as passive scans and various encrypted protocols such as SSH and HTTPS. It performs network and host analysis with manipulation of the network over established connections, making easier to test man-in-the-middle attacks.</a:t>
            </a:r>
          </a:p>
          <a:p>
            <a:r>
              <a:rPr lang="en-US" sz="2400" dirty="0"/>
              <a:t>Some more tools including John the ripper (password cracking tool), </a:t>
            </a:r>
            <a:r>
              <a:rPr lang="en-US" sz="2400" dirty="0" err="1"/>
              <a:t>Nikto</a:t>
            </a:r>
            <a:r>
              <a:rPr lang="en-US" sz="2400" dirty="0"/>
              <a:t> (Web server scanner), </a:t>
            </a:r>
            <a:r>
              <a:rPr lang="en-US" sz="2400" dirty="0" err="1"/>
              <a:t>SQLMap</a:t>
            </a:r>
            <a:r>
              <a:rPr lang="en-US" sz="2400" dirty="0"/>
              <a:t> (launch SQL code injection tests on remote hosts), Wapiti (CLI based vulnerability scanner) and </a:t>
            </a:r>
            <a:r>
              <a:rPr lang="en-US" sz="2400" dirty="0" err="1"/>
              <a:t>BeEF</a:t>
            </a:r>
            <a:r>
              <a:rPr lang="en-US" sz="2400" dirty="0"/>
              <a:t> are effectively used to perform penetration testing.</a:t>
            </a:r>
          </a:p>
          <a:p>
            <a:r>
              <a:rPr lang="en-US" sz="2400" dirty="0"/>
              <a:t>This article will help you to understand the basic concepts of Ethical Hacking, how to become a Hacker, what are the types of hacking and hackers and the useful tools to perform penetration testing.</a:t>
            </a:r>
          </a:p>
        </p:txBody>
      </p:sp>
    </p:spTree>
    <p:extLst>
      <p:ext uri="{BB962C8B-B14F-4D97-AF65-F5344CB8AC3E}">
        <p14:creationId xmlns:p14="http://schemas.microsoft.com/office/powerpoint/2010/main" val="1881417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9" y="631372"/>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Digital Forensics</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609600" y="2286000"/>
            <a:ext cx="11057389" cy="1631031"/>
          </a:xfrm>
        </p:spPr>
        <p:txBody>
          <a:bodyPr>
            <a:noAutofit/>
          </a:bodyPr>
          <a:lstStyle/>
          <a:p>
            <a:r>
              <a:rPr lang="en-US" sz="2400" b="1" dirty="0"/>
              <a:t>Digital forensic </a:t>
            </a:r>
            <a:r>
              <a:rPr lang="en-US" sz="2400" dirty="0"/>
              <a:t>science is a branch of forensic science that focuses on the recovery and investigation of material found in digital devices related to cybercrime.</a:t>
            </a:r>
          </a:p>
          <a:p>
            <a:endParaRPr lang="en-US" sz="2400" dirty="0"/>
          </a:p>
        </p:txBody>
      </p:sp>
    </p:spTree>
    <p:extLst>
      <p:ext uri="{BB962C8B-B14F-4D97-AF65-F5344CB8AC3E}">
        <p14:creationId xmlns:p14="http://schemas.microsoft.com/office/powerpoint/2010/main" val="3515936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93709" y="424543"/>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Digital Forensics</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340769"/>
            <a:ext cx="11057389" cy="1326231"/>
          </a:xfrm>
        </p:spPr>
        <p:txBody>
          <a:bodyPr>
            <a:noAutofit/>
          </a:bodyPr>
          <a:lstStyle/>
          <a:p>
            <a:r>
              <a:rPr lang="en-US" sz="2400" dirty="0"/>
              <a:t>The term digital forensics was first used as a synonym for computer forensics. Since then, it has expanded to cover the investigation of any devices that can store digital data. Although the first computer crime was reported in 1978, followed by the Florida computers act, it wasn’t until the 1990s that it became a recognized term. It was only in the early 21st century that national policies on digital forensics emerged.</a:t>
            </a:r>
          </a:p>
          <a:p>
            <a:endParaRPr lang="en-US" sz="2400" dirty="0"/>
          </a:p>
          <a:p>
            <a:r>
              <a:rPr lang="en-US" sz="2400" dirty="0"/>
              <a:t>Digital forensics is the process of identifying, preserving, analyzing, and documenting digital evidence. This is done in order to present evidence in a court of law when required.</a:t>
            </a:r>
            <a:endParaRPr lang="ar-JO" sz="2400" dirty="0"/>
          </a:p>
          <a:p>
            <a:r>
              <a:rPr lang="en-US" sz="2400" dirty="0">
                <a:solidFill>
                  <a:srgbClr val="FF0000"/>
                </a:solidFill>
                <a:hlinkClick r:id="rId2"/>
              </a:rPr>
              <a:t>http://www.eccouncil.org/</a:t>
            </a:r>
            <a:r>
              <a:rPr lang="en-US" sz="2400">
                <a:solidFill>
                  <a:srgbClr val="FF0000"/>
                </a:solidFill>
                <a:hlinkClick r:id="rId2"/>
              </a:rPr>
              <a:t>what-is-digital-forensics/</a:t>
            </a:r>
            <a:endParaRPr lang="en-US" sz="2400">
              <a:solidFill>
                <a:srgbClr val="FF0000"/>
              </a:solidFill>
            </a:endParaRPr>
          </a:p>
          <a:p>
            <a:pPr marL="0" indent="0">
              <a:buNone/>
            </a:pPr>
            <a:endParaRPr lang="en-US" sz="2400" dirty="0">
              <a:solidFill>
                <a:srgbClr val="FF0000"/>
              </a:solidFill>
            </a:endParaRPr>
          </a:p>
        </p:txBody>
      </p:sp>
    </p:spTree>
    <p:extLst>
      <p:ext uri="{BB962C8B-B14F-4D97-AF65-F5344CB8AC3E}">
        <p14:creationId xmlns:p14="http://schemas.microsoft.com/office/powerpoint/2010/main" val="1486790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13920" y="195026"/>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Digital Forensic Tools</a:t>
            </a:r>
            <a:endParaRPr lang="ar-JO" sz="4000" b="1" spc="-5" dirty="0">
              <a:solidFill>
                <a:srgbClr val="FF0000"/>
              </a:solidFill>
              <a:latin typeface="Comic Sans MS" panose="030F0702030302020204" pitchFamily="66" charset="0"/>
            </a:endParaRPr>
          </a:p>
        </p:txBody>
      </p:sp>
      <p:sp>
        <p:nvSpPr>
          <p:cNvPr id="7" name="Rectangle 6"/>
          <p:cNvSpPr/>
          <p:nvPr/>
        </p:nvSpPr>
        <p:spPr>
          <a:xfrm>
            <a:off x="533400" y="2707481"/>
            <a:ext cx="3810000" cy="3693319"/>
          </a:xfrm>
          <a:prstGeom prst="rect">
            <a:avLst/>
          </a:prstGeom>
        </p:spPr>
        <p:txBody>
          <a:bodyPr wrap="square">
            <a:spAutoFit/>
          </a:bodyPr>
          <a:lstStyle/>
          <a:p>
            <a:pPr algn="ctr"/>
            <a:r>
              <a:rPr lang="en-US" b="1" dirty="0">
                <a:solidFill>
                  <a:srgbClr val="222222"/>
                </a:solidFill>
                <a:latin typeface="Open Sans"/>
              </a:rPr>
              <a:t>The Sleuth Kit</a:t>
            </a:r>
            <a:endParaRPr lang="en-US" dirty="0">
              <a:solidFill>
                <a:srgbClr val="222222"/>
              </a:solidFill>
              <a:latin typeface="Open Sans"/>
            </a:endParaRPr>
          </a:p>
          <a:p>
            <a:r>
              <a:rPr lang="en-US" dirty="0">
                <a:solidFill>
                  <a:srgbClr val="222222"/>
                </a:solidFill>
                <a:latin typeface="Open Sans"/>
              </a:rPr>
              <a:t>The Sleuth Kit (earlier known as TSK) is a collection of Unix- and Windows-based utilities that extract data from computer systems. It is an </a:t>
            </a:r>
            <a:r>
              <a:rPr lang="en-US" b="1" dirty="0">
                <a:solidFill>
                  <a:srgbClr val="222222"/>
                </a:solidFill>
                <a:latin typeface="Open Sans"/>
              </a:rPr>
              <a:t>open-source software</a:t>
            </a:r>
            <a:r>
              <a:rPr lang="en-US" dirty="0">
                <a:solidFill>
                  <a:srgbClr val="222222"/>
                </a:solidFill>
                <a:latin typeface="Open Sans"/>
              </a:rPr>
              <a:t> that analyzes disk images created by “</a:t>
            </a:r>
            <a:r>
              <a:rPr lang="en-US" dirty="0" err="1">
                <a:solidFill>
                  <a:srgbClr val="222222"/>
                </a:solidFill>
                <a:latin typeface="Open Sans"/>
              </a:rPr>
              <a:t>dd</a:t>
            </a:r>
            <a:r>
              <a:rPr lang="en-US" dirty="0">
                <a:solidFill>
                  <a:srgbClr val="222222"/>
                </a:solidFill>
                <a:latin typeface="Open Sans"/>
              </a:rPr>
              <a:t>” and recovers data from them. With this software, professionals can gather data during incident response or from live systems. Professionals can integrate TSK with more extensive forensics tools.</a:t>
            </a:r>
            <a:endParaRPr lang="en-US" b="0" i="0" dirty="0">
              <a:solidFill>
                <a:srgbClr val="222222"/>
              </a:solidFill>
              <a:effectLst/>
              <a:latin typeface="Open Sans"/>
            </a:endParaRPr>
          </a:p>
        </p:txBody>
      </p:sp>
      <p:sp>
        <p:nvSpPr>
          <p:cNvPr id="8" name="Rectangle 7"/>
          <p:cNvSpPr/>
          <p:nvPr/>
        </p:nvSpPr>
        <p:spPr>
          <a:xfrm>
            <a:off x="4648200" y="2819400"/>
            <a:ext cx="3657600" cy="2585323"/>
          </a:xfrm>
          <a:prstGeom prst="rect">
            <a:avLst/>
          </a:prstGeom>
        </p:spPr>
        <p:txBody>
          <a:bodyPr wrap="square">
            <a:spAutoFit/>
          </a:bodyPr>
          <a:lstStyle/>
          <a:p>
            <a:pPr algn="ctr"/>
            <a:r>
              <a:rPr lang="en-US" b="1" dirty="0">
                <a:solidFill>
                  <a:srgbClr val="222222"/>
                </a:solidFill>
                <a:latin typeface="Open Sans"/>
              </a:rPr>
              <a:t>FTK Imager</a:t>
            </a:r>
            <a:endParaRPr lang="en-US" dirty="0">
              <a:solidFill>
                <a:srgbClr val="222222"/>
              </a:solidFill>
              <a:latin typeface="Open Sans"/>
            </a:endParaRPr>
          </a:p>
          <a:p>
            <a:r>
              <a:rPr lang="en-US" dirty="0">
                <a:solidFill>
                  <a:srgbClr val="222222"/>
                </a:solidFill>
                <a:latin typeface="Open Sans"/>
              </a:rPr>
              <a:t>FTK Imager is an acquisition and imaging tool responsible for data preview that allows the user to assess the device in question quickly. The tool can also create forensic images (copies) of the device without damaging the original evidence.</a:t>
            </a:r>
            <a:endParaRPr lang="en-US" b="0" i="0" dirty="0">
              <a:solidFill>
                <a:srgbClr val="222222"/>
              </a:solidFill>
              <a:effectLst/>
              <a:latin typeface="Open Sans"/>
            </a:endParaRPr>
          </a:p>
        </p:txBody>
      </p:sp>
      <p:sp>
        <p:nvSpPr>
          <p:cNvPr id="9" name="Rectangle 8"/>
          <p:cNvSpPr/>
          <p:nvPr/>
        </p:nvSpPr>
        <p:spPr>
          <a:xfrm>
            <a:off x="8305801" y="2743200"/>
            <a:ext cx="3906982" cy="4247317"/>
          </a:xfrm>
          <a:prstGeom prst="rect">
            <a:avLst/>
          </a:prstGeom>
        </p:spPr>
        <p:txBody>
          <a:bodyPr wrap="square">
            <a:spAutoFit/>
          </a:bodyPr>
          <a:lstStyle/>
          <a:p>
            <a:pPr algn="ctr"/>
            <a:r>
              <a:rPr lang="en-US" b="1" dirty="0">
                <a:latin typeface="Open Sans"/>
              </a:rPr>
              <a:t>Xplico</a:t>
            </a:r>
            <a:endParaRPr lang="en-US" dirty="0">
              <a:latin typeface="Open Sans"/>
            </a:endParaRPr>
          </a:p>
          <a:p>
            <a:r>
              <a:rPr lang="en-US" dirty="0">
                <a:latin typeface="Open Sans"/>
              </a:rPr>
              <a:t>Xplico is a network forensic analysis tool (NFAT) that helps reconstruct the data acquired using other packet sniffing tools like Wireshark. It is </a:t>
            </a:r>
            <a:r>
              <a:rPr lang="en-US" b="1" dirty="0">
                <a:latin typeface="Open Sans"/>
              </a:rPr>
              <a:t>free and open-source software </a:t>
            </a:r>
            <a:r>
              <a:rPr lang="en-US" dirty="0">
                <a:latin typeface="Open Sans"/>
              </a:rPr>
              <a:t>that uses Port Independent Protocol Identification (PIPI) to recognize network protocols. The tool is built on four key components: Decoder Manager, IP Decoder, Data Manipulators, and Visualization System.</a:t>
            </a:r>
          </a:p>
          <a:p>
            <a:br>
              <a:rPr lang="en-US" dirty="0"/>
            </a:br>
            <a:endParaRPr lang="en-US" dirty="0"/>
          </a:p>
        </p:txBody>
      </p:sp>
      <p:pic>
        <p:nvPicPr>
          <p:cNvPr id="2058" name="Picture 10" descr="https://www.eccouncil.org/wp-content/uploads/2020/04/The-Sleuth-Ki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63757"/>
            <a:ext cx="1219200" cy="1179443"/>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www.eccouncil.org/wp-content/uploads/2020/04/FTK-Imag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836" y="1639957"/>
            <a:ext cx="1539164" cy="11794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ttps://www.eccouncil.org/wp-content/uploads/2020/10/Xplico-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1" y="1748163"/>
            <a:ext cx="1142999" cy="95131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381000" y="953869"/>
            <a:ext cx="11430000" cy="646331"/>
          </a:xfrm>
          <a:prstGeom prst="rect">
            <a:avLst/>
          </a:prstGeom>
        </p:spPr>
        <p:txBody>
          <a:bodyPr wrap="square">
            <a:spAutoFit/>
          </a:bodyPr>
          <a:lstStyle/>
          <a:p>
            <a:r>
              <a:rPr lang="en-US" dirty="0">
                <a:solidFill>
                  <a:srgbClr val="222222"/>
                </a:solidFill>
                <a:latin typeface="Open Sans"/>
              </a:rPr>
              <a:t> Digital forensic tools were created to observe data on a device without damaging it. Presently, digital forensic tools can be classified as digital forensic open source tools, digital forensics hardware tools, and many others.</a:t>
            </a:r>
            <a:endParaRPr lang="en-US" dirty="0"/>
          </a:p>
        </p:txBody>
      </p:sp>
    </p:spTree>
    <p:extLst>
      <p:ext uri="{BB962C8B-B14F-4D97-AF65-F5344CB8AC3E}">
        <p14:creationId xmlns:p14="http://schemas.microsoft.com/office/powerpoint/2010/main" val="147337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2" descr="Firewall_1."/>
          <p:cNvPicPr>
            <a:picLocks noChangeAspect="1" noChangeArrowheads="1"/>
          </p:cNvPicPr>
          <p:nvPr/>
        </p:nvPicPr>
        <p:blipFill rotWithShape="1">
          <a:blip r:embed="rId2">
            <a:extLst>
              <a:ext uri="{28A0092B-C50C-407E-A947-70E740481C1C}">
                <a14:useLocalDpi xmlns:a14="http://schemas.microsoft.com/office/drawing/2010/main" val="0"/>
              </a:ext>
            </a:extLst>
          </a:blip>
          <a:srcRect t="21180" b="11666"/>
          <a:stretch/>
        </p:blipFill>
        <p:spPr bwMode="auto">
          <a:xfrm>
            <a:off x="914400" y="3069772"/>
            <a:ext cx="9979025" cy="1588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855029" y="522515"/>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066800"/>
            <a:ext cx="11125200" cy="4997152"/>
          </a:xfrm>
        </p:spPr>
        <p:txBody>
          <a:bodyPr>
            <a:normAutofit/>
          </a:bodyPr>
          <a:lstStyle/>
          <a:p>
            <a:pPr marL="0" indent="0">
              <a:buNone/>
            </a:pPr>
            <a:r>
              <a:rPr lang="en-US" b="1" dirty="0"/>
              <a:t>What Is Firewall?</a:t>
            </a:r>
          </a:p>
          <a:p>
            <a:r>
              <a:rPr lang="en-US" dirty="0"/>
              <a:t>Firewalls prevent unauthorized access to networks through software or firmware. By utilizing a set of rules, the firewall examines and blocks incoming and outgoing traffic.</a:t>
            </a:r>
          </a:p>
          <a:p>
            <a:pPr marL="0" indent="0">
              <a:buNone/>
            </a:pPr>
            <a:endParaRPr lang="ar-JO" dirty="0"/>
          </a:p>
        </p:txBody>
      </p:sp>
      <p:pic>
        <p:nvPicPr>
          <p:cNvPr id="7" name="Picture 4" descr="Firewall_2."/>
          <p:cNvPicPr>
            <a:picLocks noChangeAspect="1" noChangeArrowheads="1"/>
          </p:cNvPicPr>
          <p:nvPr/>
        </p:nvPicPr>
        <p:blipFill rotWithShape="1">
          <a:blip r:embed="rId3">
            <a:extLst>
              <a:ext uri="{28A0092B-C50C-407E-A947-70E740481C1C}">
                <a14:useLocalDpi xmlns:a14="http://schemas.microsoft.com/office/drawing/2010/main" val="0"/>
              </a:ext>
            </a:extLst>
          </a:blip>
          <a:srcRect t="16978" b="15108"/>
          <a:stretch/>
        </p:blipFill>
        <p:spPr bwMode="auto">
          <a:xfrm>
            <a:off x="1029978" y="5047672"/>
            <a:ext cx="9863447" cy="161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15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88428" y="420959"/>
            <a:ext cx="228600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381000" y="1143000"/>
            <a:ext cx="11506200" cy="4997152"/>
          </a:xfrm>
        </p:spPr>
        <p:txBody>
          <a:bodyPr>
            <a:normAutofit/>
          </a:bodyPr>
          <a:lstStyle/>
          <a:p>
            <a:pPr marL="0" indent="0">
              <a:buNone/>
            </a:pPr>
            <a:r>
              <a:rPr lang="en-US" sz="2400" b="1" dirty="0"/>
              <a:t>History of Firewall</a:t>
            </a:r>
          </a:p>
          <a:p>
            <a:r>
              <a:rPr lang="en-US" sz="2400" dirty="0"/>
              <a:t>Network firewalls have evolved over the years to address several threats in the security landscape. Firewalls will remain crucial to organizations and society. So, let’s look at a brief history of firewalls. </a:t>
            </a:r>
          </a:p>
          <a:p>
            <a:r>
              <a:rPr lang="en-US" sz="2400" dirty="0"/>
              <a:t>1989 - Birth of packet filtering firewalls</a:t>
            </a:r>
          </a:p>
          <a:p>
            <a:r>
              <a:rPr lang="en-US" sz="2400" dirty="0"/>
              <a:t>1992 - First commercial firewall DEC SEAL</a:t>
            </a:r>
          </a:p>
          <a:p>
            <a:r>
              <a:rPr lang="en-US" sz="2400" dirty="0"/>
              <a:t>1994 - First of the </a:t>
            </a:r>
            <a:r>
              <a:rPr lang="en-US" sz="2400" dirty="0" err="1"/>
              <a:t>stateful</a:t>
            </a:r>
            <a:r>
              <a:rPr lang="en-US" sz="2400" dirty="0"/>
              <a:t> firewalls appear</a:t>
            </a:r>
          </a:p>
          <a:p>
            <a:r>
              <a:rPr lang="en-US" sz="2400" dirty="0"/>
              <a:t>2004 - IDC coins the term UTM (unified threat management)</a:t>
            </a:r>
          </a:p>
          <a:p>
            <a:r>
              <a:rPr lang="en-US" sz="2400" dirty="0"/>
              <a:t>2009 - Next Generation Firewall (NGFW) was introduced by Gartner</a:t>
            </a:r>
          </a:p>
          <a:p>
            <a:r>
              <a:rPr lang="en-US" sz="2400" dirty="0"/>
              <a:t>Now that you know the what is firewall and its history, let’s dive deeper into understanding how a firewall works.</a:t>
            </a:r>
          </a:p>
          <a:p>
            <a:pPr marL="0" indent="0">
              <a:buNone/>
            </a:pPr>
            <a:endParaRPr lang="ar-JO" sz="2400" dirty="0"/>
          </a:p>
        </p:txBody>
      </p:sp>
    </p:spTree>
    <p:extLst>
      <p:ext uri="{BB962C8B-B14F-4D97-AF65-F5344CB8AC3E}">
        <p14:creationId xmlns:p14="http://schemas.microsoft.com/office/powerpoint/2010/main" val="1884261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5410200" y="395645"/>
            <a:ext cx="2209800" cy="628377"/>
          </a:xfrm>
          <a:prstGeom prst="rect">
            <a:avLst/>
          </a:prstGeom>
        </p:spPr>
        <p:txBody>
          <a:bodyPr vert="horz" wrap="square" lIns="0" tIns="12700" rIns="0" bIns="0" rtlCol="0">
            <a:spAutoFit/>
          </a:bodyPr>
          <a:lstStyle/>
          <a:p>
            <a:pPr marL="12700">
              <a:lnSpc>
                <a:spcPct val="100000"/>
              </a:lnSpc>
              <a:spcBef>
                <a:spcPts val="100"/>
              </a:spcBef>
            </a:pPr>
            <a:r>
              <a:rPr sz="4000" b="1" spc="-5" dirty="0">
                <a:solidFill>
                  <a:srgbClr val="FF0000"/>
                </a:solidFill>
                <a:latin typeface="Comic Sans MS" panose="030F0702030302020204" pitchFamily="66" charset="0"/>
              </a:rPr>
              <a:t>Outline</a:t>
            </a:r>
          </a:p>
        </p:txBody>
      </p:sp>
      <p:sp>
        <p:nvSpPr>
          <p:cNvPr id="3" name="object 3"/>
          <p:cNvSpPr txBox="1"/>
          <p:nvPr/>
        </p:nvSpPr>
        <p:spPr>
          <a:xfrm>
            <a:off x="1850572" y="1862866"/>
            <a:ext cx="5943600" cy="3132268"/>
          </a:xfrm>
          <a:prstGeom prst="rect">
            <a:avLst/>
          </a:prstGeom>
        </p:spPr>
        <p:txBody>
          <a:bodyPr vert="horz" wrap="square" lIns="0" tIns="97155" rIns="0" bIns="0" rtlCol="0">
            <a:spAutoFit/>
          </a:bodyPr>
          <a:lstStyle/>
          <a:p>
            <a:pPr marL="241300" indent="-228600">
              <a:spcBef>
                <a:spcPts val="670"/>
              </a:spcBef>
              <a:buFont typeface="Arial MT"/>
              <a:buChar char="•"/>
              <a:tabLst>
                <a:tab pos="241300" algn="l"/>
              </a:tabLst>
            </a:pPr>
            <a:r>
              <a:rPr lang="en-GB" altLang="en-US" sz="2800" spc="-15" dirty="0">
                <a:solidFill>
                  <a:schemeClr val="accent4"/>
                </a:solidFill>
                <a:latin typeface="Calibri"/>
                <a:cs typeface="Calibri"/>
              </a:rPr>
              <a:t>Cyber Crime</a:t>
            </a:r>
          </a:p>
          <a:p>
            <a:pPr marL="241300" indent="-228600">
              <a:spcBef>
                <a:spcPts val="670"/>
              </a:spcBef>
              <a:buFont typeface="Arial MT"/>
              <a:buChar char="•"/>
              <a:tabLst>
                <a:tab pos="241300" algn="l"/>
              </a:tabLst>
            </a:pPr>
            <a:r>
              <a:rPr lang="en-US" sz="2800" spc="-15" dirty="0">
                <a:solidFill>
                  <a:schemeClr val="accent4"/>
                </a:solidFill>
                <a:latin typeface="Calibri"/>
                <a:cs typeface="Calibri"/>
              </a:rPr>
              <a:t>Kali Linux</a:t>
            </a:r>
          </a:p>
          <a:p>
            <a:pPr marL="241300" indent="-228600">
              <a:spcBef>
                <a:spcPts val="670"/>
              </a:spcBef>
              <a:buFont typeface="Arial MT"/>
              <a:buChar char="•"/>
              <a:tabLst>
                <a:tab pos="241300" algn="l"/>
              </a:tabLst>
            </a:pPr>
            <a:r>
              <a:rPr lang="en-US" sz="2800" spc="-15" dirty="0">
                <a:solidFill>
                  <a:schemeClr val="accent4"/>
                </a:solidFill>
                <a:latin typeface="Calibri"/>
                <a:cs typeface="Calibri"/>
              </a:rPr>
              <a:t>Digital Forensics</a:t>
            </a:r>
          </a:p>
          <a:p>
            <a:pPr marL="241300" indent="-228600">
              <a:spcBef>
                <a:spcPts val="670"/>
              </a:spcBef>
              <a:buFont typeface="Arial MT"/>
              <a:buChar char="•"/>
              <a:tabLst>
                <a:tab pos="241300" algn="l"/>
              </a:tabLst>
            </a:pPr>
            <a:r>
              <a:rPr lang="en-US" sz="2800" spc="-15" dirty="0">
                <a:solidFill>
                  <a:schemeClr val="accent4"/>
                </a:solidFill>
                <a:latin typeface="Calibri"/>
                <a:cs typeface="Calibri"/>
              </a:rPr>
              <a:t>Firewall  </a:t>
            </a:r>
          </a:p>
          <a:p>
            <a:pPr marL="241300" indent="-228600">
              <a:spcBef>
                <a:spcPts val="670"/>
              </a:spcBef>
              <a:buFont typeface="Arial MT"/>
              <a:buChar char="•"/>
              <a:tabLst>
                <a:tab pos="241300" algn="l"/>
              </a:tabLst>
            </a:pPr>
            <a:r>
              <a:rPr lang="en-US" sz="2800" spc="-15" dirty="0">
                <a:solidFill>
                  <a:schemeClr val="accent4"/>
                </a:solidFill>
                <a:latin typeface="Calibri"/>
                <a:cs typeface="Calibri"/>
              </a:rPr>
              <a:t>Web, Deep Web &amp; Dark Web</a:t>
            </a:r>
            <a:endParaRPr lang="en-US" altLang="zh-TW" sz="2800" spc="-15" dirty="0">
              <a:solidFill>
                <a:schemeClr val="accent4"/>
              </a:solidFill>
              <a:latin typeface="Calibri"/>
              <a:cs typeface="Calibri"/>
            </a:endParaRPr>
          </a:p>
          <a:p>
            <a:pPr marL="12700">
              <a:spcBef>
                <a:spcPts val="670"/>
              </a:spcBef>
              <a:tabLst>
                <a:tab pos="241300" algn="l"/>
              </a:tabLst>
            </a:pPr>
            <a:endParaRPr lang="ar-JO" sz="2800" spc="-15" dirty="0">
              <a:solidFill>
                <a:schemeClr val="accent4"/>
              </a:solidFill>
              <a:latin typeface="Calibri"/>
              <a:cs typeface="Calibri"/>
            </a:endParaRPr>
          </a:p>
        </p:txBody>
      </p:sp>
    </p:spTree>
    <p:extLst>
      <p:ext uri="{BB962C8B-B14F-4D97-AF65-F5344CB8AC3E}">
        <p14:creationId xmlns:p14="http://schemas.microsoft.com/office/powerpoint/2010/main" val="1075772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148943" y="520079"/>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340769"/>
            <a:ext cx="11125200" cy="4997152"/>
          </a:xfrm>
        </p:spPr>
        <p:txBody>
          <a:bodyPr>
            <a:normAutofit/>
          </a:bodyPr>
          <a:lstStyle/>
          <a:p>
            <a:r>
              <a:rPr lang="en-US" b="1" dirty="0"/>
              <a:t>Why Are Firewalls Important?</a:t>
            </a:r>
          </a:p>
          <a:p>
            <a:r>
              <a:rPr lang="en-US" dirty="0"/>
              <a:t>Firewalls are designed with modern security techniques that are used in a wide range of applications. In the early days of the internet, networks needed to be built with new security techniques, especially in the client-server model, a central architecture of modern computing. That's where firewalls have started to build the security for networks with varying complexities. Firewalls are known to inspect traffic and mitigate threats to the devices.</a:t>
            </a:r>
          </a:p>
          <a:p>
            <a:pPr marL="0" indent="0">
              <a:buNone/>
            </a:pPr>
            <a:endParaRPr lang="ar-JO" dirty="0"/>
          </a:p>
        </p:txBody>
      </p:sp>
    </p:spTree>
    <p:extLst>
      <p:ext uri="{BB962C8B-B14F-4D97-AF65-F5344CB8AC3E}">
        <p14:creationId xmlns:p14="http://schemas.microsoft.com/office/powerpoint/2010/main" val="3303848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800600" y="520079"/>
            <a:ext cx="6835080" cy="354362"/>
          </a:xfrm>
        </p:spPr>
        <p:txBody>
          <a:bodyPr>
            <a:normAutofit fontScale="90000"/>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340769"/>
            <a:ext cx="11125200" cy="4997152"/>
          </a:xfrm>
        </p:spPr>
        <p:txBody>
          <a:bodyPr>
            <a:normAutofit/>
          </a:bodyPr>
          <a:lstStyle/>
          <a:p>
            <a:pPr marL="0" indent="0">
              <a:buNone/>
            </a:pPr>
            <a:r>
              <a:rPr lang="en-US" b="1" dirty="0"/>
              <a:t>How Does a Firewall Work?</a:t>
            </a:r>
          </a:p>
          <a:p>
            <a:r>
              <a:rPr lang="en-US" dirty="0"/>
              <a:t>A firewalls filter the network traffic within a private network. It analyses which traffic should be allowed or restricted based on a set of rules. Think of the firewall like a gatekeeper at your computer’s entry point which only allows trusted sources, or IP addresses, to enter your network. </a:t>
            </a:r>
          </a:p>
          <a:p>
            <a:r>
              <a:rPr lang="en-US" dirty="0"/>
              <a:t>A firewall welcomes only those incoming traffic that has been configured to accept. It distinguishes between good and malicious traffic and either allows or blocks specific data packets on pre-established security rules. </a:t>
            </a:r>
          </a:p>
          <a:p>
            <a:pPr marL="0" indent="0">
              <a:buNone/>
            </a:pPr>
            <a:endParaRPr lang="ar-JO" dirty="0"/>
          </a:p>
        </p:txBody>
      </p:sp>
    </p:spTree>
    <p:extLst>
      <p:ext uri="{BB962C8B-B14F-4D97-AF65-F5344CB8AC3E}">
        <p14:creationId xmlns:p14="http://schemas.microsoft.com/office/powerpoint/2010/main" val="2660018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463143" y="618728"/>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340769"/>
            <a:ext cx="11125200" cy="4997152"/>
          </a:xfrm>
        </p:spPr>
        <p:txBody>
          <a:bodyPr>
            <a:normAutofit fontScale="85000" lnSpcReduction="20000"/>
          </a:bodyPr>
          <a:lstStyle/>
          <a:p>
            <a:pPr marL="0" indent="0">
              <a:buNone/>
            </a:pPr>
            <a:r>
              <a:rPr lang="en-US" b="1" dirty="0"/>
              <a:t>Types of Firewalls</a:t>
            </a:r>
          </a:p>
          <a:p>
            <a:r>
              <a:rPr lang="en-US" dirty="0"/>
              <a:t>A firewall can either be </a:t>
            </a:r>
            <a:r>
              <a:rPr lang="en-US" b="1" dirty="0"/>
              <a:t>software</a:t>
            </a:r>
            <a:r>
              <a:rPr lang="en-US" dirty="0"/>
              <a:t> or </a:t>
            </a:r>
            <a:r>
              <a:rPr lang="en-US" b="1" dirty="0"/>
              <a:t>hardware</a:t>
            </a:r>
            <a:r>
              <a:rPr lang="en-US" dirty="0"/>
              <a:t>. </a:t>
            </a:r>
          </a:p>
          <a:p>
            <a:pPr marL="0" indent="0">
              <a:buNone/>
            </a:pPr>
            <a:r>
              <a:rPr lang="en-US" dirty="0"/>
              <a:t>1- </a:t>
            </a:r>
            <a:r>
              <a:rPr lang="en-US" b="1" dirty="0"/>
              <a:t>Software firewalls </a:t>
            </a:r>
            <a:r>
              <a:rPr lang="en-US" dirty="0"/>
              <a:t>are programs installed on each computer, and they regulate network traffic through applications and port numbers. Meanwhile,</a:t>
            </a:r>
          </a:p>
          <a:p>
            <a:pPr marL="0" indent="0">
              <a:buNone/>
            </a:pPr>
            <a:r>
              <a:rPr lang="en-US" dirty="0"/>
              <a:t>2- </a:t>
            </a:r>
            <a:r>
              <a:rPr lang="en-US" b="1" dirty="0"/>
              <a:t>Hardware firewalls </a:t>
            </a:r>
            <a:r>
              <a:rPr lang="en-US" dirty="0"/>
              <a:t>are the equipment established between the gateway and your network. Additionally, you call a firewall delivered by a cloud solution as a cloud firewall.</a:t>
            </a:r>
          </a:p>
          <a:p>
            <a:endParaRPr lang="en-US" dirty="0"/>
          </a:p>
          <a:p>
            <a:pPr marL="0" indent="0">
              <a:buNone/>
            </a:pPr>
            <a:r>
              <a:rPr lang="en-US" b="1" dirty="0"/>
              <a:t>The most common firewall types based on methods of operation are:</a:t>
            </a:r>
            <a:endParaRPr lang="en-US" dirty="0"/>
          </a:p>
          <a:p>
            <a:r>
              <a:rPr lang="en-US" dirty="0"/>
              <a:t>Packet-filtering firewalls</a:t>
            </a:r>
          </a:p>
          <a:p>
            <a:r>
              <a:rPr lang="en-US" dirty="0"/>
              <a:t>Proxy firewalls</a:t>
            </a:r>
          </a:p>
          <a:p>
            <a:r>
              <a:rPr lang="en-US" dirty="0"/>
              <a:t>NAT firewalls</a:t>
            </a:r>
          </a:p>
          <a:p>
            <a:r>
              <a:rPr lang="en-US" dirty="0"/>
              <a:t>Web application firewalls</a:t>
            </a:r>
          </a:p>
          <a:p>
            <a:r>
              <a:rPr lang="en-US" dirty="0"/>
              <a:t>Next-gen firewalls (NGFW) </a:t>
            </a:r>
          </a:p>
          <a:p>
            <a:pPr marL="0" indent="0">
              <a:buNone/>
            </a:pPr>
            <a:endParaRPr lang="ar-JO" dirty="0"/>
          </a:p>
        </p:txBody>
      </p:sp>
    </p:spTree>
    <p:extLst>
      <p:ext uri="{BB962C8B-B14F-4D97-AF65-F5344CB8AC3E}">
        <p14:creationId xmlns:p14="http://schemas.microsoft.com/office/powerpoint/2010/main" val="35684753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702629" y="520079"/>
            <a:ext cx="759708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533400" y="1340769"/>
            <a:ext cx="11125200" cy="4997152"/>
          </a:xfrm>
        </p:spPr>
        <p:txBody>
          <a:bodyPr>
            <a:normAutofit/>
          </a:bodyPr>
          <a:lstStyle/>
          <a:p>
            <a:pPr marL="0" indent="0">
              <a:buNone/>
            </a:pPr>
            <a:r>
              <a:rPr lang="en-US" b="1" dirty="0"/>
              <a:t>Limitations of a Firewall</a:t>
            </a:r>
          </a:p>
          <a:p>
            <a:r>
              <a:rPr lang="en-US" dirty="0"/>
              <a:t>Firewalls are not able to stop the users from accessing the data or information from malicious websites, making them vulnerable to internal threats or attacks.</a:t>
            </a:r>
          </a:p>
          <a:p>
            <a:r>
              <a:rPr lang="en-US" dirty="0"/>
              <a:t>It is not able to protect against the transfer of virus-infected files or software if security rules are misconfigured, against non-technical security risks (social engineering)</a:t>
            </a:r>
          </a:p>
          <a:p>
            <a:r>
              <a:rPr lang="en-US" dirty="0"/>
              <a:t>It does not prevent misuse of passwords and attackers with modems from dialing in to or out of the internal network.</a:t>
            </a:r>
          </a:p>
          <a:p>
            <a:r>
              <a:rPr lang="en-US" dirty="0"/>
              <a:t>Already infected systems are not secured by Firewalls. </a:t>
            </a:r>
          </a:p>
          <a:p>
            <a:pPr marL="0" indent="0">
              <a:buNone/>
            </a:pPr>
            <a:endParaRPr lang="ar-JO" dirty="0"/>
          </a:p>
        </p:txBody>
      </p:sp>
    </p:spTree>
    <p:extLst>
      <p:ext uri="{BB962C8B-B14F-4D97-AF65-F5344CB8AC3E}">
        <p14:creationId xmlns:p14="http://schemas.microsoft.com/office/powerpoint/2010/main" val="3055247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856514" y="214130"/>
            <a:ext cx="2209800" cy="722041"/>
          </a:xfrm>
        </p:spPr>
        <p:txBody>
          <a:bodyPr/>
          <a:lstStyle/>
          <a:p>
            <a:pPr marL="12700">
              <a:lnSpc>
                <a:spcPct val="100000"/>
              </a:lnSpc>
              <a:spcBef>
                <a:spcPts val="670"/>
              </a:spcBef>
              <a:tabLst>
                <a:tab pos="241300" algn="l"/>
              </a:tabLst>
            </a:pPr>
            <a:r>
              <a:rPr lang="en-US" sz="4000" b="1" spc="-5" dirty="0">
                <a:solidFill>
                  <a:srgbClr val="FF0000"/>
                </a:solidFill>
                <a:latin typeface="Comic Sans MS" panose="030F0702030302020204" pitchFamily="66" charset="0"/>
              </a:rPr>
              <a:t>Firewall</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304800" y="914400"/>
            <a:ext cx="11506200" cy="5638800"/>
          </a:xfrm>
        </p:spPr>
        <p:txBody>
          <a:bodyPr>
            <a:normAutofit fontScale="77500" lnSpcReduction="20000"/>
          </a:bodyPr>
          <a:lstStyle/>
          <a:p>
            <a:pPr marL="0" indent="0">
              <a:buNone/>
            </a:pPr>
            <a:r>
              <a:rPr lang="en-US" b="1" dirty="0"/>
              <a:t>Difference Between a Firewall and Antivirus</a:t>
            </a:r>
          </a:p>
          <a:p>
            <a:pPr marL="0" indent="0">
              <a:buNone/>
            </a:pPr>
            <a:endParaRPr lang="en-US" b="1" dirty="0"/>
          </a:p>
          <a:p>
            <a:r>
              <a:rPr lang="en-US" b="1" dirty="0"/>
              <a:t>Firewall</a:t>
            </a:r>
          </a:p>
          <a:p>
            <a:r>
              <a:rPr lang="en-US" dirty="0"/>
              <a:t>A firewall is essential software or firmware in network security that is used to prevent unauthorized access to a network. </a:t>
            </a:r>
          </a:p>
          <a:p>
            <a:r>
              <a:rPr lang="en-US" dirty="0"/>
              <a:t>It is used to inspect the incoming and outgoing traffic with the help of a set of rules to identify and block threats by implementing it in software or hardware form. </a:t>
            </a:r>
          </a:p>
          <a:p>
            <a:r>
              <a:rPr lang="en-US" dirty="0"/>
              <a:t>Firewalls can be used in both personal and enterprise settings, and many devices come with one built-in, including Mac, Windows, and Linux computers.</a:t>
            </a:r>
          </a:p>
          <a:p>
            <a:endParaRPr lang="en-US" dirty="0"/>
          </a:p>
          <a:p>
            <a:r>
              <a:rPr lang="en-US" b="1" dirty="0"/>
              <a:t>Antivirus</a:t>
            </a:r>
          </a:p>
          <a:p>
            <a:r>
              <a:rPr lang="en-US" dirty="0"/>
              <a:t>Antivirus is also an essential component of network security. It is basically an application or software used to provide security from malicious software coming from the internet. </a:t>
            </a:r>
          </a:p>
          <a:p>
            <a:r>
              <a:rPr lang="en-US" dirty="0"/>
              <a:t>An antivirus working is based upon 3 main actions, Detection, Identification, and Removal of threats. </a:t>
            </a:r>
          </a:p>
          <a:p>
            <a:r>
              <a:rPr lang="en-US" dirty="0"/>
              <a:t>Antivirus can deal with external threats as well as internal threats by implementing only through software</a:t>
            </a:r>
          </a:p>
        </p:txBody>
      </p:sp>
    </p:spTree>
    <p:extLst>
      <p:ext uri="{BB962C8B-B14F-4D97-AF65-F5344CB8AC3E}">
        <p14:creationId xmlns:p14="http://schemas.microsoft.com/office/powerpoint/2010/main" val="2004367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18114" y="707572"/>
            <a:ext cx="7696200" cy="682625"/>
          </a:xfrm>
        </p:spPr>
        <p:txBody>
          <a:bodyPr/>
          <a:lstStyle/>
          <a:p>
            <a:r>
              <a:rPr lang="en-US" sz="4000" b="1" spc="-5" dirty="0">
                <a:solidFill>
                  <a:srgbClr val="FF0000"/>
                </a:solidFill>
                <a:latin typeface="Comic Sans MS" panose="030F0702030302020204" pitchFamily="66" charset="0"/>
              </a:rPr>
              <a:t>Web, Deep Web &amp; Dark Web</a:t>
            </a:r>
          </a:p>
        </p:txBody>
      </p:sp>
      <p:pic>
        <p:nvPicPr>
          <p:cNvPr id="6" name="Picture 2" descr="Deep web vs. dark web: What's the difference? - Norton"/>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701" t="8266" r="41859" b="65751"/>
          <a:stretch/>
        </p:blipFill>
        <p:spPr bwMode="auto">
          <a:xfrm>
            <a:off x="7790543" y="1807028"/>
            <a:ext cx="3606800" cy="43434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685800" y="1524000"/>
            <a:ext cx="6096000" cy="3600986"/>
          </a:xfrm>
          <a:prstGeom prst="rect">
            <a:avLst/>
          </a:prstGeom>
        </p:spPr>
        <p:txBody>
          <a:bodyPr>
            <a:spAutoFit/>
          </a:bodyPr>
          <a:lstStyle/>
          <a:p>
            <a:r>
              <a:rPr lang="en-US" sz="3200" b="1" u="sng" dirty="0">
                <a:solidFill>
                  <a:schemeClr val="accent5">
                    <a:lumMod val="50000"/>
                  </a:schemeClr>
                </a:solidFill>
                <a:latin typeface="urw-din"/>
              </a:rPr>
              <a:t>Web(Surface Web)</a:t>
            </a:r>
          </a:p>
          <a:p>
            <a:r>
              <a:rPr lang="en-US" sz="2800" dirty="0">
                <a:solidFill>
                  <a:srgbClr val="273239"/>
                </a:solidFill>
                <a:latin typeface="urw-din"/>
              </a:rPr>
              <a:t>The Surface Web is what users access in their regular day-to-day activity. It is available to the general public using standard search engines and can be accessed using standard web browsers that do not require any special configuration,</a:t>
            </a:r>
          </a:p>
        </p:txBody>
      </p:sp>
    </p:spTree>
    <p:extLst>
      <p:ext uri="{BB962C8B-B14F-4D97-AF65-F5344CB8AC3E}">
        <p14:creationId xmlns:p14="http://schemas.microsoft.com/office/powerpoint/2010/main" val="15911482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17371" y="536575"/>
            <a:ext cx="7696200" cy="682625"/>
          </a:xfrm>
        </p:spPr>
        <p:txBody>
          <a:bodyPr/>
          <a:lstStyle/>
          <a:p>
            <a:r>
              <a:rPr lang="en-US" sz="4000" b="1" spc="-5" dirty="0">
                <a:solidFill>
                  <a:srgbClr val="FF0000"/>
                </a:solidFill>
                <a:latin typeface="Comic Sans MS" panose="030F0702030302020204" pitchFamily="66" charset="0"/>
              </a:rPr>
              <a:t>Web, Deep Web &amp; Dark Web</a:t>
            </a:r>
          </a:p>
        </p:txBody>
      </p:sp>
      <p:pic>
        <p:nvPicPr>
          <p:cNvPr id="7" name="Picture 2" descr="Deep web vs. dark web: What's the difference? - Norton"/>
          <p:cNvPicPr>
            <a:picLocks noChangeAspect="1" noChangeArrowheads="1"/>
          </p:cNvPicPr>
          <p:nvPr/>
        </p:nvPicPr>
        <p:blipFill rotWithShape="1">
          <a:blip r:embed="rId2">
            <a:extLst>
              <a:ext uri="{28A0092B-C50C-407E-A947-70E740481C1C}">
                <a14:useLocalDpi xmlns:a14="http://schemas.microsoft.com/office/drawing/2010/main" val="0"/>
              </a:ext>
            </a:extLst>
          </a:blip>
          <a:srcRect l="6957" t="39854" r="42156" b="34266"/>
          <a:stretch/>
        </p:blipFill>
        <p:spPr bwMode="auto">
          <a:xfrm>
            <a:off x="7598229" y="1861457"/>
            <a:ext cx="38862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524000"/>
            <a:ext cx="6096000" cy="3416320"/>
          </a:xfrm>
          <a:prstGeom prst="rect">
            <a:avLst/>
          </a:prstGeom>
        </p:spPr>
        <p:txBody>
          <a:bodyPr>
            <a:spAutoFit/>
          </a:bodyPr>
          <a:lstStyle/>
          <a:p>
            <a:pPr fontAlgn="base"/>
            <a:r>
              <a:rPr lang="en-US" sz="2400" b="1" u="sng" dirty="0">
                <a:solidFill>
                  <a:srgbClr val="273239"/>
                </a:solidFill>
                <a:latin typeface="urw-din"/>
                <a:hlinkClick r:id="rId3"/>
              </a:rPr>
              <a:t>Deep Web</a:t>
            </a:r>
            <a:r>
              <a:rPr lang="en-US" sz="2400" b="1" dirty="0">
                <a:solidFill>
                  <a:srgbClr val="273239"/>
                </a:solidFill>
                <a:latin typeface="urw-din"/>
              </a:rPr>
              <a:t>:</a:t>
            </a:r>
            <a:r>
              <a:rPr lang="en-US" sz="2400" dirty="0">
                <a:solidFill>
                  <a:srgbClr val="273239"/>
                </a:solidFill>
                <a:latin typeface="urw-din"/>
              </a:rPr>
              <a:t> </a:t>
            </a:r>
          </a:p>
          <a:p>
            <a:pPr fontAlgn="base"/>
            <a:r>
              <a:rPr lang="en-US" sz="2400" dirty="0">
                <a:solidFill>
                  <a:srgbClr val="273239"/>
                </a:solidFill>
                <a:latin typeface="urw-din"/>
              </a:rPr>
              <a:t>It is the web that </a:t>
            </a:r>
            <a:r>
              <a:rPr lang="en-US" sz="2400" b="1" dirty="0">
                <a:solidFill>
                  <a:srgbClr val="273239"/>
                </a:solidFill>
                <a:latin typeface="urw-din"/>
              </a:rPr>
              <a:t>cannot be accessed by the search engines</a:t>
            </a:r>
            <a:r>
              <a:rPr lang="en-US" sz="2400" dirty="0">
                <a:solidFill>
                  <a:srgbClr val="273239"/>
                </a:solidFill>
                <a:latin typeface="urw-din"/>
              </a:rPr>
              <a:t>, like government private data, bank data, cloud data, etc. These data are sensitive and private, so kept out of reach.</a:t>
            </a:r>
          </a:p>
          <a:p>
            <a:pPr fontAlgn="base"/>
            <a:r>
              <a:rPr lang="en-US" sz="2400" dirty="0">
                <a:solidFill>
                  <a:srgbClr val="273239"/>
                </a:solidFill>
                <a:latin typeface="urw-din"/>
              </a:rPr>
              <a:t>It is used to provide access to a specific group of people. On the dark Web, users do intentionally bury data. </a:t>
            </a:r>
            <a:endParaRPr lang="en-US" sz="2400" b="0" i="0" dirty="0">
              <a:solidFill>
                <a:srgbClr val="273239"/>
              </a:solidFill>
              <a:effectLst/>
              <a:latin typeface="urw-din"/>
            </a:endParaRPr>
          </a:p>
        </p:txBody>
      </p:sp>
    </p:spTree>
    <p:extLst>
      <p:ext uri="{BB962C8B-B14F-4D97-AF65-F5344CB8AC3E}">
        <p14:creationId xmlns:p14="http://schemas.microsoft.com/office/powerpoint/2010/main" val="4224087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5" y="566057"/>
            <a:ext cx="7696200" cy="682625"/>
          </a:xfrm>
        </p:spPr>
        <p:txBody>
          <a:bodyPr/>
          <a:lstStyle/>
          <a:p>
            <a:r>
              <a:rPr lang="en-US" sz="4000" b="1" spc="-5" dirty="0">
                <a:solidFill>
                  <a:srgbClr val="FF0000"/>
                </a:solidFill>
                <a:latin typeface="Comic Sans MS" panose="030F0702030302020204" pitchFamily="66" charset="0"/>
              </a:rPr>
              <a:t>Web, Deep Web &amp; Dark Web</a:t>
            </a:r>
          </a:p>
        </p:txBody>
      </p:sp>
      <p:pic>
        <p:nvPicPr>
          <p:cNvPr id="8" name="Picture 2" descr="Deep web vs. dark web: What's the difference? - Norton"/>
          <p:cNvPicPr>
            <a:picLocks noChangeAspect="1" noChangeArrowheads="1"/>
          </p:cNvPicPr>
          <p:nvPr/>
        </p:nvPicPr>
        <p:blipFill rotWithShape="1">
          <a:blip r:embed="rId2">
            <a:extLst>
              <a:ext uri="{28A0092B-C50C-407E-A947-70E740481C1C}">
                <a14:useLocalDpi xmlns:a14="http://schemas.microsoft.com/office/drawing/2010/main" val="0"/>
              </a:ext>
            </a:extLst>
          </a:blip>
          <a:srcRect l="6644" t="71124" r="42423" b="2696"/>
          <a:stretch/>
        </p:blipFill>
        <p:spPr bwMode="auto">
          <a:xfrm>
            <a:off x="7734300" y="1839686"/>
            <a:ext cx="38862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33400" y="1447800"/>
            <a:ext cx="6934200" cy="3816429"/>
          </a:xfrm>
          <a:prstGeom prst="rect">
            <a:avLst/>
          </a:prstGeom>
        </p:spPr>
        <p:txBody>
          <a:bodyPr wrap="square">
            <a:spAutoFit/>
          </a:bodyPr>
          <a:lstStyle/>
          <a:p>
            <a:r>
              <a:rPr lang="en-US" sz="2200" b="1" u="sng" dirty="0">
                <a:hlinkClick r:id="rId3"/>
              </a:rPr>
              <a:t>Dark Web</a:t>
            </a:r>
            <a:r>
              <a:rPr lang="en-US" sz="2200" b="1" dirty="0"/>
              <a:t>:</a:t>
            </a:r>
            <a:r>
              <a:rPr lang="en-US" sz="2200" dirty="0"/>
              <a:t> </a:t>
            </a:r>
          </a:p>
          <a:p>
            <a:r>
              <a:rPr lang="en-US" sz="2200" dirty="0">
                <a:solidFill>
                  <a:srgbClr val="273239"/>
                </a:solidFill>
                <a:latin typeface="urw-din"/>
              </a:rPr>
              <a:t>The dark web refers to </a:t>
            </a:r>
            <a:r>
              <a:rPr lang="en-US" sz="2200" b="1" dirty="0">
                <a:solidFill>
                  <a:srgbClr val="273239"/>
                </a:solidFill>
                <a:latin typeface="urw-din"/>
              </a:rPr>
              <a:t>encrypted</a:t>
            </a:r>
            <a:r>
              <a:rPr lang="en-US" sz="2200" dirty="0">
                <a:solidFill>
                  <a:srgbClr val="273239"/>
                </a:solidFill>
                <a:latin typeface="urw-din"/>
              </a:rPr>
              <a:t> online content that is </a:t>
            </a:r>
            <a:r>
              <a:rPr lang="en-US" sz="2200" b="1" dirty="0">
                <a:solidFill>
                  <a:srgbClr val="273239"/>
                </a:solidFill>
                <a:latin typeface="urw-din"/>
              </a:rPr>
              <a:t>not indexed </a:t>
            </a:r>
            <a:r>
              <a:rPr lang="en-US" sz="2200" dirty="0">
                <a:solidFill>
                  <a:srgbClr val="273239"/>
                </a:solidFill>
                <a:latin typeface="urw-din"/>
              </a:rPr>
              <a:t>by conventional search engines. </a:t>
            </a:r>
            <a:r>
              <a:rPr lang="en-US" sz="2200" dirty="0" err="1">
                <a:solidFill>
                  <a:srgbClr val="273239"/>
                </a:solidFill>
                <a:latin typeface="urw-din"/>
              </a:rPr>
              <a:t>Darknet</a:t>
            </a:r>
            <a:r>
              <a:rPr lang="en-US" sz="2200" dirty="0">
                <a:solidFill>
                  <a:srgbClr val="273239"/>
                </a:solidFill>
                <a:latin typeface="urw-din"/>
              </a:rPr>
              <a:t> provides a user with anonymity but service was introduced that allowed someone to host a website on the </a:t>
            </a:r>
            <a:r>
              <a:rPr lang="en-US" sz="2200" dirty="0" err="1">
                <a:solidFill>
                  <a:srgbClr val="273239"/>
                </a:solidFill>
                <a:latin typeface="urw-din"/>
              </a:rPr>
              <a:t>darknet</a:t>
            </a:r>
            <a:r>
              <a:rPr lang="en-US" sz="2200" dirty="0">
                <a:solidFill>
                  <a:srgbClr val="273239"/>
                </a:solidFill>
                <a:latin typeface="urw-din"/>
              </a:rPr>
              <a:t> and remain anonymous.</a:t>
            </a:r>
          </a:p>
          <a:p>
            <a:r>
              <a:rPr lang="en-US" sz="2200" dirty="0">
                <a:solidFill>
                  <a:srgbClr val="273239"/>
                </a:solidFill>
                <a:latin typeface="urw-din"/>
              </a:rPr>
              <a:t>This attracted people who </a:t>
            </a:r>
            <a:r>
              <a:rPr lang="en-US" sz="2200" b="1" dirty="0">
                <a:solidFill>
                  <a:srgbClr val="273239"/>
                </a:solidFill>
                <a:latin typeface="urw-din"/>
              </a:rPr>
              <a:t>do illegal stuff </a:t>
            </a:r>
            <a:r>
              <a:rPr lang="en-US" sz="2200" dirty="0">
                <a:solidFill>
                  <a:srgbClr val="273239"/>
                </a:solidFill>
                <a:latin typeface="urw-din"/>
              </a:rPr>
              <a:t>to sell things without getting caught.</a:t>
            </a:r>
          </a:p>
          <a:p>
            <a:r>
              <a:rPr lang="en-US" sz="2200" dirty="0">
                <a:solidFill>
                  <a:srgbClr val="273239"/>
                </a:solidFill>
                <a:latin typeface="urw-din"/>
              </a:rPr>
              <a:t>One example is a website called the silk road which was on a </a:t>
            </a:r>
            <a:r>
              <a:rPr lang="en-US" sz="2200" dirty="0" err="1">
                <a:solidFill>
                  <a:srgbClr val="273239"/>
                </a:solidFill>
                <a:latin typeface="urw-din"/>
              </a:rPr>
              <a:t>darknet</a:t>
            </a:r>
            <a:r>
              <a:rPr lang="en-US" sz="2200" dirty="0">
                <a:solidFill>
                  <a:srgbClr val="273239"/>
                </a:solidFill>
                <a:latin typeface="urw-din"/>
              </a:rPr>
              <a:t> called TOR, used to sell drugs, and was taken down by the FBI. </a:t>
            </a:r>
            <a:endParaRPr lang="en-US" sz="2200" dirty="0"/>
          </a:p>
        </p:txBody>
      </p:sp>
    </p:spTree>
    <p:extLst>
      <p:ext uri="{BB962C8B-B14F-4D97-AF65-F5344CB8AC3E}">
        <p14:creationId xmlns:p14="http://schemas.microsoft.com/office/powerpoint/2010/main" val="3607573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41914" y="461963"/>
            <a:ext cx="7696200" cy="682625"/>
          </a:xfrm>
        </p:spPr>
        <p:txBody>
          <a:bodyPr/>
          <a:lstStyle/>
          <a:p>
            <a:r>
              <a:rPr lang="en-US" sz="4000" b="1" spc="-5" dirty="0">
                <a:solidFill>
                  <a:srgbClr val="FF0000"/>
                </a:solidFill>
                <a:latin typeface="Comic Sans MS" panose="030F0702030302020204" pitchFamily="66" charset="0"/>
              </a:rPr>
              <a:t>Web, Deep Web &amp; Dark Web</a:t>
            </a:r>
          </a:p>
        </p:txBody>
      </p:sp>
      <p:sp>
        <p:nvSpPr>
          <p:cNvPr id="3" name="Content Placeholder 2"/>
          <p:cNvSpPr>
            <a:spLocks noGrp="1"/>
          </p:cNvSpPr>
          <p:nvPr>
            <p:ph idx="1"/>
          </p:nvPr>
        </p:nvSpPr>
        <p:spPr>
          <a:xfrm>
            <a:off x="130629" y="1825625"/>
            <a:ext cx="12061371" cy="4351338"/>
          </a:xfrm>
        </p:spPr>
        <p:txBody>
          <a:bodyPr/>
          <a:lstStyle/>
          <a:p>
            <a:endParaRPr lang="en-US" dirty="0"/>
          </a:p>
        </p:txBody>
      </p:sp>
      <p:sp>
        <p:nvSpPr>
          <p:cNvPr id="4" name="object 2"/>
          <p:cNvSpPr>
            <a:spLocks noChangeArrowheads="1"/>
          </p:cNvSpPr>
          <p:nvPr/>
        </p:nvSpPr>
        <p:spPr bwMode="auto">
          <a:xfrm>
            <a:off x="0" y="1273629"/>
            <a:ext cx="12191999" cy="558437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41164436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57499" y="696685"/>
            <a:ext cx="7696200" cy="682625"/>
          </a:xfrm>
        </p:spPr>
        <p:txBody>
          <a:bodyPr/>
          <a:lstStyle/>
          <a:p>
            <a:pPr algn="ctr"/>
            <a:r>
              <a:rPr lang="en-US" sz="4000" b="1" spc="-5" dirty="0">
                <a:solidFill>
                  <a:srgbClr val="FF0000"/>
                </a:solidFill>
                <a:latin typeface="Comic Sans MS" panose="030F0702030302020204" pitchFamily="66" charset="0"/>
              </a:rPr>
              <a:t>Web, Deep Web &amp; Dark Web</a:t>
            </a:r>
          </a:p>
        </p:txBody>
      </p:sp>
      <p:pic>
        <p:nvPicPr>
          <p:cNvPr id="5122" name="Picture 2" descr="Deep web vs. dark web: What's the difference? - Nort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057" y="1687287"/>
            <a:ext cx="11887199" cy="480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8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Path12"/>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3" name="Text Box13"/>
          <p:cNvSpPr txBox="1"/>
          <p:nvPr/>
        </p:nvSpPr>
        <p:spPr>
          <a:xfrm>
            <a:off x="4577843" y="260610"/>
            <a:ext cx="3072907" cy="646267"/>
          </a:xfrm>
          <a:prstGeom prst="rect">
            <a:avLst/>
          </a:prstGeom>
        </p:spPr>
        <p:txBody>
          <a:bodyPr wrap="square" lIns="0" tIns="0" rIns="0" rtlCol="0">
            <a:spAutoFit/>
          </a:bodyPr>
          <a:lstStyle/>
          <a:p>
            <a:pPr algn="l">
              <a:lnSpc>
                <a:spcPts val="0"/>
              </a:lnSpc>
            </a:pPr>
            <a:endParaRPr dirty="0"/>
          </a:p>
          <a:p>
            <a:pPr>
              <a:lnSpc>
                <a:spcPts val="4875"/>
              </a:lnSpc>
            </a:pPr>
            <a:r>
              <a:rPr lang="en-GB" altLang="en-US" sz="4000" b="1" spc="-5" dirty="0">
                <a:solidFill>
                  <a:srgbClr val="FF0000"/>
                </a:solidFill>
                <a:latin typeface="Comic Sans MS" panose="030F0702030302020204" pitchFamily="66" charset="0"/>
              </a:rPr>
              <a:t>Cyber Crime</a:t>
            </a:r>
            <a:endParaRPr lang="en-US" altLang="zh-CN" sz="4000" b="1" spc="-5" dirty="0">
              <a:solidFill>
                <a:srgbClr val="FF0000"/>
              </a:solidFill>
              <a:latin typeface="Comic Sans MS" panose="030F0702030302020204" pitchFamily="66" charset="0"/>
              <a:ea typeface="+mj-ea"/>
              <a:cs typeface="+mj-cs"/>
            </a:endParaRPr>
          </a:p>
        </p:txBody>
      </p:sp>
      <p:sp>
        <p:nvSpPr>
          <p:cNvPr id="14" name="Text Box14"/>
          <p:cNvSpPr txBox="1"/>
          <p:nvPr/>
        </p:nvSpPr>
        <p:spPr>
          <a:xfrm>
            <a:off x="765357" y="1019559"/>
            <a:ext cx="10796322" cy="713080"/>
          </a:xfrm>
          <a:prstGeom prst="rect">
            <a:avLst/>
          </a:prstGeom>
        </p:spPr>
        <p:txBody>
          <a:bodyPr wrap="square" lIns="0" tIns="0" rIns="0" rtlCol="0">
            <a:spAutoFit/>
          </a:bodyPr>
          <a:lstStyle/>
          <a:p>
            <a:pPr algn="l">
              <a:lnSpc>
                <a:spcPts val="0"/>
              </a:lnSpc>
            </a:pPr>
            <a:endParaRPr dirty="0"/>
          </a:p>
          <a:p>
            <a:pPr marL="228600" indent="-228600" algn="l" rtl="0">
              <a:lnSpc>
                <a:spcPts val="2641"/>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The</a:t>
            </a:r>
            <a:r>
              <a:rPr lang="en-US" altLang="zh-CN" sz="2400" spc="168"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Internet</a:t>
            </a:r>
            <a:r>
              <a:rPr lang="en-US" altLang="zh-CN" sz="2400" spc="16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163"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growing</a:t>
            </a:r>
            <a:r>
              <a:rPr lang="en-US" altLang="zh-CN" sz="2400" spc="175" dirty="0">
                <a:solidFill>
                  <a:srgbClr val="000000"/>
                </a:solidFill>
                <a:latin typeface="Times New Roman"/>
                <a:ea typeface="Times New Roman"/>
                <a:cs typeface="Times New Roman"/>
              </a:rPr>
              <a:t> </a:t>
            </a:r>
            <a:r>
              <a:rPr lang="en-US" altLang="zh-CN" sz="2400" spc="-20" dirty="0">
                <a:solidFill>
                  <a:srgbClr val="000000"/>
                </a:solidFill>
                <a:latin typeface="Times New Roman"/>
                <a:ea typeface="Times New Roman"/>
                <a:cs typeface="Times New Roman"/>
              </a:rPr>
              <a:t>rapidly.</a:t>
            </a:r>
            <a:r>
              <a:rPr lang="en-US" altLang="zh-CN" sz="2400" spc="934"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There</a:t>
            </a:r>
            <a:r>
              <a:rPr lang="en-US" altLang="zh-CN" sz="2400" spc="15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are</a:t>
            </a:r>
            <a:r>
              <a:rPr lang="en-US" altLang="zh-CN" sz="2400" spc="16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two</a:t>
            </a:r>
            <a:r>
              <a:rPr lang="en-US" altLang="zh-CN" sz="2400" spc="168"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sides</a:t>
            </a:r>
            <a:r>
              <a:rPr lang="en-US" altLang="zh-CN" sz="2400" spc="166"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15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17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coin.</a:t>
            </a:r>
            <a:r>
              <a:rPr lang="en-US" altLang="zh-CN" sz="2400" spc="14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Internet</a:t>
            </a:r>
            <a:r>
              <a:rPr lang="en-US" altLang="zh-CN" sz="2400" spc="158"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also</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has</a:t>
            </a:r>
            <a:r>
              <a:rPr lang="en-US" altLang="zh-CN" sz="2400"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it</a:t>
            </a:r>
            <a:r>
              <a:rPr lang="en-US" altLang="zh-CN" sz="2400" spc="-62" dirty="0">
                <a:solidFill>
                  <a:srgbClr val="000000"/>
                </a:solidFill>
                <a:latin typeface="Times New Roman"/>
                <a:ea typeface="Times New Roman"/>
                <a:cs typeface="Times New Roman"/>
              </a:rPr>
              <a:t>’s</a:t>
            </a:r>
            <a:r>
              <a:rPr lang="en-US" altLang="zh-CN" sz="2400" spc="-1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own</a:t>
            </a:r>
            <a:r>
              <a:rPr lang="en-US" altLang="zh-CN" sz="2400" spc="1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disadvantages</a:t>
            </a:r>
            <a:r>
              <a:rPr lang="en-US" altLang="zh-CN" sz="2400" spc="-2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7"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cyber</a:t>
            </a:r>
            <a:r>
              <a:rPr lang="en-US" altLang="zh-CN" sz="2400" spc="-1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crime-illegal</a:t>
            </a:r>
            <a:r>
              <a:rPr lang="en-US" altLang="zh-CN" sz="2400" spc="-44"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activity</a:t>
            </a:r>
            <a:r>
              <a:rPr lang="en-US" altLang="zh-CN" sz="2400" spc="-37"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committed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on</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Internet.</a:t>
            </a:r>
            <a:endParaRPr lang="en-US" altLang="zh-CN" sz="2400" dirty="0">
              <a:latin typeface="Times New Roman"/>
              <a:ea typeface="Times New Roman"/>
              <a:cs typeface="Times New Roman"/>
            </a:endParaRPr>
          </a:p>
        </p:txBody>
      </p:sp>
      <p:sp>
        <p:nvSpPr>
          <p:cNvPr id="15" name="Text Box15"/>
          <p:cNvSpPr txBox="1"/>
          <p:nvPr/>
        </p:nvSpPr>
        <p:spPr>
          <a:xfrm>
            <a:off x="765357" y="2060850"/>
            <a:ext cx="10796322" cy="1046505"/>
          </a:xfrm>
          <a:prstGeom prst="rect">
            <a:avLst/>
          </a:prstGeom>
        </p:spPr>
        <p:txBody>
          <a:bodyPr wrap="square" lIns="0" tIns="0" rIns="0" rtlCol="0">
            <a:spAutoFit/>
          </a:bodyPr>
          <a:lstStyle/>
          <a:p>
            <a:pPr algn="l">
              <a:lnSpc>
                <a:spcPts val="0"/>
              </a:lnSpc>
            </a:pPr>
            <a:endParaRPr dirty="0"/>
          </a:p>
          <a:p>
            <a:pPr marL="228600" indent="-228600" algn="just" rtl="0">
              <a:lnSpc>
                <a:spcPts val="2626"/>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2" dirty="0">
                <a:solidFill>
                  <a:srgbClr val="000000"/>
                </a:solidFill>
                <a:latin typeface="Times New Roman"/>
                <a:ea typeface="Times New Roman"/>
                <a:cs typeface="Times New Roman"/>
              </a:rPr>
              <a:t>Crime</a:t>
            </a:r>
            <a:r>
              <a:rPr lang="en-US" altLang="zh-CN" sz="2400" spc="407"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committed</a:t>
            </a:r>
            <a:r>
              <a:rPr lang="en-US" altLang="zh-CN" sz="2400" spc="419"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using</a:t>
            </a:r>
            <a:r>
              <a:rPr lang="en-US" altLang="zh-CN" sz="2400" spc="40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399"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computer</a:t>
            </a:r>
            <a:r>
              <a:rPr lang="en-US" altLang="zh-CN" sz="2400" spc="403"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spc="399"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392"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internet</a:t>
            </a:r>
            <a:r>
              <a:rPr lang="en-US" altLang="zh-CN" sz="2400" spc="405"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392"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steal</a:t>
            </a:r>
            <a:r>
              <a:rPr lang="en-US" altLang="zh-CN" sz="2400" spc="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411"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person</a:t>
            </a:r>
            <a:r>
              <a:rPr lang="en-US" altLang="zh-CN" sz="2400" spc="-63" dirty="0">
                <a:solidFill>
                  <a:srgbClr val="000000"/>
                </a:solidFill>
                <a:latin typeface="Times New Roman"/>
                <a:ea typeface="Times New Roman"/>
                <a:cs typeface="Times New Roman"/>
              </a:rPr>
              <a:t>’s</a:t>
            </a:r>
            <a:r>
              <a:rPr lang="en-US" altLang="zh-CN" sz="2400" spc="39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identity</a:t>
            </a:r>
            <a:r>
              <a:rPr lang="en-US" altLang="zh-CN" sz="2400" spc="396" dirty="0">
                <a:solidFill>
                  <a:srgbClr val="000000"/>
                </a:solidFill>
                <a:latin typeface="Times New Roman"/>
                <a:ea typeface="Times New Roman"/>
                <a:cs typeface="Times New Roman"/>
              </a:rPr>
              <a:t> </a:t>
            </a:r>
            <a:r>
              <a:rPr lang="en-US" altLang="zh-CN" sz="2400" spc="-6" dirty="0">
                <a:solidFill>
                  <a:srgbClr val="000000"/>
                </a:solidFill>
                <a:latin typeface="Times New Roman"/>
                <a:ea typeface="Times New Roman"/>
                <a:cs typeface="Times New Roman"/>
              </a:rPr>
              <a:t>or</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illegal</a:t>
            </a:r>
            <a:r>
              <a:rPr lang="en-US" altLang="zh-CN" sz="2400" spc="88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imports</a:t>
            </a:r>
            <a:r>
              <a:rPr lang="en-US" altLang="zh-CN" sz="2400" spc="90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or</a:t>
            </a:r>
            <a:r>
              <a:rPr lang="en-US" altLang="zh-CN" sz="2400" spc="89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malicious</a:t>
            </a:r>
            <a:r>
              <a:rPr lang="en-US" altLang="zh-CN" sz="2400" spc="897"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programs.</a:t>
            </a:r>
            <a:r>
              <a:rPr lang="en-US" altLang="zh-CN" sz="2400" spc="89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Cyber</a:t>
            </a:r>
            <a:r>
              <a:rPr lang="en-US" altLang="zh-CN" sz="2400" spc="894"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crime</a:t>
            </a:r>
            <a:r>
              <a:rPr lang="en-US" altLang="zh-CN" sz="2400" spc="893"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89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a:t>
            </a:r>
            <a:r>
              <a:rPr lang="en-US" altLang="zh-CN" sz="2400" spc="891"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activity</a:t>
            </a:r>
            <a:r>
              <a:rPr lang="en-US" altLang="zh-CN" sz="2400" spc="89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done</a:t>
            </a:r>
            <a:r>
              <a:rPr lang="en-US" altLang="zh-CN" sz="2400" spc="89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using</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computers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internet.</a:t>
            </a:r>
            <a:endParaRPr lang="en-US" altLang="zh-CN" sz="2400" dirty="0">
              <a:latin typeface="Times New Roman"/>
              <a:ea typeface="Times New Roman"/>
              <a:cs typeface="Times New Roman"/>
            </a:endParaRPr>
          </a:p>
        </p:txBody>
      </p:sp>
      <p:sp>
        <p:nvSpPr>
          <p:cNvPr id="16" name="Text Box16"/>
          <p:cNvSpPr txBox="1"/>
          <p:nvPr/>
        </p:nvSpPr>
        <p:spPr>
          <a:xfrm>
            <a:off x="765357" y="3429001"/>
            <a:ext cx="10797236" cy="1379930"/>
          </a:xfrm>
          <a:prstGeom prst="rect">
            <a:avLst/>
          </a:prstGeom>
        </p:spPr>
        <p:txBody>
          <a:bodyPr wrap="square" lIns="0" tIns="0" rIns="0" rtlCol="0">
            <a:spAutoFit/>
          </a:bodyPr>
          <a:lstStyle/>
          <a:p>
            <a:pPr algn="l">
              <a:lnSpc>
                <a:spcPts val="0"/>
              </a:lnSpc>
            </a:pPr>
            <a:endParaRPr dirty="0"/>
          </a:p>
          <a:p>
            <a:pPr marL="228600" indent="-228600" algn="just" rtl="0">
              <a:lnSpc>
                <a:spcPts val="2618"/>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Cyber</a:t>
            </a:r>
            <a:r>
              <a:rPr lang="en-US" altLang="zh-CN" sz="2400" spc="1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security</a:t>
            </a:r>
            <a:r>
              <a:rPr lang="en-US" altLang="zh-CN" sz="2400" spc="14"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refers</a:t>
            </a:r>
            <a:r>
              <a:rPr lang="en-US" altLang="zh-CN" sz="2400" spc="15"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the</a:t>
            </a:r>
            <a:r>
              <a:rPr lang="en-US" altLang="zh-CN" sz="2400" spc="1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technologies</a:t>
            </a:r>
            <a:r>
              <a:rPr lang="en-US" altLang="zh-CN" sz="2400" spc="1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spc="1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processes</a:t>
            </a:r>
            <a:r>
              <a:rPr lang="en-US" altLang="zh-CN" sz="2400" spc="34"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designed</a:t>
            </a:r>
            <a:r>
              <a:rPr lang="en-US" altLang="zh-CN" sz="2400" spc="1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2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protect</a:t>
            </a:r>
            <a:r>
              <a:rPr lang="en-US" altLang="zh-CN" sz="2400" spc="1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computers,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networks</a:t>
            </a:r>
            <a:r>
              <a:rPr lang="en-US" altLang="zh-CN" sz="2400" spc="141"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and</a:t>
            </a:r>
            <a:r>
              <a:rPr lang="en-US" altLang="zh-CN" sz="2400" spc="13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data</a:t>
            </a:r>
            <a:r>
              <a:rPr lang="en-US" altLang="zh-CN" sz="2400" spc="13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from</a:t>
            </a:r>
            <a:r>
              <a:rPr lang="en-US" altLang="zh-CN" sz="2400" spc="111"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unauthorized</a:t>
            </a:r>
            <a:r>
              <a:rPr lang="en-US" altLang="zh-CN" sz="2400" spc="13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access</a:t>
            </a:r>
            <a:r>
              <a:rPr lang="en-US" altLang="zh-CN" sz="2400" spc="13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spc="126"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attacks</a:t>
            </a:r>
            <a:r>
              <a:rPr lang="en-US" altLang="zh-CN" sz="2400" spc="136"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delivered</a:t>
            </a:r>
            <a:r>
              <a:rPr lang="en-US" altLang="zh-CN" sz="2400" spc="138"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via</a:t>
            </a:r>
            <a:r>
              <a:rPr lang="en-US" altLang="zh-CN" sz="2400" spc="115"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the</a:t>
            </a:r>
            <a:r>
              <a:rPr lang="en-US" altLang="zh-CN" sz="2400" spc="134"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internet</a:t>
            </a:r>
            <a:r>
              <a:rPr lang="en-US" altLang="zh-CN" sz="2400" spc="138" dirty="0">
                <a:solidFill>
                  <a:srgbClr val="000000"/>
                </a:solidFill>
                <a:latin typeface="Times New Roman"/>
                <a:ea typeface="Times New Roman"/>
                <a:cs typeface="Times New Roman"/>
              </a:rPr>
              <a:t> </a:t>
            </a:r>
            <a:r>
              <a:rPr lang="en-US" altLang="zh-CN" sz="2400" spc="-6" dirty="0">
                <a:solidFill>
                  <a:srgbClr val="000000"/>
                </a:solidFill>
                <a:latin typeface="Times New Roman"/>
                <a:ea typeface="Times New Roman"/>
                <a:cs typeface="Times New Roman"/>
              </a:rPr>
              <a:t>by</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cyber</a:t>
            </a:r>
            <a:r>
              <a:rPr lang="en-US" altLang="zh-CN" sz="2400" spc="71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criminals.</a:t>
            </a:r>
            <a:r>
              <a:rPr lang="en-US" altLang="zh-CN" sz="2400" spc="72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Though,</a:t>
            </a:r>
            <a:r>
              <a:rPr lang="en-US" altLang="zh-CN" sz="2400" spc="72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cyber</a:t>
            </a:r>
            <a:r>
              <a:rPr lang="en-US" altLang="zh-CN" sz="2400" spc="732"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security</a:t>
            </a:r>
            <a:r>
              <a:rPr lang="en-US" altLang="zh-CN" sz="2400" spc="715"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715"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important</a:t>
            </a:r>
            <a:r>
              <a:rPr lang="en-US" altLang="zh-CN" sz="2400" spc="733"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for</a:t>
            </a:r>
            <a:r>
              <a:rPr lang="en-US" altLang="zh-CN" sz="2400" spc="718"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728"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network,</a:t>
            </a:r>
            <a:r>
              <a:rPr lang="en-US" altLang="zh-CN" sz="2400" spc="73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data</a:t>
            </a:r>
            <a:r>
              <a:rPr lang="en-US" altLang="zh-CN" sz="2400" spc="719"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and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application</a:t>
            </a:r>
            <a:r>
              <a:rPr lang="en-US" altLang="zh-CN" sz="2400" spc="-28" dirty="0">
                <a:solidFill>
                  <a:srgbClr val="000000"/>
                </a:solidFill>
                <a:latin typeface="Times New Roman"/>
                <a:ea typeface="Times New Roman"/>
                <a:cs typeface="Times New Roman"/>
              </a:rPr>
              <a:t> </a:t>
            </a:r>
            <a:r>
              <a:rPr lang="en-US" altLang="zh-CN" sz="2400" spc="-15" dirty="0">
                <a:solidFill>
                  <a:srgbClr val="000000"/>
                </a:solidFill>
                <a:latin typeface="Times New Roman"/>
                <a:ea typeface="Times New Roman"/>
                <a:cs typeface="Times New Roman"/>
              </a:rPr>
              <a:t>security.</a:t>
            </a:r>
            <a:endParaRPr lang="en-US" altLang="zh-CN" sz="2400" dirty="0">
              <a:latin typeface="Times New Roman"/>
              <a:ea typeface="Times New Roman"/>
              <a:cs typeface="Times New Roman"/>
            </a:endParaRPr>
          </a:p>
        </p:txBody>
      </p:sp>
      <p:sp>
        <p:nvSpPr>
          <p:cNvPr id="17" name="Text Box17"/>
          <p:cNvSpPr txBox="1"/>
          <p:nvPr/>
        </p:nvSpPr>
        <p:spPr>
          <a:xfrm>
            <a:off x="776377" y="5141370"/>
            <a:ext cx="10796932" cy="713080"/>
          </a:xfrm>
          <a:prstGeom prst="rect">
            <a:avLst/>
          </a:prstGeom>
        </p:spPr>
        <p:txBody>
          <a:bodyPr wrap="square" lIns="0" tIns="0" rIns="0" rtlCol="0">
            <a:spAutoFit/>
          </a:bodyPr>
          <a:lstStyle/>
          <a:p>
            <a:pPr algn="l">
              <a:lnSpc>
                <a:spcPts val="0"/>
              </a:lnSpc>
            </a:pPr>
            <a:endParaRPr dirty="0"/>
          </a:p>
          <a:p>
            <a:pPr marL="228600" indent="-228600" algn="l" rtl="0">
              <a:lnSpc>
                <a:spcPts val="2641"/>
              </a:lnSpc>
            </a:pPr>
            <a:r>
              <a:rPr lang="en-US" altLang="zh-CN" sz="2400" spc="0" dirty="0">
                <a:solidFill>
                  <a:srgbClr val="000000"/>
                </a:solidFill>
                <a:latin typeface="Arial"/>
                <a:ea typeface="Arial"/>
                <a:cs typeface="Arial"/>
              </a:rPr>
              <a:t>•</a:t>
            </a:r>
            <a:r>
              <a:rPr lang="en-US" altLang="zh-CN" sz="2400" spc="293" dirty="0">
                <a:solidFill>
                  <a:srgbClr val="000000"/>
                </a:solidFill>
                <a:latin typeface="Arial"/>
                <a:ea typeface="Arial"/>
                <a:cs typeface="Arial"/>
              </a:rPr>
              <a:t> </a:t>
            </a:r>
            <a:r>
              <a:rPr lang="en-US" altLang="zh-CN" sz="2400" spc="0" dirty="0">
                <a:solidFill>
                  <a:srgbClr val="000000"/>
                </a:solidFill>
                <a:latin typeface="Times New Roman"/>
                <a:ea typeface="Times New Roman"/>
                <a:cs typeface="Times New Roman"/>
              </a:rPr>
              <a:t>The</a:t>
            </a:r>
            <a:r>
              <a:rPr lang="en-US" altLang="zh-CN" sz="2400" spc="48"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objective</a:t>
            </a:r>
            <a:r>
              <a:rPr lang="en-US" altLang="zh-CN" sz="2400" spc="5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of</a:t>
            </a:r>
            <a:r>
              <a:rPr lang="en-US" altLang="zh-CN" sz="2400" spc="41"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cyber</a:t>
            </a:r>
            <a:r>
              <a:rPr lang="en-US" altLang="zh-CN" sz="2400" spc="51"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security</a:t>
            </a:r>
            <a:r>
              <a:rPr lang="en-US" altLang="zh-CN" sz="2400" spc="4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is</a:t>
            </a:r>
            <a:r>
              <a:rPr lang="en-US" altLang="zh-CN" sz="2400" spc="43"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32"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establish</a:t>
            </a:r>
            <a:r>
              <a:rPr lang="en-US" altLang="zh-CN" sz="2400" spc="4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rules</a:t>
            </a:r>
            <a:r>
              <a:rPr lang="en-US" altLang="zh-CN" sz="2400" spc="5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and</a:t>
            </a:r>
            <a:r>
              <a:rPr lang="en-US" altLang="zh-CN" sz="2400" spc="51"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measure</a:t>
            </a:r>
            <a:r>
              <a:rPr lang="en-US" altLang="zh-CN" sz="2400" spc="41"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to</a:t>
            </a:r>
            <a:r>
              <a:rPr lang="en-US" altLang="zh-CN" sz="2400" spc="4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use</a:t>
            </a:r>
            <a:r>
              <a:rPr lang="en-US" altLang="zh-CN" sz="2400" spc="43"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against</a:t>
            </a:r>
            <a:r>
              <a:rPr lang="en-US" altLang="zh-CN" sz="2400" spc="37" dirty="0">
                <a:solidFill>
                  <a:srgbClr val="000000"/>
                </a:solidFill>
                <a:latin typeface="Times New Roman"/>
                <a:ea typeface="Times New Roman"/>
                <a:cs typeface="Times New Roman"/>
              </a:rPr>
              <a:t> </a:t>
            </a:r>
            <a:r>
              <a:rPr lang="en-US" altLang="zh-CN" sz="2400" spc="-3" dirty="0">
                <a:solidFill>
                  <a:srgbClr val="000000"/>
                </a:solidFill>
                <a:latin typeface="Times New Roman"/>
                <a:ea typeface="Times New Roman"/>
                <a:cs typeface="Times New Roman"/>
              </a:rPr>
              <a:t>attacks</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over</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the</a:t>
            </a:r>
            <a:r>
              <a:rPr lang="en-US" altLang="zh-CN" sz="2400" spc="-9"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internet.</a:t>
            </a:r>
            <a:endParaRPr lang="en-US" altLang="zh-CN" sz="2400" dirty="0">
              <a:latin typeface="Times New Roman"/>
              <a:ea typeface="Times New Roman"/>
              <a:cs typeface="Times New Roman"/>
            </a:endParaRPr>
          </a:p>
        </p:txBody>
      </p:sp>
    </p:spTree>
    <p:extLst>
      <p:ext uri="{BB962C8B-B14F-4D97-AF65-F5344CB8AC3E}">
        <p14:creationId xmlns:p14="http://schemas.microsoft.com/office/powerpoint/2010/main" val="3440674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40</a:t>
            </a:fld>
            <a:endParaRPr dirty="0"/>
          </a:p>
        </p:txBody>
      </p:sp>
      <p:sp>
        <p:nvSpPr>
          <p:cNvPr id="3" name="Title 2"/>
          <p:cNvSpPr>
            <a:spLocks noGrp="1"/>
          </p:cNvSpPr>
          <p:nvPr>
            <p:ph type="title"/>
          </p:nvPr>
        </p:nvSpPr>
        <p:spPr>
          <a:xfrm>
            <a:off x="1447800" y="2895600"/>
            <a:ext cx="9751483" cy="1143000"/>
          </a:xfrm>
        </p:spPr>
        <p:txBody>
          <a:bodyPr/>
          <a:lstStyle/>
          <a:p>
            <a:pPr algn="ctr"/>
            <a:r>
              <a:rPr lang="en-US" sz="6600" dirty="0"/>
              <a:t>Thanks you</a:t>
            </a:r>
          </a:p>
        </p:txBody>
      </p:sp>
    </p:spTree>
    <p:extLst>
      <p:ext uri="{BB962C8B-B14F-4D97-AF65-F5344CB8AC3E}">
        <p14:creationId xmlns:p14="http://schemas.microsoft.com/office/powerpoint/2010/main" val="238507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973286" y="489857"/>
            <a:ext cx="6284912" cy="641648"/>
          </a:xfrm>
        </p:spPr>
        <p:txBody>
          <a:bodyPr>
            <a:normAutofit fontScale="90000"/>
          </a:bodyPr>
          <a:lstStyle/>
          <a:p>
            <a:pPr>
              <a:lnSpc>
                <a:spcPts val="4875"/>
              </a:lnSpc>
            </a:pPr>
            <a:r>
              <a:rPr lang="en-GB" altLang="en-US" sz="4000" b="1" spc="-5" dirty="0">
                <a:solidFill>
                  <a:srgbClr val="FF0000"/>
                </a:solidFill>
                <a:latin typeface="Comic Sans MS" panose="030F0702030302020204" pitchFamily="66" charset="0"/>
              </a:rPr>
              <a:t>What is Cyber Crime?</a:t>
            </a:r>
            <a:endParaRPr lang="ar-JO" sz="4000" b="1" spc="-5"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1127453" y="1412777"/>
            <a:ext cx="10153129" cy="5040560"/>
          </a:xfrm>
        </p:spPr>
        <p:txBody>
          <a:bodyPr>
            <a:normAutofit lnSpcReduction="10000"/>
          </a:bodyPr>
          <a:lstStyle/>
          <a:p>
            <a:pPr>
              <a:spcBef>
                <a:spcPct val="0"/>
              </a:spcBef>
            </a:pPr>
            <a:r>
              <a:rPr lang="en-GB" altLang="en-US" dirty="0"/>
              <a:t>Criminal activities carried out by means of an electrical device with a connection to the Internet.</a:t>
            </a:r>
            <a:r>
              <a:rPr lang="en-GB" altLang="en-US" dirty="0">
                <a:ea typeface="MS PGothic" pitchFamily="34" charset="-128"/>
              </a:rPr>
              <a:t> </a:t>
            </a:r>
          </a:p>
          <a:p>
            <a:pPr>
              <a:spcBef>
                <a:spcPct val="0"/>
              </a:spcBef>
            </a:pPr>
            <a:endParaRPr lang="en-GB" altLang="en-US" dirty="0">
              <a:ea typeface="MS PGothic" pitchFamily="34" charset="-128"/>
            </a:endParaRPr>
          </a:p>
          <a:p>
            <a:pPr>
              <a:spcBef>
                <a:spcPct val="0"/>
              </a:spcBef>
            </a:pPr>
            <a:r>
              <a:rPr lang="en-GB" altLang="en-US" dirty="0"/>
              <a:t>Some interesting facts about cyber crime:</a:t>
            </a:r>
          </a:p>
          <a:p>
            <a:pPr>
              <a:spcBef>
                <a:spcPct val="0"/>
              </a:spcBef>
            </a:pPr>
            <a:endParaRPr lang="en-GB" altLang="en-US" dirty="0">
              <a:solidFill>
                <a:srgbClr val="C00000"/>
              </a:solidFill>
              <a:latin typeface="Corbel" pitchFamily="34" charset="0"/>
            </a:endParaRPr>
          </a:p>
          <a:p>
            <a:pPr>
              <a:spcBef>
                <a:spcPct val="0"/>
              </a:spcBef>
              <a:buFont typeface="Wingdings" panose="05000000000000000000" pitchFamily="2" charset="2"/>
              <a:buChar char="v"/>
            </a:pPr>
            <a:r>
              <a:rPr lang="en-GB" altLang="en-US" dirty="0">
                <a:latin typeface="Corbel" pitchFamily="34" charset="0"/>
              </a:rPr>
              <a:t>Every year, </a:t>
            </a:r>
            <a:r>
              <a:rPr lang="en-GB" altLang="en-US" dirty="0">
                <a:solidFill>
                  <a:srgbClr val="C00000"/>
                </a:solidFill>
                <a:latin typeface="Corbel" pitchFamily="34" charset="0"/>
              </a:rPr>
              <a:t>thousands</a:t>
            </a:r>
            <a:r>
              <a:rPr lang="en-GB" altLang="en-US" dirty="0">
                <a:latin typeface="Corbel" pitchFamily="34" charset="0"/>
              </a:rPr>
              <a:t> </a:t>
            </a:r>
            <a:r>
              <a:rPr lang="en-GB" altLang="en-US" dirty="0">
                <a:solidFill>
                  <a:srgbClr val="C00000"/>
                </a:solidFill>
                <a:latin typeface="Corbel" pitchFamily="34" charset="0"/>
              </a:rPr>
              <a:t>become victims of Cyber Crime</a:t>
            </a:r>
            <a:r>
              <a:rPr lang="en-GB" altLang="en-US" dirty="0">
                <a:latin typeface="Corbel" pitchFamily="34" charset="0"/>
              </a:rPr>
              <a:t> and only small percentage of these victims report this to the police – </a:t>
            </a:r>
            <a:r>
              <a:rPr lang="en-GB" altLang="en-US" dirty="0">
                <a:solidFill>
                  <a:srgbClr val="C00000"/>
                </a:solidFill>
                <a:latin typeface="Corbel" pitchFamily="34" charset="0"/>
              </a:rPr>
              <a:t>44% of adults where victims of Cyber Crime in 2014 which amounts to around 431 Million world-wide.</a:t>
            </a:r>
          </a:p>
          <a:p>
            <a:pPr>
              <a:spcBef>
                <a:spcPct val="0"/>
              </a:spcBef>
              <a:buFont typeface="Wingdings" panose="05000000000000000000" pitchFamily="2" charset="2"/>
              <a:buChar char="v"/>
            </a:pPr>
            <a:endParaRPr lang="en-GB" altLang="en-US" dirty="0">
              <a:solidFill>
                <a:srgbClr val="C00000"/>
              </a:solidFill>
              <a:latin typeface="Corbel" pitchFamily="34" charset="0"/>
            </a:endParaRPr>
          </a:p>
          <a:p>
            <a:pPr>
              <a:spcBef>
                <a:spcPct val="0"/>
              </a:spcBef>
              <a:buFont typeface="Wingdings" panose="05000000000000000000" pitchFamily="2" charset="2"/>
              <a:buChar char="v"/>
            </a:pPr>
            <a:r>
              <a:rPr lang="en-GB" altLang="en-US" dirty="0">
                <a:latin typeface="Corbel" pitchFamily="34" charset="0"/>
              </a:rPr>
              <a:t>Without </a:t>
            </a:r>
            <a:r>
              <a:rPr lang="en-GB" altLang="en-US" dirty="0"/>
              <a:t>a good security package, your unprotected device</a:t>
            </a:r>
            <a:r>
              <a:rPr lang="en-US" altLang="en-US" dirty="0"/>
              <a:t>, computer, laptop, phone, tablet (iPad) etc.</a:t>
            </a:r>
            <a:r>
              <a:rPr lang="en-GB" altLang="en-US" dirty="0"/>
              <a:t> can become infected by viruses within </a:t>
            </a:r>
            <a:r>
              <a:rPr lang="en-US" altLang="en-US" dirty="0"/>
              <a:t>five</a:t>
            </a:r>
            <a:r>
              <a:rPr lang="en-GB" altLang="en-US" dirty="0"/>
              <a:t> minutes of connecting to the Internet.</a:t>
            </a:r>
            <a:endParaRPr lang="en-GB" altLang="en-US" dirty="0">
              <a:latin typeface="Corbel" pitchFamily="34" charset="0"/>
            </a:endParaRPr>
          </a:p>
          <a:p>
            <a:endParaRPr lang="ar-JO" dirty="0"/>
          </a:p>
        </p:txBody>
      </p:sp>
    </p:spTree>
    <p:extLst>
      <p:ext uri="{BB962C8B-B14F-4D97-AF65-F5344CB8AC3E}">
        <p14:creationId xmlns:p14="http://schemas.microsoft.com/office/powerpoint/2010/main" val="415420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Path18"/>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19" name="Text Box19"/>
          <p:cNvSpPr txBox="1"/>
          <p:nvPr/>
        </p:nvSpPr>
        <p:spPr>
          <a:xfrm>
            <a:off x="3400302" y="762000"/>
            <a:ext cx="7177149" cy="674608"/>
          </a:xfrm>
          <a:prstGeom prst="rect">
            <a:avLst/>
          </a:prstGeom>
        </p:spPr>
        <p:txBody>
          <a:bodyPr wrap="square" lIns="0" tIns="0" rIns="0" rtlCol="0">
            <a:spAutoFit/>
          </a:bodyPr>
          <a:lstStyle/>
          <a:p>
            <a:pPr algn="l">
              <a:lnSpc>
                <a:spcPts val="0"/>
              </a:lnSpc>
            </a:pPr>
            <a:endParaRPr dirty="0"/>
          </a:p>
          <a:p>
            <a:pPr algn="l" rtl="0">
              <a:lnSpc>
                <a:spcPts val="4878"/>
              </a:lnSpc>
            </a:pPr>
            <a:r>
              <a:rPr lang="en-US" altLang="zh-CN" sz="4000" b="1" spc="-5" dirty="0">
                <a:solidFill>
                  <a:srgbClr val="FF0000"/>
                </a:solidFill>
                <a:latin typeface="Comic Sans MS" panose="030F0702030302020204" pitchFamily="66" charset="0"/>
                <a:ea typeface="+mj-ea"/>
                <a:cs typeface="+mj-cs"/>
              </a:rPr>
              <a:t>Categories of Cyber Crime</a:t>
            </a:r>
          </a:p>
        </p:txBody>
      </p:sp>
      <p:sp>
        <p:nvSpPr>
          <p:cNvPr id="20" name="Text Box20"/>
          <p:cNvSpPr txBox="1"/>
          <p:nvPr/>
        </p:nvSpPr>
        <p:spPr>
          <a:xfrm>
            <a:off x="1306329" y="2209800"/>
            <a:ext cx="7309959" cy="392480"/>
          </a:xfrm>
          <a:prstGeom prst="rect">
            <a:avLst/>
          </a:prstGeom>
        </p:spPr>
        <p:txBody>
          <a:bodyPr wrap="square" lIns="0" tIns="0" rIns="0" rtlCol="0">
            <a:spAutoFit/>
          </a:bodyPr>
          <a:lstStyle/>
          <a:p>
            <a:pPr algn="l">
              <a:lnSpc>
                <a:spcPts val="0"/>
              </a:lnSpc>
            </a:pPr>
            <a:endParaRPr dirty="0"/>
          </a:p>
          <a:p>
            <a:pPr algn="l" rtl="0">
              <a:lnSpc>
                <a:spcPts val="2657"/>
              </a:lnSpc>
            </a:pPr>
            <a:r>
              <a:rPr lang="en-US" altLang="zh-CN" sz="3200" spc="-106" dirty="0">
                <a:solidFill>
                  <a:srgbClr val="000000"/>
                </a:solidFill>
                <a:latin typeface="Times New Roman"/>
                <a:ea typeface="Times New Roman"/>
                <a:cs typeface="Times New Roman"/>
              </a:rPr>
              <a:t>We</a:t>
            </a:r>
            <a:r>
              <a:rPr lang="en-US" altLang="zh-CN" sz="3200" spc="11" dirty="0">
                <a:solidFill>
                  <a:srgbClr val="000000"/>
                </a:solidFill>
                <a:latin typeface="Times New Roman"/>
                <a:ea typeface="Times New Roman"/>
                <a:cs typeface="Times New Roman"/>
              </a:rPr>
              <a:t> </a:t>
            </a:r>
            <a:r>
              <a:rPr lang="en-US" altLang="zh-CN" sz="3200" spc="0" dirty="0">
                <a:solidFill>
                  <a:srgbClr val="000000"/>
                </a:solidFill>
                <a:latin typeface="Times New Roman"/>
                <a:ea typeface="Times New Roman"/>
                <a:cs typeface="Times New Roman"/>
              </a:rPr>
              <a:t>can</a:t>
            </a:r>
            <a:r>
              <a:rPr lang="en-US" altLang="zh-CN" sz="3200" spc="-6" dirty="0">
                <a:solidFill>
                  <a:srgbClr val="000000"/>
                </a:solidFill>
                <a:latin typeface="Times New Roman"/>
                <a:ea typeface="Times New Roman"/>
                <a:cs typeface="Times New Roman"/>
              </a:rPr>
              <a:t> </a:t>
            </a:r>
            <a:r>
              <a:rPr lang="en-US" altLang="zh-CN" sz="3200" spc="1" dirty="0">
                <a:solidFill>
                  <a:srgbClr val="000000"/>
                </a:solidFill>
                <a:latin typeface="Times New Roman"/>
                <a:ea typeface="Times New Roman"/>
                <a:cs typeface="Times New Roman"/>
              </a:rPr>
              <a:t>categorize</a:t>
            </a:r>
            <a:r>
              <a:rPr lang="en-US" altLang="zh-CN" sz="3200" spc="-35" dirty="0">
                <a:solidFill>
                  <a:srgbClr val="000000"/>
                </a:solidFill>
                <a:latin typeface="Times New Roman"/>
                <a:ea typeface="Times New Roman"/>
                <a:cs typeface="Times New Roman"/>
              </a:rPr>
              <a:t> </a:t>
            </a:r>
            <a:r>
              <a:rPr lang="en-US" altLang="zh-CN" sz="3200" spc="0" dirty="0">
                <a:solidFill>
                  <a:srgbClr val="000000"/>
                </a:solidFill>
                <a:latin typeface="Times New Roman"/>
                <a:ea typeface="Times New Roman"/>
                <a:cs typeface="Times New Roman"/>
              </a:rPr>
              <a:t>cyber</a:t>
            </a:r>
            <a:r>
              <a:rPr lang="en-US" altLang="zh-CN" sz="3200" dirty="0">
                <a:solidFill>
                  <a:srgbClr val="000000"/>
                </a:solidFill>
                <a:latin typeface="Times New Roman"/>
                <a:ea typeface="Times New Roman"/>
                <a:cs typeface="Times New Roman"/>
              </a:rPr>
              <a:t> </a:t>
            </a:r>
            <a:r>
              <a:rPr lang="en-US" altLang="zh-CN" sz="3200" spc="-2" dirty="0">
                <a:solidFill>
                  <a:srgbClr val="000000"/>
                </a:solidFill>
                <a:latin typeface="Times New Roman"/>
                <a:ea typeface="Times New Roman"/>
                <a:cs typeface="Times New Roman"/>
              </a:rPr>
              <a:t>crime</a:t>
            </a:r>
            <a:r>
              <a:rPr lang="en-US" altLang="zh-CN" sz="3200" spc="-12" dirty="0">
                <a:solidFill>
                  <a:srgbClr val="000000"/>
                </a:solidFill>
                <a:latin typeface="Times New Roman"/>
                <a:ea typeface="Times New Roman"/>
                <a:cs typeface="Times New Roman"/>
              </a:rPr>
              <a:t> </a:t>
            </a:r>
            <a:r>
              <a:rPr lang="en-US" altLang="zh-CN" sz="3200" spc="0" dirty="0">
                <a:solidFill>
                  <a:srgbClr val="000000"/>
                </a:solidFill>
                <a:latin typeface="Times New Roman"/>
                <a:ea typeface="Times New Roman"/>
                <a:cs typeface="Times New Roman"/>
              </a:rPr>
              <a:t>in</a:t>
            </a:r>
            <a:r>
              <a:rPr lang="en-US" altLang="zh-CN" sz="3200" spc="-7" dirty="0">
                <a:solidFill>
                  <a:srgbClr val="000000"/>
                </a:solidFill>
                <a:latin typeface="Times New Roman"/>
                <a:ea typeface="Times New Roman"/>
                <a:cs typeface="Times New Roman"/>
              </a:rPr>
              <a:t> </a:t>
            </a:r>
            <a:r>
              <a:rPr lang="en-US" altLang="zh-CN" sz="3200" spc="0" dirty="0">
                <a:solidFill>
                  <a:srgbClr val="000000"/>
                </a:solidFill>
                <a:latin typeface="Times New Roman"/>
                <a:ea typeface="Times New Roman"/>
                <a:cs typeface="Times New Roman"/>
              </a:rPr>
              <a:t>two</a:t>
            </a:r>
            <a:r>
              <a:rPr lang="en-US" altLang="zh-CN" sz="3200" dirty="0">
                <a:solidFill>
                  <a:srgbClr val="000000"/>
                </a:solidFill>
                <a:latin typeface="Times New Roman"/>
                <a:ea typeface="Times New Roman"/>
                <a:cs typeface="Times New Roman"/>
              </a:rPr>
              <a:t> </a:t>
            </a:r>
            <a:r>
              <a:rPr lang="en-US" altLang="zh-CN" sz="3200" spc="4" dirty="0">
                <a:solidFill>
                  <a:srgbClr val="000000"/>
                </a:solidFill>
                <a:latin typeface="Times New Roman"/>
                <a:ea typeface="Times New Roman"/>
                <a:cs typeface="Times New Roman"/>
              </a:rPr>
              <a:t>ways:-</a:t>
            </a:r>
            <a:endParaRPr lang="en-US" altLang="zh-CN" sz="3200" dirty="0">
              <a:latin typeface="Times New Roman"/>
              <a:ea typeface="Times New Roman"/>
              <a:cs typeface="Times New Roman"/>
            </a:endParaRPr>
          </a:p>
        </p:txBody>
      </p:sp>
      <p:sp>
        <p:nvSpPr>
          <p:cNvPr id="21" name="Text Box21"/>
          <p:cNvSpPr txBox="1"/>
          <p:nvPr/>
        </p:nvSpPr>
        <p:spPr>
          <a:xfrm>
            <a:off x="1257124" y="3122408"/>
            <a:ext cx="9015344" cy="713080"/>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400" b="1" spc="-2" dirty="0">
                <a:solidFill>
                  <a:srgbClr val="000000"/>
                </a:solidFill>
                <a:latin typeface="Times New Roman"/>
                <a:ea typeface="Times New Roman"/>
                <a:cs typeface="Times New Roman"/>
              </a:rPr>
              <a:t>The</a:t>
            </a:r>
            <a:r>
              <a:rPr lang="en-US" altLang="zh-CN" sz="2400" b="1" dirty="0">
                <a:solidFill>
                  <a:srgbClr val="000000"/>
                </a:solidFill>
                <a:latin typeface="Times New Roman"/>
                <a:ea typeface="Times New Roman"/>
                <a:cs typeface="Times New Roman"/>
              </a:rPr>
              <a:t> </a:t>
            </a:r>
            <a:r>
              <a:rPr lang="en-US" altLang="zh-CN" sz="2400" b="1" spc="1" dirty="0">
                <a:solidFill>
                  <a:srgbClr val="000000"/>
                </a:solidFill>
                <a:latin typeface="Times New Roman"/>
                <a:ea typeface="Times New Roman"/>
                <a:cs typeface="Times New Roman"/>
              </a:rPr>
              <a:t>computer</a:t>
            </a:r>
            <a:r>
              <a:rPr lang="en-US" altLang="zh-CN" sz="2400" b="1" spc="-43"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as</a:t>
            </a:r>
            <a:r>
              <a:rPr lang="en-US" altLang="zh-CN" sz="2400" b="1"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a</a:t>
            </a:r>
            <a:r>
              <a:rPr lang="en-US" altLang="zh-CN" sz="2400" b="1" dirty="0">
                <a:solidFill>
                  <a:srgbClr val="000000"/>
                </a:solidFill>
                <a:latin typeface="Times New Roman"/>
                <a:ea typeface="Times New Roman"/>
                <a:cs typeface="Times New Roman"/>
              </a:rPr>
              <a:t> </a:t>
            </a:r>
            <a:r>
              <a:rPr lang="en-US" altLang="zh-CN" sz="2400" b="1" spc="2" dirty="0">
                <a:solidFill>
                  <a:srgbClr val="000000"/>
                </a:solidFill>
                <a:latin typeface="Times New Roman"/>
                <a:ea typeface="Times New Roman"/>
                <a:cs typeface="Times New Roman"/>
              </a:rPr>
              <a:t>target:</a:t>
            </a:r>
            <a:r>
              <a:rPr lang="en-US" altLang="zh-CN" sz="2400" b="1" spc="-14"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Using</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8"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computer</a:t>
            </a:r>
            <a:r>
              <a:rPr lang="en-US" altLang="zh-CN" sz="2400" dirty="0">
                <a:solidFill>
                  <a:srgbClr val="000000"/>
                </a:solidFill>
                <a:latin typeface="Times New Roman"/>
                <a:ea typeface="Times New Roman"/>
                <a:cs typeface="Times New Roman"/>
              </a:rPr>
              <a:t> </a:t>
            </a:r>
            <a:r>
              <a:rPr lang="en-US" altLang="zh-CN" sz="2400" spc="4" dirty="0">
                <a:solidFill>
                  <a:srgbClr val="000000"/>
                </a:solidFill>
                <a:latin typeface="Times New Roman"/>
                <a:ea typeface="Times New Roman"/>
                <a:cs typeface="Times New Roman"/>
              </a:rPr>
              <a:t>to</a:t>
            </a:r>
            <a:r>
              <a:rPr lang="en-US" altLang="zh-CN" sz="2400" spc="-19"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attack</a:t>
            </a:r>
            <a:r>
              <a:rPr lang="en-US" altLang="zh-CN" sz="2400" spc="-34"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other</a:t>
            </a:r>
            <a:r>
              <a:rPr lang="en-US" altLang="zh-CN" sz="2400" spc="-16"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computer,</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e.g.</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Hacking,</a:t>
            </a:r>
            <a:r>
              <a:rPr lang="en-US" altLang="zh-CN" sz="2400" spc="-54" dirty="0">
                <a:solidFill>
                  <a:srgbClr val="000000"/>
                </a:solidFill>
                <a:latin typeface="Times New Roman"/>
                <a:ea typeface="Times New Roman"/>
                <a:cs typeface="Times New Roman"/>
              </a:rPr>
              <a:t> </a:t>
            </a:r>
            <a:r>
              <a:rPr lang="en-US" altLang="zh-CN" sz="2400" spc="-33" dirty="0">
                <a:solidFill>
                  <a:srgbClr val="000000"/>
                </a:solidFill>
                <a:latin typeface="Times New Roman"/>
                <a:ea typeface="Times New Roman"/>
                <a:cs typeface="Times New Roman"/>
              </a:rPr>
              <a:t>Virus/Worms</a:t>
            </a:r>
            <a:r>
              <a:rPr lang="en-US" altLang="zh-CN" sz="2400" spc="25" dirty="0">
                <a:solidFill>
                  <a:srgbClr val="000000"/>
                </a:solidFill>
                <a:latin typeface="Times New Roman"/>
                <a:ea typeface="Times New Roman"/>
                <a:cs typeface="Times New Roman"/>
              </a:rPr>
              <a:t> </a:t>
            </a:r>
            <a:r>
              <a:rPr lang="en-US" altLang="zh-CN" sz="2400" spc="1" dirty="0">
                <a:solidFill>
                  <a:srgbClr val="000000"/>
                </a:solidFill>
                <a:latin typeface="Times New Roman"/>
                <a:ea typeface="Times New Roman"/>
                <a:cs typeface="Times New Roman"/>
              </a:rPr>
              <a:t>attacks,</a:t>
            </a:r>
            <a:r>
              <a:rPr lang="en-US" altLang="zh-CN" sz="2400" spc="-32" dirty="0">
                <a:solidFill>
                  <a:srgbClr val="000000"/>
                </a:solidFill>
                <a:latin typeface="Times New Roman"/>
                <a:ea typeface="Times New Roman"/>
                <a:cs typeface="Times New Roman"/>
              </a:rPr>
              <a:t> Phishing, </a:t>
            </a:r>
            <a:r>
              <a:rPr lang="en-US" altLang="zh-CN" sz="2400" spc="2" dirty="0">
                <a:solidFill>
                  <a:srgbClr val="000000"/>
                </a:solidFill>
                <a:latin typeface="Times New Roman"/>
                <a:ea typeface="Times New Roman"/>
                <a:cs typeface="Times New Roman"/>
              </a:rPr>
              <a:t>etc.</a:t>
            </a:r>
            <a:endParaRPr lang="en-US" altLang="zh-CN" sz="2400" dirty="0">
              <a:latin typeface="Times New Roman"/>
              <a:ea typeface="Times New Roman"/>
              <a:cs typeface="Times New Roman"/>
            </a:endParaRPr>
          </a:p>
        </p:txBody>
      </p:sp>
      <p:sp>
        <p:nvSpPr>
          <p:cNvPr id="22" name="Text Box22"/>
          <p:cNvSpPr txBox="1"/>
          <p:nvPr/>
        </p:nvSpPr>
        <p:spPr>
          <a:xfrm>
            <a:off x="1306322" y="4363467"/>
            <a:ext cx="9271129" cy="713080"/>
          </a:xfrm>
          <a:prstGeom prst="rect">
            <a:avLst/>
          </a:prstGeom>
        </p:spPr>
        <p:txBody>
          <a:bodyPr wrap="square" lIns="0" tIns="0" rIns="0" rtlCol="0">
            <a:spAutoFit/>
          </a:bodyPr>
          <a:lstStyle/>
          <a:p>
            <a:pPr algn="l">
              <a:lnSpc>
                <a:spcPts val="0"/>
              </a:lnSpc>
            </a:pPr>
            <a:endParaRPr dirty="0"/>
          </a:p>
          <a:p>
            <a:pPr algn="l" rtl="0">
              <a:lnSpc>
                <a:spcPts val="2626"/>
              </a:lnSpc>
            </a:pPr>
            <a:r>
              <a:rPr lang="en-US" altLang="zh-CN" sz="2400" b="1" spc="-2" dirty="0">
                <a:solidFill>
                  <a:srgbClr val="000000"/>
                </a:solidFill>
                <a:latin typeface="Times New Roman"/>
                <a:ea typeface="Times New Roman"/>
                <a:cs typeface="Times New Roman"/>
              </a:rPr>
              <a:t>The</a:t>
            </a:r>
            <a:r>
              <a:rPr lang="en-US" altLang="zh-CN" sz="2400" b="1" dirty="0">
                <a:solidFill>
                  <a:srgbClr val="000000"/>
                </a:solidFill>
                <a:latin typeface="Times New Roman"/>
                <a:ea typeface="Times New Roman"/>
                <a:cs typeface="Times New Roman"/>
              </a:rPr>
              <a:t> </a:t>
            </a:r>
            <a:r>
              <a:rPr lang="en-US" altLang="zh-CN" sz="2400" b="1" spc="1" dirty="0">
                <a:solidFill>
                  <a:srgbClr val="000000"/>
                </a:solidFill>
                <a:latin typeface="Times New Roman"/>
                <a:ea typeface="Times New Roman"/>
                <a:cs typeface="Times New Roman"/>
              </a:rPr>
              <a:t>computer</a:t>
            </a:r>
            <a:r>
              <a:rPr lang="en-US" altLang="zh-CN" sz="2400" b="1" spc="-46"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as</a:t>
            </a:r>
            <a:r>
              <a:rPr lang="en-US" altLang="zh-CN" sz="2400" b="1" dirty="0">
                <a:solidFill>
                  <a:srgbClr val="000000"/>
                </a:solidFill>
                <a:latin typeface="Times New Roman"/>
                <a:ea typeface="Times New Roman"/>
                <a:cs typeface="Times New Roman"/>
              </a:rPr>
              <a:t> </a:t>
            </a:r>
            <a:r>
              <a:rPr lang="en-US" altLang="zh-CN" sz="2400" b="1" spc="0" dirty="0">
                <a:solidFill>
                  <a:srgbClr val="000000"/>
                </a:solidFill>
                <a:latin typeface="Times New Roman"/>
                <a:ea typeface="Times New Roman"/>
                <a:cs typeface="Times New Roman"/>
              </a:rPr>
              <a:t>a</a:t>
            </a:r>
            <a:r>
              <a:rPr lang="en-US" altLang="zh-CN" sz="2400" b="1" dirty="0">
                <a:solidFill>
                  <a:srgbClr val="000000"/>
                </a:solidFill>
                <a:latin typeface="Times New Roman"/>
                <a:ea typeface="Times New Roman"/>
                <a:cs typeface="Times New Roman"/>
              </a:rPr>
              <a:t> </a:t>
            </a:r>
            <a:r>
              <a:rPr lang="en-US" altLang="zh-CN" sz="2400" b="1" spc="-2" dirty="0">
                <a:solidFill>
                  <a:srgbClr val="000000"/>
                </a:solidFill>
                <a:latin typeface="Times New Roman"/>
                <a:ea typeface="Times New Roman"/>
                <a:cs typeface="Times New Roman"/>
              </a:rPr>
              <a:t>weapon:</a:t>
            </a:r>
            <a:r>
              <a:rPr lang="en-US" altLang="zh-CN" sz="2400" b="1" spc="32"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Using</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a</a:t>
            </a:r>
            <a:r>
              <a:rPr lang="en-US" altLang="zh-CN" sz="2400" spc="-7"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computer</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to</a:t>
            </a:r>
            <a:r>
              <a:rPr lang="en-US" altLang="zh-CN" sz="2400" dirty="0">
                <a:solidFill>
                  <a:srgbClr val="000000"/>
                </a:solidFill>
                <a:latin typeface="Times New Roman"/>
                <a:ea typeface="Times New Roman"/>
                <a:cs typeface="Times New Roman"/>
              </a:rPr>
              <a:t> </a:t>
            </a:r>
            <a:r>
              <a:rPr lang="en-US" altLang="zh-CN" sz="2400" spc="-5" dirty="0">
                <a:solidFill>
                  <a:srgbClr val="000000"/>
                </a:solidFill>
                <a:latin typeface="Times New Roman"/>
                <a:ea typeface="Times New Roman"/>
                <a:cs typeface="Times New Roman"/>
              </a:rPr>
              <a:t>commit</a:t>
            </a:r>
            <a:r>
              <a:rPr lang="en-US" altLang="zh-CN" sz="2400" spc="7"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real</a:t>
            </a:r>
            <a:r>
              <a:rPr lang="en-US" altLang="zh-CN" sz="2400" spc="-21"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world</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crime</a:t>
            </a:r>
            <a:r>
              <a:rPr lang="en-US" altLang="zh-CN" sz="2400"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e.g.</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credit</a:t>
            </a:r>
            <a:r>
              <a:rPr lang="en-US" altLang="zh-CN" sz="2400" spc="-31"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card</a:t>
            </a:r>
            <a:r>
              <a:rPr lang="en-US" altLang="zh-CN" sz="2400" spc="-26" dirty="0">
                <a:solidFill>
                  <a:srgbClr val="000000"/>
                </a:solidFill>
                <a:latin typeface="Times New Roman"/>
                <a:ea typeface="Times New Roman"/>
                <a:cs typeface="Times New Roman"/>
              </a:rPr>
              <a:t> </a:t>
            </a:r>
            <a:r>
              <a:rPr lang="en-US" altLang="zh-CN" sz="2400" spc="0" dirty="0">
                <a:solidFill>
                  <a:srgbClr val="000000"/>
                </a:solidFill>
                <a:latin typeface="Times New Roman"/>
                <a:ea typeface="Times New Roman"/>
                <a:cs typeface="Times New Roman"/>
              </a:rPr>
              <a:t>fraud</a:t>
            </a:r>
            <a:r>
              <a:rPr lang="en-US" altLang="zh-CN" sz="2400" dirty="0">
                <a:solidFill>
                  <a:srgbClr val="000000"/>
                </a:solidFill>
                <a:latin typeface="Times New Roman"/>
                <a:ea typeface="Times New Roman"/>
                <a:cs typeface="Times New Roman"/>
              </a:rPr>
              <a:t> </a:t>
            </a:r>
            <a:r>
              <a:rPr lang="en-US" altLang="zh-CN" sz="2400" spc="2" dirty="0">
                <a:solidFill>
                  <a:srgbClr val="000000"/>
                </a:solidFill>
                <a:latin typeface="Times New Roman"/>
                <a:ea typeface="Times New Roman"/>
                <a:cs typeface="Times New Roman"/>
              </a:rPr>
              <a:t>etc.</a:t>
            </a:r>
            <a:endParaRPr lang="en-US" altLang="zh-CN" sz="2400" dirty="0">
              <a:latin typeface="Times New Roman"/>
              <a:ea typeface="Times New Roman"/>
              <a:cs typeface="Times New Roman"/>
            </a:endParaRPr>
          </a:p>
        </p:txBody>
      </p:sp>
    </p:spTree>
    <p:extLst>
      <p:ext uri="{BB962C8B-B14F-4D97-AF65-F5344CB8AC3E}">
        <p14:creationId xmlns:p14="http://schemas.microsoft.com/office/powerpoint/2010/main" val="330295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a:spLocks noChangeArrowheads="1"/>
          </p:cNvSpPr>
          <p:nvPr/>
        </p:nvSpPr>
        <p:spPr bwMode="auto">
          <a:xfrm>
            <a:off x="0" y="681038"/>
            <a:ext cx="12192000" cy="61769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237183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object 2"/>
          <p:cNvSpPr>
            <a:spLocks noChangeArrowheads="1"/>
          </p:cNvSpPr>
          <p:nvPr/>
        </p:nvSpPr>
        <p:spPr bwMode="auto">
          <a:xfrm>
            <a:off x="0" y="681037"/>
            <a:ext cx="12192000" cy="583474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Tree>
    <p:extLst>
      <p:ext uri="{BB962C8B-B14F-4D97-AF65-F5344CB8AC3E}">
        <p14:creationId xmlns:p14="http://schemas.microsoft.com/office/powerpoint/2010/main" val="393724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Path43"/>
          <p:cNvSpPr/>
          <p:nvPr/>
        </p:nvSpPr>
        <p:spPr>
          <a:xfrm>
            <a:off x="0" y="0"/>
            <a:ext cx="0" cy="0"/>
          </a:xfrm>
          <a:custGeom>
            <a:avLst/>
            <a:gdLst/>
            <a:ahLst/>
            <a:cxnLst/>
            <a:rect l="l" t="t" r="r" b="b"/>
            <a:pathLst>
              <a:path/>
            </a:pathLst>
          </a:custGeom>
          <a:solidFill/>
          <a:ln>
            <a:solidFill/>
            <a:prstDash/>
          </a:ln>
        </p:spPr>
        <p:txBody>
          <a:bodyPr rtlCol="0" anchor="ctr"/>
          <a:lstStyle/>
          <a:p>
            <a:pPr algn="ctr"/>
            <a:endParaRPr lang="en-US" altLang="zh-CN"/>
          </a:p>
        </p:txBody>
      </p:sp>
      <p:sp>
        <p:nvSpPr>
          <p:cNvPr id="44" name="Text Box44"/>
          <p:cNvSpPr txBox="1"/>
          <p:nvPr/>
        </p:nvSpPr>
        <p:spPr>
          <a:xfrm>
            <a:off x="3459225" y="647453"/>
            <a:ext cx="5837175" cy="674608"/>
          </a:xfrm>
          <a:prstGeom prst="rect">
            <a:avLst/>
          </a:prstGeom>
        </p:spPr>
        <p:txBody>
          <a:bodyPr wrap="square" lIns="0" tIns="0" rIns="0" rtlCol="0">
            <a:spAutoFit/>
          </a:bodyPr>
          <a:lstStyle/>
          <a:p>
            <a:pPr algn="l">
              <a:lnSpc>
                <a:spcPts val="0"/>
              </a:lnSpc>
            </a:pPr>
            <a:endParaRPr dirty="0"/>
          </a:p>
          <a:p>
            <a:pPr algn="l" rtl="0">
              <a:lnSpc>
                <a:spcPts val="4875"/>
              </a:lnSpc>
            </a:pPr>
            <a:r>
              <a:rPr lang="en-US" altLang="zh-CN" sz="4000" b="1" spc="-5" dirty="0">
                <a:solidFill>
                  <a:srgbClr val="FF0000"/>
                </a:solidFill>
                <a:latin typeface="Comic Sans MS" panose="030F0702030302020204" pitchFamily="66" charset="0"/>
                <a:ea typeface="+mj-ea"/>
                <a:cs typeface="+mj-cs"/>
              </a:rPr>
              <a:t>Types of Cyber Crime</a:t>
            </a:r>
          </a:p>
        </p:txBody>
      </p:sp>
      <p:sp>
        <p:nvSpPr>
          <p:cNvPr id="45" name="Text Box45"/>
          <p:cNvSpPr txBox="1"/>
          <p:nvPr/>
        </p:nvSpPr>
        <p:spPr>
          <a:xfrm>
            <a:off x="2103378" y="1928959"/>
            <a:ext cx="1468686" cy="443776"/>
          </a:xfrm>
          <a:prstGeom prst="rect">
            <a:avLst/>
          </a:prstGeom>
        </p:spPr>
        <p:txBody>
          <a:bodyPr wrap="square" lIns="0" tIns="0" rIns="0" rtlCol="0">
            <a:spAutoFit/>
          </a:bodyPr>
          <a:lstStyle/>
          <a:p>
            <a:pPr algn="l">
              <a:lnSpc>
                <a:spcPts val="0"/>
              </a:lnSpc>
            </a:pPr>
            <a:endParaRPr dirty="0"/>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3" dirty="0">
                <a:solidFill>
                  <a:srgbClr val="000000"/>
                </a:solidFill>
                <a:latin typeface="Times New Roman"/>
                <a:ea typeface="Times New Roman"/>
                <a:cs typeface="Times New Roman"/>
              </a:rPr>
              <a:t>Hacking</a:t>
            </a:r>
            <a:endParaRPr lang="en-US" altLang="zh-CN" sz="2800" dirty="0">
              <a:latin typeface="Times New Roman"/>
              <a:ea typeface="Times New Roman"/>
              <a:cs typeface="Times New Roman"/>
            </a:endParaRPr>
          </a:p>
        </p:txBody>
      </p:sp>
      <p:sp>
        <p:nvSpPr>
          <p:cNvPr id="46" name="Text Box46"/>
          <p:cNvSpPr txBox="1"/>
          <p:nvPr/>
        </p:nvSpPr>
        <p:spPr>
          <a:xfrm>
            <a:off x="2103378" y="2441403"/>
            <a:ext cx="1513074" cy="443776"/>
          </a:xfrm>
          <a:prstGeom prst="rect">
            <a:avLst/>
          </a:prstGeom>
        </p:spPr>
        <p:txBody>
          <a:bodyPr wrap="square" lIns="0" tIns="0" rIns="0" rtlCol="0">
            <a:spAutoFit/>
          </a:bodyPr>
          <a:lstStyle/>
          <a:p>
            <a:pPr algn="l">
              <a:lnSpc>
                <a:spcPts val="0"/>
              </a:lnSpc>
            </a:pPr>
            <a:endParaRPr dirty="0"/>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1" dirty="0">
                <a:solidFill>
                  <a:srgbClr val="000000"/>
                </a:solidFill>
                <a:latin typeface="Times New Roman"/>
                <a:ea typeface="Times New Roman"/>
                <a:cs typeface="Times New Roman"/>
              </a:rPr>
              <a:t>Phishing</a:t>
            </a:r>
            <a:endParaRPr lang="en-US" altLang="zh-CN" sz="2800" dirty="0">
              <a:latin typeface="Times New Roman"/>
              <a:ea typeface="Times New Roman"/>
              <a:cs typeface="Times New Roman"/>
            </a:endParaRPr>
          </a:p>
        </p:txBody>
      </p:sp>
      <p:sp>
        <p:nvSpPr>
          <p:cNvPr id="47" name="Text Box47"/>
          <p:cNvSpPr txBox="1"/>
          <p:nvPr/>
        </p:nvSpPr>
        <p:spPr>
          <a:xfrm>
            <a:off x="2103384" y="2951944"/>
            <a:ext cx="2753435" cy="443776"/>
          </a:xfrm>
          <a:prstGeom prst="rect">
            <a:avLst/>
          </a:prstGeom>
        </p:spPr>
        <p:txBody>
          <a:bodyPr wrap="square" lIns="0" tIns="0" rIns="0" rtlCol="0">
            <a:spAutoFit/>
          </a:bodyPr>
          <a:lstStyle/>
          <a:p>
            <a:pPr algn="l">
              <a:lnSpc>
                <a:spcPts val="0"/>
              </a:lnSpc>
            </a:pPr>
            <a:endParaRPr dirty="0"/>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2" dirty="0">
                <a:solidFill>
                  <a:srgbClr val="000000"/>
                </a:solidFill>
                <a:latin typeface="Times New Roman"/>
                <a:ea typeface="Times New Roman"/>
                <a:cs typeface="Times New Roman"/>
              </a:rPr>
              <a:t>Denial</a:t>
            </a:r>
            <a:r>
              <a:rPr lang="en-US" altLang="zh-CN" sz="2800" dirty="0">
                <a:solidFill>
                  <a:srgbClr val="000000"/>
                </a:solidFill>
                <a:latin typeface="Times New Roman"/>
                <a:ea typeface="Times New Roman"/>
                <a:cs typeface="Times New Roman"/>
              </a:rPr>
              <a:t> </a:t>
            </a:r>
            <a:r>
              <a:rPr lang="en-US" altLang="zh-CN" sz="2800" spc="0" dirty="0">
                <a:solidFill>
                  <a:srgbClr val="000000"/>
                </a:solidFill>
                <a:latin typeface="Times New Roman"/>
                <a:ea typeface="Times New Roman"/>
                <a:cs typeface="Times New Roman"/>
              </a:rPr>
              <a:t>of</a:t>
            </a:r>
            <a:r>
              <a:rPr lang="en-US" altLang="zh-CN" sz="2800" dirty="0">
                <a:solidFill>
                  <a:srgbClr val="000000"/>
                </a:solidFill>
                <a:latin typeface="Times New Roman"/>
                <a:ea typeface="Times New Roman"/>
                <a:cs typeface="Times New Roman"/>
              </a:rPr>
              <a:t> </a:t>
            </a:r>
            <a:r>
              <a:rPr lang="en-US" altLang="zh-CN" sz="2800" spc="0" dirty="0">
                <a:solidFill>
                  <a:srgbClr val="000000"/>
                </a:solidFill>
                <a:latin typeface="Times New Roman"/>
                <a:ea typeface="Times New Roman"/>
                <a:cs typeface="Times New Roman"/>
              </a:rPr>
              <a:t>Service</a:t>
            </a:r>
            <a:endParaRPr lang="en-US" altLang="zh-CN" sz="2800" dirty="0">
              <a:latin typeface="Times New Roman"/>
              <a:ea typeface="Times New Roman"/>
              <a:cs typeface="Times New Roman"/>
            </a:endParaRPr>
          </a:p>
        </p:txBody>
      </p:sp>
      <p:sp>
        <p:nvSpPr>
          <p:cNvPr id="48" name="Text Box48"/>
          <p:cNvSpPr txBox="1"/>
          <p:nvPr/>
        </p:nvSpPr>
        <p:spPr>
          <a:xfrm>
            <a:off x="2103384" y="3395720"/>
            <a:ext cx="2011689" cy="443776"/>
          </a:xfrm>
          <a:prstGeom prst="rect">
            <a:avLst/>
          </a:prstGeom>
        </p:spPr>
        <p:txBody>
          <a:bodyPr wrap="square" lIns="0" tIns="0" rIns="0" rtlCol="0">
            <a:spAutoFit/>
          </a:bodyPr>
          <a:lstStyle/>
          <a:p>
            <a:pPr algn="l">
              <a:lnSpc>
                <a:spcPts val="0"/>
              </a:lnSpc>
            </a:pPr>
            <a:endParaRPr dirty="0"/>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0" dirty="0">
                <a:solidFill>
                  <a:srgbClr val="000000"/>
                </a:solidFill>
                <a:latin typeface="Times New Roman"/>
                <a:ea typeface="Times New Roman"/>
                <a:cs typeface="Times New Roman"/>
              </a:rPr>
              <a:t>Spam</a:t>
            </a:r>
            <a:r>
              <a:rPr lang="en-US" altLang="zh-CN" sz="2800" dirty="0">
                <a:solidFill>
                  <a:srgbClr val="000000"/>
                </a:solidFill>
                <a:latin typeface="Times New Roman"/>
                <a:ea typeface="Times New Roman"/>
                <a:cs typeface="Times New Roman"/>
              </a:rPr>
              <a:t> </a:t>
            </a:r>
            <a:r>
              <a:rPr lang="en-US" altLang="zh-CN" sz="2800" spc="-5" dirty="0">
                <a:solidFill>
                  <a:srgbClr val="000000"/>
                </a:solidFill>
                <a:latin typeface="Times New Roman"/>
                <a:ea typeface="Times New Roman"/>
                <a:cs typeface="Times New Roman"/>
              </a:rPr>
              <a:t>Email</a:t>
            </a:r>
            <a:endParaRPr lang="en-US" altLang="zh-CN" sz="2800" dirty="0">
              <a:latin typeface="Times New Roman"/>
              <a:ea typeface="Times New Roman"/>
              <a:cs typeface="Times New Roman"/>
            </a:endParaRPr>
          </a:p>
        </p:txBody>
      </p:sp>
      <p:sp>
        <p:nvSpPr>
          <p:cNvPr id="49" name="Text Box49"/>
          <p:cNvSpPr txBox="1"/>
          <p:nvPr/>
        </p:nvSpPr>
        <p:spPr>
          <a:xfrm>
            <a:off x="2103376" y="3974802"/>
            <a:ext cx="2793028" cy="443776"/>
          </a:xfrm>
          <a:prstGeom prst="rect">
            <a:avLst/>
          </a:prstGeom>
        </p:spPr>
        <p:txBody>
          <a:bodyPr wrap="square" lIns="0" tIns="0" rIns="0" rtlCol="0">
            <a:spAutoFit/>
          </a:bodyPr>
          <a:lstStyle/>
          <a:p>
            <a:pPr algn="l">
              <a:lnSpc>
                <a:spcPts val="0"/>
              </a:lnSpc>
            </a:pPr>
            <a:endParaRPr dirty="0"/>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1" dirty="0">
                <a:solidFill>
                  <a:srgbClr val="000000"/>
                </a:solidFill>
                <a:latin typeface="Times New Roman"/>
                <a:ea typeface="Times New Roman"/>
                <a:cs typeface="Times New Roman"/>
              </a:rPr>
              <a:t>Spyware,</a:t>
            </a:r>
            <a:r>
              <a:rPr lang="en-US" altLang="zh-CN" sz="2800" spc="-146" dirty="0">
                <a:solidFill>
                  <a:srgbClr val="000000"/>
                </a:solidFill>
                <a:latin typeface="Times New Roman"/>
                <a:ea typeface="Times New Roman"/>
                <a:cs typeface="Times New Roman"/>
              </a:rPr>
              <a:t> </a:t>
            </a:r>
            <a:r>
              <a:rPr lang="en-US" altLang="zh-CN" sz="2800" spc="-2" dirty="0">
                <a:solidFill>
                  <a:srgbClr val="000000"/>
                </a:solidFill>
                <a:latin typeface="Times New Roman"/>
                <a:ea typeface="Times New Roman"/>
                <a:cs typeface="Times New Roman"/>
              </a:rPr>
              <a:t>Adware</a:t>
            </a:r>
            <a:endParaRPr lang="en-US" altLang="zh-CN" sz="2800" dirty="0">
              <a:latin typeface="Times New Roman"/>
              <a:ea typeface="Times New Roman"/>
              <a:cs typeface="Times New Roman"/>
            </a:endParaRPr>
          </a:p>
        </p:txBody>
      </p:sp>
      <p:sp>
        <p:nvSpPr>
          <p:cNvPr id="50" name="Text Box50"/>
          <p:cNvSpPr txBox="1"/>
          <p:nvPr/>
        </p:nvSpPr>
        <p:spPr>
          <a:xfrm>
            <a:off x="2103382" y="4485342"/>
            <a:ext cx="5600709" cy="443776"/>
          </a:xfrm>
          <a:prstGeom prst="rect">
            <a:avLst/>
          </a:prstGeom>
        </p:spPr>
        <p:txBody>
          <a:bodyPr wrap="square" lIns="0" tIns="0" rIns="0" rtlCol="0">
            <a:spAutoFit/>
          </a:bodyPr>
          <a:lstStyle/>
          <a:p>
            <a:pPr algn="l">
              <a:lnSpc>
                <a:spcPts val="0"/>
              </a:lnSpc>
            </a:pPr>
            <a:endParaRPr/>
          </a:p>
          <a:p>
            <a:pPr algn="l" rtl="0">
              <a:lnSpc>
                <a:spcPts val="313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4" dirty="0">
                <a:solidFill>
                  <a:srgbClr val="000000"/>
                </a:solidFill>
                <a:latin typeface="Times New Roman"/>
                <a:ea typeface="Times New Roman"/>
                <a:cs typeface="Times New Roman"/>
              </a:rPr>
              <a:t>Malware</a:t>
            </a:r>
            <a:r>
              <a:rPr lang="en-US" altLang="zh-CN" sz="2800" spc="13" dirty="0">
                <a:solidFill>
                  <a:srgbClr val="000000"/>
                </a:solidFill>
                <a:latin typeface="Times New Roman"/>
                <a:ea typeface="Times New Roman"/>
                <a:cs typeface="Times New Roman"/>
              </a:rPr>
              <a:t> </a:t>
            </a:r>
            <a:r>
              <a:rPr lang="en-US" altLang="zh-CN" sz="2800" spc="-12" dirty="0">
                <a:solidFill>
                  <a:srgbClr val="000000"/>
                </a:solidFill>
                <a:latin typeface="Times New Roman"/>
                <a:ea typeface="Times New Roman"/>
                <a:cs typeface="Times New Roman"/>
              </a:rPr>
              <a:t>(Trojan,</a:t>
            </a:r>
            <a:r>
              <a:rPr lang="en-US" altLang="zh-CN" sz="2800" spc="-40" dirty="0">
                <a:solidFill>
                  <a:srgbClr val="000000"/>
                </a:solidFill>
                <a:latin typeface="Times New Roman"/>
                <a:ea typeface="Times New Roman"/>
                <a:cs typeface="Times New Roman"/>
              </a:rPr>
              <a:t> </a:t>
            </a:r>
            <a:r>
              <a:rPr lang="en-US" altLang="zh-CN" sz="2800" spc="-28" dirty="0">
                <a:solidFill>
                  <a:srgbClr val="000000"/>
                </a:solidFill>
                <a:latin typeface="Times New Roman"/>
                <a:ea typeface="Times New Roman"/>
                <a:cs typeface="Times New Roman"/>
              </a:rPr>
              <a:t>Virus,</a:t>
            </a:r>
            <a:r>
              <a:rPr lang="en-US" altLang="zh-CN" sz="2800" spc="-50" dirty="0">
                <a:solidFill>
                  <a:srgbClr val="000000"/>
                </a:solidFill>
                <a:latin typeface="Times New Roman"/>
                <a:ea typeface="Times New Roman"/>
                <a:cs typeface="Times New Roman"/>
              </a:rPr>
              <a:t> </a:t>
            </a:r>
            <a:r>
              <a:rPr lang="en-US" altLang="zh-CN" sz="2800" spc="-46" dirty="0">
                <a:solidFill>
                  <a:srgbClr val="000000"/>
                </a:solidFill>
                <a:latin typeface="Times New Roman"/>
                <a:ea typeface="Times New Roman"/>
                <a:cs typeface="Times New Roman"/>
              </a:rPr>
              <a:t>Worms</a:t>
            </a:r>
            <a:r>
              <a:rPr lang="en-US" altLang="zh-CN" sz="2800" dirty="0">
                <a:solidFill>
                  <a:srgbClr val="000000"/>
                </a:solidFill>
                <a:latin typeface="Times New Roman"/>
                <a:ea typeface="Times New Roman"/>
                <a:cs typeface="Times New Roman"/>
              </a:rPr>
              <a:t> </a:t>
            </a:r>
            <a:r>
              <a:rPr lang="en-US" altLang="zh-CN" sz="2800" spc="-3" dirty="0">
                <a:solidFill>
                  <a:srgbClr val="000000"/>
                </a:solidFill>
                <a:latin typeface="Times New Roman"/>
                <a:ea typeface="Times New Roman"/>
                <a:cs typeface="Times New Roman"/>
              </a:rPr>
              <a:t>etc.</a:t>
            </a:r>
            <a:r>
              <a:rPr lang="en-US" altLang="zh-CN" sz="2800" spc="6" dirty="0">
                <a:solidFill>
                  <a:srgbClr val="000000"/>
                </a:solidFill>
                <a:latin typeface="Times New Roman"/>
                <a:ea typeface="Times New Roman"/>
                <a:cs typeface="Times New Roman"/>
              </a:rPr>
              <a:t> </a:t>
            </a:r>
            <a:r>
              <a:rPr lang="en-US" altLang="zh-CN" sz="2800" spc="0" dirty="0">
                <a:solidFill>
                  <a:srgbClr val="000000"/>
                </a:solidFill>
                <a:latin typeface="Times New Roman"/>
                <a:ea typeface="Times New Roman"/>
                <a:cs typeface="Times New Roman"/>
              </a:rPr>
              <a:t>)</a:t>
            </a:r>
            <a:endParaRPr lang="en-US" altLang="zh-CN" sz="2800">
              <a:latin typeface="Times New Roman"/>
              <a:ea typeface="Times New Roman"/>
              <a:cs typeface="Times New Roman"/>
            </a:endParaRPr>
          </a:p>
        </p:txBody>
      </p:sp>
      <p:sp>
        <p:nvSpPr>
          <p:cNvPr id="51" name="Text Box51"/>
          <p:cNvSpPr txBox="1"/>
          <p:nvPr/>
        </p:nvSpPr>
        <p:spPr>
          <a:xfrm>
            <a:off x="2103379" y="4995882"/>
            <a:ext cx="6386508" cy="507896"/>
          </a:xfrm>
          <a:prstGeom prst="rect">
            <a:avLst/>
          </a:prstGeom>
        </p:spPr>
        <p:txBody>
          <a:bodyPr wrap="square" lIns="0" tIns="0" rIns="0" rtlCol="0">
            <a:spAutoFit/>
          </a:bodyPr>
          <a:lstStyle/>
          <a:p>
            <a:pPr algn="l">
              <a:lnSpc>
                <a:spcPts val="0"/>
              </a:lnSpc>
            </a:pPr>
            <a:endParaRPr dirty="0"/>
          </a:p>
          <a:p>
            <a:pPr algn="l" rtl="0">
              <a:lnSpc>
                <a:spcPts val="3584"/>
              </a:lnSpc>
            </a:pPr>
            <a:r>
              <a:rPr lang="en-US" altLang="zh-CN" sz="2800" spc="0" dirty="0">
                <a:solidFill>
                  <a:srgbClr val="000000"/>
                </a:solidFill>
                <a:latin typeface="Arial"/>
                <a:ea typeface="Arial"/>
                <a:cs typeface="Arial"/>
              </a:rPr>
              <a:t>•</a:t>
            </a:r>
            <a:r>
              <a:rPr lang="en-US" altLang="zh-CN" sz="2800" spc="42" dirty="0">
                <a:solidFill>
                  <a:srgbClr val="000000"/>
                </a:solidFill>
                <a:latin typeface="Arial"/>
                <a:ea typeface="Arial"/>
                <a:cs typeface="Arial"/>
              </a:rPr>
              <a:t> </a:t>
            </a:r>
            <a:r>
              <a:rPr lang="en-US" altLang="zh-CN" sz="2800" spc="-3" dirty="0">
                <a:solidFill>
                  <a:srgbClr val="000000"/>
                </a:solidFill>
                <a:latin typeface="Times New Roman"/>
                <a:ea typeface="Times New Roman"/>
                <a:cs typeface="Times New Roman"/>
              </a:rPr>
              <a:t>Ransomware</a:t>
            </a:r>
            <a:endParaRPr lang="en-US" altLang="zh-CN" sz="2800" dirty="0">
              <a:latin typeface="Times New Roman"/>
              <a:ea typeface="Times New Roman"/>
              <a:cs typeface="Times New Roman"/>
            </a:endParaRPr>
          </a:p>
        </p:txBody>
      </p:sp>
    </p:spTree>
    <p:extLst>
      <p:ext uri="{BB962C8B-B14F-4D97-AF65-F5344CB8AC3E}">
        <p14:creationId xmlns:p14="http://schemas.microsoft.com/office/powerpoint/2010/main" val="1918327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2618</Words>
  <Application>Microsoft Office PowerPoint</Application>
  <PresentationFormat>Widescreen</PresentationFormat>
  <Paragraphs>250</Paragraphs>
  <Slides>40</Slides>
  <Notes>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40</vt:i4>
      </vt:variant>
    </vt:vector>
  </HeadingPairs>
  <TitlesOfParts>
    <vt:vector size="53" baseType="lpstr">
      <vt:lpstr>MS PGothic</vt:lpstr>
      <vt:lpstr>Arial</vt:lpstr>
      <vt:lpstr>Arial MT</vt:lpstr>
      <vt:lpstr>Calibri</vt:lpstr>
      <vt:lpstr>Calibri Light</vt:lpstr>
      <vt:lpstr>Comic Sans MS</vt:lpstr>
      <vt:lpstr>Corbel</vt:lpstr>
      <vt:lpstr>Open Sans</vt:lpstr>
      <vt:lpstr>Times New Roman</vt:lpstr>
      <vt:lpstr>urw-din</vt:lpstr>
      <vt:lpstr>Verdana</vt:lpstr>
      <vt:lpstr>Wingdings</vt:lpstr>
      <vt:lpstr>Office Theme</vt:lpstr>
      <vt:lpstr>Introduction to Cybersecurity </vt:lpstr>
      <vt:lpstr>PowerPoint Presentation</vt:lpstr>
      <vt:lpstr>Outline</vt:lpstr>
      <vt:lpstr>PowerPoint Presentation</vt:lpstr>
      <vt:lpstr>What is Cyber Crime?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Tips to Prevent ID Theft</vt:lpstr>
      <vt:lpstr>PowerPoint Presentation</vt:lpstr>
      <vt:lpstr>Kali Linux</vt:lpstr>
      <vt:lpstr>Kali Linux</vt:lpstr>
      <vt:lpstr>Kali Linux Features</vt:lpstr>
      <vt:lpstr>Top Hacking Tools</vt:lpstr>
      <vt:lpstr>Top Hacking Tools</vt:lpstr>
      <vt:lpstr>Top Hacking Tools</vt:lpstr>
      <vt:lpstr>Top Hacking Tools</vt:lpstr>
      <vt:lpstr>Top Hacking Tools</vt:lpstr>
      <vt:lpstr>Top Hacking Tools</vt:lpstr>
      <vt:lpstr>Digital Forensics</vt:lpstr>
      <vt:lpstr>Digital Forensics</vt:lpstr>
      <vt:lpstr>Digital Forensic Tools</vt:lpstr>
      <vt:lpstr>Firewall</vt:lpstr>
      <vt:lpstr>Firewall</vt:lpstr>
      <vt:lpstr>Firewall</vt:lpstr>
      <vt:lpstr>Firewall</vt:lpstr>
      <vt:lpstr>Firewall</vt:lpstr>
      <vt:lpstr>Firewall</vt:lpstr>
      <vt:lpstr>Firewall</vt:lpstr>
      <vt:lpstr>Web, Deep Web &amp; Dark Web</vt:lpstr>
      <vt:lpstr>Web, Deep Web &amp; Dark Web</vt:lpstr>
      <vt:lpstr>Web, Deep Web &amp; Dark Web</vt:lpstr>
      <vt:lpstr>Web, Deep Web &amp; Dark Web</vt:lpstr>
      <vt:lpstr>Web, Deep Web &amp; Dark Web</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 محمد العدوان</dc:creator>
  <cp:lastModifiedBy>محمد مسعّد</cp:lastModifiedBy>
  <cp:revision>8</cp:revision>
  <dcterms:created xsi:type="dcterms:W3CDTF">2023-10-04T16:47:21Z</dcterms:created>
  <dcterms:modified xsi:type="dcterms:W3CDTF">2024-11-14T22:59:42Z</dcterms:modified>
</cp:coreProperties>
</file>