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300" r:id="rId2"/>
    <p:sldId id="257" r:id="rId3"/>
    <p:sldId id="399" r:id="rId4"/>
    <p:sldId id="308" r:id="rId5"/>
    <p:sldId id="402" r:id="rId6"/>
    <p:sldId id="403" r:id="rId7"/>
    <p:sldId id="258" r:id="rId8"/>
    <p:sldId id="260" r:id="rId9"/>
    <p:sldId id="263" r:id="rId10"/>
    <p:sldId id="270" r:id="rId11"/>
    <p:sldId id="266" r:id="rId12"/>
    <p:sldId id="264" r:id="rId13"/>
    <p:sldId id="265" r:id="rId14"/>
    <p:sldId id="259" r:id="rId15"/>
    <p:sldId id="267" r:id="rId16"/>
    <p:sldId id="268" r:id="rId17"/>
    <p:sldId id="269" r:id="rId18"/>
    <p:sldId id="261" r:id="rId19"/>
    <p:sldId id="262" r:id="rId20"/>
    <p:sldId id="271" r:id="rId21"/>
    <p:sldId id="404" r:id="rId22"/>
    <p:sldId id="290" r:id="rId23"/>
    <p:sldId id="292" r:id="rId24"/>
    <p:sldId id="293" r:id="rId25"/>
    <p:sldId id="294" r:id="rId26"/>
    <p:sldId id="427" r:id="rId27"/>
    <p:sldId id="413" r:id="rId28"/>
    <p:sldId id="416" r:id="rId29"/>
    <p:sldId id="417" r:id="rId30"/>
    <p:sldId id="418" r:id="rId31"/>
    <p:sldId id="414" r:id="rId32"/>
    <p:sldId id="415" r:id="rId33"/>
    <p:sldId id="420" r:id="rId34"/>
    <p:sldId id="421" r:id="rId35"/>
    <p:sldId id="419" r:id="rId36"/>
    <p:sldId id="422" r:id="rId37"/>
    <p:sldId id="423" r:id="rId38"/>
    <p:sldId id="283" r:id="rId39"/>
    <p:sldId id="424" r:id="rId40"/>
    <p:sldId id="276" r:id="rId41"/>
    <p:sldId id="425" r:id="rId42"/>
    <p:sldId id="277" r:id="rId43"/>
    <p:sldId id="278" r:id="rId44"/>
    <p:sldId id="285" r:id="rId45"/>
    <p:sldId id="279" r:id="rId46"/>
    <p:sldId id="275" r:id="rId47"/>
    <p:sldId id="274" r:id="rId48"/>
    <p:sldId id="426" r:id="rId49"/>
    <p:sldId id="280" r:id="rId50"/>
    <p:sldId id="281" r:id="rId51"/>
    <p:sldId id="282" r:id="rId52"/>
    <p:sldId id="296" r:id="rId5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ED64DF4-D060-4906-AE26-BB750B4E6215}" type="doc">
      <dgm:prSet loTypeId="urn:microsoft.com/office/officeart/2018/2/layout/IconVerticalSolidList" loCatId="icon" qsTypeId="urn:microsoft.com/office/officeart/2005/8/quickstyle/simple1#1" qsCatId="simple" csTypeId="urn:microsoft.com/office/officeart/2018/5/colors/Iconchunking_neutralicontext_colorful1" csCatId="colorful" phldr="1"/>
      <dgm:spPr/>
      <dgm:t>
        <a:bodyPr/>
        <a:lstStyle/>
        <a:p>
          <a:endParaRPr lang="en-US"/>
        </a:p>
      </dgm:t>
    </dgm:pt>
    <dgm:pt modelId="{19722A22-C64C-467A-98D8-DA69D92BC5CC}">
      <dgm:prSet/>
      <dgm:spPr/>
      <dgm:t>
        <a:bodyPr/>
        <a:lstStyle/>
        <a:p>
          <a:r>
            <a:rPr lang="en-US" dirty="0"/>
            <a:t>Public solution stacks for web applications</a:t>
          </a:r>
        </a:p>
      </dgm:t>
    </dgm:pt>
    <dgm:pt modelId="{353C8C02-7EBE-42F5-883D-C87F8D9A2F4E}" type="parTrans" cxnId="{774F2A1A-1EF7-4194-A17C-EC3D66EF7618}">
      <dgm:prSet/>
      <dgm:spPr/>
      <dgm:t>
        <a:bodyPr/>
        <a:lstStyle/>
        <a:p>
          <a:endParaRPr lang="en-US"/>
        </a:p>
      </dgm:t>
    </dgm:pt>
    <dgm:pt modelId="{2DEFFF91-7419-4196-B3A3-47EFEFA1D492}" type="sibTrans" cxnId="{774F2A1A-1EF7-4194-A17C-EC3D66EF7618}">
      <dgm:prSet/>
      <dgm:spPr/>
      <dgm:t>
        <a:bodyPr/>
        <a:lstStyle/>
        <a:p>
          <a:endParaRPr lang="en-US"/>
        </a:p>
      </dgm:t>
    </dgm:pt>
    <dgm:pt modelId="{0F4592EE-EB17-4794-8F08-22B8B148544D}">
      <dgm:prSet/>
      <dgm:spPr/>
      <dgm:t>
        <a:bodyPr/>
        <a:lstStyle/>
        <a:p>
          <a:r>
            <a:rPr lang="en-US"/>
            <a:t>OS, web server, language interpreters, provisions for automatic scaling, all shielded from the user</a:t>
          </a:r>
        </a:p>
      </dgm:t>
    </dgm:pt>
    <dgm:pt modelId="{0ACEDFEF-C501-4018-8D91-2CE19997E42F}" type="parTrans" cxnId="{34701503-4113-4CE6-8642-42D5524DBF77}">
      <dgm:prSet/>
      <dgm:spPr/>
      <dgm:t>
        <a:bodyPr/>
        <a:lstStyle/>
        <a:p>
          <a:endParaRPr lang="en-US"/>
        </a:p>
      </dgm:t>
    </dgm:pt>
    <dgm:pt modelId="{1A58CFE3-65CF-4411-9AEA-41E49A7DB00B}" type="sibTrans" cxnId="{34701503-4113-4CE6-8642-42D5524DBF77}">
      <dgm:prSet/>
      <dgm:spPr/>
      <dgm:t>
        <a:bodyPr/>
        <a:lstStyle/>
        <a:p>
          <a:endParaRPr lang="en-US"/>
        </a:p>
      </dgm:t>
    </dgm:pt>
    <dgm:pt modelId="{AEC1D62F-B6FA-4E09-BB82-B9BB96FBDEAE}">
      <dgm:prSet/>
      <dgm:spPr/>
      <dgm:t>
        <a:bodyPr/>
        <a:lstStyle/>
        <a:p>
          <a:r>
            <a:rPr lang="en-US"/>
            <a:t>Each system only has a few supported languages</a:t>
          </a:r>
        </a:p>
      </dgm:t>
    </dgm:pt>
    <dgm:pt modelId="{18F73523-8ECD-4FF2-AC2E-F6ACD4436BC9}" type="parTrans" cxnId="{77D42C97-CCEC-4524-A2D8-D74715DCB0E8}">
      <dgm:prSet/>
      <dgm:spPr/>
      <dgm:t>
        <a:bodyPr/>
        <a:lstStyle/>
        <a:p>
          <a:endParaRPr lang="en-US"/>
        </a:p>
      </dgm:t>
    </dgm:pt>
    <dgm:pt modelId="{B544A0AF-3064-404D-B2A0-A9913CCB8C8B}" type="sibTrans" cxnId="{77D42C97-CCEC-4524-A2D8-D74715DCB0E8}">
      <dgm:prSet/>
      <dgm:spPr/>
      <dgm:t>
        <a:bodyPr/>
        <a:lstStyle/>
        <a:p>
          <a:endParaRPr lang="en-US"/>
        </a:p>
      </dgm:t>
    </dgm:pt>
    <dgm:pt modelId="{A3C65BDA-5713-4EB4-9ACA-F0E191220966}">
      <dgm:prSet/>
      <dgm:spPr/>
      <dgm:t>
        <a:bodyPr/>
        <a:lstStyle/>
        <a:p>
          <a:r>
            <a:rPr lang="en-US"/>
            <a:t>Automatic deployment and scaling not trivial</a:t>
          </a:r>
        </a:p>
      </dgm:t>
    </dgm:pt>
    <dgm:pt modelId="{C1F515B3-1F0F-496B-8E9A-ED5F04CC1F76}" type="parTrans" cxnId="{C1AC316A-F2F0-4EC9-AAEC-27A0A8EBEBDC}">
      <dgm:prSet/>
      <dgm:spPr/>
      <dgm:t>
        <a:bodyPr/>
        <a:lstStyle/>
        <a:p>
          <a:endParaRPr lang="en-US"/>
        </a:p>
      </dgm:t>
    </dgm:pt>
    <dgm:pt modelId="{691A9ABB-45C5-4CAD-A9F4-D088A695C442}" type="sibTrans" cxnId="{C1AC316A-F2F0-4EC9-AAEC-27A0A8EBEBDC}">
      <dgm:prSet/>
      <dgm:spPr/>
      <dgm:t>
        <a:bodyPr/>
        <a:lstStyle/>
        <a:p>
          <a:endParaRPr lang="en-US"/>
        </a:p>
      </dgm:t>
    </dgm:pt>
    <dgm:pt modelId="{07C40026-B35B-421B-BEC1-FA13ED0B9EBB}">
      <dgm:prSet/>
      <dgm:spPr/>
      <dgm:t>
        <a:bodyPr/>
        <a:lstStyle/>
        <a:p>
          <a:r>
            <a:rPr lang="en-US"/>
            <a:t>Offers development tools</a:t>
          </a:r>
        </a:p>
      </dgm:t>
    </dgm:pt>
    <dgm:pt modelId="{3B984C68-B393-4D1A-B133-18A52479514A}" type="parTrans" cxnId="{132D3053-4C65-4B48-8C1C-CC16327B6123}">
      <dgm:prSet/>
      <dgm:spPr/>
      <dgm:t>
        <a:bodyPr/>
        <a:lstStyle/>
        <a:p>
          <a:endParaRPr lang="en-US"/>
        </a:p>
      </dgm:t>
    </dgm:pt>
    <dgm:pt modelId="{E72107CE-71EF-4486-A3FE-3B9AF43DD4A7}" type="sibTrans" cxnId="{132D3053-4C65-4B48-8C1C-CC16327B6123}">
      <dgm:prSet/>
      <dgm:spPr/>
      <dgm:t>
        <a:bodyPr/>
        <a:lstStyle/>
        <a:p>
          <a:endParaRPr lang="en-US"/>
        </a:p>
      </dgm:t>
    </dgm:pt>
    <dgm:pt modelId="{36F6E0DD-27E3-40C0-BAF3-FBD7EA20571A}">
      <dgm:prSet/>
      <dgm:spPr/>
      <dgm:t>
        <a:bodyPr/>
        <a:lstStyle/>
        <a:p>
          <a:r>
            <a:rPr lang="en-US"/>
            <a:t>Libraries for specific services</a:t>
          </a:r>
        </a:p>
      </dgm:t>
    </dgm:pt>
    <dgm:pt modelId="{23F7B9AB-21F4-47D2-8EA2-E17278BD39A8}" type="parTrans" cxnId="{FD9C3472-DAB7-461A-930E-B12E2B0BE3D5}">
      <dgm:prSet/>
      <dgm:spPr/>
      <dgm:t>
        <a:bodyPr/>
        <a:lstStyle/>
        <a:p>
          <a:endParaRPr lang="en-US"/>
        </a:p>
      </dgm:t>
    </dgm:pt>
    <dgm:pt modelId="{C5C35DF3-E1DF-408D-8366-7030C3AAE5EF}" type="sibTrans" cxnId="{FD9C3472-DAB7-461A-930E-B12E2B0BE3D5}">
      <dgm:prSet/>
      <dgm:spPr/>
      <dgm:t>
        <a:bodyPr/>
        <a:lstStyle/>
        <a:p>
          <a:endParaRPr lang="en-US"/>
        </a:p>
      </dgm:t>
    </dgm:pt>
    <dgm:pt modelId="{8BB034FE-DE97-400F-B2DC-6237F563ED8D}">
      <dgm:prSet/>
      <dgm:spPr/>
      <dgm:t>
        <a:bodyPr/>
        <a:lstStyle/>
        <a:p>
          <a:r>
            <a:rPr lang="en-US"/>
            <a:t>IDE plugins, deployment tools</a:t>
          </a:r>
        </a:p>
      </dgm:t>
    </dgm:pt>
    <dgm:pt modelId="{97F46212-0438-4CA1-AB92-5636F2E473CB}" type="parTrans" cxnId="{238C5165-4B47-46CF-AFAC-84BE99EF7AEF}">
      <dgm:prSet/>
      <dgm:spPr/>
      <dgm:t>
        <a:bodyPr/>
        <a:lstStyle/>
        <a:p>
          <a:endParaRPr lang="en-US"/>
        </a:p>
      </dgm:t>
    </dgm:pt>
    <dgm:pt modelId="{8A50EB87-BFEC-42FF-8661-F3F03D5CA448}" type="sibTrans" cxnId="{238C5165-4B47-46CF-AFAC-84BE99EF7AEF}">
      <dgm:prSet/>
      <dgm:spPr/>
      <dgm:t>
        <a:bodyPr/>
        <a:lstStyle/>
        <a:p>
          <a:endParaRPr lang="en-US"/>
        </a:p>
      </dgm:t>
    </dgm:pt>
    <dgm:pt modelId="{C495D10A-7744-4BB3-AB5D-A14D17D99D2D}">
      <dgm:prSet/>
      <dgm:spPr/>
      <dgm:t>
        <a:bodyPr/>
        <a:lstStyle/>
        <a:p>
          <a:r>
            <a:rPr lang="en-US" dirty="0"/>
            <a:t>Two types – Instance PaaS, Framework PaaS</a:t>
          </a:r>
        </a:p>
      </dgm:t>
    </dgm:pt>
    <dgm:pt modelId="{FB9CDBC9-09F8-49E8-95FC-FF0061C96481}" type="parTrans" cxnId="{536E6D58-8C87-45AA-901F-C8D52C377DDF}">
      <dgm:prSet/>
      <dgm:spPr/>
      <dgm:t>
        <a:bodyPr/>
        <a:lstStyle/>
        <a:p>
          <a:endParaRPr lang="en-US"/>
        </a:p>
      </dgm:t>
    </dgm:pt>
    <dgm:pt modelId="{4229ECDD-E26C-4DB9-BA04-804966FCE757}" type="sibTrans" cxnId="{536E6D58-8C87-45AA-901F-C8D52C377DDF}">
      <dgm:prSet/>
      <dgm:spPr/>
      <dgm:t>
        <a:bodyPr/>
        <a:lstStyle/>
        <a:p>
          <a:endParaRPr lang="en-US"/>
        </a:p>
      </dgm:t>
    </dgm:pt>
    <dgm:pt modelId="{89303333-BB19-4D2C-B5A1-F9EF1E54401F}" type="pres">
      <dgm:prSet presAssocID="{EED64DF4-D060-4906-AE26-BB750B4E6215}" presName="root" presStyleCnt="0">
        <dgm:presLayoutVars>
          <dgm:dir/>
          <dgm:resizeHandles val="exact"/>
        </dgm:presLayoutVars>
      </dgm:prSet>
      <dgm:spPr/>
    </dgm:pt>
    <dgm:pt modelId="{86C2048E-1FE9-488F-A733-330D03DDEC48}" type="pres">
      <dgm:prSet presAssocID="{19722A22-C64C-467A-98D8-DA69D92BC5CC}" presName="compNode" presStyleCnt="0"/>
      <dgm:spPr/>
    </dgm:pt>
    <dgm:pt modelId="{691FE955-442F-4814-B947-24366D361D65}" type="pres">
      <dgm:prSet presAssocID="{19722A22-C64C-467A-98D8-DA69D92BC5CC}" presName="bgRect" presStyleLbl="bgShp" presStyleIdx="0" presStyleCnt="4" custLinFactNeighborX="-7087" custLinFactNeighborY="-197"/>
      <dgm:spPr/>
    </dgm:pt>
    <dgm:pt modelId="{C14F60DA-6F69-49F4-A478-2D4866E7F7C1}" type="pres">
      <dgm:prSet presAssocID="{19722A22-C64C-467A-98D8-DA69D92BC5CC}"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140A2326-66EC-4CC1-AADE-8C76D379151B}" type="pres">
      <dgm:prSet presAssocID="{19722A22-C64C-467A-98D8-DA69D92BC5CC}" presName="spaceRect" presStyleCnt="0"/>
      <dgm:spPr/>
    </dgm:pt>
    <dgm:pt modelId="{50586F6F-13E9-4B8B-901C-8F4F63030523}" type="pres">
      <dgm:prSet presAssocID="{19722A22-C64C-467A-98D8-DA69D92BC5CC}" presName="parTx" presStyleLbl="revTx" presStyleIdx="0" presStyleCnt="7">
        <dgm:presLayoutVars>
          <dgm:chMax val="0"/>
          <dgm:chPref val="0"/>
        </dgm:presLayoutVars>
      </dgm:prSet>
      <dgm:spPr/>
    </dgm:pt>
    <dgm:pt modelId="{6422EDAE-1EA2-43B3-9D75-8AC087B66C95}" type="pres">
      <dgm:prSet presAssocID="{19722A22-C64C-467A-98D8-DA69D92BC5CC}" presName="desTx" presStyleLbl="revTx" presStyleIdx="1" presStyleCnt="7">
        <dgm:presLayoutVars/>
      </dgm:prSet>
      <dgm:spPr/>
    </dgm:pt>
    <dgm:pt modelId="{672E545C-01A0-4689-B347-6B32274ADA44}" type="pres">
      <dgm:prSet presAssocID="{2DEFFF91-7419-4196-B3A3-47EFEFA1D492}" presName="sibTrans" presStyleCnt="0"/>
      <dgm:spPr/>
    </dgm:pt>
    <dgm:pt modelId="{8B98539D-2420-4FDF-B005-0FA4D2FA541F}" type="pres">
      <dgm:prSet presAssocID="{AEC1D62F-B6FA-4E09-BB82-B9BB96FBDEAE}" presName="compNode" presStyleCnt="0"/>
      <dgm:spPr/>
    </dgm:pt>
    <dgm:pt modelId="{C5051027-C147-4BE3-9119-1A5D05E3D89A}" type="pres">
      <dgm:prSet presAssocID="{AEC1D62F-B6FA-4E09-BB82-B9BB96FBDEAE}" presName="bgRect" presStyleLbl="bgShp" presStyleIdx="1" presStyleCnt="4"/>
      <dgm:spPr/>
    </dgm:pt>
    <dgm:pt modelId="{F4E61FE9-4FC3-44DC-8DBC-0B259FF432AD}" type="pres">
      <dgm:prSet presAssocID="{AEC1D62F-B6FA-4E09-BB82-B9BB96FBDEAE}"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DC559D3D-D0C4-4DF3-877B-DF4028566FFA}" type="pres">
      <dgm:prSet presAssocID="{AEC1D62F-B6FA-4E09-BB82-B9BB96FBDEAE}" presName="spaceRect" presStyleCnt="0"/>
      <dgm:spPr/>
    </dgm:pt>
    <dgm:pt modelId="{B2BD0175-E30A-43E2-9D84-E7E5DF408904}" type="pres">
      <dgm:prSet presAssocID="{AEC1D62F-B6FA-4E09-BB82-B9BB96FBDEAE}" presName="parTx" presStyleLbl="revTx" presStyleIdx="2" presStyleCnt="7">
        <dgm:presLayoutVars>
          <dgm:chMax val="0"/>
          <dgm:chPref val="0"/>
        </dgm:presLayoutVars>
      </dgm:prSet>
      <dgm:spPr/>
    </dgm:pt>
    <dgm:pt modelId="{C6EE49D0-F8C8-4994-A612-0548E7D9B67C}" type="pres">
      <dgm:prSet presAssocID="{AEC1D62F-B6FA-4E09-BB82-B9BB96FBDEAE}" presName="desTx" presStyleLbl="revTx" presStyleIdx="3" presStyleCnt="7">
        <dgm:presLayoutVars/>
      </dgm:prSet>
      <dgm:spPr/>
    </dgm:pt>
    <dgm:pt modelId="{309B6FFD-9DF2-4D67-9DF9-8CF83714C6AA}" type="pres">
      <dgm:prSet presAssocID="{B544A0AF-3064-404D-B2A0-A9913CCB8C8B}" presName="sibTrans" presStyleCnt="0"/>
      <dgm:spPr/>
    </dgm:pt>
    <dgm:pt modelId="{9F87234C-C187-4539-8BDA-310E4B5AD8CA}" type="pres">
      <dgm:prSet presAssocID="{07C40026-B35B-421B-BEC1-FA13ED0B9EBB}" presName="compNode" presStyleCnt="0"/>
      <dgm:spPr/>
    </dgm:pt>
    <dgm:pt modelId="{BC8BEDDB-BF2C-474E-854F-5FCB85BB08D1}" type="pres">
      <dgm:prSet presAssocID="{07C40026-B35B-421B-BEC1-FA13ED0B9EBB}" presName="bgRect" presStyleLbl="bgShp" presStyleIdx="2" presStyleCnt="4"/>
      <dgm:spPr/>
    </dgm:pt>
    <dgm:pt modelId="{555E41F9-9ACF-4BE6-B1B4-37568E6ABCE2}" type="pres">
      <dgm:prSet presAssocID="{07C40026-B35B-421B-BEC1-FA13ED0B9EBB}"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6D509E9B-9CCB-4251-8379-633E1B920072}" type="pres">
      <dgm:prSet presAssocID="{07C40026-B35B-421B-BEC1-FA13ED0B9EBB}" presName="spaceRect" presStyleCnt="0"/>
      <dgm:spPr/>
    </dgm:pt>
    <dgm:pt modelId="{9F8832CC-0A8E-4D77-B293-42771B4002A7}" type="pres">
      <dgm:prSet presAssocID="{07C40026-B35B-421B-BEC1-FA13ED0B9EBB}" presName="parTx" presStyleLbl="revTx" presStyleIdx="4" presStyleCnt="7">
        <dgm:presLayoutVars>
          <dgm:chMax val="0"/>
          <dgm:chPref val="0"/>
        </dgm:presLayoutVars>
      </dgm:prSet>
      <dgm:spPr/>
    </dgm:pt>
    <dgm:pt modelId="{00331A53-0E81-42D4-8D3D-B0FE55B4C887}" type="pres">
      <dgm:prSet presAssocID="{07C40026-B35B-421B-BEC1-FA13ED0B9EBB}" presName="desTx" presStyleLbl="revTx" presStyleIdx="5" presStyleCnt="7">
        <dgm:presLayoutVars/>
      </dgm:prSet>
      <dgm:spPr/>
    </dgm:pt>
    <dgm:pt modelId="{81B328FB-90A5-4114-8C6B-CC31220E3CF2}" type="pres">
      <dgm:prSet presAssocID="{E72107CE-71EF-4486-A3FE-3B9AF43DD4A7}" presName="sibTrans" presStyleCnt="0"/>
      <dgm:spPr/>
    </dgm:pt>
    <dgm:pt modelId="{DCBD0FEF-E230-4CE2-B3BB-1E6795DC373D}" type="pres">
      <dgm:prSet presAssocID="{C495D10A-7744-4BB3-AB5D-A14D17D99D2D}" presName="compNode" presStyleCnt="0"/>
      <dgm:spPr/>
    </dgm:pt>
    <dgm:pt modelId="{AAB81FFD-15E8-4B35-A718-5417F538E3FC}" type="pres">
      <dgm:prSet presAssocID="{C495D10A-7744-4BB3-AB5D-A14D17D99D2D}" presName="bgRect" presStyleLbl="bgShp" presStyleIdx="3" presStyleCnt="4"/>
      <dgm:spPr/>
    </dgm:pt>
    <dgm:pt modelId="{3D6F3C3B-713D-44FD-91BF-4B856EC4D12A}" type="pres">
      <dgm:prSet presAssocID="{C495D10A-7744-4BB3-AB5D-A14D17D99D2D}"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D79F8195-ABFD-4C9E-AE10-2E954F5BB57B}" type="pres">
      <dgm:prSet presAssocID="{C495D10A-7744-4BB3-AB5D-A14D17D99D2D}" presName="spaceRect" presStyleCnt="0"/>
      <dgm:spPr/>
    </dgm:pt>
    <dgm:pt modelId="{B1A1B3C9-F30A-44F0-837A-FC7CFBB3E8BC}" type="pres">
      <dgm:prSet presAssocID="{C495D10A-7744-4BB3-AB5D-A14D17D99D2D}" presName="parTx" presStyleLbl="revTx" presStyleIdx="6" presStyleCnt="7">
        <dgm:presLayoutVars>
          <dgm:chMax val="0"/>
          <dgm:chPref val="0"/>
        </dgm:presLayoutVars>
      </dgm:prSet>
      <dgm:spPr/>
    </dgm:pt>
  </dgm:ptLst>
  <dgm:cxnLst>
    <dgm:cxn modelId="{34701503-4113-4CE6-8642-42D5524DBF77}" srcId="{19722A22-C64C-467A-98D8-DA69D92BC5CC}" destId="{0F4592EE-EB17-4794-8F08-22B8B148544D}" srcOrd="0" destOrd="0" parTransId="{0ACEDFEF-C501-4018-8D91-2CE19997E42F}" sibTransId="{1A58CFE3-65CF-4411-9AEA-41E49A7DB00B}"/>
    <dgm:cxn modelId="{774F2A1A-1EF7-4194-A17C-EC3D66EF7618}" srcId="{EED64DF4-D060-4906-AE26-BB750B4E6215}" destId="{19722A22-C64C-467A-98D8-DA69D92BC5CC}" srcOrd="0" destOrd="0" parTransId="{353C8C02-7EBE-42F5-883D-C87F8D9A2F4E}" sibTransId="{2DEFFF91-7419-4196-B3A3-47EFEFA1D492}"/>
    <dgm:cxn modelId="{0DEF5621-8252-4F5C-BC64-22F2584AA1F0}" type="presOf" srcId="{C495D10A-7744-4BB3-AB5D-A14D17D99D2D}" destId="{B1A1B3C9-F30A-44F0-837A-FC7CFBB3E8BC}" srcOrd="0" destOrd="0" presId="urn:microsoft.com/office/officeart/2018/2/layout/IconVerticalSolidList"/>
    <dgm:cxn modelId="{E8D9C839-DE3A-4CCD-A942-0E021135951D}" type="presOf" srcId="{07C40026-B35B-421B-BEC1-FA13ED0B9EBB}" destId="{9F8832CC-0A8E-4D77-B293-42771B4002A7}" srcOrd="0" destOrd="0" presId="urn:microsoft.com/office/officeart/2018/2/layout/IconVerticalSolidList"/>
    <dgm:cxn modelId="{238C5165-4B47-46CF-AFAC-84BE99EF7AEF}" srcId="{07C40026-B35B-421B-BEC1-FA13ED0B9EBB}" destId="{8BB034FE-DE97-400F-B2DC-6237F563ED8D}" srcOrd="1" destOrd="0" parTransId="{97F46212-0438-4CA1-AB92-5636F2E473CB}" sibTransId="{8A50EB87-BFEC-42FF-8661-F3F03D5CA448}"/>
    <dgm:cxn modelId="{C1AC316A-F2F0-4EC9-AAEC-27A0A8EBEBDC}" srcId="{AEC1D62F-B6FA-4E09-BB82-B9BB96FBDEAE}" destId="{A3C65BDA-5713-4EB4-9ACA-F0E191220966}" srcOrd="0" destOrd="0" parTransId="{C1F515B3-1F0F-496B-8E9A-ED5F04CC1F76}" sibTransId="{691A9ABB-45C5-4CAD-A9F4-D088A695C442}"/>
    <dgm:cxn modelId="{07A9AA51-7E24-4573-923F-68647AFF8AC2}" type="presOf" srcId="{A3C65BDA-5713-4EB4-9ACA-F0E191220966}" destId="{C6EE49D0-F8C8-4994-A612-0548E7D9B67C}" srcOrd="0" destOrd="0" presId="urn:microsoft.com/office/officeart/2018/2/layout/IconVerticalSolidList"/>
    <dgm:cxn modelId="{FD9C3472-DAB7-461A-930E-B12E2B0BE3D5}" srcId="{07C40026-B35B-421B-BEC1-FA13ED0B9EBB}" destId="{36F6E0DD-27E3-40C0-BAF3-FBD7EA20571A}" srcOrd="0" destOrd="0" parTransId="{23F7B9AB-21F4-47D2-8EA2-E17278BD39A8}" sibTransId="{C5C35DF3-E1DF-408D-8366-7030C3AAE5EF}"/>
    <dgm:cxn modelId="{132D3053-4C65-4B48-8C1C-CC16327B6123}" srcId="{EED64DF4-D060-4906-AE26-BB750B4E6215}" destId="{07C40026-B35B-421B-BEC1-FA13ED0B9EBB}" srcOrd="2" destOrd="0" parTransId="{3B984C68-B393-4D1A-B133-18A52479514A}" sibTransId="{E72107CE-71EF-4486-A3FE-3B9AF43DD4A7}"/>
    <dgm:cxn modelId="{536E6D58-8C87-45AA-901F-C8D52C377DDF}" srcId="{EED64DF4-D060-4906-AE26-BB750B4E6215}" destId="{C495D10A-7744-4BB3-AB5D-A14D17D99D2D}" srcOrd="3" destOrd="0" parTransId="{FB9CDBC9-09F8-49E8-95FC-FF0061C96481}" sibTransId="{4229ECDD-E26C-4DB9-BA04-804966FCE757}"/>
    <dgm:cxn modelId="{F3D75B87-F703-4BBA-9CB5-62626CD80210}" type="presOf" srcId="{36F6E0DD-27E3-40C0-BAF3-FBD7EA20571A}" destId="{00331A53-0E81-42D4-8D3D-B0FE55B4C887}" srcOrd="0" destOrd="0" presId="urn:microsoft.com/office/officeart/2018/2/layout/IconVerticalSolidList"/>
    <dgm:cxn modelId="{8C48698A-23A8-4786-9174-C2F74BA866EB}" type="presOf" srcId="{0F4592EE-EB17-4794-8F08-22B8B148544D}" destId="{6422EDAE-1EA2-43B3-9D75-8AC087B66C95}" srcOrd="0" destOrd="0" presId="urn:microsoft.com/office/officeart/2018/2/layout/IconVerticalSolidList"/>
    <dgm:cxn modelId="{77D42C97-CCEC-4524-A2D8-D74715DCB0E8}" srcId="{EED64DF4-D060-4906-AE26-BB750B4E6215}" destId="{AEC1D62F-B6FA-4E09-BB82-B9BB96FBDEAE}" srcOrd="1" destOrd="0" parTransId="{18F73523-8ECD-4FF2-AC2E-F6ACD4436BC9}" sibTransId="{B544A0AF-3064-404D-B2A0-A9913CCB8C8B}"/>
    <dgm:cxn modelId="{DD2C899C-6AC8-4CC2-899E-12F52F964B7B}" type="presOf" srcId="{19722A22-C64C-467A-98D8-DA69D92BC5CC}" destId="{50586F6F-13E9-4B8B-901C-8F4F63030523}" srcOrd="0" destOrd="0" presId="urn:microsoft.com/office/officeart/2018/2/layout/IconVerticalSolidList"/>
    <dgm:cxn modelId="{00210CA4-067D-41A5-B4EA-A93A91C15FC1}" type="presOf" srcId="{AEC1D62F-B6FA-4E09-BB82-B9BB96FBDEAE}" destId="{B2BD0175-E30A-43E2-9D84-E7E5DF408904}" srcOrd="0" destOrd="0" presId="urn:microsoft.com/office/officeart/2018/2/layout/IconVerticalSolidList"/>
    <dgm:cxn modelId="{62345CBF-1810-4913-AF0D-AAF4D0E1D676}" type="presOf" srcId="{8BB034FE-DE97-400F-B2DC-6237F563ED8D}" destId="{00331A53-0E81-42D4-8D3D-B0FE55B4C887}" srcOrd="0" destOrd="1" presId="urn:microsoft.com/office/officeart/2018/2/layout/IconVerticalSolidList"/>
    <dgm:cxn modelId="{43EABAE6-4380-499D-9083-3AE8EF2A754A}" type="presOf" srcId="{EED64DF4-D060-4906-AE26-BB750B4E6215}" destId="{89303333-BB19-4D2C-B5A1-F9EF1E54401F}" srcOrd="0" destOrd="0" presId="urn:microsoft.com/office/officeart/2018/2/layout/IconVerticalSolidList"/>
    <dgm:cxn modelId="{AB54D1D6-75C1-4BE2-89DB-C90C66269445}" type="presParOf" srcId="{89303333-BB19-4D2C-B5A1-F9EF1E54401F}" destId="{86C2048E-1FE9-488F-A733-330D03DDEC48}" srcOrd="0" destOrd="0" presId="urn:microsoft.com/office/officeart/2018/2/layout/IconVerticalSolidList"/>
    <dgm:cxn modelId="{7B32EB87-A1F5-4528-85BA-3EFD3E610045}" type="presParOf" srcId="{86C2048E-1FE9-488F-A733-330D03DDEC48}" destId="{691FE955-442F-4814-B947-24366D361D65}" srcOrd="0" destOrd="0" presId="urn:microsoft.com/office/officeart/2018/2/layout/IconVerticalSolidList"/>
    <dgm:cxn modelId="{F2CD2CE5-DB4A-4A8C-9023-E617A08E5713}" type="presParOf" srcId="{86C2048E-1FE9-488F-A733-330D03DDEC48}" destId="{C14F60DA-6F69-49F4-A478-2D4866E7F7C1}" srcOrd="1" destOrd="0" presId="urn:microsoft.com/office/officeart/2018/2/layout/IconVerticalSolidList"/>
    <dgm:cxn modelId="{BD7844C5-5D41-4834-9C06-BC3730543328}" type="presParOf" srcId="{86C2048E-1FE9-488F-A733-330D03DDEC48}" destId="{140A2326-66EC-4CC1-AADE-8C76D379151B}" srcOrd="2" destOrd="0" presId="urn:microsoft.com/office/officeart/2018/2/layout/IconVerticalSolidList"/>
    <dgm:cxn modelId="{D980A8F0-B92D-46FC-94BC-BFB75910006C}" type="presParOf" srcId="{86C2048E-1FE9-488F-A733-330D03DDEC48}" destId="{50586F6F-13E9-4B8B-901C-8F4F63030523}" srcOrd="3" destOrd="0" presId="urn:microsoft.com/office/officeart/2018/2/layout/IconVerticalSolidList"/>
    <dgm:cxn modelId="{9A8642FD-D3E2-401F-B21A-443D4D24D6C9}" type="presParOf" srcId="{86C2048E-1FE9-488F-A733-330D03DDEC48}" destId="{6422EDAE-1EA2-43B3-9D75-8AC087B66C95}" srcOrd="4" destOrd="0" presId="urn:microsoft.com/office/officeart/2018/2/layout/IconVerticalSolidList"/>
    <dgm:cxn modelId="{727D8C70-4969-41F6-82A9-601389AFA131}" type="presParOf" srcId="{89303333-BB19-4D2C-B5A1-F9EF1E54401F}" destId="{672E545C-01A0-4689-B347-6B32274ADA44}" srcOrd="1" destOrd="0" presId="urn:microsoft.com/office/officeart/2018/2/layout/IconVerticalSolidList"/>
    <dgm:cxn modelId="{DA437708-0ABC-4F0F-B1F2-9262483CCC99}" type="presParOf" srcId="{89303333-BB19-4D2C-B5A1-F9EF1E54401F}" destId="{8B98539D-2420-4FDF-B005-0FA4D2FA541F}" srcOrd="2" destOrd="0" presId="urn:microsoft.com/office/officeart/2018/2/layout/IconVerticalSolidList"/>
    <dgm:cxn modelId="{5375EDDF-2653-46B2-98F8-4CE8AD234A4C}" type="presParOf" srcId="{8B98539D-2420-4FDF-B005-0FA4D2FA541F}" destId="{C5051027-C147-4BE3-9119-1A5D05E3D89A}" srcOrd="0" destOrd="0" presId="urn:microsoft.com/office/officeart/2018/2/layout/IconVerticalSolidList"/>
    <dgm:cxn modelId="{338DB7BC-C1A7-44EF-AF64-23BE9B5A1A27}" type="presParOf" srcId="{8B98539D-2420-4FDF-B005-0FA4D2FA541F}" destId="{F4E61FE9-4FC3-44DC-8DBC-0B259FF432AD}" srcOrd="1" destOrd="0" presId="urn:microsoft.com/office/officeart/2018/2/layout/IconVerticalSolidList"/>
    <dgm:cxn modelId="{127D41E4-55E0-4154-96B1-13BF379FEA49}" type="presParOf" srcId="{8B98539D-2420-4FDF-B005-0FA4D2FA541F}" destId="{DC559D3D-D0C4-4DF3-877B-DF4028566FFA}" srcOrd="2" destOrd="0" presId="urn:microsoft.com/office/officeart/2018/2/layout/IconVerticalSolidList"/>
    <dgm:cxn modelId="{D20BC91C-E8E2-459F-8E10-9A854C0C6579}" type="presParOf" srcId="{8B98539D-2420-4FDF-B005-0FA4D2FA541F}" destId="{B2BD0175-E30A-43E2-9D84-E7E5DF408904}" srcOrd="3" destOrd="0" presId="urn:microsoft.com/office/officeart/2018/2/layout/IconVerticalSolidList"/>
    <dgm:cxn modelId="{4BE764FB-71BC-4DCD-9916-9D6AE8066F5C}" type="presParOf" srcId="{8B98539D-2420-4FDF-B005-0FA4D2FA541F}" destId="{C6EE49D0-F8C8-4994-A612-0548E7D9B67C}" srcOrd="4" destOrd="0" presId="urn:microsoft.com/office/officeart/2018/2/layout/IconVerticalSolidList"/>
    <dgm:cxn modelId="{F6FD6E0F-EBAF-4F14-89F8-DF5C8BE91E25}" type="presParOf" srcId="{89303333-BB19-4D2C-B5A1-F9EF1E54401F}" destId="{309B6FFD-9DF2-4D67-9DF9-8CF83714C6AA}" srcOrd="3" destOrd="0" presId="urn:microsoft.com/office/officeart/2018/2/layout/IconVerticalSolidList"/>
    <dgm:cxn modelId="{317BF350-E29F-473E-867F-102845CFE325}" type="presParOf" srcId="{89303333-BB19-4D2C-B5A1-F9EF1E54401F}" destId="{9F87234C-C187-4539-8BDA-310E4B5AD8CA}" srcOrd="4" destOrd="0" presId="urn:microsoft.com/office/officeart/2018/2/layout/IconVerticalSolidList"/>
    <dgm:cxn modelId="{896463E9-32B8-4BCA-BBC2-BE39C1A6D21C}" type="presParOf" srcId="{9F87234C-C187-4539-8BDA-310E4B5AD8CA}" destId="{BC8BEDDB-BF2C-474E-854F-5FCB85BB08D1}" srcOrd="0" destOrd="0" presId="urn:microsoft.com/office/officeart/2018/2/layout/IconVerticalSolidList"/>
    <dgm:cxn modelId="{6A7D1431-EB9D-4AC1-B6A2-1D97412E73B2}" type="presParOf" srcId="{9F87234C-C187-4539-8BDA-310E4B5AD8CA}" destId="{555E41F9-9ACF-4BE6-B1B4-37568E6ABCE2}" srcOrd="1" destOrd="0" presId="urn:microsoft.com/office/officeart/2018/2/layout/IconVerticalSolidList"/>
    <dgm:cxn modelId="{F60D2BBC-05FD-4347-BAD2-5A28F4E9B5B2}" type="presParOf" srcId="{9F87234C-C187-4539-8BDA-310E4B5AD8CA}" destId="{6D509E9B-9CCB-4251-8379-633E1B920072}" srcOrd="2" destOrd="0" presId="urn:microsoft.com/office/officeart/2018/2/layout/IconVerticalSolidList"/>
    <dgm:cxn modelId="{3DECC3A0-C991-4F7F-84F2-00DAA777B20B}" type="presParOf" srcId="{9F87234C-C187-4539-8BDA-310E4B5AD8CA}" destId="{9F8832CC-0A8E-4D77-B293-42771B4002A7}" srcOrd="3" destOrd="0" presId="urn:microsoft.com/office/officeart/2018/2/layout/IconVerticalSolidList"/>
    <dgm:cxn modelId="{2218A0CF-33B9-4244-81A3-235EB14AE8E2}" type="presParOf" srcId="{9F87234C-C187-4539-8BDA-310E4B5AD8CA}" destId="{00331A53-0E81-42D4-8D3D-B0FE55B4C887}" srcOrd="4" destOrd="0" presId="urn:microsoft.com/office/officeart/2018/2/layout/IconVerticalSolidList"/>
    <dgm:cxn modelId="{91EA642A-937E-46D5-B0CB-E10D54FC1E0F}" type="presParOf" srcId="{89303333-BB19-4D2C-B5A1-F9EF1E54401F}" destId="{81B328FB-90A5-4114-8C6B-CC31220E3CF2}" srcOrd="5" destOrd="0" presId="urn:microsoft.com/office/officeart/2018/2/layout/IconVerticalSolidList"/>
    <dgm:cxn modelId="{49C50E82-3D84-4C4F-8A8E-BEF88EF06F5B}" type="presParOf" srcId="{89303333-BB19-4D2C-B5A1-F9EF1E54401F}" destId="{DCBD0FEF-E230-4CE2-B3BB-1E6795DC373D}" srcOrd="6" destOrd="0" presId="urn:microsoft.com/office/officeart/2018/2/layout/IconVerticalSolidList"/>
    <dgm:cxn modelId="{1F10DD6E-06DA-4D0A-BF05-9B2D2A5E3F68}" type="presParOf" srcId="{DCBD0FEF-E230-4CE2-B3BB-1E6795DC373D}" destId="{AAB81FFD-15E8-4B35-A718-5417F538E3FC}" srcOrd="0" destOrd="0" presId="urn:microsoft.com/office/officeart/2018/2/layout/IconVerticalSolidList"/>
    <dgm:cxn modelId="{0F85A67C-E62B-4EFE-99B6-0960D16D1704}" type="presParOf" srcId="{DCBD0FEF-E230-4CE2-B3BB-1E6795DC373D}" destId="{3D6F3C3B-713D-44FD-91BF-4B856EC4D12A}" srcOrd="1" destOrd="0" presId="urn:microsoft.com/office/officeart/2018/2/layout/IconVerticalSolidList"/>
    <dgm:cxn modelId="{E20BE96C-8286-4D94-8F38-F4D5FFE2A360}" type="presParOf" srcId="{DCBD0FEF-E230-4CE2-B3BB-1E6795DC373D}" destId="{D79F8195-ABFD-4C9E-AE10-2E954F5BB57B}" srcOrd="2" destOrd="0" presId="urn:microsoft.com/office/officeart/2018/2/layout/IconVerticalSolidList"/>
    <dgm:cxn modelId="{3AF21818-91CB-4D14-9009-6792066CD7DF}" type="presParOf" srcId="{DCBD0FEF-E230-4CE2-B3BB-1E6795DC373D}" destId="{B1A1B3C9-F30A-44F0-837A-FC7CFBB3E8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FE955-442F-4814-B947-24366D361D65}">
      <dsp:nvSpPr>
        <dsp:cNvPr id="0" name=""/>
        <dsp:cNvSpPr/>
      </dsp:nvSpPr>
      <dsp:spPr bwMode="white">
        <a:xfrm>
          <a:off x="0" y="0"/>
          <a:ext cx="9677400" cy="1045139"/>
        </a:xfrm>
        <a:prstGeom prst="roundRect">
          <a:avLst>
            <a:gd name="adj" fmla="val 10000"/>
          </a:avLst>
        </a:prstGeom>
        <a:solidFill>
          <a:schemeClr val="accent2">
            <a:hueOff val="0"/>
            <a:satOff val="0"/>
            <a:lumOff val="0"/>
            <a:alphaOff val="0"/>
          </a:schemeClr>
        </a:solidFill>
        <a:ln>
          <a:noFill/>
        </a:ln>
        <a:effectLst/>
      </dsp:spPr>
      <dsp:style>
        <a:lnRef idx="0">
          <a:schemeClr val="lt1">
            <a:alpha val="0"/>
          </a:schemeClr>
        </a:lnRef>
        <a:fillRef idx="1">
          <a:schemeClr val="accent2"/>
        </a:fillRef>
        <a:effectRef idx="0">
          <a:scrgbClr r="0" g="0" b="0"/>
        </a:effectRef>
        <a:fontRef idx="minor"/>
      </dsp:style>
    </dsp:sp>
    <dsp:sp modelId="{C14F60DA-6F69-49F4-A478-2D4866E7F7C1}">
      <dsp:nvSpPr>
        <dsp:cNvPr id="0" name=""/>
        <dsp:cNvSpPr/>
      </dsp:nvSpPr>
      <dsp:spPr bwMode="white">
        <a:xfrm>
          <a:off x="316154" y="235156"/>
          <a:ext cx="574826" cy="57482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hemeClr val="lt1">
            <a:alpha val="0"/>
          </a:schemeClr>
        </a:lnRef>
        <a:fillRef idx="1">
          <a:schemeClr val="bg1"/>
        </a:fillRef>
        <a:effectRef idx="0">
          <a:scrgbClr r="0" g="0" b="0"/>
        </a:effectRef>
        <a:fontRef idx="minor">
          <a:schemeClr val="lt1"/>
        </a:fontRef>
      </dsp:style>
    </dsp:sp>
    <dsp:sp modelId="{50586F6F-13E9-4B8B-901C-8F4F63030523}">
      <dsp:nvSpPr>
        <dsp:cNvPr id="0" name=""/>
        <dsp:cNvSpPr/>
      </dsp:nvSpPr>
      <dsp:spPr bwMode="white">
        <a:xfrm>
          <a:off x="1207135" y="0"/>
          <a:ext cx="4354830" cy="1045139"/>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110610" tIns="110610" rIns="110610" bIns="11061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Public solution stacks for web applications</a:t>
          </a:r>
        </a:p>
      </dsp:txBody>
      <dsp:txXfrm>
        <a:off x="1207135" y="0"/>
        <a:ext cx="4354830" cy="1045139"/>
      </dsp:txXfrm>
    </dsp:sp>
    <dsp:sp modelId="{6422EDAE-1EA2-43B3-9D75-8AC087B66C95}">
      <dsp:nvSpPr>
        <dsp:cNvPr id="0" name=""/>
        <dsp:cNvSpPr/>
      </dsp:nvSpPr>
      <dsp:spPr bwMode="white">
        <a:xfrm>
          <a:off x="5561965" y="0"/>
          <a:ext cx="4115435" cy="1045139"/>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110610" tIns="110610" rIns="110610" bIns="110610" numCol="1" spcCol="1270" anchor="ctr" anchorCtr="0">
          <a:noAutofit/>
        </a:bodyPr>
        <a:lstStyle/>
        <a:p>
          <a:pPr marL="0" lvl="0" indent="0" algn="l" defTabSz="1600200">
            <a:lnSpc>
              <a:spcPct val="90000"/>
            </a:lnSpc>
            <a:spcBef>
              <a:spcPct val="0"/>
            </a:spcBef>
            <a:spcAft>
              <a:spcPct val="35000"/>
            </a:spcAft>
            <a:buNone/>
          </a:pPr>
          <a:r>
            <a:rPr lang="en-US" sz="3600" kern="1200">
              <a:solidFill>
                <a:schemeClr val="bg1"/>
              </a:solidFill>
            </a:rPr>
            <a:t>OS, web server, language interpreters, provisions for automatic scaling, all shielded from the user</a:t>
          </a:r>
        </a:p>
      </dsp:txBody>
      <dsp:txXfrm>
        <a:off x="5561965" y="0"/>
        <a:ext cx="4115435" cy="1045139"/>
      </dsp:txXfrm>
    </dsp:sp>
    <dsp:sp modelId="{C5051027-C147-4BE3-9119-1A5D05E3D89A}">
      <dsp:nvSpPr>
        <dsp:cNvPr id="0" name=""/>
        <dsp:cNvSpPr/>
      </dsp:nvSpPr>
      <dsp:spPr bwMode="white">
        <a:xfrm>
          <a:off x="0" y="1306423"/>
          <a:ext cx="9677400" cy="1045139"/>
        </a:xfrm>
        <a:prstGeom prst="roundRect">
          <a:avLst>
            <a:gd name="adj" fmla="val 10000"/>
          </a:avLst>
        </a:prstGeom>
        <a:solidFill>
          <a:schemeClr val="accent3">
            <a:hueOff val="0"/>
            <a:satOff val="0"/>
            <a:lumOff val="0"/>
            <a:alphaOff val="0"/>
          </a:schemeClr>
        </a:solidFill>
        <a:ln>
          <a:noFill/>
        </a:ln>
        <a:effectLst/>
      </dsp:spPr>
      <dsp:style>
        <a:lnRef idx="0">
          <a:schemeClr val="lt1">
            <a:alpha val="0"/>
          </a:schemeClr>
        </a:lnRef>
        <a:fillRef idx="1">
          <a:schemeClr val="accent3"/>
        </a:fillRef>
        <a:effectRef idx="0">
          <a:scrgbClr r="0" g="0" b="0"/>
        </a:effectRef>
        <a:fontRef idx="minor"/>
      </dsp:style>
    </dsp:sp>
    <dsp:sp modelId="{F4E61FE9-4FC3-44DC-8DBC-0B259FF432AD}">
      <dsp:nvSpPr>
        <dsp:cNvPr id="0" name=""/>
        <dsp:cNvSpPr/>
      </dsp:nvSpPr>
      <dsp:spPr bwMode="white">
        <a:xfrm>
          <a:off x="316154" y="1541580"/>
          <a:ext cx="574826" cy="57482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hemeClr val="lt1">
            <a:alpha val="0"/>
          </a:schemeClr>
        </a:lnRef>
        <a:fillRef idx="1">
          <a:schemeClr val="bg1"/>
        </a:fillRef>
        <a:effectRef idx="0">
          <a:scrgbClr r="0" g="0" b="0"/>
        </a:effectRef>
        <a:fontRef idx="minor">
          <a:schemeClr val="lt1"/>
        </a:fontRef>
      </dsp:style>
    </dsp:sp>
    <dsp:sp modelId="{B2BD0175-E30A-43E2-9D84-E7E5DF408904}">
      <dsp:nvSpPr>
        <dsp:cNvPr id="0" name=""/>
        <dsp:cNvSpPr/>
      </dsp:nvSpPr>
      <dsp:spPr bwMode="white">
        <a:xfrm>
          <a:off x="1207135" y="1306423"/>
          <a:ext cx="4354830" cy="1045139"/>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110610" tIns="110610" rIns="110610" bIns="110610" numCol="1" spcCol="1270" anchor="ctr" anchorCtr="0">
          <a:noAutofit/>
        </a:bodyPr>
        <a:lstStyle/>
        <a:p>
          <a:pPr marL="0" lvl="0" indent="0" algn="l" defTabSz="1600200">
            <a:lnSpc>
              <a:spcPct val="90000"/>
            </a:lnSpc>
            <a:spcBef>
              <a:spcPct val="0"/>
            </a:spcBef>
            <a:spcAft>
              <a:spcPct val="35000"/>
            </a:spcAft>
            <a:buNone/>
          </a:pPr>
          <a:r>
            <a:rPr lang="en-US" sz="3600" kern="1200">
              <a:solidFill>
                <a:schemeClr val="bg1"/>
              </a:solidFill>
            </a:rPr>
            <a:t>Each system only has a few supported languages</a:t>
          </a:r>
        </a:p>
      </dsp:txBody>
      <dsp:txXfrm>
        <a:off x="1207135" y="1306423"/>
        <a:ext cx="4354830" cy="1045139"/>
      </dsp:txXfrm>
    </dsp:sp>
    <dsp:sp modelId="{C6EE49D0-F8C8-4994-A612-0548E7D9B67C}">
      <dsp:nvSpPr>
        <dsp:cNvPr id="0" name=""/>
        <dsp:cNvSpPr/>
      </dsp:nvSpPr>
      <dsp:spPr bwMode="white">
        <a:xfrm>
          <a:off x="5561965" y="1306423"/>
          <a:ext cx="4115435" cy="1045139"/>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110610" tIns="110610" rIns="110610" bIns="110610" numCol="1" spcCol="1270" anchor="ctr" anchorCtr="0">
          <a:noAutofit/>
        </a:bodyPr>
        <a:lstStyle/>
        <a:p>
          <a:pPr marL="0" lvl="0" indent="0" algn="l" defTabSz="1600200">
            <a:lnSpc>
              <a:spcPct val="90000"/>
            </a:lnSpc>
            <a:spcBef>
              <a:spcPct val="0"/>
            </a:spcBef>
            <a:spcAft>
              <a:spcPct val="35000"/>
            </a:spcAft>
            <a:buNone/>
          </a:pPr>
          <a:r>
            <a:rPr lang="en-US" sz="3600" kern="1200">
              <a:solidFill>
                <a:schemeClr val="bg1"/>
              </a:solidFill>
            </a:rPr>
            <a:t>Automatic deployment and scaling not trivial</a:t>
          </a:r>
        </a:p>
      </dsp:txBody>
      <dsp:txXfrm>
        <a:off x="5561965" y="1306423"/>
        <a:ext cx="4115435" cy="1045139"/>
      </dsp:txXfrm>
    </dsp:sp>
    <dsp:sp modelId="{BC8BEDDB-BF2C-474E-854F-5FCB85BB08D1}">
      <dsp:nvSpPr>
        <dsp:cNvPr id="0" name=""/>
        <dsp:cNvSpPr/>
      </dsp:nvSpPr>
      <dsp:spPr bwMode="white">
        <a:xfrm>
          <a:off x="0" y="2612847"/>
          <a:ext cx="9677400" cy="1045139"/>
        </a:xfrm>
        <a:prstGeom prst="roundRect">
          <a:avLst>
            <a:gd name="adj" fmla="val 10000"/>
          </a:avLst>
        </a:prstGeom>
        <a:solidFill>
          <a:schemeClr val="accent4">
            <a:hueOff val="0"/>
            <a:satOff val="0"/>
            <a:lumOff val="0"/>
            <a:alphaOff val="0"/>
          </a:schemeClr>
        </a:solidFill>
        <a:ln>
          <a:noFill/>
        </a:ln>
        <a:effectLst/>
      </dsp:spPr>
      <dsp:style>
        <a:lnRef idx="0">
          <a:schemeClr val="lt1">
            <a:alpha val="0"/>
          </a:schemeClr>
        </a:lnRef>
        <a:fillRef idx="1">
          <a:schemeClr val="accent4"/>
        </a:fillRef>
        <a:effectRef idx="0">
          <a:scrgbClr r="0" g="0" b="0"/>
        </a:effectRef>
        <a:fontRef idx="minor"/>
      </dsp:style>
    </dsp:sp>
    <dsp:sp modelId="{555E41F9-9ACF-4BE6-B1B4-37568E6ABCE2}">
      <dsp:nvSpPr>
        <dsp:cNvPr id="0" name=""/>
        <dsp:cNvSpPr/>
      </dsp:nvSpPr>
      <dsp:spPr bwMode="white">
        <a:xfrm>
          <a:off x="316154" y="2848003"/>
          <a:ext cx="574826" cy="57482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hemeClr val="lt1">
            <a:alpha val="0"/>
          </a:schemeClr>
        </a:lnRef>
        <a:fillRef idx="1">
          <a:schemeClr val="bg1"/>
        </a:fillRef>
        <a:effectRef idx="0">
          <a:scrgbClr r="0" g="0" b="0"/>
        </a:effectRef>
        <a:fontRef idx="minor">
          <a:schemeClr val="lt1"/>
        </a:fontRef>
      </dsp:style>
    </dsp:sp>
    <dsp:sp modelId="{9F8832CC-0A8E-4D77-B293-42771B4002A7}">
      <dsp:nvSpPr>
        <dsp:cNvPr id="0" name=""/>
        <dsp:cNvSpPr/>
      </dsp:nvSpPr>
      <dsp:spPr bwMode="white">
        <a:xfrm>
          <a:off x="1207135" y="2612847"/>
          <a:ext cx="4354830" cy="1045139"/>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110610" tIns="110610" rIns="110610" bIns="110610" numCol="1" spcCol="1270" anchor="ctr" anchorCtr="0">
          <a:noAutofit/>
        </a:bodyPr>
        <a:lstStyle/>
        <a:p>
          <a:pPr marL="0" lvl="0" indent="0" algn="l" defTabSz="1600200">
            <a:lnSpc>
              <a:spcPct val="90000"/>
            </a:lnSpc>
            <a:spcBef>
              <a:spcPct val="0"/>
            </a:spcBef>
            <a:spcAft>
              <a:spcPct val="35000"/>
            </a:spcAft>
            <a:buNone/>
          </a:pPr>
          <a:r>
            <a:rPr lang="en-US" sz="3600" kern="1200">
              <a:solidFill>
                <a:schemeClr val="bg1"/>
              </a:solidFill>
            </a:rPr>
            <a:t>Offers development tools</a:t>
          </a:r>
        </a:p>
      </dsp:txBody>
      <dsp:txXfrm>
        <a:off x="1207135" y="2612847"/>
        <a:ext cx="4354830" cy="1045139"/>
      </dsp:txXfrm>
    </dsp:sp>
    <dsp:sp modelId="{00331A53-0E81-42D4-8D3D-B0FE55B4C887}">
      <dsp:nvSpPr>
        <dsp:cNvPr id="0" name=""/>
        <dsp:cNvSpPr/>
      </dsp:nvSpPr>
      <dsp:spPr bwMode="white">
        <a:xfrm>
          <a:off x="5561965" y="2612847"/>
          <a:ext cx="4115435" cy="1045139"/>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110610" tIns="110610" rIns="110610" bIns="110610" numCol="1" spcCol="1270" anchor="ctr" anchorCtr="0">
          <a:noAutofit/>
        </a:bodyPr>
        <a:lstStyle/>
        <a:p>
          <a:pPr marL="0" lvl="0" indent="0" algn="l" defTabSz="1600200">
            <a:lnSpc>
              <a:spcPct val="90000"/>
            </a:lnSpc>
            <a:spcBef>
              <a:spcPct val="0"/>
            </a:spcBef>
            <a:spcAft>
              <a:spcPct val="35000"/>
            </a:spcAft>
            <a:buNone/>
          </a:pPr>
          <a:r>
            <a:rPr lang="en-US" sz="3600" kern="1200">
              <a:solidFill>
                <a:schemeClr val="bg1"/>
              </a:solidFill>
            </a:rPr>
            <a:t>Libraries for specific services</a:t>
          </a:r>
        </a:p>
        <a:p>
          <a:pPr marL="0" lvl="0" indent="0" algn="l" defTabSz="1600200">
            <a:lnSpc>
              <a:spcPct val="90000"/>
            </a:lnSpc>
            <a:spcBef>
              <a:spcPct val="0"/>
            </a:spcBef>
            <a:spcAft>
              <a:spcPct val="35000"/>
            </a:spcAft>
            <a:buNone/>
          </a:pPr>
          <a:r>
            <a:rPr lang="en-US" sz="3600" kern="1200">
              <a:solidFill>
                <a:schemeClr val="bg1"/>
              </a:solidFill>
            </a:rPr>
            <a:t>IDE plugins, deployment tools</a:t>
          </a:r>
        </a:p>
      </dsp:txBody>
      <dsp:txXfrm>
        <a:off x="5561965" y="2612847"/>
        <a:ext cx="4115435" cy="1045139"/>
      </dsp:txXfrm>
    </dsp:sp>
    <dsp:sp modelId="{AAB81FFD-15E8-4B35-A718-5417F538E3FC}">
      <dsp:nvSpPr>
        <dsp:cNvPr id="0" name=""/>
        <dsp:cNvSpPr/>
      </dsp:nvSpPr>
      <dsp:spPr bwMode="white">
        <a:xfrm>
          <a:off x="0" y="3919270"/>
          <a:ext cx="9677400" cy="1045139"/>
        </a:xfrm>
        <a:prstGeom prst="roundRect">
          <a:avLst>
            <a:gd name="adj" fmla="val 10000"/>
          </a:avLst>
        </a:prstGeom>
        <a:solidFill>
          <a:schemeClr val="accent5">
            <a:hueOff val="0"/>
            <a:satOff val="0"/>
            <a:lumOff val="0"/>
            <a:alphaOff val="0"/>
          </a:schemeClr>
        </a:solidFill>
        <a:ln>
          <a:noFill/>
        </a:ln>
        <a:effectLst/>
      </dsp:spPr>
      <dsp:style>
        <a:lnRef idx="0">
          <a:schemeClr val="lt1">
            <a:alpha val="0"/>
          </a:schemeClr>
        </a:lnRef>
        <a:fillRef idx="1">
          <a:schemeClr val="accent5"/>
        </a:fillRef>
        <a:effectRef idx="0">
          <a:scrgbClr r="0" g="0" b="0"/>
        </a:effectRef>
        <a:fontRef idx="minor"/>
      </dsp:style>
    </dsp:sp>
    <dsp:sp modelId="{3D6F3C3B-713D-44FD-91BF-4B856EC4D12A}">
      <dsp:nvSpPr>
        <dsp:cNvPr id="0" name=""/>
        <dsp:cNvSpPr/>
      </dsp:nvSpPr>
      <dsp:spPr bwMode="white">
        <a:xfrm>
          <a:off x="316154" y="4154426"/>
          <a:ext cx="574826" cy="57482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hemeClr val="lt1">
            <a:alpha val="0"/>
          </a:schemeClr>
        </a:lnRef>
        <a:fillRef idx="1">
          <a:schemeClr val="bg1"/>
        </a:fillRef>
        <a:effectRef idx="0">
          <a:scrgbClr r="0" g="0" b="0"/>
        </a:effectRef>
        <a:fontRef idx="minor">
          <a:schemeClr val="lt1"/>
        </a:fontRef>
      </dsp:style>
    </dsp:sp>
    <dsp:sp modelId="{B1A1B3C9-F30A-44F0-837A-FC7CFBB3E8BC}">
      <dsp:nvSpPr>
        <dsp:cNvPr id="0" name=""/>
        <dsp:cNvSpPr/>
      </dsp:nvSpPr>
      <dsp:spPr bwMode="white">
        <a:xfrm>
          <a:off x="1207135" y="3919270"/>
          <a:ext cx="8470265" cy="1045139"/>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110610" tIns="110610" rIns="110610" bIns="11061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Two types – Instance PaaS, Framework PaaS</a:t>
          </a:r>
        </a:p>
      </dsp:txBody>
      <dsp:txXfrm>
        <a:off x="1207135" y="3919270"/>
        <a:ext cx="8470265" cy="10451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6941EC1-F77C-447E-A2A4-5F18EE976E1A}" type="datetimeFigureOut">
              <a:rPr lang="en-US" smtClean="0"/>
              <a:t>4/10/2025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0AB32C0-8496-4268-9BD5-B8D13F3BA7F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B32C0-8496-4268-9BD5-B8D13F3BA7F9}"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12700">
              <a:lnSpc>
                <a:spcPts val="1240"/>
              </a:lnSpc>
            </a:pPr>
            <a:r>
              <a:rPr lang="en-US" spc="-5">
                <a:solidFill>
                  <a:srgbClr val="FFFFFF"/>
                </a:solidFill>
              </a:rPr>
              <a:t>10/03/2022</a:t>
            </a:r>
            <a:endParaRPr lang="en-US" spc="-5" dirty="0">
              <a:solidFill>
                <a:srgbClr val="FFFFFF"/>
              </a:solidFill>
            </a:endParaRPr>
          </a:p>
        </p:txBody>
      </p:sp>
      <p:sp>
        <p:nvSpPr>
          <p:cNvPr id="5" name="Footer Placeholder 4"/>
          <p:cNvSpPr>
            <a:spLocks noGrp="1"/>
          </p:cNvSpPr>
          <p:nvPr>
            <p:ph type="ftr" sz="quarter" idx="11"/>
          </p:nvPr>
        </p:nvSpPr>
        <p:spPr/>
        <p:txBody>
          <a:bodyPr/>
          <a:lstStyle/>
          <a:p>
            <a:pPr marL="12700">
              <a:lnSpc>
                <a:spcPts val="1240"/>
              </a:lnSpc>
            </a:pPr>
            <a:r>
              <a:rPr lang="en-US" spc="-5">
                <a:solidFill>
                  <a:srgbClr val="FFFFFF"/>
                </a:solidFill>
              </a:rPr>
              <a:t>D</a:t>
            </a:r>
            <a:r>
              <a:rPr lang="en-US" spc="-120">
                <a:solidFill>
                  <a:srgbClr val="FFFFFF"/>
                </a:solidFill>
              </a:rPr>
              <a:t>r</a:t>
            </a:r>
            <a:r>
              <a:rPr lang="en-US">
                <a:solidFill>
                  <a:srgbClr val="FFFFFF"/>
                </a:solidFill>
              </a:rPr>
              <a:t>.</a:t>
            </a:r>
            <a:r>
              <a:rPr lang="en-US" spc="-15">
                <a:solidFill>
                  <a:srgbClr val="FFFFFF"/>
                </a:solidFill>
              </a:rPr>
              <a:t> </a:t>
            </a:r>
            <a:r>
              <a:rPr lang="en-US">
                <a:solidFill>
                  <a:srgbClr val="FFFFFF"/>
                </a:solidFill>
              </a:rPr>
              <a:t>Mohammad</a:t>
            </a:r>
            <a:r>
              <a:rPr lang="en-US" spc="5">
                <a:solidFill>
                  <a:srgbClr val="FFFFFF"/>
                </a:solidFill>
              </a:rPr>
              <a:t> </a:t>
            </a:r>
            <a:r>
              <a:rPr lang="en-US">
                <a:solidFill>
                  <a:srgbClr val="FFFFFF"/>
                </a:solidFill>
              </a:rPr>
              <a:t>Al</a:t>
            </a:r>
            <a:r>
              <a:rPr lang="en-US" spc="-15">
                <a:solidFill>
                  <a:srgbClr val="FFFFFF"/>
                </a:solidFill>
              </a:rPr>
              <a:t>w</a:t>
            </a:r>
            <a:r>
              <a:rPr lang="en-US">
                <a:solidFill>
                  <a:srgbClr val="FFFFFF"/>
                </a:solidFill>
              </a:rPr>
              <a:t>adi</a:t>
            </a:r>
            <a:endParaRPr lang="en-US" dirty="0">
              <a:solidFill>
                <a:srgbClr val="FFFFFF"/>
              </a:solidFill>
            </a:endParaRPr>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12700">
              <a:lnSpc>
                <a:spcPts val="1240"/>
              </a:lnSpc>
            </a:pPr>
            <a:r>
              <a:rPr lang="en-US" spc="-5">
                <a:solidFill>
                  <a:srgbClr val="FFFFFF"/>
                </a:solidFill>
              </a:rPr>
              <a:t>10/03/2022</a:t>
            </a:r>
            <a:endParaRPr lang="en-US" spc="-5" dirty="0">
              <a:solidFill>
                <a:srgbClr val="FFFFFF"/>
              </a:solidFill>
            </a:endParaRPr>
          </a:p>
        </p:txBody>
      </p:sp>
      <p:sp>
        <p:nvSpPr>
          <p:cNvPr id="5" name="Footer Placeholder 4"/>
          <p:cNvSpPr>
            <a:spLocks noGrp="1"/>
          </p:cNvSpPr>
          <p:nvPr>
            <p:ph type="ftr" sz="quarter" idx="11"/>
          </p:nvPr>
        </p:nvSpPr>
        <p:spPr/>
        <p:txBody>
          <a:bodyPr/>
          <a:lstStyle/>
          <a:p>
            <a:pPr marL="12700">
              <a:lnSpc>
                <a:spcPts val="1240"/>
              </a:lnSpc>
            </a:pPr>
            <a:r>
              <a:rPr lang="en-US" spc="-5">
                <a:solidFill>
                  <a:srgbClr val="FFFFFF"/>
                </a:solidFill>
              </a:rPr>
              <a:t>D</a:t>
            </a:r>
            <a:r>
              <a:rPr lang="en-US" spc="-120">
                <a:solidFill>
                  <a:srgbClr val="FFFFFF"/>
                </a:solidFill>
              </a:rPr>
              <a:t>r</a:t>
            </a:r>
            <a:r>
              <a:rPr lang="en-US">
                <a:solidFill>
                  <a:srgbClr val="FFFFFF"/>
                </a:solidFill>
              </a:rPr>
              <a:t>.</a:t>
            </a:r>
            <a:r>
              <a:rPr lang="en-US" spc="-15">
                <a:solidFill>
                  <a:srgbClr val="FFFFFF"/>
                </a:solidFill>
              </a:rPr>
              <a:t> </a:t>
            </a:r>
            <a:r>
              <a:rPr lang="en-US">
                <a:solidFill>
                  <a:srgbClr val="FFFFFF"/>
                </a:solidFill>
              </a:rPr>
              <a:t>Mohammad</a:t>
            </a:r>
            <a:r>
              <a:rPr lang="en-US" spc="5">
                <a:solidFill>
                  <a:srgbClr val="FFFFFF"/>
                </a:solidFill>
              </a:rPr>
              <a:t> </a:t>
            </a:r>
            <a:r>
              <a:rPr lang="en-US">
                <a:solidFill>
                  <a:srgbClr val="FFFFFF"/>
                </a:solidFill>
              </a:rPr>
              <a:t>Al</a:t>
            </a:r>
            <a:r>
              <a:rPr lang="en-US" spc="-15">
                <a:solidFill>
                  <a:srgbClr val="FFFFFF"/>
                </a:solidFill>
              </a:rPr>
              <a:t>w</a:t>
            </a:r>
            <a:r>
              <a:rPr lang="en-US">
                <a:solidFill>
                  <a:srgbClr val="FFFFFF"/>
                </a:solidFill>
              </a:rPr>
              <a:t>adi</a:t>
            </a:r>
            <a:endParaRPr lang="en-US" dirty="0">
              <a:solidFill>
                <a:srgbClr val="FFFFFF"/>
              </a:solidFill>
            </a:endParaRPr>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12700">
              <a:lnSpc>
                <a:spcPts val="1240"/>
              </a:lnSpc>
            </a:pPr>
            <a:r>
              <a:rPr lang="en-US" spc="-5">
                <a:solidFill>
                  <a:srgbClr val="FFFFFF"/>
                </a:solidFill>
              </a:rPr>
              <a:t>10/03/2022</a:t>
            </a:r>
            <a:endParaRPr lang="en-US" spc="-5" dirty="0">
              <a:solidFill>
                <a:srgbClr val="FFFFFF"/>
              </a:solidFill>
            </a:endParaRPr>
          </a:p>
        </p:txBody>
      </p:sp>
      <p:sp>
        <p:nvSpPr>
          <p:cNvPr id="5" name="Footer Placeholder 4"/>
          <p:cNvSpPr>
            <a:spLocks noGrp="1"/>
          </p:cNvSpPr>
          <p:nvPr>
            <p:ph type="ftr" sz="quarter" idx="11"/>
          </p:nvPr>
        </p:nvSpPr>
        <p:spPr/>
        <p:txBody>
          <a:bodyPr/>
          <a:lstStyle/>
          <a:p>
            <a:pPr marL="12700">
              <a:lnSpc>
                <a:spcPts val="1240"/>
              </a:lnSpc>
            </a:pPr>
            <a:r>
              <a:rPr lang="en-US" spc="-5">
                <a:solidFill>
                  <a:srgbClr val="FFFFFF"/>
                </a:solidFill>
              </a:rPr>
              <a:t>D</a:t>
            </a:r>
            <a:r>
              <a:rPr lang="en-US" spc="-120">
                <a:solidFill>
                  <a:srgbClr val="FFFFFF"/>
                </a:solidFill>
              </a:rPr>
              <a:t>r</a:t>
            </a:r>
            <a:r>
              <a:rPr lang="en-US">
                <a:solidFill>
                  <a:srgbClr val="FFFFFF"/>
                </a:solidFill>
              </a:rPr>
              <a:t>.</a:t>
            </a:r>
            <a:r>
              <a:rPr lang="en-US" spc="-15">
                <a:solidFill>
                  <a:srgbClr val="FFFFFF"/>
                </a:solidFill>
              </a:rPr>
              <a:t> </a:t>
            </a:r>
            <a:r>
              <a:rPr lang="en-US">
                <a:solidFill>
                  <a:srgbClr val="FFFFFF"/>
                </a:solidFill>
              </a:rPr>
              <a:t>Mohammad</a:t>
            </a:r>
            <a:r>
              <a:rPr lang="en-US" spc="5">
                <a:solidFill>
                  <a:srgbClr val="FFFFFF"/>
                </a:solidFill>
              </a:rPr>
              <a:t> </a:t>
            </a:r>
            <a:r>
              <a:rPr lang="en-US">
                <a:solidFill>
                  <a:srgbClr val="FFFFFF"/>
                </a:solidFill>
              </a:rPr>
              <a:t>Al</a:t>
            </a:r>
            <a:r>
              <a:rPr lang="en-US" spc="-15">
                <a:solidFill>
                  <a:srgbClr val="FFFFFF"/>
                </a:solidFill>
              </a:rPr>
              <a:t>w</a:t>
            </a:r>
            <a:r>
              <a:rPr lang="en-US">
                <a:solidFill>
                  <a:srgbClr val="FFFFFF"/>
                </a:solidFill>
              </a:rPr>
              <a:t>adi</a:t>
            </a:r>
            <a:endParaRPr lang="en-US" dirty="0">
              <a:solidFill>
                <a:srgbClr val="FFFFFF"/>
              </a:solidFill>
            </a:endParaRPr>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12700">
              <a:lnSpc>
                <a:spcPts val="1240"/>
              </a:lnSpc>
            </a:pPr>
            <a:r>
              <a:rPr lang="en-US" spc="-5">
                <a:solidFill>
                  <a:srgbClr val="FFFFFF"/>
                </a:solidFill>
              </a:rPr>
              <a:t>10/03/2022</a:t>
            </a:r>
            <a:endParaRPr lang="en-US" spc="-5" dirty="0">
              <a:solidFill>
                <a:srgbClr val="FFFFFF"/>
              </a:solidFill>
            </a:endParaRPr>
          </a:p>
        </p:txBody>
      </p:sp>
      <p:sp>
        <p:nvSpPr>
          <p:cNvPr id="5" name="Footer Placeholder 4"/>
          <p:cNvSpPr>
            <a:spLocks noGrp="1"/>
          </p:cNvSpPr>
          <p:nvPr>
            <p:ph type="ftr" sz="quarter" idx="11"/>
          </p:nvPr>
        </p:nvSpPr>
        <p:spPr/>
        <p:txBody>
          <a:bodyPr/>
          <a:lstStyle/>
          <a:p>
            <a:pPr marL="12700">
              <a:lnSpc>
                <a:spcPts val="1240"/>
              </a:lnSpc>
            </a:pPr>
            <a:r>
              <a:rPr lang="en-US" spc="-5">
                <a:solidFill>
                  <a:srgbClr val="FFFFFF"/>
                </a:solidFill>
              </a:rPr>
              <a:t>D</a:t>
            </a:r>
            <a:r>
              <a:rPr lang="en-US" spc="-120">
                <a:solidFill>
                  <a:srgbClr val="FFFFFF"/>
                </a:solidFill>
              </a:rPr>
              <a:t>r</a:t>
            </a:r>
            <a:r>
              <a:rPr lang="en-US">
                <a:solidFill>
                  <a:srgbClr val="FFFFFF"/>
                </a:solidFill>
              </a:rPr>
              <a:t>.</a:t>
            </a:r>
            <a:r>
              <a:rPr lang="en-US" spc="-15">
                <a:solidFill>
                  <a:srgbClr val="FFFFFF"/>
                </a:solidFill>
              </a:rPr>
              <a:t> </a:t>
            </a:r>
            <a:r>
              <a:rPr lang="en-US">
                <a:solidFill>
                  <a:srgbClr val="FFFFFF"/>
                </a:solidFill>
              </a:rPr>
              <a:t>Mohammad</a:t>
            </a:r>
            <a:r>
              <a:rPr lang="en-US" spc="5">
                <a:solidFill>
                  <a:srgbClr val="FFFFFF"/>
                </a:solidFill>
              </a:rPr>
              <a:t> </a:t>
            </a:r>
            <a:r>
              <a:rPr lang="en-US">
                <a:solidFill>
                  <a:srgbClr val="FFFFFF"/>
                </a:solidFill>
              </a:rPr>
              <a:t>Al</a:t>
            </a:r>
            <a:r>
              <a:rPr lang="en-US" spc="-15">
                <a:solidFill>
                  <a:srgbClr val="FFFFFF"/>
                </a:solidFill>
              </a:rPr>
              <a:t>w</a:t>
            </a:r>
            <a:r>
              <a:rPr lang="en-US">
                <a:solidFill>
                  <a:srgbClr val="FFFFFF"/>
                </a:solidFill>
              </a:rPr>
              <a:t>adi</a:t>
            </a:r>
            <a:endParaRPr lang="en-US" dirty="0">
              <a:solidFill>
                <a:srgbClr val="FFFFFF"/>
              </a:solidFill>
            </a:endParaRPr>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12700">
              <a:lnSpc>
                <a:spcPts val="1240"/>
              </a:lnSpc>
            </a:pPr>
            <a:r>
              <a:rPr lang="en-US" spc="-5">
                <a:solidFill>
                  <a:srgbClr val="FFFFFF"/>
                </a:solidFill>
              </a:rPr>
              <a:t>10/03/2022</a:t>
            </a:r>
            <a:endParaRPr lang="en-US" spc="-5" dirty="0">
              <a:solidFill>
                <a:srgbClr val="FFFFFF"/>
              </a:solidFill>
            </a:endParaRPr>
          </a:p>
        </p:txBody>
      </p:sp>
      <p:sp>
        <p:nvSpPr>
          <p:cNvPr id="5" name="Footer Placeholder 4"/>
          <p:cNvSpPr>
            <a:spLocks noGrp="1"/>
          </p:cNvSpPr>
          <p:nvPr>
            <p:ph type="ftr" sz="quarter" idx="11"/>
          </p:nvPr>
        </p:nvSpPr>
        <p:spPr/>
        <p:txBody>
          <a:bodyPr/>
          <a:lstStyle/>
          <a:p>
            <a:pPr marL="12700">
              <a:lnSpc>
                <a:spcPts val="1240"/>
              </a:lnSpc>
            </a:pPr>
            <a:r>
              <a:rPr lang="en-US" spc="-5">
                <a:solidFill>
                  <a:srgbClr val="FFFFFF"/>
                </a:solidFill>
              </a:rPr>
              <a:t>D</a:t>
            </a:r>
            <a:r>
              <a:rPr lang="en-US" spc="-120">
                <a:solidFill>
                  <a:srgbClr val="FFFFFF"/>
                </a:solidFill>
              </a:rPr>
              <a:t>r</a:t>
            </a:r>
            <a:r>
              <a:rPr lang="en-US">
                <a:solidFill>
                  <a:srgbClr val="FFFFFF"/>
                </a:solidFill>
              </a:rPr>
              <a:t>.</a:t>
            </a:r>
            <a:r>
              <a:rPr lang="en-US" spc="-15">
                <a:solidFill>
                  <a:srgbClr val="FFFFFF"/>
                </a:solidFill>
              </a:rPr>
              <a:t> </a:t>
            </a:r>
            <a:r>
              <a:rPr lang="en-US">
                <a:solidFill>
                  <a:srgbClr val="FFFFFF"/>
                </a:solidFill>
              </a:rPr>
              <a:t>Mohammad</a:t>
            </a:r>
            <a:r>
              <a:rPr lang="en-US" spc="5">
                <a:solidFill>
                  <a:srgbClr val="FFFFFF"/>
                </a:solidFill>
              </a:rPr>
              <a:t> </a:t>
            </a:r>
            <a:r>
              <a:rPr lang="en-US">
                <a:solidFill>
                  <a:srgbClr val="FFFFFF"/>
                </a:solidFill>
              </a:rPr>
              <a:t>Al</a:t>
            </a:r>
            <a:r>
              <a:rPr lang="en-US" spc="-15">
                <a:solidFill>
                  <a:srgbClr val="FFFFFF"/>
                </a:solidFill>
              </a:rPr>
              <a:t>w</a:t>
            </a:r>
            <a:r>
              <a:rPr lang="en-US">
                <a:solidFill>
                  <a:srgbClr val="FFFFFF"/>
                </a:solidFill>
              </a:rPr>
              <a:t>adi</a:t>
            </a:r>
            <a:endParaRPr lang="en-US" dirty="0">
              <a:solidFill>
                <a:srgbClr val="FFFFFF"/>
              </a:solidFill>
            </a:endParaRPr>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12700">
              <a:lnSpc>
                <a:spcPts val="1240"/>
              </a:lnSpc>
            </a:pPr>
            <a:r>
              <a:rPr lang="en-US" spc="-5">
                <a:solidFill>
                  <a:srgbClr val="FFFFFF"/>
                </a:solidFill>
              </a:rPr>
              <a:t>10/03/2022</a:t>
            </a:r>
            <a:endParaRPr lang="en-US" spc="-5" dirty="0">
              <a:solidFill>
                <a:srgbClr val="FFFFFF"/>
              </a:solidFill>
            </a:endParaRPr>
          </a:p>
        </p:txBody>
      </p:sp>
      <p:sp>
        <p:nvSpPr>
          <p:cNvPr id="6" name="Footer Placeholder 5"/>
          <p:cNvSpPr>
            <a:spLocks noGrp="1"/>
          </p:cNvSpPr>
          <p:nvPr>
            <p:ph type="ftr" sz="quarter" idx="11"/>
          </p:nvPr>
        </p:nvSpPr>
        <p:spPr/>
        <p:txBody>
          <a:bodyPr/>
          <a:lstStyle/>
          <a:p>
            <a:pPr marL="12700">
              <a:lnSpc>
                <a:spcPts val="1240"/>
              </a:lnSpc>
            </a:pPr>
            <a:r>
              <a:rPr lang="en-US" spc="-5">
                <a:solidFill>
                  <a:srgbClr val="FFFFFF"/>
                </a:solidFill>
              </a:rPr>
              <a:t>D</a:t>
            </a:r>
            <a:r>
              <a:rPr lang="en-US" spc="-120">
                <a:solidFill>
                  <a:srgbClr val="FFFFFF"/>
                </a:solidFill>
              </a:rPr>
              <a:t>r</a:t>
            </a:r>
            <a:r>
              <a:rPr lang="en-US">
                <a:solidFill>
                  <a:srgbClr val="FFFFFF"/>
                </a:solidFill>
              </a:rPr>
              <a:t>.</a:t>
            </a:r>
            <a:r>
              <a:rPr lang="en-US" spc="-15">
                <a:solidFill>
                  <a:srgbClr val="FFFFFF"/>
                </a:solidFill>
              </a:rPr>
              <a:t> </a:t>
            </a:r>
            <a:r>
              <a:rPr lang="en-US">
                <a:solidFill>
                  <a:srgbClr val="FFFFFF"/>
                </a:solidFill>
              </a:rPr>
              <a:t>Mohammad</a:t>
            </a:r>
            <a:r>
              <a:rPr lang="en-US" spc="5">
                <a:solidFill>
                  <a:srgbClr val="FFFFFF"/>
                </a:solidFill>
              </a:rPr>
              <a:t> </a:t>
            </a:r>
            <a:r>
              <a:rPr lang="en-US">
                <a:solidFill>
                  <a:srgbClr val="FFFFFF"/>
                </a:solidFill>
              </a:rPr>
              <a:t>Al</a:t>
            </a:r>
            <a:r>
              <a:rPr lang="en-US" spc="-15">
                <a:solidFill>
                  <a:srgbClr val="FFFFFF"/>
                </a:solidFill>
              </a:rPr>
              <a:t>w</a:t>
            </a:r>
            <a:r>
              <a:rPr lang="en-US">
                <a:solidFill>
                  <a:srgbClr val="FFFFFF"/>
                </a:solidFill>
              </a:rPr>
              <a:t>adi</a:t>
            </a:r>
            <a:endParaRPr lang="en-US" dirty="0">
              <a:solidFill>
                <a:srgbClr val="FFFFFF"/>
              </a:solidFill>
            </a:endParaRPr>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12700">
              <a:lnSpc>
                <a:spcPts val="1240"/>
              </a:lnSpc>
            </a:pPr>
            <a:r>
              <a:rPr lang="en-US" spc="-5">
                <a:solidFill>
                  <a:srgbClr val="FFFFFF"/>
                </a:solidFill>
              </a:rPr>
              <a:t>10/03/2022</a:t>
            </a:r>
            <a:endParaRPr lang="en-US" spc="-5" dirty="0">
              <a:solidFill>
                <a:srgbClr val="FFFFFF"/>
              </a:solidFill>
            </a:endParaRPr>
          </a:p>
        </p:txBody>
      </p:sp>
      <p:sp>
        <p:nvSpPr>
          <p:cNvPr id="8" name="Footer Placeholder 7"/>
          <p:cNvSpPr>
            <a:spLocks noGrp="1"/>
          </p:cNvSpPr>
          <p:nvPr>
            <p:ph type="ftr" sz="quarter" idx="11"/>
          </p:nvPr>
        </p:nvSpPr>
        <p:spPr/>
        <p:txBody>
          <a:bodyPr/>
          <a:lstStyle/>
          <a:p>
            <a:pPr marL="12700">
              <a:lnSpc>
                <a:spcPts val="1240"/>
              </a:lnSpc>
            </a:pPr>
            <a:r>
              <a:rPr lang="en-US" spc="-5">
                <a:solidFill>
                  <a:srgbClr val="FFFFFF"/>
                </a:solidFill>
              </a:rPr>
              <a:t>D</a:t>
            </a:r>
            <a:r>
              <a:rPr lang="en-US" spc="-120">
                <a:solidFill>
                  <a:srgbClr val="FFFFFF"/>
                </a:solidFill>
              </a:rPr>
              <a:t>r</a:t>
            </a:r>
            <a:r>
              <a:rPr lang="en-US">
                <a:solidFill>
                  <a:srgbClr val="FFFFFF"/>
                </a:solidFill>
              </a:rPr>
              <a:t>.</a:t>
            </a:r>
            <a:r>
              <a:rPr lang="en-US" spc="-15">
                <a:solidFill>
                  <a:srgbClr val="FFFFFF"/>
                </a:solidFill>
              </a:rPr>
              <a:t> </a:t>
            </a:r>
            <a:r>
              <a:rPr lang="en-US">
                <a:solidFill>
                  <a:srgbClr val="FFFFFF"/>
                </a:solidFill>
              </a:rPr>
              <a:t>Mohammad</a:t>
            </a:r>
            <a:r>
              <a:rPr lang="en-US" spc="5">
                <a:solidFill>
                  <a:srgbClr val="FFFFFF"/>
                </a:solidFill>
              </a:rPr>
              <a:t> </a:t>
            </a:r>
            <a:r>
              <a:rPr lang="en-US">
                <a:solidFill>
                  <a:srgbClr val="FFFFFF"/>
                </a:solidFill>
              </a:rPr>
              <a:t>Al</a:t>
            </a:r>
            <a:r>
              <a:rPr lang="en-US" spc="-15">
                <a:solidFill>
                  <a:srgbClr val="FFFFFF"/>
                </a:solidFill>
              </a:rPr>
              <a:t>w</a:t>
            </a:r>
            <a:r>
              <a:rPr lang="en-US">
                <a:solidFill>
                  <a:srgbClr val="FFFFFF"/>
                </a:solidFill>
              </a:rPr>
              <a:t>adi</a:t>
            </a:r>
            <a:endParaRPr lang="en-US" dirty="0">
              <a:solidFill>
                <a:srgbClr val="FFFFFF"/>
              </a:solidFill>
            </a:endParaRPr>
          </a:p>
        </p:txBody>
      </p:sp>
      <p:sp>
        <p:nvSpPr>
          <p:cNvPr id="9" name="Slide Number Placeholder 8"/>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12700">
              <a:lnSpc>
                <a:spcPts val="1240"/>
              </a:lnSpc>
            </a:pPr>
            <a:r>
              <a:rPr lang="en-US" spc="-5">
                <a:solidFill>
                  <a:srgbClr val="FFFFFF"/>
                </a:solidFill>
              </a:rPr>
              <a:t>10/03/2022</a:t>
            </a:r>
            <a:endParaRPr lang="en-US" spc="-5" dirty="0">
              <a:solidFill>
                <a:srgbClr val="FFFFFF"/>
              </a:solidFill>
            </a:endParaRPr>
          </a:p>
        </p:txBody>
      </p:sp>
      <p:sp>
        <p:nvSpPr>
          <p:cNvPr id="4" name="Footer Placeholder 3"/>
          <p:cNvSpPr>
            <a:spLocks noGrp="1"/>
          </p:cNvSpPr>
          <p:nvPr>
            <p:ph type="ftr" sz="quarter" idx="11"/>
          </p:nvPr>
        </p:nvSpPr>
        <p:spPr/>
        <p:txBody>
          <a:bodyPr/>
          <a:lstStyle/>
          <a:p>
            <a:pPr marL="12700">
              <a:lnSpc>
                <a:spcPts val="1240"/>
              </a:lnSpc>
            </a:pPr>
            <a:r>
              <a:rPr lang="en-US" spc="-5">
                <a:solidFill>
                  <a:srgbClr val="FFFFFF"/>
                </a:solidFill>
              </a:rPr>
              <a:t>D</a:t>
            </a:r>
            <a:r>
              <a:rPr lang="en-US" spc="-120">
                <a:solidFill>
                  <a:srgbClr val="FFFFFF"/>
                </a:solidFill>
              </a:rPr>
              <a:t>r</a:t>
            </a:r>
            <a:r>
              <a:rPr lang="en-US">
                <a:solidFill>
                  <a:srgbClr val="FFFFFF"/>
                </a:solidFill>
              </a:rPr>
              <a:t>.</a:t>
            </a:r>
            <a:r>
              <a:rPr lang="en-US" spc="-15">
                <a:solidFill>
                  <a:srgbClr val="FFFFFF"/>
                </a:solidFill>
              </a:rPr>
              <a:t> </a:t>
            </a:r>
            <a:r>
              <a:rPr lang="en-US">
                <a:solidFill>
                  <a:srgbClr val="FFFFFF"/>
                </a:solidFill>
              </a:rPr>
              <a:t>Mohammad</a:t>
            </a:r>
            <a:r>
              <a:rPr lang="en-US" spc="5">
                <a:solidFill>
                  <a:srgbClr val="FFFFFF"/>
                </a:solidFill>
              </a:rPr>
              <a:t> </a:t>
            </a:r>
            <a:r>
              <a:rPr lang="en-US">
                <a:solidFill>
                  <a:srgbClr val="FFFFFF"/>
                </a:solidFill>
              </a:rPr>
              <a:t>Al</a:t>
            </a:r>
            <a:r>
              <a:rPr lang="en-US" spc="-15">
                <a:solidFill>
                  <a:srgbClr val="FFFFFF"/>
                </a:solidFill>
              </a:rPr>
              <a:t>w</a:t>
            </a:r>
            <a:r>
              <a:rPr lang="en-US">
                <a:solidFill>
                  <a:srgbClr val="FFFFFF"/>
                </a:solidFill>
              </a:rPr>
              <a:t>adi</a:t>
            </a:r>
            <a:endParaRPr lang="en-US" dirty="0">
              <a:solidFill>
                <a:srgbClr val="FFFFFF"/>
              </a:solidFill>
            </a:endParaRPr>
          </a:p>
        </p:txBody>
      </p:sp>
      <p:sp>
        <p:nvSpPr>
          <p:cNvPr id="5" name="Slide Number Placeholder 4"/>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12700">
              <a:lnSpc>
                <a:spcPts val="1240"/>
              </a:lnSpc>
            </a:pPr>
            <a:r>
              <a:rPr lang="en-US" spc="-5">
                <a:solidFill>
                  <a:srgbClr val="FFFFFF"/>
                </a:solidFill>
              </a:rPr>
              <a:t>10/03/2022</a:t>
            </a:r>
            <a:endParaRPr lang="en-US" spc="-5" dirty="0">
              <a:solidFill>
                <a:srgbClr val="FFFFFF"/>
              </a:solidFill>
            </a:endParaRPr>
          </a:p>
        </p:txBody>
      </p:sp>
      <p:sp>
        <p:nvSpPr>
          <p:cNvPr id="3" name="Footer Placeholder 2"/>
          <p:cNvSpPr>
            <a:spLocks noGrp="1"/>
          </p:cNvSpPr>
          <p:nvPr>
            <p:ph type="ftr" sz="quarter" idx="11"/>
          </p:nvPr>
        </p:nvSpPr>
        <p:spPr/>
        <p:txBody>
          <a:bodyPr/>
          <a:lstStyle/>
          <a:p>
            <a:pPr marL="12700">
              <a:lnSpc>
                <a:spcPts val="1240"/>
              </a:lnSpc>
            </a:pPr>
            <a:r>
              <a:rPr lang="en-US" spc="-5">
                <a:solidFill>
                  <a:srgbClr val="FFFFFF"/>
                </a:solidFill>
              </a:rPr>
              <a:t>D</a:t>
            </a:r>
            <a:r>
              <a:rPr lang="en-US" spc="-120">
                <a:solidFill>
                  <a:srgbClr val="FFFFFF"/>
                </a:solidFill>
              </a:rPr>
              <a:t>r</a:t>
            </a:r>
            <a:r>
              <a:rPr lang="en-US">
                <a:solidFill>
                  <a:srgbClr val="FFFFFF"/>
                </a:solidFill>
              </a:rPr>
              <a:t>.</a:t>
            </a:r>
            <a:r>
              <a:rPr lang="en-US" spc="-15">
                <a:solidFill>
                  <a:srgbClr val="FFFFFF"/>
                </a:solidFill>
              </a:rPr>
              <a:t> </a:t>
            </a:r>
            <a:r>
              <a:rPr lang="en-US">
                <a:solidFill>
                  <a:srgbClr val="FFFFFF"/>
                </a:solidFill>
              </a:rPr>
              <a:t>Mohammad</a:t>
            </a:r>
            <a:r>
              <a:rPr lang="en-US" spc="5">
                <a:solidFill>
                  <a:srgbClr val="FFFFFF"/>
                </a:solidFill>
              </a:rPr>
              <a:t> </a:t>
            </a:r>
            <a:r>
              <a:rPr lang="en-US">
                <a:solidFill>
                  <a:srgbClr val="FFFFFF"/>
                </a:solidFill>
              </a:rPr>
              <a:t>Al</a:t>
            </a:r>
            <a:r>
              <a:rPr lang="en-US" spc="-15">
                <a:solidFill>
                  <a:srgbClr val="FFFFFF"/>
                </a:solidFill>
              </a:rPr>
              <a:t>w</a:t>
            </a:r>
            <a:r>
              <a:rPr lang="en-US">
                <a:solidFill>
                  <a:srgbClr val="FFFFFF"/>
                </a:solidFill>
              </a:rPr>
              <a:t>adi</a:t>
            </a:r>
            <a:endParaRPr lang="en-US" dirty="0">
              <a:solidFill>
                <a:srgbClr val="FFFFFF"/>
              </a:solidFill>
            </a:endParaRPr>
          </a:p>
        </p:txBody>
      </p:sp>
      <p:sp>
        <p:nvSpPr>
          <p:cNvPr id="4" name="Slide Number Placeholder 3"/>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12700">
              <a:lnSpc>
                <a:spcPts val="1240"/>
              </a:lnSpc>
            </a:pPr>
            <a:r>
              <a:rPr lang="en-US" spc="-5">
                <a:solidFill>
                  <a:srgbClr val="FFFFFF"/>
                </a:solidFill>
              </a:rPr>
              <a:t>10/03/2022</a:t>
            </a:r>
            <a:endParaRPr lang="en-US" spc="-5" dirty="0">
              <a:solidFill>
                <a:srgbClr val="FFFFFF"/>
              </a:solidFill>
            </a:endParaRPr>
          </a:p>
        </p:txBody>
      </p:sp>
      <p:sp>
        <p:nvSpPr>
          <p:cNvPr id="6" name="Footer Placeholder 5"/>
          <p:cNvSpPr>
            <a:spLocks noGrp="1"/>
          </p:cNvSpPr>
          <p:nvPr>
            <p:ph type="ftr" sz="quarter" idx="11"/>
          </p:nvPr>
        </p:nvSpPr>
        <p:spPr/>
        <p:txBody>
          <a:bodyPr/>
          <a:lstStyle/>
          <a:p>
            <a:pPr marL="12700">
              <a:lnSpc>
                <a:spcPts val="1240"/>
              </a:lnSpc>
            </a:pPr>
            <a:r>
              <a:rPr lang="en-US" spc="-5">
                <a:solidFill>
                  <a:srgbClr val="FFFFFF"/>
                </a:solidFill>
              </a:rPr>
              <a:t>D</a:t>
            </a:r>
            <a:r>
              <a:rPr lang="en-US" spc="-120">
                <a:solidFill>
                  <a:srgbClr val="FFFFFF"/>
                </a:solidFill>
              </a:rPr>
              <a:t>r</a:t>
            </a:r>
            <a:r>
              <a:rPr lang="en-US">
                <a:solidFill>
                  <a:srgbClr val="FFFFFF"/>
                </a:solidFill>
              </a:rPr>
              <a:t>.</a:t>
            </a:r>
            <a:r>
              <a:rPr lang="en-US" spc="-15">
                <a:solidFill>
                  <a:srgbClr val="FFFFFF"/>
                </a:solidFill>
              </a:rPr>
              <a:t> </a:t>
            </a:r>
            <a:r>
              <a:rPr lang="en-US">
                <a:solidFill>
                  <a:srgbClr val="FFFFFF"/>
                </a:solidFill>
              </a:rPr>
              <a:t>Mohammad</a:t>
            </a:r>
            <a:r>
              <a:rPr lang="en-US" spc="5">
                <a:solidFill>
                  <a:srgbClr val="FFFFFF"/>
                </a:solidFill>
              </a:rPr>
              <a:t> </a:t>
            </a:r>
            <a:r>
              <a:rPr lang="en-US">
                <a:solidFill>
                  <a:srgbClr val="FFFFFF"/>
                </a:solidFill>
              </a:rPr>
              <a:t>Al</a:t>
            </a:r>
            <a:r>
              <a:rPr lang="en-US" spc="-15">
                <a:solidFill>
                  <a:srgbClr val="FFFFFF"/>
                </a:solidFill>
              </a:rPr>
              <a:t>w</a:t>
            </a:r>
            <a:r>
              <a:rPr lang="en-US">
                <a:solidFill>
                  <a:srgbClr val="FFFFFF"/>
                </a:solidFill>
              </a:rPr>
              <a:t>adi</a:t>
            </a:r>
            <a:endParaRPr lang="en-US" dirty="0">
              <a:solidFill>
                <a:srgbClr val="FFFFFF"/>
              </a:solidFill>
            </a:endParaRPr>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12700">
              <a:lnSpc>
                <a:spcPts val="1240"/>
              </a:lnSpc>
            </a:pPr>
            <a:r>
              <a:rPr lang="en-US" spc="-5">
                <a:solidFill>
                  <a:srgbClr val="FFFFFF"/>
                </a:solidFill>
              </a:rPr>
              <a:t>10/03/2022</a:t>
            </a:r>
            <a:endParaRPr lang="en-US" spc="-5" dirty="0">
              <a:solidFill>
                <a:srgbClr val="FFFFFF"/>
              </a:solidFill>
            </a:endParaRPr>
          </a:p>
        </p:txBody>
      </p:sp>
      <p:sp>
        <p:nvSpPr>
          <p:cNvPr id="6" name="Footer Placeholder 5"/>
          <p:cNvSpPr>
            <a:spLocks noGrp="1"/>
          </p:cNvSpPr>
          <p:nvPr>
            <p:ph type="ftr" sz="quarter" idx="11"/>
          </p:nvPr>
        </p:nvSpPr>
        <p:spPr/>
        <p:txBody>
          <a:bodyPr/>
          <a:lstStyle/>
          <a:p>
            <a:pPr marL="12700">
              <a:lnSpc>
                <a:spcPts val="1240"/>
              </a:lnSpc>
            </a:pPr>
            <a:r>
              <a:rPr lang="en-US" spc="-5">
                <a:solidFill>
                  <a:srgbClr val="FFFFFF"/>
                </a:solidFill>
              </a:rPr>
              <a:t>D</a:t>
            </a:r>
            <a:r>
              <a:rPr lang="en-US" spc="-120">
                <a:solidFill>
                  <a:srgbClr val="FFFFFF"/>
                </a:solidFill>
              </a:rPr>
              <a:t>r</a:t>
            </a:r>
            <a:r>
              <a:rPr lang="en-US">
                <a:solidFill>
                  <a:srgbClr val="FFFFFF"/>
                </a:solidFill>
              </a:rPr>
              <a:t>.</a:t>
            </a:r>
            <a:r>
              <a:rPr lang="en-US" spc="-15">
                <a:solidFill>
                  <a:srgbClr val="FFFFFF"/>
                </a:solidFill>
              </a:rPr>
              <a:t> </a:t>
            </a:r>
            <a:r>
              <a:rPr lang="en-US">
                <a:solidFill>
                  <a:srgbClr val="FFFFFF"/>
                </a:solidFill>
              </a:rPr>
              <a:t>Mohammad</a:t>
            </a:r>
            <a:r>
              <a:rPr lang="en-US" spc="5">
                <a:solidFill>
                  <a:srgbClr val="FFFFFF"/>
                </a:solidFill>
              </a:rPr>
              <a:t> </a:t>
            </a:r>
            <a:r>
              <a:rPr lang="en-US">
                <a:solidFill>
                  <a:srgbClr val="FFFFFF"/>
                </a:solidFill>
              </a:rPr>
              <a:t>Al</a:t>
            </a:r>
            <a:r>
              <a:rPr lang="en-US" spc="-15">
                <a:solidFill>
                  <a:srgbClr val="FFFFFF"/>
                </a:solidFill>
              </a:rPr>
              <a:t>w</a:t>
            </a:r>
            <a:r>
              <a:rPr lang="en-US">
                <a:solidFill>
                  <a:srgbClr val="FFFFFF"/>
                </a:solidFill>
              </a:rPr>
              <a:t>adi</a:t>
            </a:r>
            <a:endParaRPr lang="en-US" dirty="0">
              <a:solidFill>
                <a:srgbClr val="FFFFFF"/>
              </a:solidFill>
            </a:endParaRPr>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12700">
              <a:lnSpc>
                <a:spcPts val="1240"/>
              </a:lnSpc>
            </a:pPr>
            <a:r>
              <a:rPr lang="en-US" spc="-5">
                <a:solidFill>
                  <a:srgbClr val="FFFFFF"/>
                </a:solidFill>
              </a:rPr>
              <a:t>10/03/2022</a:t>
            </a:r>
            <a:endParaRPr lang="en-US" spc="-5" dirty="0">
              <a:solidFill>
                <a:srgbClr val="FFFFFF"/>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12700">
              <a:lnSpc>
                <a:spcPts val="1240"/>
              </a:lnSpc>
            </a:pPr>
            <a:r>
              <a:rPr lang="en-US" spc="-5">
                <a:solidFill>
                  <a:srgbClr val="FFFFFF"/>
                </a:solidFill>
              </a:rPr>
              <a:t>D</a:t>
            </a:r>
            <a:r>
              <a:rPr lang="en-US" spc="-120">
                <a:solidFill>
                  <a:srgbClr val="FFFFFF"/>
                </a:solidFill>
              </a:rPr>
              <a:t>r</a:t>
            </a:r>
            <a:r>
              <a:rPr lang="en-US">
                <a:solidFill>
                  <a:srgbClr val="FFFFFF"/>
                </a:solidFill>
              </a:rPr>
              <a:t>.</a:t>
            </a:r>
            <a:r>
              <a:rPr lang="en-US" spc="-15">
                <a:solidFill>
                  <a:srgbClr val="FFFFFF"/>
                </a:solidFill>
              </a:rPr>
              <a:t> </a:t>
            </a:r>
            <a:r>
              <a:rPr lang="en-US">
                <a:solidFill>
                  <a:srgbClr val="FFFFFF"/>
                </a:solidFill>
              </a:rPr>
              <a:t>Mohammad</a:t>
            </a:r>
            <a:r>
              <a:rPr lang="en-US" spc="5">
                <a:solidFill>
                  <a:srgbClr val="FFFFFF"/>
                </a:solidFill>
              </a:rPr>
              <a:t> </a:t>
            </a:r>
            <a:r>
              <a:rPr lang="en-US">
                <a:solidFill>
                  <a:srgbClr val="FFFFFF"/>
                </a:solidFill>
              </a:rPr>
              <a:t>Al</a:t>
            </a:r>
            <a:r>
              <a:rPr lang="en-US" spc="-15">
                <a:solidFill>
                  <a:srgbClr val="FFFFFF"/>
                </a:solidFill>
              </a:rPr>
              <a:t>w</a:t>
            </a:r>
            <a:r>
              <a:rPr lang="en-US">
                <a:solidFill>
                  <a:srgbClr val="FFFFFF"/>
                </a:solidFill>
              </a:rPr>
              <a:t>adi</a:t>
            </a:r>
            <a:endParaRPr lang="en-US" dirty="0">
              <a:solidFill>
                <a:srgbClr val="FFFFFF"/>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ts val="1240"/>
              </a:lnSpc>
            </a:pPr>
            <a:fld id="{81D60167-4931-47E6-BA6A-407CBD079E4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81" y="1"/>
            <a:ext cx="12264397" cy="6857999"/>
          </a:xfrm>
          <a:prstGeom prst="rect">
            <a:avLst/>
          </a:prstGeom>
        </p:spPr>
      </p:pic>
      <p:sp>
        <p:nvSpPr>
          <p:cNvPr id="5" name="object 2"/>
          <p:cNvSpPr txBox="1"/>
          <p:nvPr/>
        </p:nvSpPr>
        <p:spPr>
          <a:xfrm>
            <a:off x="228600" y="3733800"/>
            <a:ext cx="6172200" cy="1305486"/>
          </a:xfrm>
          <a:prstGeom prst="rect">
            <a:avLst/>
          </a:prstGeom>
        </p:spPr>
        <p:txBody>
          <a:bodyPr vert="horz" wrap="square" lIns="0" tIns="12700" rIns="0" bIns="0" rtlCol="0">
            <a:spAutoFit/>
          </a:bodyPr>
          <a:lstStyle/>
          <a:p>
            <a:pPr marL="12700" marR="5080">
              <a:lnSpc>
                <a:spcPct val="100000"/>
              </a:lnSpc>
            </a:pPr>
            <a:r>
              <a:rPr sz="2800" dirty="0">
                <a:solidFill>
                  <a:srgbClr val="FFFFFF"/>
                </a:solidFill>
                <a:latin typeface="Calibri" panose="020F0502020204030204"/>
                <a:cs typeface="Calibri" panose="020F0502020204030204"/>
              </a:rPr>
              <a:t>Chapter </a:t>
            </a:r>
            <a:r>
              <a:rPr lang="en-US" sz="2800" dirty="0">
                <a:solidFill>
                  <a:srgbClr val="FFFFFF"/>
                </a:solidFill>
                <a:latin typeface="Calibri" panose="020F0502020204030204"/>
                <a:cs typeface="Calibri" panose="020F0502020204030204"/>
              </a:rPr>
              <a:t>2</a:t>
            </a:r>
            <a:r>
              <a:rPr sz="2800" dirty="0">
                <a:solidFill>
                  <a:srgbClr val="FFFFFF"/>
                </a:solidFill>
                <a:latin typeface="Calibri" panose="020F0502020204030204"/>
                <a:cs typeface="Calibri" panose="020F0502020204030204"/>
              </a:rPr>
              <a:t>:</a:t>
            </a:r>
            <a:endParaRPr lang="en-US" sz="2800" dirty="0">
              <a:solidFill>
                <a:srgbClr val="FFFFFF"/>
              </a:solidFill>
              <a:latin typeface="Calibri" panose="020F0502020204030204"/>
              <a:cs typeface="Calibri" panose="020F0502020204030204"/>
            </a:endParaRPr>
          </a:p>
          <a:p>
            <a:pPr marL="12700" marR="5080">
              <a:lnSpc>
                <a:spcPct val="100000"/>
              </a:lnSpc>
            </a:pPr>
            <a:r>
              <a:rPr lang="en-US" altLang="en-US" sz="2800" spc="-10" dirty="0">
                <a:solidFill>
                  <a:schemeClr val="bg1"/>
                </a:solidFill>
                <a:cs typeface="Calibri" panose="020F0502020204030204"/>
              </a:rPr>
              <a:t>Cloud Service Models</a:t>
            </a:r>
          </a:p>
          <a:p>
            <a:pPr marL="12700" marR="5080">
              <a:lnSpc>
                <a:spcPct val="100000"/>
              </a:lnSpc>
            </a:pPr>
            <a:r>
              <a:rPr sz="2800" spc="-620" dirty="0">
                <a:solidFill>
                  <a:srgbClr val="FFFFFF"/>
                </a:solidFill>
                <a:latin typeface="Calibri" panose="020F0502020204030204"/>
                <a:cs typeface="Calibri" panose="020F0502020204030204"/>
              </a:rPr>
              <a:t> </a:t>
            </a:r>
            <a:r>
              <a:rPr sz="2800" spc="-100" dirty="0">
                <a:solidFill>
                  <a:srgbClr val="FFFFFF"/>
                </a:solidFill>
                <a:latin typeface="Calibri" panose="020F0502020204030204"/>
                <a:cs typeface="Calibri" panose="020F0502020204030204"/>
              </a:rPr>
              <a:t>Dr.</a:t>
            </a:r>
            <a:r>
              <a:rPr sz="2800" spc="-5" dirty="0">
                <a:solidFill>
                  <a:srgbClr val="FFFFFF"/>
                </a:solidFill>
                <a:latin typeface="Calibri" panose="020F0502020204030204"/>
                <a:cs typeface="Calibri" panose="020F0502020204030204"/>
              </a:rPr>
              <a:t> </a:t>
            </a:r>
            <a:r>
              <a:rPr lang="en-US" sz="2800" dirty="0">
                <a:solidFill>
                  <a:srgbClr val="FFFFFF"/>
                </a:solidFill>
                <a:latin typeface="Calibri" panose="020F0502020204030204"/>
                <a:cs typeface="Calibri" panose="020F0502020204030204"/>
              </a:rPr>
              <a:t>Mohammed Tawfik</a:t>
            </a:r>
            <a:endParaRPr sz="2800" dirty="0">
              <a:latin typeface="Calibri" panose="020F0502020204030204"/>
              <a:cs typeface="Calibri" panose="020F0502020204030204"/>
            </a:endParaRPr>
          </a:p>
        </p:txBody>
      </p:sp>
      <p:sp>
        <p:nvSpPr>
          <p:cNvPr id="6" name="TextBox 5"/>
          <p:cNvSpPr txBox="1"/>
          <p:nvPr/>
        </p:nvSpPr>
        <p:spPr>
          <a:xfrm>
            <a:off x="533400" y="990600"/>
            <a:ext cx="6207550" cy="1569660"/>
          </a:xfrm>
          <a:prstGeom prst="rect">
            <a:avLst/>
          </a:prstGeom>
          <a:noFill/>
        </p:spPr>
        <p:txBody>
          <a:bodyPr wrap="square">
            <a:spAutoFit/>
          </a:bodyPr>
          <a:lstStyle/>
          <a:p>
            <a:r>
              <a:rPr lang="en-US" sz="4800" spc="-10" dirty="0">
                <a:solidFill>
                  <a:srgbClr val="FFFFFF"/>
                </a:solidFill>
                <a:latin typeface="Calibri" panose="020F0502020204030204"/>
                <a:cs typeface="Calibri" panose="020F0502020204030204"/>
              </a:rPr>
              <a:t>Principle of</a:t>
            </a:r>
          </a:p>
          <a:p>
            <a:r>
              <a:rPr lang="en-US" sz="4800" spc="-10" dirty="0">
                <a:solidFill>
                  <a:srgbClr val="FFFFFF"/>
                </a:solidFill>
                <a:latin typeface="Calibri" panose="020F0502020204030204"/>
                <a:cs typeface="Calibri" panose="020F0502020204030204"/>
              </a:rPr>
              <a:t>Cloud Computing</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228600"/>
            <a:ext cx="11394742" cy="1143000"/>
          </a:xfrm>
        </p:spPr>
        <p:txBody>
          <a:bodyPr>
            <a:normAutofit fontScale="90000"/>
          </a:bodyPr>
          <a:lstStyle/>
          <a:p>
            <a:r>
              <a:rPr lang="en-US" sz="4000" b="1" dirty="0">
                <a:solidFill>
                  <a:srgbClr val="FF0000"/>
                </a:solidFill>
                <a:latin typeface="Comic Sans MS" panose="030F0702030302020204" pitchFamily="66" charset="0"/>
                <a:ea typeface="+mn-ea"/>
                <a:cs typeface="+mn-cs"/>
              </a:rPr>
              <a:t>Consideration for SAAS Application development</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16863" y="1627784"/>
            <a:ext cx="10551722" cy="500218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228600"/>
            <a:ext cx="11811000" cy="990600"/>
          </a:xfrm>
        </p:spPr>
        <p:txBody>
          <a:bodyPr>
            <a:normAutofit fontScale="90000"/>
          </a:bodyPr>
          <a:lstStyle/>
          <a:p>
            <a:r>
              <a:rPr lang="en-US" sz="4000" b="1" dirty="0">
                <a:solidFill>
                  <a:srgbClr val="FF0000"/>
                </a:solidFill>
                <a:latin typeface="Comic Sans MS" panose="030F0702030302020204" pitchFamily="66" charset="0"/>
                <a:ea typeface="+mn-ea"/>
                <a:cs typeface="+mn-cs"/>
              </a:rPr>
              <a:t>Important factors for good design of SAAS model</a:t>
            </a:r>
          </a:p>
        </p:txBody>
      </p:sp>
      <p:sp>
        <p:nvSpPr>
          <p:cNvPr id="3" name="Content Placeholder 2"/>
          <p:cNvSpPr>
            <a:spLocks noGrp="1"/>
          </p:cNvSpPr>
          <p:nvPr>
            <p:ph idx="1"/>
          </p:nvPr>
        </p:nvSpPr>
        <p:spPr>
          <a:xfrm>
            <a:off x="381000" y="1295400"/>
            <a:ext cx="11125200" cy="4351338"/>
          </a:xfrm>
        </p:spPr>
        <p:txBody>
          <a:bodyPr>
            <a:normAutofit/>
          </a:bodyPr>
          <a:lstStyle/>
          <a:p>
            <a:pPr>
              <a:lnSpc>
                <a:spcPct val="90000"/>
              </a:lnSpc>
            </a:pPr>
            <a:r>
              <a:rPr lang="en-US" sz="2800" dirty="0"/>
              <a:t>Three distinct points that separates a well-design from a poorly designed SAAS application</a:t>
            </a:r>
          </a:p>
          <a:p>
            <a:pPr lvl="1">
              <a:lnSpc>
                <a:spcPct val="90000"/>
              </a:lnSpc>
            </a:pPr>
            <a:r>
              <a:rPr lang="en-US" sz="2400" dirty="0"/>
              <a:t> </a:t>
            </a:r>
            <a:r>
              <a:rPr lang="en-US" sz="2400" i="1" dirty="0"/>
              <a:t>scalability</a:t>
            </a:r>
            <a:endParaRPr lang="en-US" sz="2400" dirty="0"/>
          </a:p>
          <a:p>
            <a:pPr lvl="1">
              <a:lnSpc>
                <a:spcPct val="90000"/>
              </a:lnSpc>
            </a:pPr>
            <a:r>
              <a:rPr lang="en-US" sz="2400" i="1" dirty="0"/>
              <a:t>Multi tenant efficient</a:t>
            </a:r>
            <a:endParaRPr lang="en-US" sz="2400" dirty="0"/>
          </a:p>
          <a:p>
            <a:pPr lvl="1">
              <a:lnSpc>
                <a:spcPct val="90000"/>
              </a:lnSpc>
            </a:pPr>
            <a:r>
              <a:rPr lang="en-US" sz="2400" dirty="0"/>
              <a:t> </a:t>
            </a:r>
            <a:r>
              <a:rPr lang="en-US" sz="2400" i="1" dirty="0"/>
              <a:t>configurable</a:t>
            </a:r>
            <a:endParaRPr lang="en-US" sz="2400" dirty="0"/>
          </a:p>
          <a:p>
            <a:pPr>
              <a:lnSpc>
                <a:spcPct val="90000"/>
              </a:lnSpc>
            </a:pPr>
            <a:r>
              <a:rPr lang="en-US" sz="2800" dirty="0"/>
              <a:t>Scalability- maximizing concurrency, and  efficient use of resources</a:t>
            </a:r>
          </a:p>
          <a:p>
            <a:pPr lvl="1">
              <a:lnSpc>
                <a:spcPct val="90000"/>
              </a:lnSpc>
            </a:pPr>
            <a:r>
              <a:rPr lang="en-US" sz="2400" dirty="0"/>
              <a:t>i.e. optimizing locking duration, statelessness, sharing pooled resources such as threads and network connections, caching reference data, and partitioning large databases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Multi-tenancy – important architectural shift from designing isolated, single-tenant applications </a:t>
            </a:r>
          </a:p>
          <a:p>
            <a:pPr lvl="1"/>
            <a:r>
              <a:rPr lang="en-US" sz="2400" dirty="0"/>
              <a:t>One application instance  should accommodate users from multiple other companies at the same time while providing transparency </a:t>
            </a:r>
          </a:p>
          <a:p>
            <a:pPr lvl="1"/>
            <a:r>
              <a:rPr lang="en-US" sz="2400" dirty="0"/>
              <a:t>This requires an architecture that maximizes the sharing of resources efficiently across tenants </a:t>
            </a:r>
          </a:p>
          <a:p>
            <a:pPr lvl="1">
              <a:buNone/>
            </a:pPr>
            <a:endParaRPr lang="en-US" sz="2400" dirty="0"/>
          </a:p>
          <a:p>
            <a:endParaRPr lang="en-US" dirty="0"/>
          </a:p>
        </p:txBody>
      </p:sp>
      <p:sp>
        <p:nvSpPr>
          <p:cNvPr id="6" name="Title 1"/>
          <p:cNvSpPr>
            <a:spLocks noGrp="1"/>
          </p:cNvSpPr>
          <p:nvPr>
            <p:ph type="title"/>
          </p:nvPr>
        </p:nvSpPr>
        <p:spPr>
          <a:xfrm>
            <a:off x="381001" y="228600"/>
            <a:ext cx="11811000" cy="990600"/>
          </a:xfrm>
        </p:spPr>
        <p:txBody>
          <a:bodyPr>
            <a:normAutofit fontScale="90000"/>
          </a:bodyPr>
          <a:lstStyle/>
          <a:p>
            <a:r>
              <a:rPr lang="en-US" sz="4000" b="1" dirty="0">
                <a:solidFill>
                  <a:srgbClr val="FF0000"/>
                </a:solidFill>
                <a:latin typeface="Comic Sans MS" panose="030F0702030302020204" pitchFamily="66" charset="0"/>
                <a:ea typeface="+mn-ea"/>
                <a:cs typeface="+mn-cs"/>
              </a:rPr>
              <a:t>Important factors for good design of SAAS 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0"/>
            <a:ext cx="10515600" cy="4351338"/>
          </a:xfrm>
        </p:spPr>
        <p:txBody>
          <a:bodyPr>
            <a:normAutofit/>
          </a:bodyPr>
          <a:lstStyle/>
          <a:p>
            <a:pPr>
              <a:lnSpc>
                <a:spcPct val="80000"/>
              </a:lnSpc>
            </a:pPr>
            <a:r>
              <a:rPr lang="en-US" sz="2800" i="1" dirty="0"/>
              <a:t>Configurable - </a:t>
            </a:r>
            <a:r>
              <a:rPr lang="en-US" sz="2800" dirty="0"/>
              <a:t>a single application instance on a single server has to accommodate users from several different companies </a:t>
            </a:r>
          </a:p>
          <a:p>
            <a:pPr lvl="1">
              <a:lnSpc>
                <a:spcPct val="80000"/>
              </a:lnSpc>
            </a:pPr>
            <a:r>
              <a:rPr lang="en-US" sz="2400" dirty="0"/>
              <a:t> Customizing the application for one customer will change the application for other customers as well. </a:t>
            </a:r>
          </a:p>
          <a:p>
            <a:pPr>
              <a:lnSpc>
                <a:spcPct val="80000"/>
              </a:lnSpc>
            </a:pPr>
            <a:r>
              <a:rPr lang="en-US" sz="2800" dirty="0"/>
              <a:t>Traditionally customizing an application would mean  changes in the code.</a:t>
            </a:r>
          </a:p>
          <a:p>
            <a:pPr>
              <a:lnSpc>
                <a:spcPct val="80000"/>
              </a:lnSpc>
            </a:pPr>
            <a:r>
              <a:rPr lang="en-US" sz="2800" dirty="0"/>
              <a:t>Each customer must use metadata to </a:t>
            </a:r>
            <a:r>
              <a:rPr lang="en-US" sz="2800" i="1" dirty="0"/>
              <a:t>configure</a:t>
            </a:r>
            <a:r>
              <a:rPr lang="en-US" sz="2800" dirty="0"/>
              <a:t> the way the application appears and behaves for its users. </a:t>
            </a:r>
          </a:p>
          <a:p>
            <a:pPr>
              <a:lnSpc>
                <a:spcPct val="80000"/>
              </a:lnSpc>
            </a:pPr>
            <a:r>
              <a:rPr lang="en-US" sz="2800" dirty="0"/>
              <a:t>Customers configuring applications must be simple and easy without any extra development or operation costs</a:t>
            </a:r>
          </a:p>
          <a:p>
            <a:endParaRPr lang="en-US" dirty="0"/>
          </a:p>
        </p:txBody>
      </p:sp>
      <p:sp>
        <p:nvSpPr>
          <p:cNvPr id="6" name="Title 1"/>
          <p:cNvSpPr>
            <a:spLocks noGrp="1"/>
          </p:cNvSpPr>
          <p:nvPr>
            <p:ph type="title"/>
          </p:nvPr>
        </p:nvSpPr>
        <p:spPr>
          <a:xfrm>
            <a:off x="381001" y="228600"/>
            <a:ext cx="11811000" cy="990600"/>
          </a:xfrm>
        </p:spPr>
        <p:txBody>
          <a:bodyPr>
            <a:normAutofit fontScale="90000"/>
          </a:bodyPr>
          <a:lstStyle/>
          <a:p>
            <a:r>
              <a:rPr lang="en-US" sz="4000" b="1" dirty="0">
                <a:solidFill>
                  <a:srgbClr val="FF0000"/>
                </a:solidFill>
                <a:latin typeface="Comic Sans MS" panose="030F0702030302020204" pitchFamily="66" charset="0"/>
                <a:ea typeface="+mn-ea"/>
                <a:cs typeface="+mn-cs"/>
              </a:rPr>
              <a:t>Important factors for good design of SAAS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372485" y="381000"/>
            <a:ext cx="5447030" cy="549275"/>
          </a:xfrm>
        </p:spPr>
        <p:txBody>
          <a:bodyPr>
            <a:normAutofit fontScale="90000"/>
          </a:bodyPr>
          <a:lstStyle/>
          <a:p>
            <a:pPr eaLnBrk="1" hangingPunct="1"/>
            <a:r>
              <a:rPr lang="en-US" altLang="en-US" sz="3600" b="1" dirty="0">
                <a:solidFill>
                  <a:srgbClr val="FF0000"/>
                </a:solidFill>
                <a:latin typeface="Comic Sans MS" panose="030F0702030302020204" pitchFamily="66" charset="0"/>
                <a:ea typeface="+mn-ea"/>
                <a:cs typeface="+mn-cs"/>
              </a:rPr>
              <a:t>SaaS Maturity Model</a:t>
            </a:r>
          </a:p>
        </p:txBody>
      </p:sp>
      <p:sp>
        <p:nvSpPr>
          <p:cNvPr id="21" name="Content Placeholder 2"/>
          <p:cNvSpPr>
            <a:spLocks noGrp="1"/>
          </p:cNvSpPr>
          <p:nvPr>
            <p:ph sz="quarter" idx="1"/>
          </p:nvPr>
        </p:nvSpPr>
        <p:spPr>
          <a:xfrm>
            <a:off x="1828800" y="2667001"/>
            <a:ext cx="3276600" cy="646113"/>
          </a:xfrm>
        </p:spPr>
        <p:txBody>
          <a:bodyPr>
            <a:noAutofit/>
          </a:bodyPr>
          <a:lstStyle/>
          <a:p>
            <a:pPr marL="0" indent="0" fontAlgn="auto">
              <a:spcBef>
                <a:spcPts val="0"/>
              </a:spcBef>
              <a:spcAft>
                <a:spcPts val="0"/>
              </a:spcAft>
              <a:buNone/>
              <a:defRPr/>
            </a:pPr>
            <a:r>
              <a:rPr lang="en-US" sz="2000" kern="0" dirty="0"/>
              <a:t>Level 2: Configurable per customer</a:t>
            </a:r>
          </a:p>
        </p:txBody>
      </p:sp>
      <p:sp>
        <p:nvSpPr>
          <p:cNvPr id="23557" name="TextBox 33"/>
          <p:cNvSpPr txBox="1">
            <a:spLocks noChangeArrowheads="1"/>
          </p:cNvSpPr>
          <p:nvPr/>
        </p:nvSpPr>
        <p:spPr bwMode="auto">
          <a:xfrm>
            <a:off x="3048000" y="6507164"/>
            <a:ext cx="65532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900"/>
              <a:t>Source: Frederick Chong and Gianpaolo Carraro, “Architectures Strategies for Catching the  Long Tail”</a:t>
            </a:r>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7539" y="1611314"/>
            <a:ext cx="19335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1425" y="1600200"/>
            <a:ext cx="20574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6426" y="3416300"/>
            <a:ext cx="19335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1" y="3429001"/>
            <a:ext cx="2066925"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Content Placeholder 2"/>
          <p:cNvSpPr txBox="1"/>
          <p:nvPr/>
        </p:nvSpPr>
        <p:spPr bwMode="auto">
          <a:xfrm>
            <a:off x="1828800" y="3767138"/>
            <a:ext cx="3124200" cy="646112"/>
          </a:xfrm>
          <a:prstGeom prst="rect">
            <a:avLst/>
          </a:prstGeom>
          <a:noFill/>
          <a:ln>
            <a:noFill/>
          </a:ln>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0"/>
              </a:spcBef>
              <a:spcAft>
                <a:spcPts val="0"/>
              </a:spcAft>
              <a:buNone/>
              <a:defRPr/>
            </a:pPr>
            <a:r>
              <a:rPr lang="en-US" sz="2000" kern="0" dirty="0"/>
              <a:t>Level 3: configurable &amp; Multi-Tenant-Efficient</a:t>
            </a:r>
          </a:p>
        </p:txBody>
      </p:sp>
      <p:sp>
        <p:nvSpPr>
          <p:cNvPr id="24" name="Content Placeholder 2"/>
          <p:cNvSpPr txBox="1"/>
          <p:nvPr/>
        </p:nvSpPr>
        <p:spPr bwMode="auto">
          <a:xfrm>
            <a:off x="1828800" y="1752601"/>
            <a:ext cx="3124200" cy="646113"/>
          </a:xfrm>
          <a:prstGeom prst="rect">
            <a:avLst/>
          </a:prstGeom>
          <a:noFill/>
          <a:ln>
            <a:noFill/>
          </a:ln>
        </p:spPr>
        <p:txBody>
          <a:bodyPr>
            <a:normAutofit fontScale="92500" lnSpcReduction="10000"/>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0"/>
              </a:spcBef>
              <a:spcAft>
                <a:spcPts val="0"/>
              </a:spcAft>
              <a:buNone/>
              <a:defRPr/>
            </a:pPr>
            <a:r>
              <a:rPr lang="en-US" sz="2000" kern="0" dirty="0"/>
              <a:t>Level 1: Ad-Hoc/Custom – One Instance per customer</a:t>
            </a:r>
          </a:p>
          <a:p>
            <a:pPr marL="0" indent="0" fontAlgn="auto">
              <a:spcBef>
                <a:spcPts val="0"/>
              </a:spcBef>
              <a:spcAft>
                <a:spcPts val="0"/>
              </a:spcAft>
              <a:buNone/>
              <a:defRPr/>
            </a:pPr>
            <a:endParaRPr lang="en-US" sz="1800" kern="0" dirty="0"/>
          </a:p>
        </p:txBody>
      </p:sp>
      <p:sp>
        <p:nvSpPr>
          <p:cNvPr id="23" name="Content Placeholder 2"/>
          <p:cNvSpPr txBox="1"/>
          <p:nvPr/>
        </p:nvSpPr>
        <p:spPr bwMode="auto">
          <a:xfrm>
            <a:off x="1828800" y="4724400"/>
            <a:ext cx="3352800" cy="914400"/>
          </a:xfrm>
          <a:prstGeom prst="rect">
            <a:avLst/>
          </a:prstGeom>
          <a:noFill/>
          <a:ln>
            <a:noFill/>
          </a:ln>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0"/>
              </a:spcBef>
              <a:spcAft>
                <a:spcPts val="0"/>
              </a:spcAft>
              <a:buNone/>
              <a:defRPr/>
            </a:pPr>
            <a:r>
              <a:rPr lang="en-US" sz="2000" kern="0" dirty="0"/>
              <a:t>Level 4: Scalable, Configurable &amp; Multi-Tenant-Efficient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circle(in)">
                                      <p:cBhvr>
                                        <p:cTn id="7" dur="500"/>
                                        <p:tgtEl>
                                          <p:spTgt spid="6553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circle(in)">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65540"/>
                                        </p:tgtEl>
                                        <p:attrNameLst>
                                          <p:attrName>style.visibility</p:attrName>
                                        </p:attrNameLst>
                                      </p:cBhvr>
                                      <p:to>
                                        <p:strVal val="visible"/>
                                      </p:to>
                                    </p:set>
                                    <p:animEffect transition="in" filter="circle(in)">
                                      <p:cBhvr>
                                        <p:cTn id="15" dur="500"/>
                                        <p:tgtEl>
                                          <p:spTgt spid="6554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1">
                                            <p:txEl>
                                              <p:pRg st="0" end="0"/>
                                            </p:txEl>
                                          </p:spTgt>
                                        </p:tgtEl>
                                        <p:attrNameLst>
                                          <p:attrName>style.visibility</p:attrName>
                                        </p:attrNameLst>
                                      </p:cBhvr>
                                      <p:to>
                                        <p:strVal val="visible"/>
                                      </p:to>
                                    </p:set>
                                    <p:animEffect transition="in" filter="circle(in)">
                                      <p:cBhvr>
                                        <p:cTn id="18" dur="500"/>
                                        <p:tgtEl>
                                          <p:spTgt spid="2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65541"/>
                                        </p:tgtEl>
                                        <p:attrNameLst>
                                          <p:attrName>style.visibility</p:attrName>
                                        </p:attrNameLst>
                                      </p:cBhvr>
                                      <p:to>
                                        <p:strVal val="visible"/>
                                      </p:to>
                                    </p:set>
                                    <p:animEffect transition="in" filter="circle(in)">
                                      <p:cBhvr>
                                        <p:cTn id="23" dur="500"/>
                                        <p:tgtEl>
                                          <p:spTgt spid="65541"/>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22">
                                            <p:txEl>
                                              <p:pRg st="0" end="0"/>
                                            </p:txEl>
                                          </p:spTgt>
                                        </p:tgtEl>
                                        <p:attrNameLst>
                                          <p:attrName>style.visibility</p:attrName>
                                        </p:attrNameLst>
                                      </p:cBhvr>
                                      <p:to>
                                        <p:strVal val="visible"/>
                                      </p:to>
                                    </p:set>
                                    <p:animEffect transition="in" filter="circle(in)">
                                      <p:cBhvr>
                                        <p:cTn id="26" dur="500"/>
                                        <p:tgtEl>
                                          <p:spTgt spid="2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65542"/>
                                        </p:tgtEl>
                                        <p:attrNameLst>
                                          <p:attrName>style.visibility</p:attrName>
                                        </p:attrNameLst>
                                      </p:cBhvr>
                                      <p:to>
                                        <p:strVal val="visible"/>
                                      </p:to>
                                    </p:set>
                                    <p:animEffect transition="in" filter="circle(in)">
                                      <p:cBhvr>
                                        <p:cTn id="31" dur="500"/>
                                        <p:tgtEl>
                                          <p:spTgt spid="65542"/>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circle(in)">
                                      <p:cBhvr>
                                        <p:cTn id="34"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2" grpId="0" build="p"/>
      <p:bldP spid="24" grpId="0" build="p"/>
      <p:bldP spid="2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74" t="14417" r="-174" b="-5077"/>
          <a:stretch>
            <a:fillRect/>
          </a:stretch>
        </p:blipFill>
        <p:spPr>
          <a:xfrm>
            <a:off x="1335478" y="1630906"/>
            <a:ext cx="9582730" cy="5117912"/>
          </a:xfrm>
          <a:prstGeom prst="rect">
            <a:avLst/>
          </a:prstGeom>
        </p:spPr>
      </p:pic>
      <p:sp>
        <p:nvSpPr>
          <p:cNvPr id="2" name="Title 1"/>
          <p:cNvSpPr>
            <a:spLocks noGrp="1"/>
          </p:cNvSpPr>
          <p:nvPr>
            <p:ph type="title"/>
          </p:nvPr>
        </p:nvSpPr>
        <p:spPr>
          <a:xfrm>
            <a:off x="2895600" y="228600"/>
            <a:ext cx="6824345" cy="1325880"/>
          </a:xfrm>
        </p:spPr>
        <p:txBody>
          <a:bodyPr/>
          <a:lstStyle/>
          <a:p>
            <a:r>
              <a:rPr lang="en-US" sz="3600" b="1" dirty="0">
                <a:solidFill>
                  <a:srgbClr val="FF0000"/>
                </a:solidFill>
                <a:latin typeface="Comic Sans MS" panose="030F0702030302020204" pitchFamily="66" charset="0"/>
                <a:ea typeface="+mn-ea"/>
                <a:cs typeface="+mn-cs"/>
              </a:rPr>
              <a:t>SAAS service providers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65125"/>
            <a:ext cx="8382000" cy="777875"/>
          </a:xfrm>
        </p:spPr>
        <p:txBody>
          <a:bodyPr/>
          <a:lstStyle/>
          <a:p>
            <a:r>
              <a:rPr lang="en-US" sz="3600" b="1" dirty="0">
                <a:solidFill>
                  <a:srgbClr val="FF0000"/>
                </a:solidFill>
                <a:latin typeface="Comic Sans MS" panose="030F0702030302020204" pitchFamily="66" charset="0"/>
                <a:ea typeface="+mn-ea"/>
                <a:cs typeface="+mn-cs"/>
              </a:rPr>
              <a:t>Salesforce.com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1000" y="3429000"/>
            <a:ext cx="3752727" cy="2630036"/>
          </a:xfrm>
          <a:prstGeom prst="rect">
            <a:avLst/>
          </a:prstGeom>
          <a:ln>
            <a:noFill/>
          </a:ln>
          <a:effectLst>
            <a:outerShdw blurRad="76200" dist="12700" dir="2700000" sy="-23000" kx="-800400" algn="bl" rotWithShape="0">
              <a:prstClr val="black">
                <a:alpha val="20000"/>
              </a:prstClr>
            </a:outerShdw>
          </a:effectLst>
        </p:spPr>
      </p:pic>
      <p:sp>
        <p:nvSpPr>
          <p:cNvPr id="3" name="Content Placeholder 2"/>
          <p:cNvSpPr>
            <a:spLocks noGrp="1"/>
          </p:cNvSpPr>
          <p:nvPr>
            <p:ph sz="quarter" idx="1"/>
          </p:nvPr>
        </p:nvSpPr>
        <p:spPr>
          <a:xfrm>
            <a:off x="381000" y="1219200"/>
            <a:ext cx="10515600" cy="4351338"/>
          </a:xfrm>
        </p:spPr>
        <p:txBody>
          <a:bodyPr/>
          <a:lstStyle/>
          <a:p>
            <a:r>
              <a:rPr lang="en-US" dirty="0"/>
              <a:t>Salesforce CRM provides a complete solution for that includes feature-rich solutions for marketing, sales, services, partner management and community management. </a:t>
            </a:r>
          </a:p>
          <a:p>
            <a:r>
              <a:rPr lang="en-US" dirty="0"/>
              <a:t>CRM is originally software for managing customer interaction, such as scheduling tasks, emailing, texting, and many more.</a:t>
            </a:r>
          </a:p>
          <a:p>
            <a:r>
              <a:rPr lang="en-US" dirty="0"/>
              <a:t>Salesforce grew into a cloud software solution and acquired several other companies for </a:t>
            </a:r>
            <a:r>
              <a:rPr lang="en-US" dirty="0" err="1"/>
              <a:t>Paas</a:t>
            </a:r>
            <a:r>
              <a:rPr lang="en-US" dirty="0"/>
              <a:t>(Platform as a Service) and </a:t>
            </a:r>
            <a:r>
              <a:rPr lang="en-US" dirty="0" err="1"/>
              <a:t>Saas</a:t>
            </a:r>
            <a:r>
              <a:rPr lang="en-US" dirty="0"/>
              <a:t> (Software as a Service).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365125"/>
            <a:ext cx="6007735" cy="701675"/>
          </a:xfrm>
        </p:spPr>
        <p:txBody>
          <a:bodyPr/>
          <a:lstStyle/>
          <a:p>
            <a:r>
              <a:rPr lang="en-US" sz="3600" b="1" dirty="0">
                <a:solidFill>
                  <a:srgbClr val="FF0000"/>
                </a:solidFill>
                <a:latin typeface="Comic Sans MS" panose="030F0702030302020204" pitchFamily="66" charset="0"/>
                <a:ea typeface="+mn-ea"/>
                <a:cs typeface="+mn-cs"/>
              </a:rPr>
              <a:t>Salesforce services</a:t>
            </a:r>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t="26672" b="12882"/>
          <a:stretch>
            <a:fillRect/>
          </a:stretch>
        </p:blipFill>
        <p:spPr>
          <a:xfrm>
            <a:off x="914399" y="1524048"/>
            <a:ext cx="9891215" cy="457094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810000" y="381000"/>
            <a:ext cx="6546850" cy="625475"/>
          </a:xfrm>
        </p:spPr>
        <p:txBody>
          <a:bodyPr>
            <a:normAutofit fontScale="90000"/>
          </a:bodyPr>
          <a:lstStyle/>
          <a:p>
            <a:pPr eaLnBrk="1" hangingPunct="1"/>
            <a:r>
              <a:rPr lang="en-GB" altLang="en-US" sz="3600" b="1" dirty="0">
                <a:solidFill>
                  <a:srgbClr val="FF0000"/>
                </a:solidFill>
                <a:latin typeface="Comic Sans MS" panose="030F0702030302020204" pitchFamily="66" charset="0"/>
                <a:ea typeface="+mn-ea"/>
                <a:cs typeface="+mn-cs"/>
              </a:rPr>
              <a:t>Advantages of SaaS</a:t>
            </a:r>
          </a:p>
        </p:txBody>
      </p:sp>
      <p:sp>
        <p:nvSpPr>
          <p:cNvPr id="18435" name="Content Placeholder 2"/>
          <p:cNvSpPr>
            <a:spLocks noGrp="1"/>
          </p:cNvSpPr>
          <p:nvPr>
            <p:ph sz="quarter" idx="1"/>
          </p:nvPr>
        </p:nvSpPr>
        <p:spPr>
          <a:xfrm>
            <a:off x="762000" y="1400810"/>
            <a:ext cx="10515600" cy="4967605"/>
          </a:xfrm>
        </p:spPr>
        <p:txBody>
          <a:bodyPr>
            <a:normAutofit fontScale="80000" lnSpcReduction="20000"/>
          </a:bodyPr>
          <a:lstStyle/>
          <a:p>
            <a:pPr marL="320040" indent="-320040" fontAlgn="auto">
              <a:spcAft>
                <a:spcPts val="0"/>
              </a:spcAft>
              <a:buFont typeface="Wingdings" panose="05000000000000000000"/>
              <a:buChar char=""/>
              <a:defRPr/>
            </a:pPr>
            <a:r>
              <a:rPr lang="en-US" sz="2800" dirty="0"/>
              <a:t>Easy to use – Most SaaS applications do not require more than a web browser to run</a:t>
            </a:r>
          </a:p>
          <a:p>
            <a:pPr marL="320040" indent="-320040" fontAlgn="auto">
              <a:spcAft>
                <a:spcPts val="0"/>
              </a:spcAft>
              <a:buFont typeface="Wingdings" panose="05000000000000000000"/>
              <a:buChar char=""/>
              <a:defRPr/>
            </a:pPr>
            <a:r>
              <a:rPr lang="en-US" sz="2800" dirty="0"/>
              <a:t> Cheap- The pay as you go pricing model of SaaS makes it affordable to small businesses and individuals.</a:t>
            </a:r>
          </a:p>
          <a:p>
            <a:pPr marL="320040" indent="-320040" fontAlgn="auto">
              <a:spcAft>
                <a:spcPts val="0"/>
              </a:spcAft>
              <a:buFont typeface="Wingdings" panose="05000000000000000000"/>
              <a:buChar char=""/>
              <a:defRPr/>
            </a:pPr>
            <a:r>
              <a:rPr lang="en-US" sz="2800" dirty="0"/>
              <a:t>Scalability: SaaS application can be easily scaled up or down to meet consumer demand. Consumers do not need to worry about additional computing infrastructure to scale up.</a:t>
            </a:r>
          </a:p>
          <a:p>
            <a:pPr marL="320040" indent="-320040" fontAlgn="auto">
              <a:spcAft>
                <a:spcPts val="0"/>
              </a:spcAft>
              <a:buFont typeface="Wingdings" panose="05000000000000000000"/>
              <a:buChar char=""/>
              <a:defRPr/>
            </a:pPr>
            <a:r>
              <a:rPr lang="en-US" sz="2800" dirty="0"/>
              <a:t>Applications are less prone to data loss since data is being stored in the cloud.</a:t>
            </a:r>
          </a:p>
          <a:p>
            <a:pPr marL="320040" indent="-320040" fontAlgn="auto">
              <a:spcAft>
                <a:spcPts val="0"/>
              </a:spcAft>
              <a:buFont typeface="Wingdings" panose="05000000000000000000"/>
              <a:buChar char=""/>
              <a:defRPr/>
            </a:pPr>
            <a:r>
              <a:rPr lang="en-US" sz="2800" dirty="0"/>
              <a:t>Compared to traditional applications, SaaS applications are less clunky. They do not require users to install/uninstall binary code on their machines.</a:t>
            </a:r>
          </a:p>
          <a:p>
            <a:pPr marL="320040" indent="-320040" fontAlgn="auto">
              <a:spcAft>
                <a:spcPts val="0"/>
              </a:spcAft>
              <a:buFont typeface="Wingdings" panose="05000000000000000000"/>
              <a:buChar char=""/>
              <a:defRPr/>
            </a:pPr>
            <a:r>
              <a:rPr lang="en-US" sz="2800" dirty="0"/>
              <a:t>Due to the delivery nature of Sass through the internet, SaaS applications are able to run on a wide variety of devices.</a:t>
            </a:r>
          </a:p>
          <a:p>
            <a:pPr marL="320040" indent="-320040" fontAlgn="auto">
              <a:spcAft>
                <a:spcPts val="0"/>
              </a:spcAft>
              <a:buFont typeface="Wingdings" panose="05000000000000000000"/>
              <a:buChar char=""/>
              <a:defRPr/>
            </a:pPr>
            <a:r>
              <a:rPr lang="en-US" sz="2800" dirty="0"/>
              <a:t>Allows for better collaboration between teams since the data is stored in a central location. </a:t>
            </a:r>
          </a:p>
          <a:p>
            <a:pPr marL="320040" indent="-320040" fontAlgn="auto">
              <a:spcAft>
                <a:spcPts val="0"/>
              </a:spcAft>
              <a:buFont typeface="Wingdings" panose="05000000000000000000"/>
              <a:buChar char=""/>
              <a:defRPr/>
            </a:pPr>
            <a:r>
              <a:rPr lang="en-US" sz="2800" dirty="0"/>
              <a:t>Velocity of change in SaaS applications is much faster.</a:t>
            </a:r>
          </a:p>
          <a:p>
            <a:pPr marL="320040" indent="-320040" fontAlgn="auto">
              <a:spcAft>
                <a:spcPts val="0"/>
              </a:spcAft>
              <a:buFont typeface="Wingdings" panose="05000000000000000000"/>
              <a:buChar char=""/>
              <a:defRPr/>
            </a:pPr>
            <a:r>
              <a:rPr lang="en-US" sz="2800" dirty="0"/>
              <a:t>SaaS favors a Agile development life cycle. • Software changes and frequent and on-demand. Most </a:t>
            </a:r>
            <a:r>
              <a:rPr lang="en-US" sz="2800" dirty="0" err="1"/>
              <a:t>Saas</a:t>
            </a:r>
            <a:r>
              <a:rPr lang="en-US" sz="2800" dirty="0"/>
              <a:t> services are updated about every 2 weeks and users are most time unaware of these changes. </a:t>
            </a:r>
            <a:endParaRPr lang="en-GB"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667000" y="365125"/>
            <a:ext cx="8686800" cy="701675"/>
          </a:xfrm>
        </p:spPr>
        <p:txBody>
          <a:bodyPr>
            <a:normAutofit/>
          </a:bodyPr>
          <a:lstStyle/>
          <a:p>
            <a:pPr eaLnBrk="1" hangingPunct="1"/>
            <a:r>
              <a:rPr lang="en-GB" altLang="en-US" sz="3600" b="1" dirty="0">
                <a:solidFill>
                  <a:srgbClr val="FF0000"/>
                </a:solidFill>
                <a:latin typeface="Comic Sans MS" panose="030F0702030302020204" pitchFamily="66" charset="0"/>
                <a:ea typeface="+mn-ea"/>
                <a:cs typeface="+mn-cs"/>
              </a:rPr>
              <a:t>Disadvantages of SaaS</a:t>
            </a:r>
          </a:p>
        </p:txBody>
      </p:sp>
      <p:sp>
        <p:nvSpPr>
          <p:cNvPr id="18435" name="Content Placeholder 2"/>
          <p:cNvSpPr>
            <a:spLocks noGrp="1"/>
          </p:cNvSpPr>
          <p:nvPr>
            <p:ph sz="quarter" idx="1"/>
          </p:nvPr>
        </p:nvSpPr>
        <p:spPr>
          <a:xfrm>
            <a:off x="457200" y="1143000"/>
            <a:ext cx="11430000" cy="5257800"/>
          </a:xfrm>
        </p:spPr>
        <p:txBody>
          <a:bodyPr>
            <a:normAutofit fontScale="92500" lnSpcReduction="20000"/>
          </a:bodyPr>
          <a:lstStyle/>
          <a:p>
            <a:pPr marL="344805" indent="-344805" fontAlgn="auto">
              <a:spcAft>
                <a:spcPts val="0"/>
              </a:spcAft>
              <a:buFont typeface="Wingdings" panose="05000000000000000000"/>
              <a:buChar char=""/>
              <a:defRPr/>
            </a:pPr>
            <a:r>
              <a:rPr lang="en-US" sz="1800" b="1" dirty="0">
                <a:latin typeface="Comic Sans MS" panose="030F0702030302020204" pitchFamily="66" charset="0"/>
              </a:rPr>
              <a:t>Robustness: </a:t>
            </a:r>
          </a:p>
          <a:p>
            <a:pPr marL="511175" indent="-511175" fontAlgn="auto">
              <a:spcAft>
                <a:spcPts val="0"/>
              </a:spcAft>
              <a:buNone/>
              <a:tabLst>
                <a:tab pos="747395" algn="l"/>
              </a:tabLst>
              <a:defRPr/>
            </a:pPr>
            <a:r>
              <a:rPr lang="en-US" sz="1800" b="1" dirty="0">
                <a:latin typeface="Comic Sans MS" panose="030F0702030302020204" pitchFamily="66" charset="0"/>
              </a:rPr>
              <a:t>     SaaS software may not be as robust (functionality wise) as traditional software applications due to. browser limitations. Consider Google Doc &amp; Microsoft Office.</a:t>
            </a:r>
          </a:p>
          <a:p>
            <a:pPr marL="748030" indent="-748030" fontAlgn="auto">
              <a:spcAft>
                <a:spcPts val="0"/>
              </a:spcAft>
              <a:buNone/>
              <a:defRPr/>
            </a:pPr>
            <a:endParaRPr lang="en-US" sz="1800" b="1" dirty="0">
              <a:latin typeface="Comic Sans MS" panose="030F0702030302020204" pitchFamily="66" charset="0"/>
            </a:endParaRPr>
          </a:p>
          <a:p>
            <a:pPr marL="344805" indent="-344805" fontAlgn="auto">
              <a:spcAft>
                <a:spcPts val="0"/>
              </a:spcAft>
              <a:buFont typeface="Wingdings" panose="05000000000000000000"/>
              <a:buChar char=""/>
              <a:defRPr/>
            </a:pPr>
            <a:r>
              <a:rPr lang="en-US" sz="1800" b="1" dirty="0">
                <a:latin typeface="Comic Sans MS" panose="030F0702030302020204" pitchFamily="66" charset="0"/>
              </a:rPr>
              <a:t>Privacy :</a:t>
            </a:r>
          </a:p>
          <a:p>
            <a:pPr marL="511175" indent="-511175" fontAlgn="auto">
              <a:spcAft>
                <a:spcPts val="0"/>
              </a:spcAft>
              <a:buNone/>
              <a:defRPr/>
            </a:pPr>
            <a:r>
              <a:rPr lang="en-US" sz="1800" b="1" dirty="0">
                <a:latin typeface="Comic Sans MS" panose="030F0702030302020204" pitchFamily="66" charset="0"/>
              </a:rPr>
              <a:t>      Having all of a user’s data sit in the cloud raises security &amp; privacy concerns. SaaS providers are usually the target of hack exploits e.g. Google servers have been the target of exploits purportedly from China in the last several years</a:t>
            </a:r>
          </a:p>
          <a:p>
            <a:pPr marL="748030" indent="-748030" fontAlgn="auto">
              <a:spcAft>
                <a:spcPts val="0"/>
              </a:spcAft>
              <a:buNone/>
              <a:defRPr/>
            </a:pPr>
            <a:endParaRPr lang="en-US" sz="1800" b="1" dirty="0">
              <a:latin typeface="Comic Sans MS" panose="030F0702030302020204" pitchFamily="66" charset="0"/>
            </a:endParaRPr>
          </a:p>
          <a:p>
            <a:pPr marL="344805" indent="-344805" fontAlgn="auto">
              <a:spcAft>
                <a:spcPts val="0"/>
              </a:spcAft>
              <a:buFont typeface="Wingdings" panose="05000000000000000000" pitchFamily="2" charset="2"/>
              <a:buChar char="q"/>
              <a:defRPr/>
            </a:pPr>
            <a:r>
              <a:rPr lang="en-US" sz="1800" b="1" dirty="0">
                <a:latin typeface="Comic Sans MS" panose="030F0702030302020204" pitchFamily="66" charset="0"/>
              </a:rPr>
              <a:t>Security :</a:t>
            </a:r>
          </a:p>
          <a:p>
            <a:pPr marL="0" indent="0" fontAlgn="auto">
              <a:spcAft>
                <a:spcPts val="0"/>
              </a:spcAft>
              <a:buNone/>
              <a:defRPr/>
            </a:pPr>
            <a:r>
              <a:rPr lang="en-US" sz="1800" b="1" dirty="0">
                <a:latin typeface="Comic Sans MS" panose="030F0702030302020204" pitchFamily="66" charset="0"/>
              </a:rPr>
              <a:t>      Attack detection, malicious code detection</a:t>
            </a:r>
          </a:p>
          <a:p>
            <a:pPr marL="0" indent="0" fontAlgn="auto">
              <a:spcAft>
                <a:spcPts val="0"/>
              </a:spcAft>
              <a:buNone/>
              <a:defRPr/>
            </a:pPr>
            <a:endParaRPr lang="en-US" sz="1800" b="1" dirty="0">
              <a:latin typeface="Comic Sans MS" panose="030F0702030302020204" pitchFamily="66" charset="0"/>
            </a:endParaRPr>
          </a:p>
          <a:p>
            <a:pPr marL="344805" indent="-344805" fontAlgn="auto">
              <a:spcAft>
                <a:spcPts val="0"/>
              </a:spcAft>
              <a:buFont typeface="Wingdings" panose="05000000000000000000" pitchFamily="2" charset="2"/>
              <a:buChar char="q"/>
              <a:defRPr/>
            </a:pPr>
            <a:r>
              <a:rPr lang="en-US" sz="1800" b="1" dirty="0">
                <a:latin typeface="Comic Sans MS" panose="030F0702030302020204" pitchFamily="66" charset="0"/>
              </a:rPr>
              <a:t>Reliability:</a:t>
            </a:r>
          </a:p>
          <a:p>
            <a:pPr marL="511175" indent="-511175" fontAlgn="auto">
              <a:spcAft>
                <a:spcPts val="0"/>
              </a:spcAft>
              <a:buNone/>
              <a:defRPr/>
            </a:pPr>
            <a:r>
              <a:rPr lang="en-US" sz="1800" b="1" dirty="0">
                <a:latin typeface="Comic Sans MS" panose="030F0702030302020204" pitchFamily="66" charset="0"/>
              </a:rPr>
              <a:t>     In the rare event of a SaaS provider going down, a wide range of dependent clients could be affected. For example, when Amazon EC2 service went down in April 2011, it took down Four Square, Reddit, Quora and other well known applications that run on it.</a:t>
            </a:r>
          </a:p>
          <a:p>
            <a:pPr marL="511175" indent="-511175" fontAlgn="auto">
              <a:spcAft>
                <a:spcPts val="0"/>
              </a:spcAft>
              <a:buNone/>
              <a:defRPr/>
            </a:pPr>
            <a:endParaRPr lang="en-US" sz="1800" b="1" dirty="0">
              <a:latin typeface="Comic Sans MS" panose="030F0702030302020204" pitchFamily="66" charset="0"/>
            </a:endParaRPr>
          </a:p>
          <a:p>
            <a:pPr marL="748030" indent="-748030" fontAlgn="auto">
              <a:spcAft>
                <a:spcPts val="0"/>
              </a:spcAft>
              <a:buNone/>
              <a:defRPr/>
            </a:pPr>
            <a:r>
              <a:rPr lang="en-US" sz="1800" b="1" dirty="0">
                <a:latin typeface="Comic Sans MS" panose="030F0702030302020204" pitchFamily="66" charset="0"/>
              </a:rPr>
              <a:t>	      We shall discuss each of these issues in more details in the next chapter</a:t>
            </a:r>
            <a:endParaRPr lang="en-GB" sz="1800" b="1" dirty="0">
              <a:latin typeface="Comic Sans MS" panose="030F0702030302020204"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752600"/>
            <a:ext cx="3657600" cy="1338187"/>
          </a:xfrm>
          <a:prstGeom prst="rect">
            <a:avLst/>
          </a:prstGeom>
        </p:spPr>
        <p:txBody>
          <a:bodyPr vert="horz" wrap="square" lIns="0" tIns="106045" rIns="0" bIns="0" rtlCol="0">
            <a:spAutoFit/>
          </a:bodyPr>
          <a:lstStyle/>
          <a:p>
            <a:pPr marL="12700" marR="5080">
              <a:lnSpc>
                <a:spcPct val="100000"/>
              </a:lnSpc>
            </a:pPr>
            <a:r>
              <a:rPr lang="en-US" sz="4000" spc="-10" dirty="0">
                <a:solidFill>
                  <a:schemeClr val="tx1"/>
                </a:solidFill>
                <a:latin typeface="Calibri" panose="020F0502020204030204"/>
                <a:cs typeface="Calibri" panose="020F0502020204030204"/>
              </a:rPr>
              <a:t>Principle of </a:t>
            </a:r>
            <a:br>
              <a:rPr lang="ar-JO" sz="4000" spc="-10" dirty="0">
                <a:solidFill>
                  <a:schemeClr val="tx1"/>
                </a:solidFill>
                <a:latin typeface="Calibri" panose="020F0502020204030204"/>
                <a:cs typeface="Calibri" panose="020F0502020204030204"/>
              </a:rPr>
            </a:br>
            <a:r>
              <a:rPr lang="en-US" sz="4000" spc="-10" dirty="0">
                <a:solidFill>
                  <a:schemeClr val="tx1"/>
                </a:solidFill>
                <a:latin typeface="Calibri" panose="020F0502020204030204"/>
                <a:cs typeface="Calibri" panose="020F0502020204030204"/>
              </a:rPr>
              <a:t>Cloud Computing</a:t>
            </a:r>
            <a:endParaRPr lang="en-US" sz="4000" dirty="0">
              <a:solidFill>
                <a:schemeClr val="tx1"/>
              </a:solidFill>
              <a:latin typeface="Calibri" panose="020F0502020204030204"/>
              <a:cs typeface="Calibri" panose="020F0502020204030204"/>
            </a:endParaRPr>
          </a:p>
        </p:txBody>
      </p:sp>
      <p:sp>
        <p:nvSpPr>
          <p:cNvPr id="3" name="object 3"/>
          <p:cNvSpPr txBox="1"/>
          <p:nvPr/>
        </p:nvSpPr>
        <p:spPr>
          <a:xfrm>
            <a:off x="919988" y="3466592"/>
            <a:ext cx="4109212" cy="889346"/>
          </a:xfrm>
          <a:prstGeom prst="rect">
            <a:avLst/>
          </a:prstGeom>
        </p:spPr>
        <p:txBody>
          <a:bodyPr vert="horz" wrap="square" lIns="0" tIns="57785" rIns="0" bIns="0" rtlCol="0">
            <a:spAutoFit/>
          </a:bodyPr>
          <a:lstStyle/>
          <a:p>
            <a:pPr marL="12700" marR="5080">
              <a:lnSpc>
                <a:spcPct val="100000"/>
              </a:lnSpc>
            </a:pPr>
            <a:r>
              <a:rPr spc="-10" dirty="0">
                <a:cs typeface="Calibri" panose="020F0502020204030204"/>
              </a:rPr>
              <a:t>Chapter </a:t>
            </a:r>
            <a:r>
              <a:rPr lang="en-US" spc="-10" dirty="0">
                <a:cs typeface="Calibri" panose="020F0502020204030204"/>
              </a:rPr>
              <a:t>2</a:t>
            </a:r>
            <a:r>
              <a:rPr spc="-10" dirty="0">
                <a:cs typeface="Calibri" panose="020F0502020204030204"/>
              </a:rPr>
              <a:t>:</a:t>
            </a:r>
            <a:endParaRPr lang="en-US" spc="-10" dirty="0">
              <a:cs typeface="Calibri" panose="020F0502020204030204"/>
            </a:endParaRPr>
          </a:p>
          <a:p>
            <a:pPr marL="12700" marR="5080">
              <a:lnSpc>
                <a:spcPct val="100000"/>
              </a:lnSpc>
            </a:pPr>
            <a:r>
              <a:rPr lang="en-US" altLang="en-US" spc="-10" dirty="0">
                <a:cs typeface="Calibri" panose="020F0502020204030204"/>
              </a:rPr>
              <a:t>Cloud Service Models</a:t>
            </a:r>
          </a:p>
          <a:p>
            <a:pPr marL="12700" marR="5080">
              <a:lnSpc>
                <a:spcPct val="100000"/>
              </a:lnSpc>
            </a:pPr>
            <a:r>
              <a:rPr lang="en-IN" sz="1800" spc="-100" dirty="0">
                <a:latin typeface="Calibri" panose="020F0502020204030204"/>
                <a:cs typeface="Calibri" panose="020F0502020204030204"/>
              </a:rPr>
              <a:t>Dr.</a:t>
            </a:r>
            <a:r>
              <a:rPr lang="en-IN" sz="1800" spc="-5" dirty="0">
                <a:latin typeface="Calibri" panose="020F0502020204030204"/>
                <a:cs typeface="Calibri" panose="020F0502020204030204"/>
              </a:rPr>
              <a:t> </a:t>
            </a:r>
            <a:r>
              <a:rPr lang="en-IN" sz="1800" dirty="0">
                <a:latin typeface="Calibri" panose="020F0502020204030204"/>
                <a:cs typeface="Calibri" panose="020F0502020204030204"/>
              </a:rPr>
              <a:t>Mohammed Tawfik</a:t>
            </a:r>
            <a:endParaRPr lang="en-US" spc="-10" dirty="0">
              <a:cs typeface="Calibri" panose="020F0502020204030204"/>
            </a:endParaRPr>
          </a:p>
        </p:txBody>
      </p:sp>
      <p:grpSp>
        <p:nvGrpSpPr>
          <p:cNvPr id="4" name="object 4"/>
          <p:cNvGrpSpPr/>
          <p:nvPr/>
        </p:nvGrpSpPr>
        <p:grpSpPr>
          <a:xfrm>
            <a:off x="0" y="0"/>
            <a:ext cx="12192000" cy="1290955"/>
            <a:chOff x="0" y="0"/>
            <a:chExt cx="12192000" cy="1290955"/>
          </a:xfrm>
        </p:grpSpPr>
        <p:sp>
          <p:nvSpPr>
            <p:cNvPr id="5" name="object 5"/>
            <p:cNvSpPr/>
            <p:nvPr/>
          </p:nvSpPr>
          <p:spPr>
            <a:xfrm>
              <a:off x="0" y="0"/>
              <a:ext cx="5533390" cy="1290955"/>
            </a:xfrm>
            <a:custGeom>
              <a:avLst/>
              <a:gdLst/>
              <a:ahLst/>
              <a:cxnLst/>
              <a:rect l="l" t="t" r="r" b="b"/>
              <a:pathLst>
                <a:path w="5533390" h="1290955">
                  <a:moveTo>
                    <a:pt x="5532882" y="0"/>
                  </a:moveTo>
                  <a:lnTo>
                    <a:pt x="0" y="0"/>
                  </a:lnTo>
                  <a:lnTo>
                    <a:pt x="0" y="1290827"/>
                  </a:lnTo>
                  <a:lnTo>
                    <a:pt x="4936998" y="1290827"/>
                  </a:lnTo>
                  <a:lnTo>
                    <a:pt x="5532882" y="0"/>
                  </a:lnTo>
                  <a:close/>
                </a:path>
              </a:pathLst>
            </a:custGeom>
            <a:solidFill>
              <a:srgbClr val="585858"/>
            </a:solidFill>
          </p:spPr>
          <p:txBody>
            <a:bodyPr wrap="square" lIns="0" tIns="0" rIns="0" bIns="0" rtlCol="0"/>
            <a:lstStyle/>
            <a:p>
              <a:endParaRPr dirty="0"/>
            </a:p>
          </p:txBody>
        </p:sp>
        <p:sp>
          <p:nvSpPr>
            <p:cNvPr id="6" name="object 6"/>
            <p:cNvSpPr/>
            <p:nvPr/>
          </p:nvSpPr>
          <p:spPr>
            <a:xfrm>
              <a:off x="5097779" y="0"/>
              <a:ext cx="7094220" cy="1290955"/>
            </a:xfrm>
            <a:custGeom>
              <a:avLst/>
              <a:gdLst/>
              <a:ahLst/>
              <a:cxnLst/>
              <a:rect l="l" t="t" r="r" b="b"/>
              <a:pathLst>
                <a:path w="7094220" h="1290955">
                  <a:moveTo>
                    <a:pt x="7094220" y="0"/>
                  </a:moveTo>
                  <a:lnTo>
                    <a:pt x="595884" y="0"/>
                  </a:lnTo>
                  <a:lnTo>
                    <a:pt x="0" y="1290827"/>
                  </a:lnTo>
                  <a:lnTo>
                    <a:pt x="5920613" y="1290827"/>
                  </a:lnTo>
                  <a:lnTo>
                    <a:pt x="5920613" y="1290447"/>
                  </a:lnTo>
                  <a:lnTo>
                    <a:pt x="7094220" y="1290447"/>
                  </a:lnTo>
                  <a:lnTo>
                    <a:pt x="7094220" y="0"/>
                  </a:lnTo>
                  <a:close/>
                </a:path>
              </a:pathLst>
            </a:custGeom>
            <a:solidFill>
              <a:srgbClr val="7E7E7E">
                <a:alpha val="39999"/>
              </a:srgbClr>
            </a:solidFill>
          </p:spPr>
          <p:txBody>
            <a:bodyPr wrap="square" lIns="0" tIns="0" rIns="0" bIns="0" rtlCol="0"/>
            <a:lstStyle/>
            <a:p>
              <a:endParaRPr dirty="0"/>
            </a:p>
          </p:txBody>
        </p:sp>
      </p:grpSp>
      <p:grpSp>
        <p:nvGrpSpPr>
          <p:cNvPr id="8" name="object 8"/>
          <p:cNvGrpSpPr/>
          <p:nvPr/>
        </p:nvGrpSpPr>
        <p:grpSpPr>
          <a:xfrm>
            <a:off x="0" y="5449823"/>
            <a:ext cx="12192000" cy="1408430"/>
            <a:chOff x="0" y="5449823"/>
            <a:chExt cx="12192000" cy="1408430"/>
          </a:xfrm>
        </p:grpSpPr>
        <p:sp>
          <p:nvSpPr>
            <p:cNvPr id="9" name="object 9"/>
            <p:cNvSpPr/>
            <p:nvPr/>
          </p:nvSpPr>
          <p:spPr>
            <a:xfrm>
              <a:off x="6621780" y="5449823"/>
              <a:ext cx="5570220" cy="1408430"/>
            </a:xfrm>
            <a:custGeom>
              <a:avLst/>
              <a:gdLst/>
              <a:ahLst/>
              <a:cxnLst/>
              <a:rect l="l" t="t" r="r" b="b"/>
              <a:pathLst>
                <a:path w="5570220" h="1408429">
                  <a:moveTo>
                    <a:pt x="5570220" y="0"/>
                  </a:moveTo>
                  <a:lnTo>
                    <a:pt x="652018" y="0"/>
                  </a:lnTo>
                  <a:lnTo>
                    <a:pt x="0" y="1408175"/>
                  </a:lnTo>
                  <a:lnTo>
                    <a:pt x="5570220" y="1408175"/>
                  </a:lnTo>
                  <a:lnTo>
                    <a:pt x="5570220" y="0"/>
                  </a:lnTo>
                  <a:close/>
                </a:path>
              </a:pathLst>
            </a:custGeom>
            <a:solidFill>
              <a:srgbClr val="FFC000"/>
            </a:solidFill>
          </p:spPr>
          <p:txBody>
            <a:bodyPr wrap="square" lIns="0" tIns="0" rIns="0" bIns="0" rtlCol="0"/>
            <a:lstStyle/>
            <a:p>
              <a:endParaRPr dirty="0"/>
            </a:p>
          </p:txBody>
        </p:sp>
        <p:sp>
          <p:nvSpPr>
            <p:cNvPr id="10" name="object 10"/>
            <p:cNvSpPr/>
            <p:nvPr/>
          </p:nvSpPr>
          <p:spPr>
            <a:xfrm>
              <a:off x="0" y="5449823"/>
              <a:ext cx="7115175" cy="1408430"/>
            </a:xfrm>
            <a:custGeom>
              <a:avLst/>
              <a:gdLst/>
              <a:ahLst/>
              <a:cxnLst/>
              <a:rect l="l" t="t" r="r" b="b"/>
              <a:pathLst>
                <a:path w="7115175" h="1408429">
                  <a:moveTo>
                    <a:pt x="7114794" y="0"/>
                  </a:moveTo>
                  <a:lnTo>
                    <a:pt x="0" y="0"/>
                  </a:lnTo>
                  <a:lnTo>
                    <a:pt x="0" y="1408175"/>
                  </a:lnTo>
                  <a:lnTo>
                    <a:pt x="6462776" y="1408175"/>
                  </a:lnTo>
                  <a:lnTo>
                    <a:pt x="7114794" y="0"/>
                  </a:lnTo>
                  <a:close/>
                </a:path>
              </a:pathLst>
            </a:custGeom>
            <a:solidFill>
              <a:srgbClr val="7E7E7E">
                <a:alpha val="39999"/>
              </a:srgbClr>
            </a:solidFill>
          </p:spPr>
          <p:txBody>
            <a:bodyPr wrap="square" lIns="0" tIns="0" rIns="0" bIns="0" rtlCol="0"/>
            <a:lstStyle/>
            <a:p>
              <a:endParaRPr dirty="0"/>
            </a:p>
          </p:txBody>
        </p:sp>
        <p:sp>
          <p:nvSpPr>
            <p:cNvPr id="12" name="object 12"/>
            <p:cNvSpPr/>
            <p:nvPr/>
          </p:nvSpPr>
          <p:spPr>
            <a:xfrm>
              <a:off x="11192382" y="5759475"/>
              <a:ext cx="60325" cy="97790"/>
            </a:xfrm>
            <a:custGeom>
              <a:avLst/>
              <a:gdLst/>
              <a:ahLst/>
              <a:cxnLst/>
              <a:rect l="l" t="t" r="r" b="b"/>
              <a:pathLst>
                <a:path w="60325" h="97789">
                  <a:moveTo>
                    <a:pt x="32639" y="0"/>
                  </a:moveTo>
                  <a:lnTo>
                    <a:pt x="25146" y="0"/>
                  </a:lnTo>
                  <a:lnTo>
                    <a:pt x="22351" y="292"/>
                  </a:lnTo>
                  <a:lnTo>
                    <a:pt x="1777" y="11683"/>
                  </a:lnTo>
                  <a:lnTo>
                    <a:pt x="1777" y="15544"/>
                  </a:lnTo>
                  <a:lnTo>
                    <a:pt x="2540" y="18529"/>
                  </a:lnTo>
                  <a:lnTo>
                    <a:pt x="3301" y="19240"/>
                  </a:lnTo>
                  <a:lnTo>
                    <a:pt x="4572" y="19342"/>
                  </a:lnTo>
                  <a:lnTo>
                    <a:pt x="5588" y="18922"/>
                  </a:lnTo>
                  <a:lnTo>
                    <a:pt x="8000" y="17233"/>
                  </a:lnTo>
                  <a:lnTo>
                    <a:pt x="15494" y="13411"/>
                  </a:lnTo>
                  <a:lnTo>
                    <a:pt x="20447" y="11722"/>
                  </a:lnTo>
                  <a:lnTo>
                    <a:pt x="23241" y="11302"/>
                  </a:lnTo>
                  <a:lnTo>
                    <a:pt x="29083" y="11302"/>
                  </a:lnTo>
                  <a:lnTo>
                    <a:pt x="42799" y="24942"/>
                  </a:lnTo>
                  <a:lnTo>
                    <a:pt x="42799" y="29209"/>
                  </a:lnTo>
                  <a:lnTo>
                    <a:pt x="3048" y="84010"/>
                  </a:lnTo>
                  <a:lnTo>
                    <a:pt x="1143" y="86398"/>
                  </a:lnTo>
                  <a:lnTo>
                    <a:pt x="126" y="88772"/>
                  </a:lnTo>
                  <a:lnTo>
                    <a:pt x="0" y="90258"/>
                  </a:lnTo>
                  <a:lnTo>
                    <a:pt x="0" y="94132"/>
                  </a:lnTo>
                  <a:lnTo>
                    <a:pt x="635" y="96189"/>
                  </a:lnTo>
                  <a:lnTo>
                    <a:pt x="1397" y="96977"/>
                  </a:lnTo>
                  <a:lnTo>
                    <a:pt x="2921" y="97612"/>
                  </a:lnTo>
                  <a:lnTo>
                    <a:pt x="57912" y="97701"/>
                  </a:lnTo>
                  <a:lnTo>
                    <a:pt x="59055" y="97142"/>
                  </a:lnTo>
                  <a:lnTo>
                    <a:pt x="59817" y="95846"/>
                  </a:lnTo>
                  <a:lnTo>
                    <a:pt x="60198" y="92189"/>
                  </a:lnTo>
                  <a:lnTo>
                    <a:pt x="59944" y="89179"/>
                  </a:lnTo>
                  <a:lnTo>
                    <a:pt x="58927" y="87388"/>
                  </a:lnTo>
                  <a:lnTo>
                    <a:pt x="57785" y="86842"/>
                  </a:lnTo>
                  <a:lnTo>
                    <a:pt x="15494" y="86842"/>
                  </a:lnTo>
                  <a:lnTo>
                    <a:pt x="36195" y="65252"/>
                  </a:lnTo>
                  <a:lnTo>
                    <a:pt x="55625" y="31140"/>
                  </a:lnTo>
                  <a:lnTo>
                    <a:pt x="55880" y="28079"/>
                  </a:lnTo>
                  <a:lnTo>
                    <a:pt x="55880" y="21577"/>
                  </a:lnTo>
                  <a:lnTo>
                    <a:pt x="36830" y="647"/>
                  </a:lnTo>
                  <a:lnTo>
                    <a:pt x="32639" y="0"/>
                  </a:lnTo>
                  <a:close/>
                </a:path>
              </a:pathLst>
            </a:custGeom>
            <a:solidFill>
              <a:srgbClr val="FFFFFF">
                <a:alpha val="79998"/>
              </a:srgbClr>
            </a:solidFill>
          </p:spPr>
          <p:txBody>
            <a:bodyPr wrap="square" lIns="0" tIns="0" rIns="0" bIns="0" rtlCol="0"/>
            <a:lstStyle/>
            <a:p>
              <a:endParaRPr dirty="0"/>
            </a:p>
          </p:txBody>
        </p:sp>
      </p:gr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2209800"/>
            <a:ext cx="5343525" cy="16069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FF0000"/>
                </a:solidFill>
                <a:latin typeface="Comic Sans MS" panose="030F0702030302020204" pitchFamily="66" charset="0"/>
                <a:ea typeface="+mn-ea"/>
                <a:cs typeface="+mn-cs"/>
              </a:rPr>
              <a:t>Summary</a:t>
            </a:r>
          </a:p>
        </p:txBody>
      </p:sp>
      <p:sp>
        <p:nvSpPr>
          <p:cNvPr id="3" name="Content Placeholder 2"/>
          <p:cNvSpPr>
            <a:spLocks noGrp="1"/>
          </p:cNvSpPr>
          <p:nvPr>
            <p:ph sz="quarter" idx="1"/>
          </p:nvPr>
        </p:nvSpPr>
        <p:spPr/>
        <p:txBody>
          <a:bodyPr/>
          <a:lstStyle/>
          <a:p>
            <a:r>
              <a:rPr lang="en-US" sz="2400" dirty="0"/>
              <a:t>SaaS greatly enhances the ability of developers to scale their application on demand and better suite customer needs.</a:t>
            </a:r>
          </a:p>
          <a:p>
            <a:r>
              <a:rPr lang="en-US" sz="2400" dirty="0"/>
              <a:t> It encourages Agile practices by enabling providers deliver frequent updates/patches without waiting for major release cycles as in traditional applications.</a:t>
            </a:r>
          </a:p>
          <a:p>
            <a:r>
              <a:rPr lang="en-US" sz="2400" dirty="0"/>
              <a:t>SaaS applications however are susceptible to privacy, security and reliability concerns.</a:t>
            </a:r>
          </a:p>
          <a:p>
            <a:r>
              <a:rPr lang="en-US" sz="2400" dirty="0"/>
              <a:t>Hybrid environments combining both SaaS and traditional application methodologies may be useful in scenarios of extremely sensitive data or where constant up-time must be maintained.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10515600" cy="4351338"/>
          </a:xfrm>
        </p:spPr>
        <p:txBody>
          <a:bodyPr>
            <a:normAutofit/>
          </a:bodyPr>
          <a:lstStyle/>
          <a:p>
            <a:pPr marL="0" indent="0" algn="ctr">
              <a:buNone/>
            </a:pPr>
            <a:endParaRPr lang="en-US" sz="4000" b="1" dirty="0">
              <a:solidFill>
                <a:srgbClr val="FF0000"/>
              </a:solidFill>
              <a:latin typeface="Comic Sans MS" panose="030F0702030302020204" pitchFamily="66" charset="0"/>
            </a:endParaRPr>
          </a:p>
          <a:p>
            <a:pPr marL="0" indent="0" algn="ctr">
              <a:buNone/>
            </a:pPr>
            <a:r>
              <a:rPr lang="en-US" sz="4000" b="1" dirty="0">
                <a:solidFill>
                  <a:srgbClr val="FF0000"/>
                </a:solidFill>
                <a:latin typeface="Comic Sans MS" panose="030F0702030302020204" pitchFamily="66" charset="0"/>
              </a:rPr>
              <a:t>PART 2</a:t>
            </a:r>
          </a:p>
          <a:p>
            <a:pPr marL="0" indent="0" algn="ctr">
              <a:buNone/>
            </a:pPr>
            <a:endParaRPr lang="en-US" sz="4000" b="1" dirty="0">
              <a:solidFill>
                <a:srgbClr val="FF0000"/>
              </a:solidFill>
              <a:latin typeface="Comic Sans MS" panose="030F0702030302020204" pitchFamily="66" charset="0"/>
            </a:endParaRPr>
          </a:p>
          <a:p>
            <a:pPr marL="0" indent="0" algn="ctr">
              <a:buNone/>
            </a:pPr>
            <a:r>
              <a:rPr lang="en-GB" altLang="en-US" sz="4000" b="1" dirty="0">
                <a:solidFill>
                  <a:srgbClr val="FF0000"/>
                </a:solidFill>
                <a:latin typeface="Comic Sans MS" panose="030F0702030302020204" pitchFamily="66" charset="0"/>
              </a:rPr>
              <a:t>Platform as a Service (PaaS</a:t>
            </a:r>
            <a:r>
              <a:rPr lang="en-GB" altLang="en-US" sz="4000" b="1" dirty="0">
                <a:solidFill>
                  <a:srgbClr val="FF0000"/>
                </a:solidFill>
                <a:latin typeface="Comic Sans MS" panose="030F0702030302020204" pitchFamily="66" charset="0"/>
                <a:ea typeface="+mn-ea"/>
                <a:cs typeface="+mn-cs"/>
              </a:rPr>
              <a:t>)</a:t>
            </a:r>
            <a:endParaRPr lang="en-US" sz="4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latin typeface="Comic Sans MS" panose="030F0702030302020204" pitchFamily="66" charset="0"/>
                <a:ea typeface="+mn-ea"/>
                <a:cs typeface="+mn-cs"/>
              </a:rPr>
              <a:t>What is a Platform?</a:t>
            </a:r>
            <a:br>
              <a:rPr lang="en-US" dirty="0"/>
            </a:br>
            <a:r>
              <a:rPr lang="en-US" dirty="0"/>
              <a:t>	</a:t>
            </a:r>
          </a:p>
        </p:txBody>
      </p:sp>
      <p:sp>
        <p:nvSpPr>
          <p:cNvPr id="3" name="Content Placeholder 2"/>
          <p:cNvSpPr>
            <a:spLocks noGrp="1"/>
          </p:cNvSpPr>
          <p:nvPr>
            <p:ph idx="1"/>
          </p:nvPr>
        </p:nvSpPr>
        <p:spPr>
          <a:xfrm>
            <a:off x="838200" y="1825625"/>
            <a:ext cx="8001000" cy="4351338"/>
          </a:xfrm>
        </p:spPr>
        <p:txBody>
          <a:bodyPr/>
          <a:lstStyle/>
          <a:p>
            <a:r>
              <a:rPr lang="en-US" dirty="0"/>
              <a:t>A platform is anything you can leverage to accomplish something in a simpler, faster, or otherwise better way than you could without.</a:t>
            </a:r>
          </a:p>
          <a:p>
            <a:r>
              <a:rPr lang="en-US" dirty="0"/>
              <a:t> As a programmer, you leverage pre-existing code rather than starting from scratch and writing everything.</a:t>
            </a:r>
          </a:p>
          <a:p>
            <a:r>
              <a:rPr lang="en-US" dirty="0"/>
              <a:t> The most well-known software platforms for desktop software are Windows and Mac OS </a:t>
            </a:r>
          </a:p>
        </p:txBody>
      </p:sp>
      <p:pic>
        <p:nvPicPr>
          <p:cNvPr id="4" name="Picture 3" descr="Diagram&#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l="47720" r="24779" b="8301"/>
          <a:stretch>
            <a:fillRect/>
          </a:stretch>
        </p:blipFill>
        <p:spPr>
          <a:xfrm>
            <a:off x="9220200" y="457200"/>
            <a:ext cx="2611225" cy="551939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FF0000"/>
                </a:solidFill>
                <a:latin typeface="Comic Sans MS" panose="030F0702030302020204" pitchFamily="66" charset="0"/>
                <a:ea typeface="+mn-ea"/>
                <a:cs typeface="+mn-cs"/>
              </a:rPr>
              <a:t>Web Platforms</a:t>
            </a:r>
            <a:r>
              <a:rPr lang="en-US" dirty="0"/>
              <a:t>	</a:t>
            </a:r>
          </a:p>
        </p:txBody>
      </p:sp>
      <p:sp>
        <p:nvSpPr>
          <p:cNvPr id="3" name="Content Placeholder 2"/>
          <p:cNvSpPr>
            <a:spLocks noGrp="1"/>
          </p:cNvSpPr>
          <p:nvPr>
            <p:ph idx="1"/>
          </p:nvPr>
        </p:nvSpPr>
        <p:spPr/>
        <p:txBody>
          <a:bodyPr>
            <a:normAutofit/>
          </a:bodyPr>
          <a:lstStyle/>
          <a:p>
            <a:r>
              <a:rPr lang="en-US" dirty="0"/>
              <a:t> the infrastructure or hosting layer is analogous to desktop computer hardware and the platform layer is analogous to a desktop operating system.</a:t>
            </a:r>
          </a:p>
          <a:p>
            <a:r>
              <a:rPr lang="en-US" dirty="0"/>
              <a:t>Additional features such as email distribution lists, contact form handlers, e-commerce options and other tools that make it easier to build and run a website are part of almost every hosting service,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FF0000"/>
                </a:solidFill>
                <a:latin typeface="Comic Sans MS" panose="030F0702030302020204" pitchFamily="66" charset="0"/>
                <a:ea typeface="+mn-ea"/>
                <a:cs typeface="+mn-cs"/>
              </a:rPr>
              <a:t>Goals of </a:t>
            </a:r>
            <a:r>
              <a:rPr lang="en-US" sz="4000" b="1" dirty="0" err="1">
                <a:solidFill>
                  <a:srgbClr val="FF0000"/>
                </a:solidFill>
                <a:latin typeface="Comic Sans MS" panose="030F0702030302020204" pitchFamily="66" charset="0"/>
                <a:ea typeface="+mn-ea"/>
                <a:cs typeface="+mn-cs"/>
              </a:rPr>
              <a:t>PaaS</a:t>
            </a:r>
            <a:endParaRPr lang="en-US" sz="4000" b="1" dirty="0">
              <a:solidFill>
                <a:srgbClr val="FF0000"/>
              </a:solidFill>
              <a:latin typeface="Comic Sans MS" panose="030F0702030302020204" pitchFamily="66" charset="0"/>
              <a:ea typeface="+mn-ea"/>
              <a:cs typeface="+mn-cs"/>
            </a:endParaRPr>
          </a:p>
        </p:txBody>
      </p:sp>
      <p:sp>
        <p:nvSpPr>
          <p:cNvPr id="3" name="Content Placeholder 2"/>
          <p:cNvSpPr>
            <a:spLocks noGrp="1"/>
          </p:cNvSpPr>
          <p:nvPr>
            <p:ph idx="1"/>
          </p:nvPr>
        </p:nvSpPr>
        <p:spPr/>
        <p:txBody>
          <a:bodyPr/>
          <a:lstStyle/>
          <a:p>
            <a:r>
              <a:rPr lang="en-US" dirty="0"/>
              <a:t>The ultimate goal of a </a:t>
            </a:r>
            <a:r>
              <a:rPr lang="en-US" dirty="0" err="1"/>
              <a:t>PaaS</a:t>
            </a:r>
            <a:r>
              <a:rPr lang="en-US" dirty="0"/>
              <a:t> is to make it easier for you to run your website or web application no matter how much traffic it gets.</a:t>
            </a:r>
          </a:p>
          <a:p>
            <a:r>
              <a:rPr lang="en-US" dirty="0"/>
              <a:t> You just deploy your application and the service figures out what to do with it.</a:t>
            </a:r>
          </a:p>
          <a:p>
            <a:r>
              <a:rPr lang="en-US" dirty="0"/>
              <a:t> A platform as a service should handle scaling seamlessly for you so you can just focus on your website and the code running it.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FF0000"/>
                </a:solidFill>
                <a:latin typeface="Comic Sans MS" panose="030F0702030302020204" pitchFamily="66" charset="0"/>
                <a:ea typeface="+mn-ea"/>
                <a:cs typeface="+mn-cs"/>
              </a:rPr>
              <a:t>Why </a:t>
            </a:r>
            <a:r>
              <a:rPr lang="en-US" sz="4000" b="1" dirty="0" err="1">
                <a:solidFill>
                  <a:srgbClr val="FF0000"/>
                </a:solidFill>
                <a:latin typeface="Comic Sans MS" panose="030F0702030302020204" pitchFamily="66" charset="0"/>
                <a:ea typeface="+mn-ea"/>
                <a:cs typeface="+mn-cs"/>
              </a:rPr>
              <a:t>PaaS</a:t>
            </a:r>
            <a:r>
              <a:rPr lang="en-US" sz="4000" b="1" dirty="0">
                <a:solidFill>
                  <a:srgbClr val="FF0000"/>
                </a:solidFill>
                <a:latin typeface="Comic Sans MS" panose="030F0702030302020204" pitchFamily="66" charset="0"/>
                <a:ea typeface="+mn-ea"/>
                <a:cs typeface="+mn-cs"/>
              </a:rPr>
              <a:t>?</a:t>
            </a:r>
            <a:r>
              <a:rPr lang="en-US" dirty="0"/>
              <a:t>	</a:t>
            </a:r>
          </a:p>
        </p:txBody>
      </p:sp>
      <p:sp>
        <p:nvSpPr>
          <p:cNvPr id="3" name="Content Placeholder 2"/>
          <p:cNvSpPr>
            <a:spLocks noGrp="1"/>
          </p:cNvSpPr>
          <p:nvPr>
            <p:ph idx="1"/>
          </p:nvPr>
        </p:nvSpPr>
        <p:spPr/>
        <p:txBody>
          <a:bodyPr/>
          <a:lstStyle/>
          <a:p>
            <a:r>
              <a:rPr lang="en-US" dirty="0"/>
              <a:t>There is always a conflict between the developers and the System Engineers</a:t>
            </a:r>
          </a:p>
          <a:p>
            <a:r>
              <a:rPr lang="en-US" dirty="0"/>
              <a:t>Developers are keen on getting their environments up without waiting.</a:t>
            </a:r>
          </a:p>
          <a:p>
            <a:r>
              <a:rPr lang="en-US" dirty="0"/>
              <a:t>System Engineers care about performance and stability</a:t>
            </a:r>
          </a:p>
          <a:p>
            <a:r>
              <a:rPr lang="en-US" dirty="0"/>
              <a:t>Creates a peaceful environment for both parties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0" y="365125"/>
            <a:ext cx="6781800" cy="473075"/>
          </a:xfrm>
        </p:spPr>
        <p:txBody>
          <a:bodyPr>
            <a:normAutofit fontScale="90000"/>
          </a:bodyPr>
          <a:lstStyle/>
          <a:p>
            <a:pPr eaLnBrk="1" hangingPunct="1"/>
            <a:r>
              <a:rPr lang="cs-CZ" altLang="en-US" sz="4000" b="1" dirty="0">
                <a:solidFill>
                  <a:srgbClr val="FF0000"/>
                </a:solidFill>
                <a:latin typeface="Comic Sans MS" panose="030F0702030302020204" pitchFamily="66" charset="0"/>
                <a:ea typeface="+mn-ea"/>
                <a:cs typeface="+mn-cs"/>
              </a:rPr>
              <a:t>PaaS</a:t>
            </a:r>
            <a:endParaRPr lang="en-US" altLang="en-US" sz="4000" b="1" dirty="0">
              <a:solidFill>
                <a:srgbClr val="FF0000"/>
              </a:solidFill>
              <a:latin typeface="Comic Sans MS" panose="030F0702030302020204" pitchFamily="66" charset="0"/>
              <a:ea typeface="+mn-ea"/>
              <a:cs typeface="+mn-cs"/>
            </a:endParaRPr>
          </a:p>
        </p:txBody>
      </p:sp>
      <p:graphicFrame>
        <p:nvGraphicFramePr>
          <p:cNvPr id="2" name="Content Placeholder 2"/>
          <p:cNvGraphicFramePr/>
          <p:nvPr/>
        </p:nvGraphicFramePr>
        <p:xfrm>
          <a:off x="1295400" y="1447800"/>
          <a:ext cx="9677400" cy="4964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114800" y="365125"/>
            <a:ext cx="7239000" cy="1006475"/>
          </a:xfrm>
        </p:spPr>
        <p:txBody>
          <a:bodyPr/>
          <a:lstStyle/>
          <a:p>
            <a:pPr eaLnBrk="1" hangingPunct="1"/>
            <a:r>
              <a:rPr lang="cs-CZ" altLang="en-US" sz="4000" b="1" dirty="0">
                <a:solidFill>
                  <a:srgbClr val="FF0000"/>
                </a:solidFill>
                <a:latin typeface="Comic Sans MS" panose="030F0702030302020204" pitchFamily="66" charset="0"/>
                <a:ea typeface="+mn-ea"/>
                <a:cs typeface="+mn-cs"/>
              </a:rPr>
              <a:t>PaaS properties</a:t>
            </a:r>
            <a:endParaRPr lang="en-US" altLang="en-US" sz="4000" b="1" dirty="0">
              <a:solidFill>
                <a:srgbClr val="FF0000"/>
              </a:solidFill>
              <a:latin typeface="Comic Sans MS" panose="030F0702030302020204" pitchFamily="66" charset="0"/>
              <a:ea typeface="+mn-ea"/>
              <a:cs typeface="+mn-cs"/>
            </a:endParaRPr>
          </a:p>
        </p:txBody>
      </p:sp>
      <p:sp>
        <p:nvSpPr>
          <p:cNvPr id="18435" name="Content Placeholder 2"/>
          <p:cNvSpPr>
            <a:spLocks noGrp="1"/>
          </p:cNvSpPr>
          <p:nvPr>
            <p:ph idx="1"/>
          </p:nvPr>
        </p:nvSpPr>
        <p:spPr/>
        <p:txBody>
          <a:bodyPr/>
          <a:lstStyle/>
          <a:p>
            <a:pPr eaLnBrk="1" hangingPunct="1"/>
            <a:r>
              <a:rPr lang="en-US" altLang="en-US" dirty="0"/>
              <a:t>Gives the programmer a solution stack</a:t>
            </a:r>
          </a:p>
          <a:p>
            <a:pPr lvl="1" eaLnBrk="1" hangingPunct="1"/>
            <a:r>
              <a:rPr lang="en-US" altLang="en-US" dirty="0"/>
              <a:t>Web server, database engine, scripting language</a:t>
            </a:r>
          </a:p>
          <a:p>
            <a:pPr eaLnBrk="1" hangingPunct="1"/>
            <a:r>
              <a:rPr lang="en-US" altLang="en-US" dirty="0"/>
              <a:t>Simple deployment, no worries about servers, storage, network, scaling, updates, …</a:t>
            </a:r>
          </a:p>
          <a:p>
            <a:pPr eaLnBrk="1" hangingPunct="1"/>
            <a:r>
              <a:rPr lang="en-US" altLang="en-US" dirty="0"/>
              <a:t>Guarantees multitenancy for better security</a:t>
            </a:r>
          </a:p>
          <a:p>
            <a:pPr eaLnBrk="1" hangingPunct="1"/>
            <a:r>
              <a:rPr lang="en-US" altLang="en-US" dirty="0"/>
              <a:t>Users isolated by virtualization or OS means</a:t>
            </a:r>
          </a:p>
          <a:p>
            <a:pPr eaLnBrk="1" hangingPunct="1"/>
            <a:r>
              <a:rPr lang="en-US" altLang="en-US" dirty="0"/>
              <a:t>Accounting and billing of used resources</a:t>
            </a:r>
          </a:p>
          <a:p>
            <a:pPr lvl="1" eaLnBrk="1" hangingPunct="1"/>
            <a:r>
              <a:rPr lang="en-US" altLang="en-US" dirty="0"/>
              <a:t>Different at every vendor</a:t>
            </a:r>
          </a:p>
          <a:p>
            <a:pPr eaLnBrk="1" hangingPunct="1"/>
            <a:r>
              <a:rPr lang="en-US" altLang="en-US" dirty="0"/>
              <a:t>Development tools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810000" y="365125"/>
            <a:ext cx="7543800" cy="701675"/>
          </a:xfrm>
        </p:spPr>
        <p:txBody>
          <a:bodyPr/>
          <a:lstStyle/>
          <a:p>
            <a:pPr eaLnBrk="1" hangingPunct="1"/>
            <a:r>
              <a:rPr lang="en-US" altLang="en-US" sz="4000" b="1" dirty="0">
                <a:solidFill>
                  <a:srgbClr val="FF0000"/>
                </a:solidFill>
                <a:latin typeface="Comic Sans MS" panose="030F0702030302020204" pitchFamily="66" charset="0"/>
                <a:ea typeface="+mn-ea"/>
                <a:cs typeface="+mn-cs"/>
              </a:rPr>
              <a:t>P</a:t>
            </a:r>
            <a:r>
              <a:rPr lang="cs-CZ" altLang="en-US" sz="4000" b="1" dirty="0">
                <a:solidFill>
                  <a:srgbClr val="FF0000"/>
                </a:solidFill>
                <a:latin typeface="Comic Sans MS" panose="030F0702030302020204" pitchFamily="66" charset="0"/>
                <a:ea typeface="+mn-ea"/>
                <a:cs typeface="+mn-cs"/>
              </a:rPr>
              <a:t>aaS types</a:t>
            </a:r>
            <a:endParaRPr lang="en-US" altLang="en-US" sz="4000" b="1" dirty="0">
              <a:solidFill>
                <a:srgbClr val="FF0000"/>
              </a:solidFill>
              <a:latin typeface="Comic Sans MS" panose="030F0702030302020204" pitchFamily="66" charset="0"/>
              <a:ea typeface="+mn-ea"/>
              <a:cs typeface="+mn-cs"/>
            </a:endParaRPr>
          </a:p>
        </p:txBody>
      </p:sp>
      <p:sp>
        <p:nvSpPr>
          <p:cNvPr id="3" name="Content Placeholder 2"/>
          <p:cNvSpPr>
            <a:spLocks noGrp="1"/>
          </p:cNvSpPr>
          <p:nvPr>
            <p:ph idx="1"/>
          </p:nvPr>
        </p:nvSpPr>
        <p:spPr>
          <a:xfrm>
            <a:off x="838200" y="1447800"/>
            <a:ext cx="10515600" cy="4351338"/>
          </a:xfrm>
        </p:spPr>
        <p:txBody>
          <a:bodyPr>
            <a:normAutofit lnSpcReduction="10000"/>
          </a:bodyPr>
          <a:lstStyle/>
          <a:p>
            <a:pPr marL="365760" indent="-255905">
              <a:buClr>
                <a:schemeClr val="accent3"/>
              </a:buClr>
              <a:buFont typeface="Georgia" panose="02040502050405020303"/>
              <a:buChar char="•"/>
              <a:defRPr/>
            </a:pPr>
            <a:r>
              <a:rPr lang="en-US" dirty="0"/>
              <a:t>Instance </a:t>
            </a:r>
            <a:r>
              <a:rPr lang="en-US" dirty="0" err="1"/>
              <a:t>PaaS</a:t>
            </a:r>
            <a:endParaRPr lang="en-US" dirty="0"/>
          </a:p>
          <a:p>
            <a:pPr marL="658495" lvl="1" indent="-247015">
              <a:buFont typeface="Georgia" panose="02040502050405020303"/>
              <a:buChar char="▫"/>
              <a:defRPr/>
            </a:pPr>
            <a:r>
              <a:rPr lang="en-US" dirty="0"/>
              <a:t>Depends on </a:t>
            </a:r>
            <a:r>
              <a:rPr lang="en-US" dirty="0" err="1"/>
              <a:t>IaaS</a:t>
            </a:r>
            <a:r>
              <a:rPr lang="en-US" dirty="0"/>
              <a:t> layer for </a:t>
            </a:r>
            <a:r>
              <a:rPr lang="en-US" dirty="0" err="1"/>
              <a:t>multitenancy</a:t>
            </a:r>
            <a:endParaRPr lang="en-US" dirty="0"/>
          </a:p>
          <a:p>
            <a:pPr marL="923290" lvl="2" indent="-219710">
              <a:buFont typeface="Wingdings 2" panose="05020102010507070707"/>
              <a:buChar char=""/>
              <a:defRPr/>
            </a:pPr>
            <a:r>
              <a:rPr lang="en-US" dirty="0"/>
              <a:t>Better security and performance guarantees</a:t>
            </a:r>
          </a:p>
          <a:p>
            <a:pPr marL="658495" lvl="1" indent="-247015">
              <a:buFont typeface="Georgia" panose="02040502050405020303"/>
              <a:buChar char="▫"/>
              <a:defRPr/>
            </a:pPr>
            <a:r>
              <a:rPr lang="en-US" dirty="0"/>
              <a:t>Deploys  applications to </a:t>
            </a:r>
            <a:r>
              <a:rPr lang="en-US" dirty="0" err="1"/>
              <a:t>IaaS</a:t>
            </a:r>
            <a:r>
              <a:rPr lang="en-US" dirty="0"/>
              <a:t> instances</a:t>
            </a:r>
          </a:p>
          <a:p>
            <a:pPr marL="365760" indent="-255905">
              <a:buClr>
                <a:schemeClr val="accent3"/>
              </a:buClr>
              <a:buFont typeface="Georgia" panose="02040502050405020303"/>
              <a:buChar char="•"/>
              <a:defRPr/>
            </a:pPr>
            <a:r>
              <a:rPr lang="en-US" dirty="0"/>
              <a:t>Framework </a:t>
            </a:r>
            <a:r>
              <a:rPr lang="en-US" dirty="0" err="1"/>
              <a:t>PaaS</a:t>
            </a:r>
            <a:endParaRPr lang="en-US" dirty="0"/>
          </a:p>
          <a:p>
            <a:pPr marL="658495" lvl="1" indent="-247015">
              <a:buFont typeface="Georgia" panose="02040502050405020303"/>
              <a:buChar char="▫"/>
              <a:defRPr/>
            </a:pPr>
            <a:r>
              <a:rPr lang="en-US" dirty="0"/>
              <a:t>Uses OS capabilities for </a:t>
            </a:r>
            <a:r>
              <a:rPr lang="en-US" dirty="0" err="1"/>
              <a:t>multitenancy</a:t>
            </a:r>
            <a:endParaRPr lang="en-US" dirty="0"/>
          </a:p>
          <a:p>
            <a:pPr marL="923290" lvl="2" indent="-219710">
              <a:buFont typeface="Wingdings 2" panose="05020102010507070707"/>
              <a:buChar char=""/>
              <a:defRPr/>
            </a:pPr>
            <a:r>
              <a:rPr lang="en-US" dirty="0"/>
              <a:t>Better resource utilization and accounting granularity</a:t>
            </a:r>
          </a:p>
          <a:p>
            <a:pPr marL="658495" lvl="1" indent="-247015">
              <a:buFont typeface="Georgia" panose="02040502050405020303"/>
              <a:buChar char="▫"/>
              <a:defRPr/>
            </a:pPr>
            <a:r>
              <a:rPr lang="en-US" dirty="0"/>
              <a:t>Requires specific frameworks to be used</a:t>
            </a:r>
          </a:p>
          <a:p>
            <a:pPr marL="658495" lvl="1" indent="-247015">
              <a:buFont typeface="Georgia" panose="02040502050405020303"/>
              <a:buChar char="▫"/>
              <a:defRPr/>
            </a:pPr>
            <a:r>
              <a:rPr lang="en-US" dirty="0"/>
              <a:t>Can benefit from cloud infrastructure, but is not dependent on it</a:t>
            </a:r>
          </a:p>
          <a:p>
            <a:pPr marL="365760" indent="-255905">
              <a:buClr>
                <a:schemeClr val="accent3"/>
              </a:buClr>
              <a:buFont typeface="Georgia" panose="02040502050405020303"/>
              <a:buChar char="•"/>
              <a:defRPr/>
            </a:pPr>
            <a:r>
              <a:rPr lang="en-US" dirty="0"/>
              <a:t>Metadata </a:t>
            </a:r>
            <a:r>
              <a:rPr lang="en-US" dirty="0" err="1"/>
              <a:t>PaaS</a:t>
            </a:r>
            <a:endParaRPr lang="en-US" dirty="0"/>
          </a:p>
          <a:p>
            <a:pPr marL="658495" lvl="1" indent="-247015">
              <a:buFont typeface="Georgia" panose="02040502050405020303"/>
              <a:buChar char="▫"/>
              <a:defRPr/>
            </a:pPr>
            <a:r>
              <a:rPr lang="en-US" dirty="0"/>
              <a:t>Client configures his service through metadata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cs-CZ" altLang="en-US" sz="4000" b="1" dirty="0">
                <a:solidFill>
                  <a:srgbClr val="FF0000"/>
                </a:solidFill>
                <a:latin typeface="Comic Sans MS" panose="030F0702030302020204" pitchFamily="66" charset="0"/>
                <a:ea typeface="+mn-ea"/>
                <a:cs typeface="+mn-cs"/>
              </a:rPr>
              <a:t>Available systems</a:t>
            </a:r>
            <a:endParaRPr lang="en-US" altLang="en-US" dirty="0"/>
          </a:p>
        </p:txBody>
      </p:sp>
      <p:sp>
        <p:nvSpPr>
          <p:cNvPr id="22531" name="Content Placeholder 2"/>
          <p:cNvSpPr>
            <a:spLocks noGrp="1"/>
          </p:cNvSpPr>
          <p:nvPr>
            <p:ph idx="1"/>
          </p:nvPr>
        </p:nvSpPr>
        <p:spPr/>
        <p:txBody>
          <a:bodyPr/>
          <a:lstStyle/>
          <a:p>
            <a:pPr eaLnBrk="1" hangingPunct="1"/>
            <a:r>
              <a:rPr lang="en-US" altLang="en-US" dirty="0"/>
              <a:t>Instance PaaS</a:t>
            </a:r>
          </a:p>
          <a:p>
            <a:pPr lvl="1" eaLnBrk="1" hangingPunct="1"/>
            <a:r>
              <a:rPr lang="en-US" altLang="en-US" dirty="0"/>
              <a:t>Amazon Elastic Beanstalk</a:t>
            </a:r>
          </a:p>
          <a:p>
            <a:pPr lvl="1" eaLnBrk="1" hangingPunct="1"/>
            <a:r>
              <a:rPr lang="en-US" altLang="en-US" dirty="0"/>
              <a:t>Microsoft Azure</a:t>
            </a:r>
          </a:p>
          <a:p>
            <a:pPr eaLnBrk="1" hangingPunct="1"/>
            <a:r>
              <a:rPr lang="en-US" altLang="en-US" dirty="0"/>
              <a:t>Framework PaaS</a:t>
            </a:r>
          </a:p>
          <a:p>
            <a:pPr lvl="1" eaLnBrk="1" hangingPunct="1"/>
            <a:r>
              <a:rPr lang="en-US" altLang="en-US" dirty="0"/>
              <a:t>Google App Engine</a:t>
            </a:r>
          </a:p>
          <a:p>
            <a:pPr lvl="1" eaLnBrk="1" hangingPunct="1"/>
            <a:r>
              <a:rPr lang="en-US" altLang="en-US" dirty="0"/>
              <a:t>VMware Cloud Foundry</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10515600" cy="4351338"/>
          </a:xfrm>
        </p:spPr>
        <p:txBody>
          <a:bodyPr>
            <a:normAutofit/>
          </a:bodyPr>
          <a:lstStyle/>
          <a:p>
            <a:pPr marL="0" indent="0" algn="ctr">
              <a:buNone/>
            </a:pPr>
            <a:endParaRPr lang="en-US" sz="4000" b="1" dirty="0">
              <a:solidFill>
                <a:srgbClr val="FF0000"/>
              </a:solidFill>
              <a:latin typeface="Comic Sans MS" panose="030F0702030302020204" pitchFamily="66" charset="0"/>
            </a:endParaRPr>
          </a:p>
          <a:p>
            <a:pPr marL="0" indent="0" algn="ctr">
              <a:buNone/>
            </a:pPr>
            <a:r>
              <a:rPr lang="en-US" sz="4000" b="1" dirty="0">
                <a:solidFill>
                  <a:srgbClr val="FF0000"/>
                </a:solidFill>
                <a:latin typeface="Comic Sans MS" panose="030F0702030302020204" pitchFamily="66" charset="0"/>
              </a:rPr>
              <a:t>PART 1</a:t>
            </a:r>
          </a:p>
          <a:p>
            <a:pPr marL="0" indent="0" algn="ctr">
              <a:buNone/>
            </a:pPr>
            <a:endParaRPr lang="en-US" sz="4000" b="1" dirty="0">
              <a:solidFill>
                <a:srgbClr val="FF0000"/>
              </a:solidFill>
              <a:latin typeface="Comic Sans MS" panose="030F0702030302020204" pitchFamily="66" charset="0"/>
            </a:endParaRPr>
          </a:p>
          <a:p>
            <a:pPr marL="0" indent="0" algn="ctr">
              <a:buNone/>
            </a:pPr>
            <a:r>
              <a:rPr lang="en-GB" altLang="en-US" sz="4000" b="1" dirty="0">
                <a:solidFill>
                  <a:srgbClr val="FF0000"/>
                </a:solidFill>
                <a:latin typeface="Comic Sans MS" panose="030F0702030302020204" pitchFamily="66" charset="0"/>
              </a:rPr>
              <a:t>Software as a Service (SaaS</a:t>
            </a:r>
            <a:r>
              <a:rPr lang="en-GB" altLang="en-US" sz="4000" b="1" dirty="0">
                <a:solidFill>
                  <a:srgbClr val="FF0000"/>
                </a:solidFill>
                <a:latin typeface="Comic Sans MS" panose="030F0702030302020204" pitchFamily="66" charset="0"/>
                <a:ea typeface="+mn-ea"/>
                <a:cs typeface="+mn-cs"/>
              </a:rPr>
              <a:t>)</a:t>
            </a:r>
            <a:endParaRPr lang="en-US" sz="4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cs-CZ" altLang="en-US" sz="4000" b="1" dirty="0">
                <a:solidFill>
                  <a:srgbClr val="FF0000"/>
                </a:solidFill>
                <a:latin typeface="Comic Sans MS" panose="030F0702030302020204" pitchFamily="66" charset="0"/>
                <a:ea typeface="+mn-ea"/>
                <a:cs typeface="+mn-cs"/>
              </a:rPr>
              <a:t>Google App Engine</a:t>
            </a:r>
            <a:endParaRPr lang="en-US" altLang="en-US" sz="4000" b="1" dirty="0">
              <a:solidFill>
                <a:srgbClr val="FF0000"/>
              </a:solidFill>
              <a:latin typeface="Comic Sans MS" panose="030F0702030302020204" pitchFamily="66" charset="0"/>
              <a:ea typeface="+mn-ea"/>
              <a:cs typeface="+mn-cs"/>
            </a:endParaRPr>
          </a:p>
        </p:txBody>
      </p:sp>
      <p:sp>
        <p:nvSpPr>
          <p:cNvPr id="23555" name="Content Placeholder 2"/>
          <p:cNvSpPr>
            <a:spLocks noGrp="1"/>
          </p:cNvSpPr>
          <p:nvPr>
            <p:ph idx="1"/>
          </p:nvPr>
        </p:nvSpPr>
        <p:spPr/>
        <p:txBody>
          <a:bodyPr/>
          <a:lstStyle/>
          <a:p>
            <a:pPr eaLnBrk="1" hangingPunct="1"/>
            <a:r>
              <a:rPr lang="en-US" altLang="en-US" dirty="0"/>
              <a:t>Since Apr. 2008, commercial in Sep. 2011</a:t>
            </a:r>
          </a:p>
          <a:p>
            <a:pPr eaLnBrk="1" hangingPunct="1"/>
            <a:r>
              <a:rPr lang="en-US" altLang="en-US" dirty="0"/>
              <a:t>Languages (in order) – Python, Java, Go</a:t>
            </a:r>
          </a:p>
          <a:p>
            <a:pPr eaLnBrk="1" hangingPunct="1"/>
            <a:r>
              <a:rPr lang="en-US" altLang="en-US" dirty="0"/>
              <a:t>Typical Framework PaaS</a:t>
            </a:r>
          </a:p>
          <a:p>
            <a:pPr lvl="1" eaLnBrk="1" hangingPunct="1"/>
            <a:r>
              <a:rPr lang="en-US" altLang="en-US" dirty="0"/>
              <a:t>Multitenancy by limiting system library functions</a:t>
            </a:r>
          </a:p>
          <a:p>
            <a:pPr lvl="2" eaLnBrk="1" hangingPunct="1"/>
            <a:r>
              <a:rPr lang="en-US" altLang="en-US" dirty="0"/>
              <a:t>No filesystem writes and network sockets</a:t>
            </a:r>
          </a:p>
          <a:p>
            <a:pPr lvl="2" eaLnBrk="1" hangingPunct="1"/>
            <a:r>
              <a:rPr lang="en-US" altLang="en-US" dirty="0"/>
              <a:t>Must use specific database and network services</a:t>
            </a:r>
          </a:p>
          <a:p>
            <a:pPr lvl="3" eaLnBrk="1" hangingPunct="1"/>
            <a:r>
              <a:rPr lang="en-US" altLang="en-US" dirty="0"/>
              <a:t>High vendor lock-in potential (ex. emulation projects)</a:t>
            </a:r>
          </a:p>
          <a:p>
            <a:pPr lvl="1" eaLnBrk="1" hangingPunct="1"/>
            <a:r>
              <a:rPr lang="en-US" altLang="en-US" dirty="0"/>
              <a:t>Quotas needed to support massive multitenancy</a:t>
            </a:r>
          </a:p>
          <a:p>
            <a:pPr lvl="2" eaLnBrk="1" hangingPunct="1"/>
            <a:r>
              <a:rPr lang="en-US" altLang="en-US" dirty="0"/>
              <a:t>Daily quotas – billing, fair use</a:t>
            </a:r>
          </a:p>
          <a:p>
            <a:pPr lvl="2" eaLnBrk="1" hangingPunct="1"/>
            <a:r>
              <a:rPr lang="en-US" altLang="en-US" dirty="0"/>
              <a:t>Per minute quotas – spike prevention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971800" y="365125"/>
            <a:ext cx="8382000" cy="1006475"/>
          </a:xfrm>
        </p:spPr>
        <p:txBody>
          <a:bodyPr/>
          <a:lstStyle/>
          <a:p>
            <a:r>
              <a:rPr lang="cs-CZ" altLang="en-US" sz="4000" b="1" dirty="0">
                <a:solidFill>
                  <a:srgbClr val="FF0000"/>
                </a:solidFill>
                <a:latin typeface="Comic Sans MS" panose="030F0702030302020204" pitchFamily="66" charset="0"/>
                <a:ea typeface="+mn-ea"/>
                <a:cs typeface="+mn-cs"/>
              </a:rPr>
              <a:t>Comparison with IaaS</a:t>
            </a:r>
            <a:endParaRPr lang="en-US" altLang="en-US" sz="4000" b="1" dirty="0">
              <a:solidFill>
                <a:srgbClr val="FF0000"/>
              </a:solidFill>
              <a:latin typeface="Comic Sans MS" panose="030F0702030302020204" pitchFamily="66" charset="0"/>
              <a:ea typeface="+mn-ea"/>
              <a:cs typeface="+mn-cs"/>
            </a:endParaRPr>
          </a:p>
        </p:txBody>
      </p:sp>
      <p:sp>
        <p:nvSpPr>
          <p:cNvPr id="19459" name="Content Placeholder 2"/>
          <p:cNvSpPr>
            <a:spLocks noGrp="1"/>
          </p:cNvSpPr>
          <p:nvPr>
            <p:ph idx="1"/>
          </p:nvPr>
        </p:nvSpPr>
        <p:spPr/>
        <p:txBody>
          <a:bodyPr/>
          <a:lstStyle/>
          <a:p>
            <a:pPr eaLnBrk="1" hangingPunct="1"/>
            <a:r>
              <a:rPr lang="en-US" altLang="en-US" dirty="0"/>
              <a:t>IaaS better for migrating existing applications</a:t>
            </a:r>
          </a:p>
          <a:p>
            <a:pPr lvl="1" eaLnBrk="1" hangingPunct="1"/>
            <a:r>
              <a:rPr lang="en-US" altLang="en-US" dirty="0"/>
              <a:t>More flexible, you install your environment</a:t>
            </a:r>
          </a:p>
          <a:p>
            <a:pPr eaLnBrk="1" hangingPunct="1"/>
            <a:r>
              <a:rPr lang="en-US" altLang="en-US" dirty="0"/>
              <a:t>PaaS has lower demands on administration</a:t>
            </a:r>
          </a:p>
          <a:p>
            <a:pPr eaLnBrk="1" hangingPunct="1"/>
            <a:r>
              <a:rPr lang="en-US" altLang="en-US" dirty="0"/>
              <a:t>PaaS will take care of scaling if applications use correct frameworks, also redundancy and CDN</a:t>
            </a:r>
          </a:p>
          <a:p>
            <a:pPr eaLnBrk="1" hangingPunct="1"/>
            <a:r>
              <a:rPr lang="en-US" altLang="en-US" dirty="0"/>
              <a:t>-&gt; PaaS better for new applications</a:t>
            </a:r>
          </a:p>
          <a:p>
            <a:pPr eaLnBrk="1" hangingPunct="1"/>
            <a:r>
              <a:rPr lang="en-US" altLang="en-US" dirty="0"/>
              <a:t>BUT has dangers of vendor lock in if platform specific functions are used</a:t>
            </a:r>
          </a:p>
          <a:p>
            <a:pPr lvl="1" eaLnBrk="1" hangingPunct="1"/>
            <a:r>
              <a:rPr lang="en-US" altLang="en-US" dirty="0"/>
              <a:t>IaaS instance can be copied to your server.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362200" y="365125"/>
            <a:ext cx="8991600" cy="930275"/>
          </a:xfrm>
        </p:spPr>
        <p:txBody>
          <a:bodyPr/>
          <a:lstStyle/>
          <a:p>
            <a:pPr eaLnBrk="1" hangingPunct="1"/>
            <a:r>
              <a:rPr lang="cs-CZ" altLang="en-US" sz="4000" b="1" dirty="0">
                <a:solidFill>
                  <a:srgbClr val="FF0000"/>
                </a:solidFill>
                <a:latin typeface="Comic Sans MS" panose="030F0702030302020204" pitchFamily="66" charset="0"/>
                <a:ea typeface="+mn-ea"/>
                <a:cs typeface="+mn-cs"/>
              </a:rPr>
              <a:t>Comparison with Webhosting</a:t>
            </a:r>
            <a:endParaRPr lang="en-US" altLang="en-US" sz="4000" b="1" dirty="0">
              <a:solidFill>
                <a:srgbClr val="FF0000"/>
              </a:solidFill>
              <a:latin typeface="Comic Sans MS" panose="030F0702030302020204" pitchFamily="66" charset="0"/>
              <a:ea typeface="+mn-ea"/>
              <a:cs typeface="+mn-cs"/>
            </a:endParaRPr>
          </a:p>
        </p:txBody>
      </p:sp>
      <p:sp>
        <p:nvSpPr>
          <p:cNvPr id="20483" name="Content Placeholder 2"/>
          <p:cNvSpPr>
            <a:spLocks noGrp="1"/>
          </p:cNvSpPr>
          <p:nvPr>
            <p:ph idx="1"/>
          </p:nvPr>
        </p:nvSpPr>
        <p:spPr/>
        <p:txBody>
          <a:bodyPr/>
          <a:lstStyle/>
          <a:p>
            <a:pPr eaLnBrk="1" hangingPunct="1"/>
            <a:r>
              <a:rPr lang="en-US" altLang="en-US" dirty="0"/>
              <a:t>Webhosting essentially does the same – offers a platform for web sites / applications</a:t>
            </a:r>
          </a:p>
          <a:p>
            <a:pPr eaLnBrk="1" hangingPunct="1"/>
            <a:r>
              <a:rPr lang="en-US" altLang="en-US" dirty="0"/>
              <a:t>Minus scalability, multitenancy, accounting</a:t>
            </a:r>
          </a:p>
          <a:p>
            <a:pPr eaLnBrk="1" hangingPunct="1"/>
            <a:r>
              <a:rPr lang="en-US" altLang="en-US" dirty="0"/>
              <a:t>Plus personal contact – negotiation, support</a:t>
            </a:r>
          </a:p>
          <a:p>
            <a:pPr eaLnBrk="1" hangingPunct="1"/>
            <a:r>
              <a:rPr lang="en-US" altLang="en-US" dirty="0"/>
              <a:t>Different languages, cloud focuses on scalability</a:t>
            </a:r>
          </a:p>
          <a:p>
            <a:pPr lvl="1" eaLnBrk="1" hangingPunct="1"/>
            <a:r>
              <a:rPr lang="en-US" altLang="en-US" dirty="0"/>
              <a:t>Hosting: PHP, ASP, some Perl and Python</a:t>
            </a:r>
          </a:p>
          <a:p>
            <a:pPr lvl="1" eaLnBrk="1" hangingPunct="1"/>
            <a:r>
              <a:rPr lang="en-US" altLang="en-US" dirty="0"/>
              <a:t>Cloud: Java, Ruby, PHP (due to demand), Node.js</a:t>
            </a:r>
          </a:p>
          <a:p>
            <a:pPr eaLnBrk="1" hangingPunct="1"/>
            <a:r>
              <a:rPr lang="en-US" altLang="en-US" dirty="0"/>
              <a:t>Added value – e-mail and domain hosting</a:t>
            </a:r>
          </a:p>
          <a:p>
            <a:pPr lvl="1" eaLnBrk="1" hangingPunct="1"/>
            <a:r>
              <a:rPr lang="en-US" altLang="en-US" dirty="0"/>
              <a:t>vs. development tools and web services in PaaS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124200" y="365125"/>
            <a:ext cx="8229600" cy="1082675"/>
          </a:xfrm>
        </p:spPr>
        <p:txBody>
          <a:bodyPr>
            <a:normAutofit/>
          </a:bodyPr>
          <a:lstStyle/>
          <a:p>
            <a:pPr eaLnBrk="1" hangingPunct="1"/>
            <a:r>
              <a:rPr lang="en-US" altLang="en-US" sz="4000" b="1" dirty="0">
                <a:solidFill>
                  <a:srgbClr val="FF0000"/>
                </a:solidFill>
                <a:latin typeface="Comic Sans MS" panose="030F0702030302020204" pitchFamily="66" charset="0"/>
                <a:ea typeface="+mn-ea"/>
                <a:cs typeface="+mn-cs"/>
              </a:rPr>
              <a:t>GAE – Services</a:t>
            </a:r>
          </a:p>
        </p:txBody>
      </p:sp>
      <p:sp>
        <p:nvSpPr>
          <p:cNvPr id="26627" name="Content Placeholder 2"/>
          <p:cNvSpPr>
            <a:spLocks noGrp="1"/>
          </p:cNvSpPr>
          <p:nvPr>
            <p:ph idx="1"/>
          </p:nvPr>
        </p:nvSpPr>
        <p:spPr/>
        <p:txBody>
          <a:bodyPr/>
          <a:lstStyle/>
          <a:p>
            <a:pPr eaLnBrk="1" hangingPunct="1"/>
            <a:r>
              <a:rPr lang="en-US" altLang="en-US"/>
              <a:t>Data storage based on Google File System</a:t>
            </a:r>
          </a:p>
          <a:p>
            <a:pPr lvl="1" eaLnBrk="1" hangingPunct="1"/>
            <a:r>
              <a:rPr lang="en-US" altLang="en-US"/>
              <a:t>Over it BigTable noSQL database engine</a:t>
            </a:r>
          </a:p>
          <a:p>
            <a:pPr lvl="2" eaLnBrk="1" hangingPunct="1"/>
            <a:r>
              <a:rPr lang="en-US" altLang="en-US"/>
              <a:t>Providing Datastore and Blobstore APIs (GQL lang.)</a:t>
            </a:r>
          </a:p>
          <a:p>
            <a:pPr lvl="3" eaLnBrk="1" hangingPunct="1"/>
            <a:r>
              <a:rPr lang="en-US" altLang="en-US"/>
              <a:t>For Java JDO and JPA compatibility layers</a:t>
            </a:r>
          </a:p>
          <a:p>
            <a:pPr lvl="4" eaLnBrk="1" hangingPunct="1"/>
            <a:r>
              <a:rPr lang="en-US" altLang="en-US"/>
              <a:t>Problem – not SQL: no indexes, no joins –&gt; very limited</a:t>
            </a:r>
          </a:p>
          <a:p>
            <a:pPr lvl="1" eaLnBrk="1" hangingPunct="1"/>
            <a:r>
              <a:rPr lang="en-US" altLang="en-US"/>
              <a:t>Datastore – Master-Slave or High Replication</a:t>
            </a:r>
          </a:p>
          <a:p>
            <a:pPr eaLnBrk="1" hangingPunct="1"/>
            <a:r>
              <a:rPr lang="en-US" altLang="en-US"/>
              <a:t>Google Accounts, HTTP fetch, e-mail send, XMPP, Memcache, image manip. and others</a:t>
            </a:r>
          </a:p>
          <a:p>
            <a:pPr eaLnBrk="1" hangingPunct="1"/>
            <a:r>
              <a:rPr lang="en-US" altLang="en-US"/>
              <a:t>Client libraries for all APIs in Eclipse plugin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pPr eaLnBrk="1" hangingPunct="1"/>
            <a:r>
              <a:rPr lang="en-US" altLang="en-US" sz="4000" b="1" dirty="0">
                <a:solidFill>
                  <a:srgbClr val="FF0000"/>
                </a:solidFill>
                <a:latin typeface="Comic Sans MS" panose="030F0702030302020204" pitchFamily="66" charset="0"/>
                <a:ea typeface="+mn-ea"/>
                <a:cs typeface="+mn-cs"/>
              </a:rPr>
              <a:t>GAE – Limitations</a:t>
            </a:r>
          </a:p>
        </p:txBody>
      </p:sp>
      <p:sp>
        <p:nvSpPr>
          <p:cNvPr id="27651" name="Content Placeholder 2"/>
          <p:cNvSpPr>
            <a:spLocks noGrp="1"/>
          </p:cNvSpPr>
          <p:nvPr>
            <p:ph idx="1"/>
          </p:nvPr>
        </p:nvSpPr>
        <p:spPr/>
        <p:txBody>
          <a:bodyPr/>
          <a:lstStyle/>
          <a:p>
            <a:pPr eaLnBrk="1" hangingPunct="1"/>
            <a:r>
              <a:rPr lang="en-US" altLang="en-US"/>
              <a:t>No state information between HTTP requests</a:t>
            </a:r>
          </a:p>
          <a:p>
            <a:pPr lvl="1" eaLnBrk="1" hangingPunct="1"/>
            <a:r>
              <a:rPr lang="en-US" altLang="en-US"/>
              <a:t>All sessions etc. in datastore</a:t>
            </a:r>
          </a:p>
          <a:p>
            <a:pPr lvl="1" eaLnBrk="1" hangingPunct="1"/>
            <a:r>
              <a:rPr lang="en-US" altLang="en-US"/>
              <a:t>Good for instance unloading and scalability</a:t>
            </a:r>
          </a:p>
          <a:p>
            <a:pPr eaLnBrk="1" hangingPunct="1"/>
            <a:r>
              <a:rPr lang="en-US" altLang="en-US"/>
              <a:t>Event style programming, 30 s per request</a:t>
            </a:r>
          </a:p>
          <a:p>
            <a:pPr lvl="1" eaLnBrk="1" hangingPunct="1"/>
            <a:r>
              <a:rPr lang="en-US" altLang="en-US"/>
              <a:t>Last year: Single-threaded instances default</a:t>
            </a:r>
          </a:p>
          <a:p>
            <a:pPr lvl="2" eaLnBrk="1" hangingPunct="1"/>
            <a:r>
              <a:rPr lang="en-US" altLang="en-US"/>
              <a:t>Can be overriden with &lt;threadsafe&gt; in config</a:t>
            </a:r>
          </a:p>
          <a:p>
            <a:pPr lvl="1" eaLnBrk="1" hangingPunct="1"/>
            <a:r>
              <a:rPr lang="en-US" altLang="en-US"/>
              <a:t>Task queues (60s tasks) and backend instances</a:t>
            </a:r>
          </a:p>
          <a:p>
            <a:pPr eaLnBrk="1" hangingPunct="1"/>
            <a:r>
              <a:rPr lang="en-US" altLang="en-US"/>
              <a:t>Specific programming style</a:t>
            </a:r>
          </a:p>
          <a:p>
            <a:pPr lvl="1" eaLnBrk="1" hangingPunct="1"/>
            <a:r>
              <a:rPr lang="en-US" altLang="en-US"/>
              <a:t>Practically impossible to deploy existing apps.</a:t>
            </a:r>
          </a:p>
          <a:p>
            <a:pPr lvl="1" eaLnBrk="1" hangingPunct="1"/>
            <a:r>
              <a:rPr lang="en-US" altLang="en-US"/>
              <a:t>Vendor lock-in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429000" y="365125"/>
            <a:ext cx="7924800" cy="701675"/>
          </a:xfrm>
        </p:spPr>
        <p:txBody>
          <a:bodyPr>
            <a:normAutofit/>
          </a:bodyPr>
          <a:lstStyle/>
          <a:p>
            <a:pPr eaLnBrk="1" hangingPunct="1"/>
            <a:r>
              <a:rPr lang="en-US" altLang="en-US" sz="4000" b="1" dirty="0">
                <a:solidFill>
                  <a:srgbClr val="FF0000"/>
                </a:solidFill>
                <a:latin typeface="Comic Sans MS" panose="030F0702030302020204" pitchFamily="66" charset="0"/>
                <a:ea typeface="+mn-ea"/>
                <a:cs typeface="+mn-cs"/>
              </a:rPr>
              <a:t>GAE - Quotas</a:t>
            </a:r>
          </a:p>
        </p:txBody>
      </p:sp>
      <p:sp>
        <p:nvSpPr>
          <p:cNvPr id="3" name="Content Placeholder 2"/>
          <p:cNvSpPr>
            <a:spLocks noGrp="1"/>
          </p:cNvSpPr>
          <p:nvPr>
            <p:ph idx="1"/>
          </p:nvPr>
        </p:nvSpPr>
        <p:spPr/>
        <p:txBody>
          <a:bodyPr>
            <a:normAutofit/>
          </a:bodyPr>
          <a:lstStyle/>
          <a:p>
            <a:pPr marL="365760" indent="-255905">
              <a:buClr>
                <a:schemeClr val="accent3"/>
              </a:buClr>
              <a:buFont typeface="Georgia" panose="02040502050405020303"/>
              <a:buChar char="•"/>
              <a:defRPr/>
            </a:pPr>
            <a:r>
              <a:rPr lang="en-US" dirty="0"/>
              <a:t>Basic quota enough for development</a:t>
            </a:r>
          </a:p>
          <a:p>
            <a:pPr marL="658495" lvl="1" indent="-247015">
              <a:buFont typeface="Georgia" panose="02040502050405020303"/>
              <a:buChar char="▫"/>
              <a:defRPr/>
            </a:pPr>
            <a:r>
              <a:rPr lang="en-US" dirty="0"/>
              <a:t>28 h CPU time per day (granularity 15 min)</a:t>
            </a:r>
          </a:p>
          <a:p>
            <a:pPr marL="658495" lvl="1" indent="-247015">
              <a:buFont typeface="Georgia" panose="02040502050405020303"/>
              <a:buChar char="▫"/>
              <a:defRPr/>
            </a:pPr>
            <a:r>
              <a:rPr lang="en-US" dirty="0"/>
              <a:t>1 GB </a:t>
            </a:r>
            <a:r>
              <a:rPr lang="en-US" dirty="0" err="1"/>
              <a:t>datastore</a:t>
            </a:r>
            <a:r>
              <a:rPr lang="en-US" dirty="0"/>
              <a:t>, 5 GB </a:t>
            </a:r>
            <a:r>
              <a:rPr lang="en-US" dirty="0" err="1"/>
              <a:t>blobstore</a:t>
            </a:r>
            <a:r>
              <a:rPr lang="en-US" dirty="0"/>
              <a:t>, 1 GB network </a:t>
            </a:r>
            <a:r>
              <a:rPr lang="en-US" dirty="0" err="1"/>
              <a:t>traf</a:t>
            </a:r>
            <a:r>
              <a:rPr lang="en-US" dirty="0"/>
              <a:t>.</a:t>
            </a:r>
          </a:p>
          <a:p>
            <a:pPr marL="365760" indent="-255905">
              <a:buClr>
                <a:schemeClr val="accent3"/>
              </a:buClr>
              <a:buFont typeface="Georgia" panose="02040502050405020303"/>
              <a:buChar char="•"/>
              <a:defRPr/>
            </a:pPr>
            <a:r>
              <a:rPr lang="en-US" dirty="0"/>
              <a:t>If billing enabled, minor service quotas raised</a:t>
            </a:r>
          </a:p>
          <a:p>
            <a:pPr marL="658495" lvl="1" indent="-247015">
              <a:buFont typeface="Georgia" panose="02040502050405020303"/>
              <a:buChar char="▫"/>
              <a:defRPr/>
            </a:pPr>
            <a:r>
              <a:rPr lang="en-US" dirty="0"/>
              <a:t>$0.08 CPU hour 600 MHz (of what?), larger inst.</a:t>
            </a:r>
          </a:p>
          <a:p>
            <a:pPr marL="658495" lvl="1" indent="-247015">
              <a:buFont typeface="Georgia" panose="02040502050405020303"/>
              <a:buChar char="▫"/>
              <a:defRPr/>
            </a:pPr>
            <a:r>
              <a:rPr lang="en-US" dirty="0"/>
              <a:t>$0.12 1 GB net traffic</a:t>
            </a:r>
          </a:p>
          <a:p>
            <a:pPr marL="658495" lvl="1" indent="-247015">
              <a:buFont typeface="Georgia" panose="02040502050405020303"/>
              <a:buChar char="▫"/>
              <a:defRPr/>
            </a:pPr>
            <a:r>
              <a:rPr lang="en-US" dirty="0"/>
              <a:t>$0.24 </a:t>
            </a:r>
            <a:r>
              <a:rPr lang="en-US" dirty="0" err="1"/>
              <a:t>datastore</a:t>
            </a:r>
            <a:r>
              <a:rPr lang="en-US" dirty="0"/>
              <a:t>, $0.13 </a:t>
            </a:r>
            <a:r>
              <a:rPr lang="en-US" dirty="0" err="1"/>
              <a:t>blobstore</a:t>
            </a:r>
            <a:r>
              <a:rPr lang="en-US" dirty="0"/>
              <a:t>, $0.1 100k writes</a:t>
            </a:r>
          </a:p>
          <a:p>
            <a:pPr marL="365760" indent="-255905">
              <a:buClr>
                <a:schemeClr val="accent3"/>
              </a:buClr>
              <a:buFont typeface="Georgia" panose="02040502050405020303"/>
              <a:buChar char="•"/>
              <a:defRPr/>
            </a:pPr>
            <a:r>
              <a:rPr lang="en-US" dirty="0"/>
              <a:t>If exceeded</a:t>
            </a:r>
          </a:p>
          <a:p>
            <a:pPr marL="658495" lvl="1" indent="-247015">
              <a:buFont typeface="Georgia" panose="02040502050405020303"/>
              <a:buChar char="▫"/>
              <a:defRPr/>
            </a:pPr>
            <a:r>
              <a:rPr lang="en-US" dirty="0"/>
              <a:t>Main quotas: user gets HTTP 403</a:t>
            </a:r>
          </a:p>
          <a:p>
            <a:pPr marL="658495" lvl="1" indent="-247015">
              <a:buFont typeface="Georgia" panose="02040502050405020303"/>
              <a:buChar char="▫"/>
              <a:defRPr/>
            </a:pPr>
            <a:r>
              <a:rPr lang="en-US" dirty="0"/>
              <a:t>Service quotas: </a:t>
            </a:r>
            <a:r>
              <a:rPr lang="en-US" dirty="0" err="1"/>
              <a:t>OverQuotaError</a:t>
            </a:r>
            <a:r>
              <a:rPr lang="en-US" dirty="0"/>
              <a:t> exception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cs-CZ" altLang="en-US"/>
              <a:t>Amazon Ela</a:t>
            </a:r>
            <a:r>
              <a:rPr lang="en-US" altLang="en-US"/>
              <a:t>s</a:t>
            </a:r>
            <a:r>
              <a:rPr lang="cs-CZ" altLang="en-US"/>
              <a:t>tic Beanstalk</a:t>
            </a:r>
            <a:endParaRPr lang="en-US" altLang="en-US"/>
          </a:p>
        </p:txBody>
      </p:sp>
      <p:sp>
        <p:nvSpPr>
          <p:cNvPr id="28675" name="Content Placeholder 2"/>
          <p:cNvSpPr>
            <a:spLocks noGrp="1"/>
          </p:cNvSpPr>
          <p:nvPr>
            <p:ph idx="1"/>
          </p:nvPr>
        </p:nvSpPr>
        <p:spPr/>
        <p:txBody>
          <a:bodyPr/>
          <a:lstStyle/>
          <a:p>
            <a:pPr eaLnBrk="1" hangingPunct="1"/>
            <a:r>
              <a:rPr lang="en-US" altLang="en-US"/>
              <a:t>Since beginning of 2011, still Beta</a:t>
            </a:r>
          </a:p>
          <a:p>
            <a:pPr eaLnBrk="1" hangingPunct="1"/>
            <a:r>
              <a:rPr lang="en-US" altLang="en-US"/>
              <a:t>Initially only Java, extended by</a:t>
            </a:r>
          </a:p>
          <a:p>
            <a:pPr lvl="1" eaLnBrk="1" hangingPunct="1"/>
            <a:r>
              <a:rPr lang="en-US" altLang="en-US"/>
              <a:t>PHP and Python, Ruby, .NET</a:t>
            </a:r>
          </a:p>
          <a:p>
            <a:pPr eaLnBrk="1" hangingPunct="1"/>
            <a:r>
              <a:rPr lang="en-US" altLang="en-US"/>
              <a:t>Amazon – major IaaS provider -&gt; Instance PaaS</a:t>
            </a:r>
          </a:p>
          <a:p>
            <a:pPr eaLnBrk="1" hangingPunct="1"/>
            <a:r>
              <a:rPr lang="en-US" altLang="en-US"/>
              <a:t>Other PaaSs on Amazon: Heroku, AppFog, ..</a:t>
            </a:r>
          </a:p>
          <a:p>
            <a:pPr eaLnBrk="1" hangingPunct="1"/>
            <a:r>
              <a:rPr lang="en-US" altLang="en-US"/>
              <a:t>Multitenancy by virtualization</a:t>
            </a:r>
          </a:p>
          <a:p>
            <a:pPr lvl="1" eaLnBrk="1" hangingPunct="1"/>
            <a:r>
              <a:rPr lang="en-US" altLang="en-US"/>
              <a:t>Each user gets his own VM instances</a:t>
            </a:r>
          </a:p>
          <a:p>
            <a:pPr lvl="1" eaLnBrk="1" hangingPunct="1"/>
            <a:r>
              <a:rPr lang="en-US" altLang="en-US"/>
              <a:t>Some services shared, some need more instances</a:t>
            </a:r>
          </a:p>
          <a:p>
            <a:pPr lvl="1" eaLnBrk="1" hangingPunct="1"/>
            <a:r>
              <a:rPr lang="en-US" altLang="en-US"/>
              <a:t>Minimal limitations – can migrate to IaaS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a:t>Beanstalk – Pricing</a:t>
            </a:r>
          </a:p>
        </p:txBody>
      </p:sp>
      <p:sp>
        <p:nvSpPr>
          <p:cNvPr id="3" name="Content Placeholder 2"/>
          <p:cNvSpPr>
            <a:spLocks noGrp="1"/>
          </p:cNvSpPr>
          <p:nvPr>
            <p:ph idx="1"/>
          </p:nvPr>
        </p:nvSpPr>
        <p:spPr/>
        <p:txBody>
          <a:bodyPr>
            <a:normAutofit fontScale="85000" lnSpcReduction="20000"/>
          </a:bodyPr>
          <a:lstStyle/>
          <a:p>
            <a:pPr marL="365760" indent="-255905">
              <a:buClr>
                <a:schemeClr val="accent3"/>
              </a:buClr>
              <a:buFont typeface="Georgia" panose="02040502050405020303"/>
              <a:buChar char="•"/>
              <a:defRPr/>
            </a:pPr>
            <a:r>
              <a:rPr lang="en-US" dirty="0"/>
              <a:t>Free – only a management tool for other services</a:t>
            </a:r>
          </a:p>
          <a:p>
            <a:pPr marL="658495" lvl="1" indent="-247015">
              <a:buFont typeface="Georgia" panose="02040502050405020303"/>
              <a:buChar char="▫"/>
              <a:defRPr/>
            </a:pPr>
            <a:r>
              <a:rPr lang="en-US" dirty="0"/>
              <a:t>Prepares images with solution stacks, w/upgrades</a:t>
            </a:r>
          </a:p>
          <a:p>
            <a:pPr marL="365760" indent="-255905">
              <a:buClr>
                <a:schemeClr val="accent3"/>
              </a:buClr>
              <a:buFont typeface="Georgia" panose="02040502050405020303"/>
              <a:buChar char="•"/>
              <a:defRPr/>
            </a:pPr>
            <a:r>
              <a:rPr lang="en-US" dirty="0"/>
              <a:t>Deploys images on EC2 instances: </a:t>
            </a:r>
          </a:p>
          <a:p>
            <a:pPr marL="658495" lvl="1" indent="-247015">
              <a:buFont typeface="Georgia" panose="02040502050405020303"/>
              <a:buChar char="▫"/>
              <a:defRPr/>
            </a:pPr>
            <a:r>
              <a:rPr lang="en-US" dirty="0"/>
              <a:t>m1.small – $0.085 (1,7 GB RAM, 1 ECU)</a:t>
            </a:r>
          </a:p>
          <a:p>
            <a:pPr marL="658495" lvl="1" indent="-247015">
              <a:buFont typeface="Georgia" panose="02040502050405020303"/>
              <a:buChar char="▫"/>
              <a:defRPr/>
            </a:pPr>
            <a:r>
              <a:rPr lang="en-US" dirty="0"/>
              <a:t>t1.micro – $0.02 (613 MB, 10% of 2 ECU)</a:t>
            </a:r>
          </a:p>
          <a:p>
            <a:pPr marL="365760" indent="-255905">
              <a:buClr>
                <a:schemeClr val="accent3"/>
              </a:buClr>
              <a:buFont typeface="Georgia" panose="02040502050405020303"/>
              <a:buChar char="•"/>
              <a:defRPr/>
            </a:pPr>
            <a:r>
              <a:rPr lang="en-US" dirty="0"/>
              <a:t>Uses Elastic Load Balancer:</a:t>
            </a:r>
          </a:p>
          <a:p>
            <a:pPr marL="658495" lvl="1" indent="-247015">
              <a:buFont typeface="Georgia" panose="02040502050405020303"/>
              <a:buChar char="▫"/>
              <a:defRPr/>
            </a:pPr>
            <a:r>
              <a:rPr lang="en-US" dirty="0"/>
              <a:t>$0.025 / 1 hour, $0.008 / 1 GB</a:t>
            </a:r>
          </a:p>
          <a:p>
            <a:pPr marL="365760" indent="-255905">
              <a:buClr>
                <a:schemeClr val="accent3"/>
              </a:buClr>
              <a:buFont typeface="Georgia" panose="02040502050405020303"/>
              <a:buChar char="•"/>
              <a:defRPr/>
            </a:pPr>
            <a:r>
              <a:rPr lang="en-US" dirty="0"/>
              <a:t>Applications and logs are on S3:</a:t>
            </a:r>
          </a:p>
          <a:p>
            <a:pPr marL="658495" lvl="1" indent="-247015">
              <a:buFont typeface="Georgia" panose="02040502050405020303"/>
              <a:buChar char="▫"/>
              <a:defRPr/>
            </a:pPr>
            <a:r>
              <a:rPr lang="en-US" dirty="0"/>
              <a:t>$0.14 / 1 GB and month</a:t>
            </a:r>
          </a:p>
          <a:p>
            <a:pPr marL="365760" indent="-255905">
              <a:buClr>
                <a:schemeClr val="accent3"/>
              </a:buClr>
              <a:buFont typeface="Georgia" panose="02040502050405020303"/>
              <a:buChar char="•"/>
              <a:defRPr/>
            </a:pPr>
            <a:r>
              <a:rPr lang="en-US" dirty="0"/>
              <a:t>Uses Elastic </a:t>
            </a:r>
            <a:r>
              <a:rPr lang="en-US" dirty="0" err="1"/>
              <a:t>Autoscaler</a:t>
            </a:r>
            <a:r>
              <a:rPr lang="en-US" dirty="0"/>
              <a:t>, which needs </a:t>
            </a:r>
            <a:r>
              <a:rPr lang="en-US" dirty="0" err="1"/>
              <a:t>CloudWatch</a:t>
            </a:r>
            <a:endParaRPr lang="en-US" dirty="0"/>
          </a:p>
          <a:p>
            <a:pPr marL="658495" lvl="1" indent="-247015">
              <a:buFont typeface="Georgia" panose="02040502050405020303"/>
              <a:buChar char="▫"/>
              <a:defRPr/>
            </a:pPr>
            <a:r>
              <a:rPr lang="en-US" dirty="0"/>
              <a:t>$3.5 per instance and month</a:t>
            </a:r>
          </a:p>
          <a:p>
            <a:pPr marL="365760" indent="-255905">
              <a:buClr>
                <a:schemeClr val="accent3"/>
              </a:buClr>
              <a:buFont typeface="Georgia" panose="02040502050405020303"/>
              <a:buChar char="•"/>
              <a:defRPr/>
            </a:pPr>
            <a:r>
              <a:rPr lang="en-US" dirty="0"/>
              <a:t>Data transfers outbound from cloud</a:t>
            </a:r>
          </a:p>
          <a:p>
            <a:pPr marL="658495" lvl="1" indent="-247015">
              <a:buFont typeface="Georgia" panose="02040502050405020303"/>
              <a:buChar char="▫"/>
              <a:defRPr/>
            </a:pPr>
            <a:r>
              <a:rPr lang="en-US" dirty="0"/>
              <a:t>$0.12 / 1 GB basic price, </a:t>
            </a:r>
            <a:r>
              <a:rPr lang="en-US" dirty="0" err="1"/>
              <a:t>degressive</a:t>
            </a:r>
            <a:r>
              <a:rPr lang="en-US" dirty="0"/>
              <a:t> for larger volumes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Content Placeholder 3" descr="cb_env_1.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792538" y="1557339"/>
            <a:ext cx="4570412" cy="4313237"/>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a:t>Beanstalk – Services</a:t>
            </a:r>
          </a:p>
        </p:txBody>
      </p:sp>
      <p:sp>
        <p:nvSpPr>
          <p:cNvPr id="3" name="Content Placeholder 2"/>
          <p:cNvSpPr>
            <a:spLocks noGrp="1"/>
          </p:cNvSpPr>
          <p:nvPr>
            <p:ph idx="1"/>
          </p:nvPr>
        </p:nvSpPr>
        <p:spPr/>
        <p:txBody>
          <a:bodyPr>
            <a:normAutofit fontScale="85000" lnSpcReduction="20000"/>
          </a:bodyPr>
          <a:lstStyle/>
          <a:p>
            <a:pPr marL="365760" indent="-255905">
              <a:buClr>
                <a:schemeClr val="accent3"/>
              </a:buClr>
              <a:buFont typeface="Georgia" panose="02040502050405020303"/>
              <a:buChar char="•"/>
              <a:defRPr/>
            </a:pPr>
            <a:r>
              <a:rPr lang="en-US" dirty="0"/>
              <a:t>The service itself has no database, Amazon has:</a:t>
            </a:r>
          </a:p>
          <a:p>
            <a:pPr marL="365760" indent="-255905">
              <a:buClr>
                <a:schemeClr val="accent3"/>
              </a:buClr>
              <a:buFont typeface="Georgia" panose="02040502050405020303"/>
              <a:buChar char="•"/>
              <a:defRPr/>
            </a:pPr>
            <a:r>
              <a:rPr lang="en-US" dirty="0"/>
              <a:t>Database VM instances</a:t>
            </a:r>
          </a:p>
          <a:p>
            <a:pPr marL="658495" lvl="1" indent="-247015">
              <a:buFont typeface="Georgia" panose="02040502050405020303"/>
              <a:buChar char="▫"/>
              <a:defRPr/>
            </a:pPr>
            <a:r>
              <a:rPr lang="en-US" dirty="0"/>
              <a:t>per hour licensing for IBM DB2 and Informix, Oracle, MS SQL, Sybase, </a:t>
            </a:r>
            <a:r>
              <a:rPr lang="en-US" dirty="0" err="1"/>
              <a:t>Postgres</a:t>
            </a:r>
            <a:r>
              <a:rPr lang="en-US" dirty="0"/>
              <a:t> Plus, normal instance price for free DBs</a:t>
            </a:r>
          </a:p>
          <a:p>
            <a:pPr marL="365760" indent="-255905">
              <a:buClr>
                <a:schemeClr val="accent3"/>
              </a:buClr>
              <a:buFont typeface="Georgia" panose="02040502050405020303"/>
              <a:buChar char="•"/>
              <a:defRPr/>
            </a:pPr>
            <a:r>
              <a:rPr lang="en-US" dirty="0"/>
              <a:t>RDS – automatically managed </a:t>
            </a:r>
            <a:r>
              <a:rPr lang="en-US" dirty="0" err="1"/>
              <a:t>MySQL</a:t>
            </a:r>
            <a:r>
              <a:rPr lang="en-US" dirty="0"/>
              <a:t> and Oracle</a:t>
            </a:r>
          </a:p>
          <a:p>
            <a:pPr marL="658495" lvl="1" indent="-247015">
              <a:buFont typeface="Georgia" panose="02040502050405020303"/>
              <a:buChar char="▫"/>
              <a:defRPr/>
            </a:pPr>
            <a:r>
              <a:rPr lang="en-US" dirty="0"/>
              <a:t>does updates, backups, scaling, HA between av. zones</a:t>
            </a:r>
          </a:p>
          <a:p>
            <a:pPr marL="658495" lvl="1" indent="-247015">
              <a:buFont typeface="Georgia" panose="02040502050405020303"/>
              <a:buChar char="▫"/>
              <a:defRPr/>
            </a:pPr>
            <a:r>
              <a:rPr lang="en-US" dirty="0"/>
              <a:t>Paid per hour, $0.11, 2x in hot-standby, $0.1 / 1 GB</a:t>
            </a:r>
          </a:p>
          <a:p>
            <a:pPr marL="365760" indent="-255905">
              <a:buClr>
                <a:schemeClr val="accent3"/>
              </a:buClr>
              <a:buFont typeface="Georgia" panose="02040502050405020303"/>
              <a:buChar char="•"/>
              <a:defRPr/>
            </a:pPr>
            <a:r>
              <a:rPr lang="en-US" dirty="0"/>
              <a:t>Non-relational databases with variable row format &amp; </a:t>
            </a:r>
            <a:r>
              <a:rPr lang="en-US" dirty="0" err="1"/>
              <a:t>sharding</a:t>
            </a:r>
            <a:endParaRPr lang="en-US" dirty="0"/>
          </a:p>
          <a:p>
            <a:pPr marL="658495" lvl="1" indent="-247015">
              <a:buFont typeface="Georgia" panose="02040502050405020303"/>
              <a:buChar char="▫"/>
              <a:defRPr/>
            </a:pPr>
            <a:r>
              <a:rPr lang="en-US" dirty="0" err="1"/>
              <a:t>SimpleDB</a:t>
            </a:r>
            <a:r>
              <a:rPr lang="en-US" dirty="0"/>
              <a:t> - $0.25 / 1 GB, $0.14 / machine hour (shared)</a:t>
            </a:r>
          </a:p>
          <a:p>
            <a:pPr marL="923290" lvl="2" indent="-219710">
              <a:buFont typeface="Wingdings 2" panose="05020102010507070707"/>
              <a:buChar char=""/>
              <a:defRPr/>
            </a:pPr>
            <a:r>
              <a:rPr lang="en-US" dirty="0"/>
              <a:t>Max size 10 GB, automatic indexing, website use, 1 GB &amp; 25 h free</a:t>
            </a:r>
          </a:p>
          <a:p>
            <a:pPr marL="658495" lvl="1" indent="-247015">
              <a:buFont typeface="Georgia" panose="02040502050405020303"/>
              <a:buChar char="▫"/>
              <a:defRPr/>
            </a:pPr>
            <a:r>
              <a:rPr lang="en-US" dirty="0" err="1"/>
              <a:t>DynamoDB</a:t>
            </a:r>
            <a:r>
              <a:rPr lang="en-US" dirty="0"/>
              <a:t> - $1 / 1 GB, $0.01 for 50 </a:t>
            </a:r>
            <a:r>
              <a:rPr lang="en-US" dirty="0" err="1"/>
              <a:t>kB</a:t>
            </a:r>
            <a:r>
              <a:rPr lang="en-US" dirty="0"/>
              <a:t>/s (granularity 1h)</a:t>
            </a:r>
          </a:p>
          <a:p>
            <a:pPr marL="923290" lvl="2" indent="-219710">
              <a:buFont typeface="Wingdings 2" panose="05020102010507070707"/>
              <a:buChar char=""/>
              <a:defRPr/>
            </a:pPr>
            <a:r>
              <a:rPr lang="en-US" dirty="0"/>
              <a:t>On SSD storage, guaranteed IOPS, for data mining</a:t>
            </a:r>
          </a:p>
          <a:p>
            <a:pPr marL="365760" indent="-255905">
              <a:buClr>
                <a:schemeClr val="accent3"/>
              </a:buClr>
              <a:buFont typeface="Georgia" panose="02040502050405020303"/>
              <a:buChar char="•"/>
              <a:defRPr/>
            </a:pPr>
            <a:r>
              <a:rPr lang="en-US" dirty="0"/>
              <a:t>Other services: </a:t>
            </a:r>
            <a:r>
              <a:rPr lang="en-US" dirty="0" err="1"/>
              <a:t>MapReduce</a:t>
            </a:r>
            <a:r>
              <a:rPr lang="en-US" dirty="0"/>
              <a:t>, </a:t>
            </a:r>
            <a:r>
              <a:rPr lang="en-US" dirty="0" err="1"/>
              <a:t>ElastiCache</a:t>
            </a:r>
            <a:r>
              <a:rPr lang="en-US" dirty="0"/>
              <a:t>, Route 53, e―mail sending, Simple Queue Service, Simple Notification Service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0200" y="395645"/>
            <a:ext cx="2286000" cy="628377"/>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FF0000"/>
                </a:solidFill>
                <a:latin typeface="Comic Sans MS" panose="030F0702030302020204" pitchFamily="66" charset="0"/>
                <a:ea typeface="+mn-ea"/>
                <a:cs typeface="+mn-cs"/>
              </a:rPr>
              <a:t>Outline</a:t>
            </a:r>
          </a:p>
        </p:txBody>
      </p:sp>
      <p:sp>
        <p:nvSpPr>
          <p:cNvPr id="3" name="object 3"/>
          <p:cNvSpPr txBox="1"/>
          <p:nvPr/>
        </p:nvSpPr>
        <p:spPr>
          <a:xfrm>
            <a:off x="838200" y="1219200"/>
            <a:ext cx="11582400" cy="3360535"/>
          </a:xfrm>
          <a:prstGeom prst="rect">
            <a:avLst/>
          </a:prstGeom>
        </p:spPr>
        <p:txBody>
          <a:bodyPr vert="horz" wrap="square" lIns="0" tIns="97155" rIns="0" bIns="0" rtlCol="0">
            <a:spAutoFit/>
          </a:bodyPr>
          <a:lstStyle/>
          <a:p>
            <a:pPr marL="0" indent="0">
              <a:buNone/>
            </a:pPr>
            <a:r>
              <a:rPr lang="en-US" sz="2400" b="1" dirty="0">
                <a:latin typeface="Comic Sans MS" panose="030F0702030302020204" pitchFamily="66" charset="0"/>
              </a:rPr>
              <a:t>Definition</a:t>
            </a:r>
          </a:p>
          <a:p>
            <a:pPr marL="0" indent="0">
              <a:buNone/>
            </a:pPr>
            <a:r>
              <a:rPr lang="en-US" sz="2400" b="1" dirty="0">
                <a:latin typeface="Comic Sans MS" panose="030F0702030302020204" pitchFamily="66" charset="0"/>
              </a:rPr>
              <a:t>Applicability of SAAS</a:t>
            </a:r>
          </a:p>
          <a:p>
            <a:pPr marL="0" indent="0">
              <a:buNone/>
            </a:pPr>
            <a:r>
              <a:rPr lang="en-US" sz="2400" b="1" dirty="0">
                <a:latin typeface="Comic Sans MS" panose="030F0702030302020204" pitchFamily="66" charset="0"/>
              </a:rPr>
              <a:t>Consideration for SAAS Application development</a:t>
            </a:r>
          </a:p>
          <a:p>
            <a:pPr marL="0" indent="0">
              <a:buNone/>
            </a:pPr>
            <a:r>
              <a:rPr lang="en-US" sz="2400" b="1" dirty="0">
                <a:latin typeface="Comic Sans MS" panose="030F0702030302020204" pitchFamily="66" charset="0"/>
              </a:rPr>
              <a:t>design of SAAS model</a:t>
            </a:r>
          </a:p>
          <a:p>
            <a:pPr marL="0" indent="0">
              <a:buNone/>
            </a:pPr>
            <a:r>
              <a:rPr lang="en-US" altLang="en-US" sz="2400" b="1" dirty="0">
                <a:latin typeface="Comic Sans MS" panose="030F0702030302020204" pitchFamily="66" charset="0"/>
              </a:rPr>
              <a:t>SaaS Maturity Model</a:t>
            </a:r>
            <a:endParaRPr lang="en-US" sz="2400" b="1" dirty="0">
              <a:latin typeface="Comic Sans MS" panose="030F0702030302020204" pitchFamily="66" charset="0"/>
            </a:endParaRPr>
          </a:p>
          <a:p>
            <a:pPr marL="0" indent="0">
              <a:buNone/>
            </a:pPr>
            <a:r>
              <a:rPr lang="en-GB" altLang="en-US" sz="2400" b="1" dirty="0">
                <a:latin typeface="Comic Sans MS" panose="030F0702030302020204" pitchFamily="66" charset="0"/>
              </a:rPr>
              <a:t>Advantages of SaaS</a:t>
            </a:r>
            <a:endParaRPr lang="en-US" sz="2400" b="1" dirty="0">
              <a:latin typeface="Comic Sans MS" panose="030F0702030302020204" pitchFamily="66" charset="0"/>
            </a:endParaRPr>
          </a:p>
          <a:p>
            <a:pPr marL="0" indent="0">
              <a:buNone/>
            </a:pPr>
            <a:r>
              <a:rPr lang="en-GB" altLang="en-US" sz="2400" b="1" dirty="0">
                <a:latin typeface="Comic Sans MS" panose="030F0702030302020204" pitchFamily="66" charset="0"/>
              </a:rPr>
              <a:t>Disadvantages of SaaS</a:t>
            </a:r>
            <a:r>
              <a:rPr lang="en-US" sz="2400" b="1" dirty="0">
                <a:latin typeface="Comic Sans MS" panose="030F0702030302020204" pitchFamily="66" charset="0"/>
              </a:rPr>
              <a:t> </a:t>
            </a:r>
          </a:p>
          <a:p>
            <a:pPr marL="0" indent="0">
              <a:buNone/>
            </a:pPr>
            <a:r>
              <a:rPr lang="en-US" sz="2400" b="1" dirty="0">
                <a:latin typeface="Comic Sans MS" panose="030F0702030302020204" pitchFamily="66" charset="0"/>
              </a:rPr>
              <a:t>Summary</a:t>
            </a:r>
          </a:p>
          <a:p>
            <a:pPr marL="0" indent="0">
              <a:buNone/>
            </a:pPr>
            <a:endParaRPr lang="en-US" sz="2000" b="1" dirty="0">
              <a:latin typeface="Comic Sans MS" panose="030F0702030302020204" pitchFamily="66"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a:t>Beanstalk – Limitations</a:t>
            </a:r>
          </a:p>
        </p:txBody>
      </p:sp>
      <p:sp>
        <p:nvSpPr>
          <p:cNvPr id="32771" name="Content Placeholder 2"/>
          <p:cNvSpPr>
            <a:spLocks noGrp="1"/>
          </p:cNvSpPr>
          <p:nvPr>
            <p:ph idx="1"/>
          </p:nvPr>
        </p:nvSpPr>
        <p:spPr/>
        <p:txBody>
          <a:bodyPr/>
          <a:lstStyle/>
          <a:p>
            <a:pPr eaLnBrk="1" hangingPunct="1"/>
            <a:r>
              <a:rPr lang="en-US" altLang="en-US"/>
              <a:t>Minimal.</a:t>
            </a:r>
          </a:p>
          <a:p>
            <a:pPr lvl="1" eaLnBrk="1" hangingPunct="1"/>
            <a:r>
              <a:rPr lang="en-US" altLang="en-US"/>
              <a:t>Applications are deployed to standard application servers (currently Apache Tomcat)</a:t>
            </a:r>
          </a:p>
          <a:p>
            <a:pPr lvl="1" eaLnBrk="1" hangingPunct="1"/>
            <a:r>
              <a:rPr lang="en-US" altLang="en-US"/>
              <a:t>Standard relational databases available</a:t>
            </a:r>
          </a:p>
          <a:p>
            <a:pPr lvl="1" eaLnBrk="1" hangingPunct="1"/>
            <a:r>
              <a:rPr lang="en-US" altLang="en-US"/>
              <a:t>Can disable the service and continue as IaaS only</a:t>
            </a:r>
          </a:p>
          <a:p>
            <a:pPr eaLnBrk="1" hangingPunct="1"/>
            <a:r>
              <a:rPr lang="en-US" altLang="en-US"/>
              <a:t>Local storage is ephemeral, design for scalability</a:t>
            </a:r>
          </a:p>
          <a:p>
            <a:pPr eaLnBrk="1" hangingPunct="1"/>
            <a:r>
              <a:rPr lang="en-US" altLang="en-US"/>
              <a:t>High price ~ $40 for minimal conf. + database</a:t>
            </a:r>
          </a:p>
          <a:p>
            <a:pPr eaLnBrk="1" hangingPunct="1"/>
            <a:r>
              <a:rPr lang="en-US" altLang="en-US"/>
              <a:t>Eclipse plugin provided, API and CLI tools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cs-CZ" altLang="en-US"/>
              <a:t>Microsoft Azure</a:t>
            </a:r>
            <a:endParaRPr lang="en-US" altLang="en-US"/>
          </a:p>
        </p:txBody>
      </p:sp>
      <p:sp>
        <p:nvSpPr>
          <p:cNvPr id="3" name="Content Placeholder 2"/>
          <p:cNvSpPr>
            <a:spLocks noGrp="1"/>
          </p:cNvSpPr>
          <p:nvPr>
            <p:ph idx="1"/>
          </p:nvPr>
        </p:nvSpPr>
        <p:spPr/>
        <p:txBody>
          <a:bodyPr>
            <a:normAutofit/>
          </a:bodyPr>
          <a:lstStyle/>
          <a:p>
            <a:pPr marL="365760" indent="-255905">
              <a:buClr>
                <a:schemeClr val="accent3"/>
              </a:buClr>
              <a:buFont typeface="Georgia" panose="02040502050405020303"/>
              <a:buChar char="•"/>
              <a:defRPr/>
            </a:pPr>
            <a:r>
              <a:rPr lang="en-US" dirty="0"/>
              <a:t>Since Oct. 2008, commercial in Feb. 2010</a:t>
            </a:r>
          </a:p>
          <a:p>
            <a:pPr marL="365760" indent="-255905">
              <a:buClr>
                <a:schemeClr val="accent3"/>
              </a:buClr>
              <a:buFont typeface="Georgia" panose="02040502050405020303"/>
              <a:buChar char="•"/>
              <a:defRPr/>
            </a:pPr>
            <a:r>
              <a:rPr lang="en-US" dirty="0"/>
              <a:t>Languages: ASP.NET, PHP, Node.js, Java</a:t>
            </a:r>
          </a:p>
          <a:p>
            <a:pPr marL="365760" indent="-255905">
              <a:buClr>
                <a:schemeClr val="accent3"/>
              </a:buClr>
              <a:buFont typeface="Georgia" panose="02040502050405020303"/>
              <a:buChar char="•"/>
              <a:defRPr/>
            </a:pPr>
            <a:r>
              <a:rPr lang="en-US" dirty="0"/>
              <a:t>Internally Instance </a:t>
            </a:r>
            <a:r>
              <a:rPr lang="en-US" dirty="0" err="1"/>
              <a:t>PaaS</a:t>
            </a:r>
            <a:r>
              <a:rPr lang="en-US" dirty="0"/>
              <a:t>, VM Role only recently</a:t>
            </a:r>
          </a:p>
          <a:p>
            <a:pPr marL="658495" lvl="1" indent="-247015">
              <a:buFont typeface="Georgia" panose="02040502050405020303"/>
              <a:buChar char="▫"/>
              <a:defRPr/>
            </a:pPr>
            <a:r>
              <a:rPr lang="en-US" dirty="0"/>
              <a:t>Web Role – runs IIS server on W2k8 and Hyper-V</a:t>
            </a:r>
          </a:p>
          <a:p>
            <a:pPr marL="923290" lvl="2" indent="-219710">
              <a:buFont typeface="Wingdings 2" panose="05020102010507070707"/>
              <a:buChar char=""/>
              <a:defRPr/>
            </a:pPr>
            <a:r>
              <a:rPr lang="en-US" dirty="0"/>
              <a:t>Application is a web server root directory</a:t>
            </a:r>
          </a:p>
          <a:p>
            <a:pPr marL="658495" lvl="1" indent="-247015">
              <a:buFont typeface="Georgia" panose="02040502050405020303"/>
              <a:buChar char="▫"/>
              <a:defRPr/>
            </a:pPr>
            <a:r>
              <a:rPr lang="en-US" dirty="0"/>
              <a:t>Worker Role – no IIS</a:t>
            </a:r>
          </a:p>
          <a:p>
            <a:pPr marL="923290" lvl="2" indent="-219710">
              <a:buFont typeface="Wingdings 2" panose="05020102010507070707"/>
              <a:buChar char=""/>
              <a:defRPr/>
            </a:pPr>
            <a:r>
              <a:rPr lang="en-US" dirty="0"/>
              <a:t>Application is a package with EXE file</a:t>
            </a:r>
          </a:p>
          <a:p>
            <a:pPr marL="923290" lvl="2" indent="-219710">
              <a:buFont typeface="Wingdings 2" panose="05020102010507070707"/>
              <a:buChar char=""/>
              <a:defRPr/>
            </a:pPr>
            <a:r>
              <a:rPr lang="en-US" dirty="0"/>
              <a:t>For services outside IIS, </a:t>
            </a:r>
            <a:r>
              <a:rPr lang="en-US" dirty="0" err="1"/>
              <a:t>ie</a:t>
            </a:r>
            <a:r>
              <a:rPr lang="en-US" dirty="0"/>
              <a:t>. Java, Node.js</a:t>
            </a:r>
          </a:p>
          <a:p>
            <a:pPr marL="658495" lvl="1" indent="-247015">
              <a:buFont typeface="Georgia" panose="02040502050405020303"/>
              <a:buChar char="▫"/>
              <a:defRPr/>
            </a:pPr>
            <a:r>
              <a:rPr lang="en-US" dirty="0"/>
              <a:t>VM Role – runs your VHD images of W2k8</a:t>
            </a:r>
          </a:p>
          <a:p>
            <a:pPr marL="923290" lvl="2" indent="-219710">
              <a:buFont typeface="Wingdings 2" panose="05020102010507070707"/>
              <a:buChar char=""/>
              <a:defRPr/>
            </a:pPr>
            <a:r>
              <a:rPr lang="en-US" dirty="0"/>
              <a:t>Essentially </a:t>
            </a:r>
            <a:r>
              <a:rPr lang="en-US" dirty="0" err="1"/>
              <a:t>IaaS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a:t>Azure – Pricing</a:t>
            </a:r>
          </a:p>
        </p:txBody>
      </p:sp>
      <p:sp>
        <p:nvSpPr>
          <p:cNvPr id="34819" name="Content Placeholder 2"/>
          <p:cNvSpPr>
            <a:spLocks noGrp="1"/>
          </p:cNvSpPr>
          <p:nvPr>
            <p:ph idx="1"/>
          </p:nvPr>
        </p:nvSpPr>
        <p:spPr/>
        <p:txBody>
          <a:bodyPr/>
          <a:lstStyle/>
          <a:p>
            <a:pPr eaLnBrk="1" hangingPunct="1"/>
            <a:r>
              <a:rPr lang="en-US" altLang="en-US"/>
              <a:t>Instance PaaS – accounting by instance hours</a:t>
            </a:r>
          </a:p>
          <a:p>
            <a:pPr eaLnBrk="1" hangingPunct="1"/>
            <a:r>
              <a:rPr lang="en-US" altLang="en-US"/>
              <a:t>5 instance types, prices exactly as Amazon + Win</a:t>
            </a:r>
          </a:p>
          <a:p>
            <a:pPr lvl="1" eaLnBrk="1" hangingPunct="1"/>
            <a:r>
              <a:rPr lang="en-US" altLang="en-US"/>
              <a:t>Small: 1 CPU, 1,75 GB RAM, 230 GB disk, $0.12</a:t>
            </a:r>
          </a:p>
          <a:p>
            <a:pPr lvl="1" eaLnBrk="1" hangingPunct="1"/>
            <a:r>
              <a:rPr lang="en-US" altLang="en-US"/>
              <a:t>ExtraSmall, 768GB RAM, 20 GB disk, $0.04</a:t>
            </a:r>
          </a:p>
          <a:p>
            <a:pPr eaLnBrk="1" hangingPunct="1"/>
            <a:r>
              <a:rPr lang="en-US" altLang="en-US"/>
              <a:t>Possible to buy discount packages</a:t>
            </a:r>
          </a:p>
          <a:p>
            <a:pPr lvl="1" eaLnBrk="1" hangingPunct="1"/>
            <a:r>
              <a:rPr lang="en-US" altLang="en-US"/>
              <a:t>Like Amazon’s Reserved Instances</a:t>
            </a:r>
          </a:p>
          <a:p>
            <a:pPr eaLnBrk="1" hangingPunct="1"/>
            <a:r>
              <a:rPr lang="en-US" altLang="en-US"/>
              <a:t>Interesting SLA – 99.95% only if you have 2 inst.</a:t>
            </a:r>
          </a:p>
          <a:p>
            <a:pPr lvl="1" eaLnBrk="1" hangingPunct="1"/>
            <a:r>
              <a:rPr lang="en-US" altLang="en-US"/>
              <a:t>Automatic updates need reboot :-P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a:t>Azure – Services</a:t>
            </a:r>
          </a:p>
        </p:txBody>
      </p:sp>
      <p:sp>
        <p:nvSpPr>
          <p:cNvPr id="3" name="Content Placeholder 2"/>
          <p:cNvSpPr>
            <a:spLocks noGrp="1"/>
          </p:cNvSpPr>
          <p:nvPr>
            <p:ph idx="1"/>
          </p:nvPr>
        </p:nvSpPr>
        <p:spPr/>
        <p:txBody>
          <a:bodyPr>
            <a:normAutofit fontScale="92500" lnSpcReduction="10000"/>
          </a:bodyPr>
          <a:lstStyle/>
          <a:p>
            <a:pPr marL="365760" indent="-255905">
              <a:buClr>
                <a:schemeClr val="accent3"/>
              </a:buClr>
              <a:buFont typeface="Georgia" panose="02040502050405020303"/>
              <a:buChar char="•"/>
              <a:defRPr/>
            </a:pPr>
            <a:r>
              <a:rPr lang="en-US" dirty="0" err="1"/>
              <a:t>noSQL</a:t>
            </a:r>
            <a:r>
              <a:rPr lang="en-US" dirty="0"/>
              <a:t> storage</a:t>
            </a:r>
          </a:p>
          <a:p>
            <a:pPr marL="658495" lvl="1" indent="-247015">
              <a:buFont typeface="Georgia" panose="02040502050405020303"/>
              <a:buChar char="▫"/>
              <a:defRPr/>
            </a:pPr>
            <a:r>
              <a:rPr lang="en-US" dirty="0"/>
              <a:t>Tables – variable row format, max. 255 attributes, manual </a:t>
            </a:r>
            <a:r>
              <a:rPr lang="en-US" dirty="0" err="1"/>
              <a:t>sharding</a:t>
            </a:r>
            <a:r>
              <a:rPr lang="en-US" dirty="0"/>
              <a:t> - “partition key”</a:t>
            </a:r>
          </a:p>
          <a:p>
            <a:pPr marL="658495" lvl="1" indent="-247015">
              <a:buFont typeface="Georgia" panose="02040502050405020303"/>
              <a:buChar char="▫"/>
              <a:defRPr/>
            </a:pPr>
            <a:r>
              <a:rPr lang="en-US" dirty="0"/>
              <a:t>Blobs – for storing large objects</a:t>
            </a:r>
          </a:p>
          <a:p>
            <a:pPr marL="923290" lvl="2" indent="-219710">
              <a:buFont typeface="Wingdings 2" panose="05020102010507070707"/>
              <a:buChar char=""/>
              <a:defRPr/>
            </a:pPr>
            <a:r>
              <a:rPr lang="en-US" dirty="0"/>
              <a:t>Block blobs: 4 MB blocks, addressable individually or as a whole, max. size 200 GB, may use CDN</a:t>
            </a:r>
          </a:p>
          <a:p>
            <a:pPr marL="923290" lvl="2" indent="-219710">
              <a:buFont typeface="Wingdings 2" panose="05020102010507070707"/>
              <a:buChar char=""/>
              <a:defRPr/>
            </a:pPr>
            <a:r>
              <a:rPr lang="en-US" dirty="0"/>
              <a:t>Page blobs: 512 B pages, sparse writes, snapshots</a:t>
            </a:r>
          </a:p>
          <a:p>
            <a:pPr marL="1179830" lvl="3" indent="-201295">
              <a:buFont typeface="Wingdings 2" panose="05020102010507070707"/>
              <a:buChar char=""/>
              <a:defRPr/>
            </a:pPr>
            <a:r>
              <a:rPr lang="en-US" dirty="0"/>
              <a:t>Azure Drives: page blobs containing VHD images</a:t>
            </a:r>
          </a:p>
          <a:p>
            <a:pPr marL="923290" lvl="2" indent="-219710">
              <a:buFont typeface="Wingdings 2" panose="05020102010507070707"/>
              <a:buChar char=""/>
              <a:defRPr/>
            </a:pPr>
            <a:r>
              <a:rPr lang="en-US" dirty="0"/>
              <a:t>Queues: 8 </a:t>
            </a:r>
            <a:r>
              <a:rPr lang="en-US" dirty="0" err="1"/>
              <a:t>kB</a:t>
            </a:r>
            <a:r>
              <a:rPr lang="en-US" dirty="0"/>
              <a:t> XML messages for IPC</a:t>
            </a:r>
          </a:p>
          <a:p>
            <a:pPr marL="658495" lvl="1" indent="-247015">
              <a:buFont typeface="Georgia" panose="02040502050405020303"/>
              <a:buChar char="▫"/>
              <a:defRPr/>
            </a:pPr>
            <a:r>
              <a:rPr lang="en-US" dirty="0"/>
              <a:t>Counted together at $0.14 / 1 GB and $0.01 / 10k I/Os</a:t>
            </a:r>
          </a:p>
          <a:p>
            <a:pPr marL="365760" indent="-255905">
              <a:buClr>
                <a:schemeClr val="accent3"/>
              </a:buClr>
              <a:buFont typeface="Georgia" panose="02040502050405020303"/>
              <a:buChar char="•"/>
              <a:defRPr/>
            </a:pPr>
            <a:r>
              <a:rPr lang="en-US" dirty="0"/>
              <a:t>SQL Azure – modified MS SQL Server with clustering</a:t>
            </a:r>
          </a:p>
          <a:p>
            <a:pPr marL="658495" lvl="1" indent="-247015">
              <a:buFont typeface="Georgia" panose="02040502050405020303"/>
              <a:buChar char="▫"/>
              <a:defRPr/>
            </a:pPr>
            <a:r>
              <a:rPr lang="en-US" dirty="0"/>
              <a:t>Un-cloudlike flat fees, minimum $5 for max. 100 MB</a:t>
            </a:r>
          </a:p>
          <a:p>
            <a:pPr marL="365760" indent="-255905">
              <a:buClr>
                <a:schemeClr val="accent3"/>
              </a:buClr>
              <a:buFont typeface="Georgia" panose="02040502050405020303"/>
              <a:buChar char="•"/>
              <a:defRPr/>
            </a:pPr>
            <a:r>
              <a:rPr lang="en-US" dirty="0" err="1"/>
              <a:t>AppFabric</a:t>
            </a:r>
            <a:r>
              <a:rPr lang="en-US" dirty="0"/>
              <a:t> – Access Control, SOA bus; Connect (VPN), Market (apps and datasets), Caching, MPI</a:t>
            </a:r>
          </a:p>
          <a:p>
            <a:pPr marL="923290" lvl="2" indent="-219710">
              <a:buFont typeface="Wingdings 2" panose="05020102010507070707"/>
              <a:buChar char=""/>
              <a:defRPr/>
            </a:pPr>
            <a:endParaRPr lang="en-US" dirty="0"/>
          </a:p>
          <a:p>
            <a:pPr marL="923290" lvl="2" indent="-219710">
              <a:buFont typeface="Wingdings 2" panose="05020102010507070707"/>
              <a:buChar char=""/>
              <a:defRPr/>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Content Placeholder 3" descr="IC552695.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63750" y="1557338"/>
            <a:ext cx="8104188" cy="4324350"/>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a:t>Azure – Limitations</a:t>
            </a:r>
          </a:p>
        </p:txBody>
      </p:sp>
      <p:sp>
        <p:nvSpPr>
          <p:cNvPr id="3" name="Content Placeholder 2"/>
          <p:cNvSpPr>
            <a:spLocks noGrp="1"/>
          </p:cNvSpPr>
          <p:nvPr>
            <p:ph idx="1"/>
          </p:nvPr>
        </p:nvSpPr>
        <p:spPr/>
        <p:txBody>
          <a:bodyPr>
            <a:normAutofit lnSpcReduction="10000"/>
          </a:bodyPr>
          <a:lstStyle/>
          <a:p>
            <a:pPr marL="365760" indent="-255905">
              <a:buClr>
                <a:schemeClr val="accent3"/>
              </a:buClr>
              <a:buFont typeface="Georgia" panose="02040502050405020303"/>
              <a:buChar char="•"/>
              <a:defRPr/>
            </a:pPr>
            <a:r>
              <a:rPr lang="en-US" dirty="0"/>
              <a:t>MS technologies.</a:t>
            </a:r>
          </a:p>
          <a:p>
            <a:pPr marL="658495" lvl="1" indent="-247015">
              <a:buFont typeface="Georgia" panose="02040502050405020303"/>
              <a:buChar char="▫"/>
              <a:defRPr/>
            </a:pPr>
            <a:r>
              <a:rPr lang="en-US" dirty="0"/>
              <a:t>Windows command line, T-SQL language, Caching is not </a:t>
            </a:r>
            <a:r>
              <a:rPr lang="en-US" dirty="0" err="1"/>
              <a:t>memcached</a:t>
            </a:r>
            <a:r>
              <a:rPr lang="en-US" dirty="0"/>
              <a:t>, MPI is not </a:t>
            </a:r>
            <a:r>
              <a:rPr lang="en-US" dirty="0" err="1"/>
              <a:t>OpenMPI</a:t>
            </a:r>
            <a:endParaRPr lang="en-US" dirty="0"/>
          </a:p>
          <a:p>
            <a:pPr marL="658495" lvl="1" indent="-247015">
              <a:buFont typeface="Georgia" panose="02040502050405020303"/>
              <a:buChar char="▫"/>
              <a:defRPr/>
            </a:pPr>
            <a:r>
              <a:rPr lang="en-US" dirty="0"/>
              <a:t>Some may view it as an advantage</a:t>
            </a:r>
          </a:p>
          <a:p>
            <a:pPr marL="365760" indent="-255905">
              <a:buClr>
                <a:schemeClr val="accent3"/>
              </a:buClr>
              <a:buFont typeface="Georgia" panose="02040502050405020303"/>
              <a:buChar char="•"/>
              <a:defRPr/>
            </a:pPr>
            <a:r>
              <a:rPr lang="en-US" dirty="0"/>
              <a:t>A cloud classic – local storage is ephemeral</a:t>
            </a:r>
          </a:p>
          <a:p>
            <a:pPr marL="365760" indent="-255905">
              <a:buClr>
                <a:schemeClr val="accent3"/>
              </a:buClr>
              <a:buFont typeface="Georgia" panose="02040502050405020303"/>
              <a:buChar char="•"/>
              <a:defRPr/>
            </a:pPr>
            <a:r>
              <a:rPr lang="en-US" dirty="0"/>
              <a:t>No e-mail sending service</a:t>
            </a:r>
          </a:p>
          <a:p>
            <a:pPr marL="365760" indent="-255905">
              <a:buClr>
                <a:schemeClr val="accent3"/>
              </a:buClr>
              <a:buFont typeface="Georgia" panose="02040502050405020303"/>
              <a:buChar char="•"/>
              <a:defRPr/>
            </a:pPr>
            <a:r>
              <a:rPr lang="en-US" dirty="0"/>
              <a:t>Deployment requires writing an XML descriptor</a:t>
            </a:r>
          </a:p>
          <a:p>
            <a:pPr marL="658495" lvl="1" indent="-247015">
              <a:buFont typeface="Georgia" panose="02040502050405020303"/>
              <a:buChar char="▫"/>
              <a:defRPr/>
            </a:pPr>
            <a:r>
              <a:rPr lang="en-US" dirty="0"/>
              <a:t>Also needed for scaling – no built-in automation</a:t>
            </a:r>
          </a:p>
          <a:p>
            <a:pPr marL="365760" indent="-255905">
              <a:buClr>
                <a:schemeClr val="accent3"/>
              </a:buClr>
              <a:buFont typeface="Georgia" panose="02040502050405020303"/>
              <a:buChar char="•"/>
              <a:defRPr/>
            </a:pPr>
            <a:r>
              <a:rPr lang="en-US" dirty="0"/>
              <a:t>Prices higher than Amazon – need 2 instances</a:t>
            </a:r>
          </a:p>
          <a:p>
            <a:pPr marL="365760" indent="-255905">
              <a:buClr>
                <a:schemeClr val="accent3"/>
              </a:buClr>
              <a:buFont typeface="Georgia" panose="02040502050405020303"/>
              <a:buChar char="•"/>
              <a:defRPr/>
            </a:pPr>
            <a:r>
              <a:rPr lang="en-US" dirty="0" err="1"/>
              <a:t>Plugins</a:t>
            </a:r>
            <a:r>
              <a:rPr lang="en-US" dirty="0"/>
              <a:t> for MS Visual Studio and Eclipse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Architecture</a:t>
            </a:r>
          </a:p>
        </p:txBody>
      </p:sp>
      <p:sp>
        <p:nvSpPr>
          <p:cNvPr id="3" name="Content Placeholder 2"/>
          <p:cNvSpPr>
            <a:spLocks noGrp="1"/>
          </p:cNvSpPr>
          <p:nvPr>
            <p:ph idx="1"/>
          </p:nvPr>
        </p:nvSpPr>
        <p:spPr/>
        <p:txBody>
          <a:bodyPr>
            <a:normAutofit fontScale="62500" lnSpcReduction="20000"/>
          </a:bodyPr>
          <a:lstStyle/>
          <a:p>
            <a:r>
              <a:rPr lang="en-US" dirty="0"/>
              <a:t>Web role </a:t>
            </a:r>
          </a:p>
          <a:p>
            <a:pPr>
              <a:buNone/>
            </a:pPr>
            <a:r>
              <a:rPr lang="en-US" dirty="0"/>
              <a:t>	One for each instance of software</a:t>
            </a:r>
          </a:p>
          <a:p>
            <a:r>
              <a:rPr lang="en-US" dirty="0"/>
              <a:t>Access control</a:t>
            </a:r>
          </a:p>
          <a:p>
            <a:pPr>
              <a:buNone/>
            </a:pPr>
            <a:r>
              <a:rPr lang="en-US" dirty="0"/>
              <a:t>	Definition of users, groups and roles.  A pre-built ASP.NET membership provider is included in the training kit.</a:t>
            </a:r>
          </a:p>
          <a:p>
            <a:r>
              <a:rPr lang="en-US" dirty="0"/>
              <a:t>Databases</a:t>
            </a:r>
          </a:p>
          <a:p>
            <a:pPr>
              <a:buNone/>
            </a:pPr>
            <a:r>
              <a:rPr lang="en-US" dirty="0"/>
              <a:t>	Relational database for core operational data</a:t>
            </a:r>
          </a:p>
          <a:p>
            <a:r>
              <a:rPr lang="en-US" dirty="0"/>
              <a:t>Worker role</a:t>
            </a:r>
          </a:p>
          <a:p>
            <a:pPr>
              <a:buNone/>
            </a:pPr>
            <a:r>
              <a:rPr lang="en-US" dirty="0"/>
              <a:t>	Autonomous background processing like billing</a:t>
            </a:r>
          </a:p>
          <a:p>
            <a:r>
              <a:rPr lang="en-US" dirty="0"/>
              <a:t>Caching </a:t>
            </a:r>
          </a:p>
          <a:p>
            <a:pPr>
              <a:buNone/>
            </a:pPr>
            <a:r>
              <a:rPr lang="en-US" dirty="0"/>
              <a:t>	 frequently used read-only, user specific, and application resource data in a high-speed distributed in-memory for faster response </a:t>
            </a:r>
          </a:p>
          <a:p>
            <a:r>
              <a:rPr lang="en-US" dirty="0"/>
              <a:t>Blobs</a:t>
            </a:r>
          </a:p>
          <a:p>
            <a:pPr>
              <a:buNone/>
            </a:pPr>
            <a:r>
              <a:rPr lang="en-US" dirty="0"/>
              <a:t>	Blob storage provides a scalable, resilient way to store terabytes of user data</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010400" cy="411162"/>
          </a:xfrm>
        </p:spPr>
        <p:txBody>
          <a:bodyPr>
            <a:normAutofit fontScale="90000"/>
          </a:bodyPr>
          <a:lstStyle/>
          <a:p>
            <a:r>
              <a:rPr lang="en-US" dirty="0"/>
              <a:t>Windows Azure</a:t>
            </a:r>
          </a:p>
        </p:txBody>
      </p:sp>
      <p:pic>
        <p:nvPicPr>
          <p:cNvPr id="6" name="Content Placeholder 5" descr="image.png"/>
          <p:cNvPicPr>
            <a:picLocks noGrp="1" noChangeAspect="1"/>
          </p:cNvPicPr>
          <p:nvPr>
            <p:ph idx="1"/>
          </p:nvPr>
        </p:nvPicPr>
        <p:blipFill>
          <a:blip r:embed="rId2" cstate="print"/>
          <a:stretch>
            <a:fillRect/>
          </a:stretch>
        </p:blipFill>
        <p:spPr>
          <a:xfrm>
            <a:off x="2362200" y="1143001"/>
            <a:ext cx="6427002" cy="4525963"/>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cs-CZ" altLang="en-US"/>
              <a:t>Cloud Foundry</a:t>
            </a:r>
            <a:endParaRPr lang="en-US" altLang="en-US"/>
          </a:p>
        </p:txBody>
      </p:sp>
      <p:sp>
        <p:nvSpPr>
          <p:cNvPr id="3" name="Content Placeholder 2"/>
          <p:cNvSpPr>
            <a:spLocks noGrp="1"/>
          </p:cNvSpPr>
          <p:nvPr>
            <p:ph idx="1"/>
          </p:nvPr>
        </p:nvSpPr>
        <p:spPr/>
        <p:txBody>
          <a:bodyPr>
            <a:normAutofit fontScale="92500" lnSpcReduction="10000"/>
          </a:bodyPr>
          <a:lstStyle/>
          <a:p>
            <a:pPr marL="365760" indent="-255905">
              <a:buClr>
                <a:schemeClr val="accent3"/>
              </a:buClr>
              <a:buFont typeface="Georgia" panose="02040502050405020303"/>
              <a:buChar char="•"/>
              <a:defRPr/>
            </a:pPr>
            <a:r>
              <a:rPr lang="en-US" dirty="0"/>
              <a:t>Since beginning of 2011, still beta</a:t>
            </a:r>
          </a:p>
          <a:p>
            <a:pPr marL="365760" indent="-255905">
              <a:buClr>
                <a:schemeClr val="accent3"/>
              </a:buClr>
              <a:buFont typeface="Georgia" panose="02040502050405020303"/>
              <a:buChar char="•"/>
              <a:defRPr/>
            </a:pPr>
            <a:r>
              <a:rPr lang="en-US" dirty="0"/>
              <a:t>The only open source </a:t>
            </a:r>
            <a:r>
              <a:rPr lang="en-US" dirty="0" err="1"/>
              <a:t>PaaS</a:t>
            </a:r>
            <a:r>
              <a:rPr lang="en-US" dirty="0"/>
              <a:t> to date</a:t>
            </a:r>
          </a:p>
          <a:p>
            <a:pPr marL="657860" lvl="1" indent="-255905">
              <a:buClr>
                <a:schemeClr val="accent3"/>
              </a:buClr>
              <a:buFont typeface="Georgia" panose="02040502050405020303"/>
              <a:buChar char="•"/>
              <a:defRPr/>
            </a:pPr>
            <a:r>
              <a:rPr lang="en-US" dirty="0"/>
              <a:t>Update – </a:t>
            </a:r>
            <a:r>
              <a:rPr lang="en-US" dirty="0" err="1"/>
              <a:t>RedHat</a:t>
            </a:r>
            <a:r>
              <a:rPr lang="en-US" dirty="0"/>
              <a:t> </a:t>
            </a:r>
            <a:r>
              <a:rPr lang="en-US" dirty="0" err="1"/>
              <a:t>OpenShift</a:t>
            </a:r>
            <a:r>
              <a:rPr lang="en-US" dirty="0"/>
              <a:t> now also available</a:t>
            </a:r>
          </a:p>
          <a:p>
            <a:pPr marL="658495" lvl="1" indent="-247015">
              <a:buFont typeface="Georgia" panose="02040502050405020303"/>
              <a:buChar char="▫"/>
              <a:defRPr/>
            </a:pPr>
            <a:r>
              <a:rPr lang="en-US" dirty="0"/>
              <a:t>There will be multiple providers, private clouds</a:t>
            </a:r>
          </a:p>
          <a:p>
            <a:pPr marL="365760" indent="-255905">
              <a:buClr>
                <a:schemeClr val="accent3"/>
              </a:buClr>
              <a:buFont typeface="Georgia" panose="02040502050405020303"/>
              <a:buChar char="•"/>
              <a:defRPr/>
            </a:pPr>
            <a:r>
              <a:rPr lang="en-US" dirty="0"/>
              <a:t>Supports Spring for Java, Ruby on Rails (and Sinatra), node.js, Grails and </a:t>
            </a:r>
            <a:r>
              <a:rPr lang="en-US" dirty="0" err="1"/>
              <a:t>Scala</a:t>
            </a:r>
            <a:r>
              <a:rPr lang="en-US" dirty="0"/>
              <a:t> on Lift</a:t>
            </a:r>
          </a:p>
          <a:p>
            <a:pPr marL="658495" lvl="1" indent="-247015">
              <a:buFont typeface="Georgia" panose="02040502050405020303"/>
              <a:buChar char="▫"/>
              <a:defRPr/>
            </a:pPr>
            <a:r>
              <a:rPr lang="en-US" dirty="0"/>
              <a:t>Typical Framework </a:t>
            </a:r>
            <a:r>
              <a:rPr lang="en-US" dirty="0" err="1"/>
              <a:t>PaaS</a:t>
            </a:r>
            <a:endParaRPr lang="en-US" dirty="0"/>
          </a:p>
          <a:p>
            <a:pPr marL="923290" lvl="2" indent="-219710">
              <a:buFont typeface="Wingdings 2" panose="05020102010507070707"/>
              <a:buChar char=""/>
              <a:defRPr/>
            </a:pPr>
            <a:r>
              <a:rPr lang="en-US" dirty="0"/>
              <a:t>Unlike Google, uses standard frameworks</a:t>
            </a:r>
          </a:p>
          <a:p>
            <a:pPr marL="658495" lvl="1" indent="-247015">
              <a:buFont typeface="Georgia" panose="02040502050405020303"/>
              <a:buChar char="▫"/>
              <a:defRPr/>
            </a:pPr>
            <a:r>
              <a:rPr lang="en-US" dirty="0"/>
              <a:t>More added by companies and community</a:t>
            </a:r>
          </a:p>
          <a:p>
            <a:pPr marL="923290" lvl="2" indent="-219710">
              <a:buFont typeface="Wingdings 2" panose="05020102010507070707"/>
              <a:buChar char=""/>
              <a:defRPr/>
            </a:pPr>
            <a:r>
              <a:rPr lang="en-US" dirty="0"/>
              <a:t>PHP, </a:t>
            </a:r>
            <a:r>
              <a:rPr lang="en-US" dirty="0" err="1"/>
              <a:t>Django</a:t>
            </a:r>
            <a:r>
              <a:rPr lang="en-US" dirty="0"/>
              <a:t> on Python, </a:t>
            </a:r>
            <a:r>
              <a:rPr lang="en-US" dirty="0" err="1"/>
              <a:t>Erlang</a:t>
            </a:r>
            <a:endParaRPr lang="en-US" dirty="0"/>
          </a:p>
          <a:p>
            <a:pPr marL="365760" indent="-255905">
              <a:buClr>
                <a:schemeClr val="accent3"/>
              </a:buClr>
              <a:buFont typeface="Georgia" panose="02040502050405020303"/>
              <a:buChar char="•"/>
              <a:defRPr/>
            </a:pPr>
            <a:r>
              <a:rPr lang="en-US" dirty="0"/>
              <a:t>Three versions: cloudfoundry.com, private, micro (in a VMware Player image)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a:t>Cloudfoundry.com</a:t>
            </a:r>
          </a:p>
        </p:txBody>
      </p:sp>
      <p:sp>
        <p:nvSpPr>
          <p:cNvPr id="39939" name="Content Placeholder 2"/>
          <p:cNvSpPr>
            <a:spLocks noGrp="1"/>
          </p:cNvSpPr>
          <p:nvPr>
            <p:ph idx="1"/>
          </p:nvPr>
        </p:nvSpPr>
        <p:spPr/>
        <p:txBody>
          <a:bodyPr/>
          <a:lstStyle/>
          <a:p>
            <a:pPr eaLnBrk="1" hangingPunct="1"/>
            <a:r>
              <a:rPr lang="en-US" altLang="en-US"/>
              <a:t>Public version is free in beta</a:t>
            </a:r>
          </a:p>
          <a:p>
            <a:pPr eaLnBrk="1" hangingPunct="1"/>
            <a:r>
              <a:rPr lang="en-US" altLang="en-US"/>
              <a:t>AppFog has a commercial public cloud already</a:t>
            </a:r>
          </a:p>
          <a:p>
            <a:pPr eaLnBrk="1" hangingPunct="1"/>
            <a:r>
              <a:rPr lang="en-US" altLang="en-US"/>
              <a:t>Limits:</a:t>
            </a:r>
          </a:p>
          <a:p>
            <a:pPr lvl="1" eaLnBrk="1" hangingPunct="1"/>
            <a:r>
              <a:rPr lang="en-US" altLang="en-US"/>
              <a:t>2 GB total memory per user</a:t>
            </a:r>
          </a:p>
          <a:p>
            <a:pPr lvl="2" eaLnBrk="1" hangingPunct="1"/>
            <a:r>
              <a:rPr lang="en-US" altLang="en-US"/>
              <a:t>Apps can have from 64 MB to 2 GB per instance</a:t>
            </a:r>
          </a:p>
          <a:p>
            <a:pPr lvl="1" eaLnBrk="1" hangingPunct="1"/>
            <a:r>
              <a:rPr lang="en-US" altLang="en-US"/>
              <a:t>Maximum 20 applications</a:t>
            </a:r>
          </a:p>
          <a:p>
            <a:pPr lvl="1" eaLnBrk="1" hangingPunct="1"/>
            <a:r>
              <a:rPr lang="en-US" altLang="en-US"/>
              <a:t>128 MB data in MySQL</a:t>
            </a:r>
          </a:p>
          <a:p>
            <a:pPr lvl="1" eaLnBrk="1" hangingPunct="1"/>
            <a:r>
              <a:rPr lang="en-US" altLang="en-US"/>
              <a:t>16 MB Redis, 240 MB MongoDB</a:t>
            </a:r>
          </a:p>
          <a:p>
            <a:pPr eaLnBrk="1" hangingPunct="1"/>
            <a:r>
              <a:rPr lang="en-US" altLang="en-US"/>
              <a:t>Which sums up the services, except RabbitMQ</a:t>
            </a:r>
          </a:p>
          <a:p>
            <a:pPr lvl="1" eaLnBrk="1" hangingPunct="1"/>
            <a:r>
              <a:rPr lang="en-US" altLang="en-US"/>
              <a:t>More may be added later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2514600" y="152400"/>
            <a:ext cx="5640916" cy="682625"/>
          </a:xfrm>
        </p:spPr>
        <p:txBody>
          <a:bodyPr>
            <a:normAutofit/>
          </a:bodyPr>
          <a:lstStyle/>
          <a:p>
            <a:pPr eaLnBrk="1" hangingPunct="1"/>
            <a:r>
              <a:rPr lang="en-US" altLang="en-US" sz="4000" b="1" dirty="0">
                <a:solidFill>
                  <a:srgbClr val="FF0000"/>
                </a:solidFill>
                <a:latin typeface="Comic Sans MS" panose="030F0702030302020204" pitchFamily="66" charset="0"/>
                <a:ea typeface="+mn-ea"/>
                <a:cs typeface="+mn-cs"/>
              </a:rPr>
              <a:t>Cloud Service Models</a:t>
            </a:r>
          </a:p>
        </p:txBody>
      </p:sp>
      <p:pic>
        <p:nvPicPr>
          <p:cNvPr id="1026" name="Picture 2" descr="Main cloud service models: IaaS, PaaS and SaaS | Stackscale"/>
          <p:cNvPicPr>
            <a:picLocks noChangeAspect="1" noChangeArrowheads="1"/>
          </p:cNvPicPr>
          <p:nvPr/>
        </p:nvPicPr>
        <p:blipFill rotWithShape="1">
          <a:blip r:embed="rId2">
            <a:extLst>
              <a:ext uri="{28A0092B-C50C-407E-A947-70E740481C1C}">
                <a14:useLocalDpi xmlns:a14="http://schemas.microsoft.com/office/drawing/2010/main" val="0"/>
              </a:ext>
            </a:extLst>
          </a:blip>
          <a:srcRect l="-414" t="6522" b="7826"/>
          <a:stretch>
            <a:fillRect/>
          </a:stretch>
        </p:blipFill>
        <p:spPr bwMode="auto">
          <a:xfrm>
            <a:off x="2057400" y="1676400"/>
            <a:ext cx="7456488" cy="441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a:t>CloudFoundry – Structure</a:t>
            </a:r>
          </a:p>
        </p:txBody>
      </p:sp>
      <p:sp>
        <p:nvSpPr>
          <p:cNvPr id="40963" name="Content Placeholder 2"/>
          <p:cNvSpPr>
            <a:spLocks noGrp="1"/>
          </p:cNvSpPr>
          <p:nvPr>
            <p:ph idx="1"/>
          </p:nvPr>
        </p:nvSpPr>
        <p:spPr>
          <a:xfrm>
            <a:off x="1981200" y="2249488"/>
            <a:ext cx="3898900" cy="4324350"/>
          </a:xfrm>
        </p:spPr>
        <p:txBody>
          <a:bodyPr/>
          <a:lstStyle/>
          <a:p>
            <a:pPr eaLnBrk="1" hangingPunct="1"/>
            <a:r>
              <a:rPr lang="en-US" altLang="en-US"/>
              <a:t>Droplet Execution Agent</a:t>
            </a:r>
          </a:p>
          <a:p>
            <a:pPr eaLnBrk="1" hangingPunct="1"/>
            <a:r>
              <a:rPr lang="en-US" altLang="en-US"/>
              <a:t>Router</a:t>
            </a:r>
          </a:p>
          <a:p>
            <a:pPr eaLnBrk="1" hangingPunct="1"/>
            <a:r>
              <a:rPr lang="en-US" altLang="en-US"/>
              <a:t>Cloud Controller</a:t>
            </a:r>
          </a:p>
          <a:p>
            <a:pPr eaLnBrk="1" hangingPunct="1"/>
            <a:r>
              <a:rPr lang="en-US" altLang="en-US"/>
              <a:t>Health Manager</a:t>
            </a:r>
          </a:p>
          <a:p>
            <a:pPr eaLnBrk="1" hangingPunct="1"/>
            <a:r>
              <a:rPr lang="en-US" altLang="en-US"/>
              <a:t>NATS message bus</a:t>
            </a:r>
          </a:p>
        </p:txBody>
      </p:sp>
      <p:pic>
        <p:nvPicPr>
          <p:cNvPr id="40964" name="Picture 4" descr="cf-rail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80100" y="3357563"/>
            <a:ext cx="25273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5" descr="cf-rou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88388" y="1773238"/>
            <a:ext cx="16256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6" descr="cf-na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3925" y="4581525"/>
            <a:ext cx="18415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a:t>Cloud Foundry – Limitations</a:t>
            </a:r>
          </a:p>
        </p:txBody>
      </p:sp>
      <p:sp>
        <p:nvSpPr>
          <p:cNvPr id="3" name="Content Placeholder 2"/>
          <p:cNvSpPr>
            <a:spLocks noGrp="1"/>
          </p:cNvSpPr>
          <p:nvPr>
            <p:ph idx="1"/>
          </p:nvPr>
        </p:nvSpPr>
        <p:spPr/>
        <p:txBody>
          <a:bodyPr>
            <a:normAutofit/>
          </a:bodyPr>
          <a:lstStyle/>
          <a:p>
            <a:pPr marL="365760" indent="-255905">
              <a:buClr>
                <a:schemeClr val="accent3"/>
              </a:buClr>
              <a:buFont typeface="Georgia" panose="02040502050405020303"/>
              <a:buChar char="•"/>
              <a:defRPr/>
            </a:pPr>
            <a:r>
              <a:rPr lang="en-US" dirty="0"/>
              <a:t>Not significant if programmer adheres to framework’s design patterns</a:t>
            </a:r>
          </a:p>
          <a:p>
            <a:pPr marL="658495" lvl="1" indent="-247015">
              <a:buFont typeface="Georgia" panose="02040502050405020303"/>
              <a:buChar char="▫"/>
              <a:defRPr/>
            </a:pPr>
            <a:r>
              <a:rPr lang="en-US" dirty="0"/>
              <a:t>For Java – contains Tomcat application server</a:t>
            </a:r>
          </a:p>
          <a:p>
            <a:pPr marL="365760" indent="-255905">
              <a:buClr>
                <a:schemeClr val="accent3"/>
              </a:buClr>
              <a:buFont typeface="Georgia" panose="02040502050405020303"/>
              <a:buChar char="•"/>
              <a:defRPr/>
            </a:pPr>
            <a:r>
              <a:rPr lang="en-US" dirty="0"/>
              <a:t>Low Security – only standard UNIX user/group</a:t>
            </a:r>
          </a:p>
          <a:p>
            <a:pPr marL="658495" lvl="1" indent="-247015">
              <a:buFont typeface="Georgia" panose="02040502050405020303"/>
              <a:buChar char="▫"/>
              <a:defRPr/>
            </a:pPr>
            <a:r>
              <a:rPr lang="en-US" dirty="0"/>
              <a:t>A local exploit will compromise the DEA, exposing other users’ apps and data</a:t>
            </a:r>
          </a:p>
          <a:p>
            <a:pPr marL="658495" lvl="1" indent="-247015">
              <a:buFont typeface="Georgia" panose="02040502050405020303"/>
              <a:buChar char="▫"/>
              <a:defRPr/>
            </a:pPr>
            <a:r>
              <a:rPr lang="en-US" dirty="0" err="1"/>
              <a:t>Nimbula</a:t>
            </a:r>
            <a:r>
              <a:rPr lang="en-US" dirty="0"/>
              <a:t> </a:t>
            </a:r>
            <a:r>
              <a:rPr lang="en-US" dirty="0" err="1"/>
              <a:t>IaaS</a:t>
            </a:r>
            <a:r>
              <a:rPr lang="en-US" dirty="0"/>
              <a:t> – launches a whole CF for each user</a:t>
            </a:r>
          </a:p>
          <a:p>
            <a:pPr marL="658495" lvl="1" indent="-247015">
              <a:buFont typeface="Georgia" panose="02040502050405020303"/>
              <a:buChar char="▫"/>
              <a:defRPr/>
            </a:pPr>
            <a:r>
              <a:rPr lang="en-US" dirty="0" err="1"/>
              <a:t>ActiveState</a:t>
            </a:r>
            <a:r>
              <a:rPr lang="en-US" dirty="0"/>
              <a:t> </a:t>
            </a:r>
            <a:r>
              <a:rPr lang="en-US" dirty="0" err="1"/>
              <a:t>Stackato</a:t>
            </a:r>
            <a:r>
              <a:rPr lang="en-US" dirty="0"/>
              <a:t> – a derivative using LXC</a:t>
            </a:r>
          </a:p>
          <a:p>
            <a:pPr marL="923290" lvl="2" indent="-219710">
              <a:buFont typeface="Wingdings 2" panose="05020102010507070707"/>
              <a:buChar char=""/>
              <a:defRPr/>
            </a:pPr>
            <a:r>
              <a:rPr lang="en-US" dirty="0"/>
              <a:t>(Iron Foundry – a derivative running .NET)</a:t>
            </a:r>
          </a:p>
          <a:p>
            <a:pPr marL="365760" indent="-255905">
              <a:buClr>
                <a:schemeClr val="accent3"/>
              </a:buClr>
              <a:buFont typeface="Georgia" panose="02040502050405020303"/>
              <a:buChar char="•"/>
              <a:defRPr/>
            </a:pPr>
            <a:r>
              <a:rPr lang="en-US" dirty="0"/>
              <a:t>Scaling is manual, local storage ephemeral</a:t>
            </a:r>
          </a:p>
          <a:p>
            <a:pPr marL="365760" indent="-255905">
              <a:buClr>
                <a:schemeClr val="accent3"/>
              </a:buClr>
              <a:buFont typeface="Georgia" panose="02040502050405020303"/>
              <a:buChar char="•"/>
              <a:defRPr/>
            </a:pPr>
            <a:r>
              <a:rPr lang="en-US" dirty="0"/>
              <a:t>Eclipse </a:t>
            </a:r>
            <a:r>
              <a:rPr lang="en-US" dirty="0" err="1"/>
              <a:t>plugin</a:t>
            </a:r>
            <a:r>
              <a:rPr lang="en-US" dirty="0"/>
              <a:t> available, “</a:t>
            </a:r>
            <a:r>
              <a:rPr lang="en-US" dirty="0" err="1"/>
              <a:t>vmc</a:t>
            </a:r>
            <a:r>
              <a:rPr lang="en-US" dirty="0"/>
              <a:t>” CLI tool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2743200"/>
            <a:ext cx="9751483" cy="1143000"/>
          </a:xfrm>
        </p:spPr>
        <p:txBody>
          <a:bodyPr>
            <a:normAutofit/>
          </a:bodyPr>
          <a:lstStyle/>
          <a:p>
            <a:pPr algn="ctr"/>
            <a:r>
              <a:rPr lang="en-US" sz="6600" b="1" dirty="0">
                <a:latin typeface="Comic Sans MS" panose="030F0702030302020204" pitchFamily="66" charset="0"/>
                <a:ea typeface="+mn-ea"/>
                <a:cs typeface="+mn-cs"/>
              </a:rPr>
              <a:t>The End</a:t>
            </a:r>
          </a:p>
        </p:txBody>
      </p:sp>
      <p:sp>
        <p:nvSpPr>
          <p:cNvPr id="7" name="object 4"/>
          <p:cNvSpPr txBox="1"/>
          <p:nvPr/>
        </p:nvSpPr>
        <p:spPr>
          <a:xfrm>
            <a:off x="76200" y="6629400"/>
            <a:ext cx="1560068"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panose="020F0502020204030204"/>
                <a:ea typeface="+mn-ea"/>
                <a:cs typeface="Calibri" panose="020F050202020403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dirty="0">
                <a:solidFill>
                  <a:schemeClr val="bg1">
                    <a:lumMod val="50000"/>
                  </a:schemeClr>
                </a:solidFill>
              </a:rPr>
              <a:t>D</a:t>
            </a:r>
            <a:r>
              <a:rPr lang="en-US" spc="-120" dirty="0">
                <a:solidFill>
                  <a:schemeClr val="bg1">
                    <a:lumMod val="50000"/>
                  </a:schemeClr>
                </a:solidFill>
              </a:rPr>
              <a:t>r</a:t>
            </a:r>
            <a:r>
              <a:rPr lang="en-US" dirty="0">
                <a:solidFill>
                  <a:schemeClr val="bg1">
                    <a:lumMod val="50000"/>
                  </a:schemeClr>
                </a:solidFill>
              </a:rPr>
              <a:t>.</a:t>
            </a:r>
            <a:r>
              <a:rPr lang="en-US" spc="-15" dirty="0">
                <a:solidFill>
                  <a:schemeClr val="bg1">
                    <a:lumMod val="50000"/>
                  </a:schemeClr>
                </a:solidFill>
              </a:rPr>
              <a:t> </a:t>
            </a:r>
            <a:r>
              <a:rPr lang="en-US" dirty="0">
                <a:solidFill>
                  <a:schemeClr val="bg1">
                    <a:lumMod val="50000"/>
                  </a:schemeClr>
                </a:solidFill>
              </a:rPr>
              <a:t>Mohammad</a:t>
            </a:r>
            <a:r>
              <a:rPr lang="en-US" spc="5" dirty="0">
                <a:solidFill>
                  <a:schemeClr val="bg1">
                    <a:lumMod val="50000"/>
                  </a:schemeClr>
                </a:solidFill>
              </a:rPr>
              <a:t> </a:t>
            </a:r>
            <a:r>
              <a:rPr lang="en-US" dirty="0">
                <a:solidFill>
                  <a:schemeClr val="bg1">
                    <a:lumMod val="50000"/>
                  </a:schemeClr>
                </a:solidFill>
              </a:rPr>
              <a:t>Tawfik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b="9084"/>
          <a:stretch>
            <a:fillRect/>
          </a:stretch>
        </p:blipFill>
        <p:spPr>
          <a:xfrm>
            <a:off x="1219200" y="457200"/>
            <a:ext cx="9495238" cy="54722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524000" y="365125"/>
            <a:ext cx="9829800" cy="701675"/>
          </a:xfrm>
        </p:spPr>
        <p:txBody>
          <a:bodyPr>
            <a:normAutofit/>
          </a:bodyPr>
          <a:lstStyle/>
          <a:p>
            <a:pPr marL="12700">
              <a:lnSpc>
                <a:spcPct val="100000"/>
              </a:lnSpc>
              <a:spcBef>
                <a:spcPts val="100"/>
              </a:spcBef>
            </a:pPr>
            <a:r>
              <a:rPr lang="en-GB" altLang="en-US" sz="4000" b="1" dirty="0">
                <a:solidFill>
                  <a:srgbClr val="FF0000"/>
                </a:solidFill>
                <a:latin typeface="Comic Sans MS" panose="030F0702030302020204" pitchFamily="66" charset="0"/>
                <a:ea typeface="+mn-ea"/>
                <a:cs typeface="+mn-cs"/>
              </a:rPr>
              <a:t>Software as a Service (SaaS)</a:t>
            </a:r>
          </a:p>
        </p:txBody>
      </p:sp>
      <p:sp>
        <p:nvSpPr>
          <p:cNvPr id="18435" name="Content Placeholder 2"/>
          <p:cNvSpPr>
            <a:spLocks noGrp="1"/>
          </p:cNvSpPr>
          <p:nvPr>
            <p:ph sz="quarter" idx="1"/>
          </p:nvPr>
        </p:nvSpPr>
        <p:spPr>
          <a:xfrm>
            <a:off x="533400" y="1600200"/>
            <a:ext cx="9144000" cy="4576763"/>
          </a:xfrm>
        </p:spPr>
        <p:txBody>
          <a:bodyPr>
            <a:normAutofit/>
          </a:bodyPr>
          <a:lstStyle/>
          <a:p>
            <a:pPr marL="320040" indent="-320040" algn="just" fontAlgn="auto">
              <a:spcAft>
                <a:spcPts val="0"/>
              </a:spcAft>
              <a:buFont typeface="Wingdings" panose="05000000000000000000"/>
              <a:buChar char=""/>
              <a:defRPr/>
            </a:pPr>
            <a:r>
              <a:rPr lang="en-US" sz="2400" dirty="0"/>
              <a:t> Definition: Software as a Service (SaaS), on-demand software, is a software delivery model in which software and its associated data are hosted centrally and accessed using a thin client, usually a web browser over the internet.</a:t>
            </a:r>
          </a:p>
          <a:p>
            <a:pPr marL="320040" indent="-320040" algn="just" fontAlgn="auto">
              <a:spcAft>
                <a:spcPts val="0"/>
              </a:spcAft>
              <a:buFont typeface="Wingdings" panose="05000000000000000000"/>
              <a:buChar char=""/>
              <a:defRPr/>
            </a:pPr>
            <a:r>
              <a:rPr lang="en-US" sz="2400" dirty="0"/>
              <a:t> Simply put, SaaS is a method for delivering software that provides remote access to the software as a web-based service. The software service can be purchased with a monthly fee and paid as you go. </a:t>
            </a:r>
          </a:p>
          <a:p>
            <a:pPr marL="0" indent="0" algn="just" fontAlgn="auto">
              <a:spcAft>
                <a:spcPts val="0"/>
              </a:spcAft>
              <a:buNone/>
              <a:defRPr/>
            </a:pPr>
            <a:endParaRPr lang="en-US" sz="2400" dirty="0"/>
          </a:p>
          <a:p>
            <a:pPr marL="320040" indent="-320040" algn="just">
              <a:buFont typeface="Wingdings" panose="05000000000000000000"/>
              <a:buChar char=""/>
              <a:defRPr/>
            </a:pPr>
            <a:r>
              <a:rPr lang="en-US" altLang="en-US" sz="2400" dirty="0"/>
              <a:t>Typically, these services are available to the customer for a fee, pay-as-you-go, or a no charge model.</a:t>
            </a:r>
          </a:p>
          <a:p>
            <a:pPr marL="320040" indent="-320040" algn="just">
              <a:buFont typeface="Wingdings" panose="05000000000000000000"/>
              <a:buChar char=""/>
              <a:defRPr/>
            </a:pPr>
            <a:endParaRPr lang="en-US" altLang="en-US" sz="2400" dirty="0"/>
          </a:p>
          <a:p>
            <a:pPr marL="320040" indent="-320040" algn="just" fontAlgn="auto">
              <a:spcAft>
                <a:spcPts val="0"/>
              </a:spcAft>
              <a:buFont typeface="Wingdings" panose="05000000000000000000"/>
              <a:buChar char=""/>
              <a:defRPr/>
            </a:pPr>
            <a:endParaRPr lang="en-GB" sz="2400" dirty="0"/>
          </a:p>
        </p:txBody>
      </p:sp>
      <p:pic>
        <p:nvPicPr>
          <p:cNvPr id="2" name="Picture 1" descr="Diagram&#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75304" t="-470" r="-84" b="8615"/>
          <a:stretch>
            <a:fillRect/>
          </a:stretch>
        </p:blipFill>
        <p:spPr>
          <a:xfrm>
            <a:off x="9825885" y="457200"/>
            <a:ext cx="2352863" cy="60622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676400" y="365125"/>
            <a:ext cx="9677400" cy="930275"/>
          </a:xfrm>
        </p:spPr>
        <p:txBody>
          <a:bodyPr>
            <a:normAutofit/>
          </a:bodyPr>
          <a:lstStyle/>
          <a:p>
            <a:pPr eaLnBrk="1" hangingPunct="1"/>
            <a:r>
              <a:rPr lang="en-GB" altLang="en-US" sz="4000" b="1" dirty="0">
                <a:solidFill>
                  <a:srgbClr val="FF0000"/>
                </a:solidFill>
                <a:latin typeface="Comic Sans MS" panose="030F0702030302020204" pitchFamily="66" charset="0"/>
                <a:ea typeface="+mn-ea"/>
                <a:cs typeface="+mn-cs"/>
              </a:rPr>
              <a:t>Software as a Service (SaaS)</a:t>
            </a:r>
          </a:p>
        </p:txBody>
      </p:sp>
      <p:sp>
        <p:nvSpPr>
          <p:cNvPr id="18435" name="Content Placeholder 2"/>
          <p:cNvSpPr>
            <a:spLocks noGrp="1"/>
          </p:cNvSpPr>
          <p:nvPr>
            <p:ph sz="quarter" idx="1"/>
          </p:nvPr>
        </p:nvSpPr>
        <p:spPr>
          <a:xfrm>
            <a:off x="533400" y="1447800"/>
            <a:ext cx="7391400" cy="4351338"/>
          </a:xfrm>
        </p:spPr>
        <p:txBody>
          <a:bodyPr>
            <a:normAutofit/>
          </a:bodyPr>
          <a:lstStyle/>
          <a:p>
            <a:pPr marL="320040" indent="-320040" fontAlgn="auto">
              <a:spcAft>
                <a:spcPts val="0"/>
              </a:spcAft>
              <a:buFont typeface="Wingdings" panose="05000000000000000000"/>
              <a:buChar char=""/>
              <a:defRPr/>
            </a:pPr>
            <a:r>
              <a:rPr lang="en-GB" sz="2800" dirty="0"/>
              <a:t>SaaS is a model of software deployment where an application is hosted as a service provided to customers across the Internet. </a:t>
            </a:r>
          </a:p>
          <a:p>
            <a:pPr marL="320040" indent="-320040">
              <a:buFont typeface="Wingdings" panose="05000000000000000000"/>
              <a:buChar char=""/>
              <a:defRPr/>
            </a:pPr>
            <a:r>
              <a:rPr lang="en-US" altLang="en-US" sz="2800" dirty="0"/>
              <a:t>The customer accesses the applications over the internet.</a:t>
            </a:r>
            <a:endParaRPr lang="en-GB" sz="2800" dirty="0"/>
          </a:p>
          <a:p>
            <a:pPr marL="320040" indent="-320040" fontAlgn="auto">
              <a:spcAft>
                <a:spcPts val="0"/>
              </a:spcAft>
              <a:buFont typeface="Wingdings" panose="05000000000000000000"/>
              <a:buChar char=""/>
              <a:defRPr/>
            </a:pPr>
            <a:r>
              <a:rPr lang="en-GB" sz="2800" dirty="0"/>
              <a:t>SaaS alleviates the burden of software maintenance/support</a:t>
            </a:r>
          </a:p>
          <a:p>
            <a:pPr marL="640080" lvl="1" indent="-274320" fontAlgn="auto">
              <a:spcAft>
                <a:spcPts val="0"/>
              </a:spcAft>
              <a:buFont typeface="Wingdings 2" panose="05020102010507070707"/>
              <a:buChar char=""/>
              <a:defRPr/>
            </a:pPr>
            <a:r>
              <a:rPr lang="en-GB" sz="2400" dirty="0"/>
              <a:t>but users relinquish control over software versions and requirements.</a:t>
            </a:r>
          </a:p>
          <a:p>
            <a:pPr marL="0" indent="0" fontAlgn="auto">
              <a:spcAft>
                <a:spcPts val="0"/>
              </a:spcAft>
              <a:buNone/>
              <a:defRPr/>
            </a:pPr>
            <a:endParaRPr lang="en-GB"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2895600"/>
            <a:ext cx="4424806" cy="38180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65125"/>
            <a:ext cx="9067800" cy="701675"/>
          </a:xfrm>
        </p:spPr>
        <p:txBody>
          <a:bodyPr/>
          <a:lstStyle/>
          <a:p>
            <a:r>
              <a:rPr lang="en-US" sz="4000" b="1" dirty="0">
                <a:solidFill>
                  <a:srgbClr val="FF0000"/>
                </a:solidFill>
                <a:latin typeface="Comic Sans MS" panose="030F0702030302020204" pitchFamily="66" charset="0"/>
                <a:ea typeface="+mn-ea"/>
                <a:cs typeface="+mn-cs"/>
              </a:rPr>
              <a:t>Applicability of SAAS </a:t>
            </a:r>
          </a:p>
        </p:txBody>
      </p:sp>
      <p:sp>
        <p:nvSpPr>
          <p:cNvPr id="3" name="Content Placeholder 2"/>
          <p:cNvSpPr>
            <a:spLocks noGrp="1"/>
          </p:cNvSpPr>
          <p:nvPr>
            <p:ph sz="quarter" idx="1"/>
          </p:nvPr>
        </p:nvSpPr>
        <p:spPr>
          <a:xfrm>
            <a:off x="838200" y="1524000"/>
            <a:ext cx="10515600" cy="4351338"/>
          </a:xfrm>
        </p:spPr>
        <p:txBody>
          <a:bodyPr/>
          <a:lstStyle/>
          <a:p>
            <a:pPr algn="just"/>
            <a:r>
              <a:rPr lang="en-US" sz="2400" dirty="0"/>
              <a:t>Enterprise Software application:</a:t>
            </a:r>
          </a:p>
          <a:p>
            <a:pPr algn="just">
              <a:buNone/>
            </a:pPr>
            <a:r>
              <a:rPr lang="en-US" sz="2400" dirty="0"/>
              <a:t>   Sharing of data between internal and external users e.g. : </a:t>
            </a:r>
            <a:r>
              <a:rPr lang="en-US" sz="2400" b="1" dirty="0"/>
              <a:t>Salesforce</a:t>
            </a:r>
            <a:r>
              <a:rPr lang="en-US" sz="2400" dirty="0"/>
              <a:t> CRM application</a:t>
            </a:r>
          </a:p>
          <a:p>
            <a:pPr algn="just"/>
            <a:r>
              <a:rPr lang="en-US" sz="2400" dirty="0"/>
              <a:t>Single user Software application</a:t>
            </a:r>
          </a:p>
          <a:p>
            <a:pPr algn="just">
              <a:buNone/>
            </a:pPr>
            <a:r>
              <a:rPr lang="en-US" sz="2400" dirty="0"/>
              <a:t>	Runs on single user computer and serves 1 user at a time e.g. : Microsoft office</a:t>
            </a:r>
          </a:p>
          <a:p>
            <a:pPr algn="just"/>
            <a:r>
              <a:rPr lang="en-US" sz="2400" dirty="0"/>
              <a:t>Business Utility SaaS - Applications like Salesforce automation are used by businesses and individuals for managing and collecting data, streamlining collaborative processes and providing actionable analysis. Popular use cases are Customer Relationship Management (CRM), Human Resources and Accounting.</a:t>
            </a:r>
          </a:p>
          <a:p>
            <a:pPr algn="just"/>
            <a:r>
              <a:rPr lang="en-US" sz="2400" dirty="0"/>
              <a:t>Social Networking SaaS - Applications like Facebook are used by individuals for networking and sharing information, photos, videos, etc.</a:t>
            </a:r>
          </a:p>
          <a:p>
            <a:pPr marL="0" indent="0" algn="just">
              <a:buNone/>
            </a:pP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TotalTime>
  <Words>3148</Words>
  <Application>Microsoft Office PowerPoint</Application>
  <PresentationFormat>Widescreen</PresentationFormat>
  <Paragraphs>357</Paragraphs>
  <Slides>52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Calibri Light</vt:lpstr>
      <vt:lpstr>Comic Sans MS</vt:lpstr>
      <vt:lpstr>Georgia</vt:lpstr>
      <vt:lpstr>Wingdings</vt:lpstr>
      <vt:lpstr>Wingdings 2</vt:lpstr>
      <vt:lpstr>Office Theme</vt:lpstr>
      <vt:lpstr>PowerPoint Presentation</vt:lpstr>
      <vt:lpstr>Principle of  Cloud Computing</vt:lpstr>
      <vt:lpstr>PowerPoint Presentation</vt:lpstr>
      <vt:lpstr>Outline</vt:lpstr>
      <vt:lpstr>Cloud Service Models</vt:lpstr>
      <vt:lpstr>PowerPoint Presentation</vt:lpstr>
      <vt:lpstr>Software as a Service (SaaS)</vt:lpstr>
      <vt:lpstr>Software as a Service (SaaS)</vt:lpstr>
      <vt:lpstr>Applicability of SAAS </vt:lpstr>
      <vt:lpstr>Consideration for SAAS Application development</vt:lpstr>
      <vt:lpstr>Important factors for good design of SAAS model</vt:lpstr>
      <vt:lpstr>Important factors for good design of SAAS model</vt:lpstr>
      <vt:lpstr>Important factors for good design of SAAS model</vt:lpstr>
      <vt:lpstr>SaaS Maturity Model</vt:lpstr>
      <vt:lpstr>SAAS service providers</vt:lpstr>
      <vt:lpstr>Salesforce.com</vt:lpstr>
      <vt:lpstr>Salesforce services</vt:lpstr>
      <vt:lpstr>Advantages of SaaS</vt:lpstr>
      <vt:lpstr>Disadvantages of SaaS</vt:lpstr>
      <vt:lpstr>Summary</vt:lpstr>
      <vt:lpstr>PowerPoint Presentation</vt:lpstr>
      <vt:lpstr>What is a Platform?  </vt:lpstr>
      <vt:lpstr>Web Platforms </vt:lpstr>
      <vt:lpstr>Goals of PaaS</vt:lpstr>
      <vt:lpstr>Why PaaS? </vt:lpstr>
      <vt:lpstr>PaaS</vt:lpstr>
      <vt:lpstr>PaaS properties</vt:lpstr>
      <vt:lpstr>PaaS types</vt:lpstr>
      <vt:lpstr>Available systems</vt:lpstr>
      <vt:lpstr>Google App Engine</vt:lpstr>
      <vt:lpstr>Comparison with IaaS</vt:lpstr>
      <vt:lpstr>Comparison with Webhosting</vt:lpstr>
      <vt:lpstr>GAE – Services</vt:lpstr>
      <vt:lpstr>GAE – Limitations</vt:lpstr>
      <vt:lpstr>GAE - Quotas</vt:lpstr>
      <vt:lpstr>Amazon Elastic Beanstalk</vt:lpstr>
      <vt:lpstr>Beanstalk – Pricing</vt:lpstr>
      <vt:lpstr>PowerPoint Presentation</vt:lpstr>
      <vt:lpstr>Beanstalk – Services</vt:lpstr>
      <vt:lpstr>Beanstalk – Limitations</vt:lpstr>
      <vt:lpstr>Microsoft Azure</vt:lpstr>
      <vt:lpstr>Azure – Pricing</vt:lpstr>
      <vt:lpstr>Azure – Services</vt:lpstr>
      <vt:lpstr>PowerPoint Presentation</vt:lpstr>
      <vt:lpstr>Azure – Limitations</vt:lpstr>
      <vt:lpstr>Azure Architecture</vt:lpstr>
      <vt:lpstr>Windows Azure</vt:lpstr>
      <vt:lpstr>Cloud Foundry</vt:lpstr>
      <vt:lpstr>Cloudfoundry.com</vt:lpstr>
      <vt:lpstr>CloudFoundry – Structure</vt:lpstr>
      <vt:lpstr>Cloud Foundry – Limitations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Wadi.Alwadi</dc:creator>
  <cp:lastModifiedBy>mohammed  Musaed</cp:lastModifiedBy>
  <cp:revision>100</cp:revision>
  <dcterms:created xsi:type="dcterms:W3CDTF">2022-10-05T13:32:00Z</dcterms:created>
  <dcterms:modified xsi:type="dcterms:W3CDTF">2025-04-10T10:20:05Z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2022-03-08T03:00:00Z</vt:filetime>
  </property>
  <property fmtid="{D5CDD505-2E9C-101B-9397-08002B2CF9AE}" pid="3" name="Creator">
    <vt:lpwstr>Microsoft® PowerPoint® for Microsoft 365</vt:lpwstr>
  </property>
  <property fmtid="{D5CDD505-2E9C-101B-9397-08002B2CF9AE}" pid="4" name="LastSaved">
    <vt:filetime>2022-10-05T03:00:00Z</vt:filetime>
  </property>
  <property fmtid="{D5CDD505-2E9C-101B-9397-08002B2CF9AE}" pid="5" name="ICV">
    <vt:lpwstr>33E74C3CB3D54070B1699B9726776889_12</vt:lpwstr>
  </property>
  <property fmtid="{D5CDD505-2E9C-101B-9397-08002B2CF9AE}" pid="6" name="KSOProductBuildVer">
    <vt:lpwstr>1033-12.2.0.13306</vt:lpwstr>
  </property>
</Properties>
</file>