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6"/>
  </p:notesMasterIdLst>
  <p:handoutMasterIdLst>
    <p:handoutMasterId r:id="rId47"/>
  </p:handoutMasterIdLst>
  <p:sldIdLst>
    <p:sldId id="256" r:id="rId2"/>
    <p:sldId id="509" r:id="rId3"/>
    <p:sldId id="714" r:id="rId4"/>
    <p:sldId id="715" r:id="rId5"/>
    <p:sldId id="716" r:id="rId6"/>
    <p:sldId id="717" r:id="rId7"/>
    <p:sldId id="718" r:id="rId8"/>
    <p:sldId id="719" r:id="rId9"/>
    <p:sldId id="720" r:id="rId10"/>
    <p:sldId id="721" r:id="rId11"/>
    <p:sldId id="722" r:id="rId12"/>
    <p:sldId id="723" r:id="rId13"/>
    <p:sldId id="724" r:id="rId14"/>
    <p:sldId id="725" r:id="rId15"/>
    <p:sldId id="726" r:id="rId16"/>
    <p:sldId id="727" r:id="rId17"/>
    <p:sldId id="779" r:id="rId18"/>
    <p:sldId id="728" r:id="rId19"/>
    <p:sldId id="729" r:id="rId20"/>
    <p:sldId id="731" r:id="rId21"/>
    <p:sldId id="732" r:id="rId22"/>
    <p:sldId id="733" r:id="rId23"/>
    <p:sldId id="734" r:id="rId24"/>
    <p:sldId id="735" r:id="rId25"/>
    <p:sldId id="730" r:id="rId26"/>
    <p:sldId id="736" r:id="rId27"/>
    <p:sldId id="737" r:id="rId28"/>
    <p:sldId id="738" r:id="rId29"/>
    <p:sldId id="739" r:id="rId30"/>
    <p:sldId id="752" r:id="rId31"/>
    <p:sldId id="764" r:id="rId32"/>
    <p:sldId id="754" r:id="rId33"/>
    <p:sldId id="755" r:id="rId34"/>
    <p:sldId id="756" r:id="rId35"/>
    <p:sldId id="757" r:id="rId36"/>
    <p:sldId id="759" r:id="rId37"/>
    <p:sldId id="760" r:id="rId38"/>
    <p:sldId id="761" r:id="rId39"/>
    <p:sldId id="762" r:id="rId40"/>
    <p:sldId id="758" r:id="rId41"/>
    <p:sldId id="765" r:id="rId42"/>
    <p:sldId id="763" r:id="rId43"/>
    <p:sldId id="749" r:id="rId44"/>
    <p:sldId id="456" r:id="rId45"/>
  </p:sldIdLst>
  <p:sldSz cx="123444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4">
          <p15:clr>
            <a:srgbClr val="A4A3A4"/>
          </p15:clr>
        </p15:guide>
        <p15:guide id="2" pos="39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C26"/>
    <a:srgbClr val="77BC8F"/>
    <a:srgbClr val="5583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7627" autoAdjust="0"/>
  </p:normalViewPr>
  <p:slideViewPr>
    <p:cSldViewPr>
      <p:cViewPr varScale="1">
        <p:scale>
          <a:sx n="72" d="100"/>
          <a:sy n="72" d="100"/>
        </p:scale>
        <p:origin x="1042" y="62"/>
      </p:cViewPr>
      <p:guideLst>
        <p:guide orient="horz" pos="2084"/>
        <p:guide pos="390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5/22/2025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843290-DDC7-49DF-936A-1846D9CD216C}" type="datetimeFigureOut">
              <a:rPr lang="en-US" smtClean="0"/>
              <a:t>5/22/2025</a:t>
            </a:fld>
            <a:endParaRPr lang="en-US" dirty="0"/>
          </a:p>
        </p:txBody>
      </p:sp>
      <p:sp>
        <p:nvSpPr>
          <p:cNvPr id="4" name="Slide Image Placeholder 3"/>
          <p:cNvSpPr>
            <a:spLocks noGrp="1" noRot="1" noChangeAspect="1"/>
          </p:cNvSpPr>
          <p:nvPr>
            <p:ph type="sldImg" idx="2"/>
          </p:nvPr>
        </p:nvSpPr>
        <p:spPr>
          <a:xfrm>
            <a:off x="342900" y="685800"/>
            <a:ext cx="61722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5A5C02-D8CF-43A5-A7D0-CBF5B7ACE19E}"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D05A5C02-D8CF-43A5-A7D0-CBF5B7ACE19E}" type="slidenum">
              <a:rPr lang="en-US" smtClean="0"/>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
        <p:nvSpPr>
          <p:cNvPr id="4" name="Slide Number Placeholder 3"/>
          <p:cNvSpPr>
            <a:spLocks noGrp="1"/>
          </p:cNvSpPr>
          <p:nvPr>
            <p:ph type="sldNum" sz="quarter" idx="5"/>
          </p:nvPr>
        </p:nvSpPr>
        <p:spPr/>
        <p:txBody>
          <a:bodyPr/>
          <a:lstStyle/>
          <a:p>
            <a:fld id="{D05A5C02-D8CF-43A5-A7D0-CBF5B7ACE19E}" type="slidenum">
              <a:rPr lang="en-US" smtClean="0"/>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x-none" altLang="en-US" b="1"/>
              <a:t>- JVM:</a:t>
            </a:r>
            <a:r>
              <a:rPr lang="x-none" altLang="en-US"/>
              <a:t> </a:t>
            </a:r>
            <a:r>
              <a:rPr lang="en-US"/>
              <a:t>A Java virtual machine is an abstract computing machine that enables a computer to run a Java program. There are three notions of the JVM: specification, implementation, and instance.</a:t>
            </a:r>
          </a:p>
          <a:p>
            <a:r>
              <a:rPr lang="x-none" altLang="en-US" b="1"/>
              <a:t>- .NET CLR:</a:t>
            </a:r>
            <a:r>
              <a:rPr lang="x-none" altLang="en-US"/>
              <a:t> </a:t>
            </a:r>
            <a:r>
              <a:rPr lang="en-US"/>
              <a:t>The Common Language Runtime, the virtual machine component of Microsoft's .NET framework, manages the execution of .NET programs.</a:t>
            </a:r>
          </a:p>
          <a:p>
            <a:r>
              <a:rPr lang="x-none" altLang="en-US" b="1"/>
              <a:t>- WINE: </a:t>
            </a:r>
            <a:r>
              <a:rPr lang="x-none" altLang="en-US"/>
              <a:t>Wine (recursive backronym for Wine Is Not an Emulator) is a free and open-source compatibility ..... product that uses some Wine code for its DirectX handling. VirtualBox, a virtual machine that uses some Wine code for its Direct3D handling.</a:t>
            </a:r>
          </a:p>
          <a:p>
            <a:r>
              <a:rPr lang="x-none" altLang="en-US" b="1"/>
              <a:t>- WABI</a:t>
            </a:r>
            <a:r>
              <a:rPr lang="x-none" altLang="en-US"/>
              <a:t>: Sun used Windows Application Binary Interface to make Solaris more appealing to those needing Windows applications. The WABI software sits between an application and the operating system, intercepts the applications Windows calls, and translates them to "equivalent" Unix calls. On x86, the guest instructions were run directly on the processor, while they were emulated and/or binary translated on SPARC. WABI can also use an optional DOS emulator to run DOS applications. </a:t>
            </a:r>
          </a:p>
          <a:p>
            <a:r>
              <a:rPr lang="x-none" altLang="en-US" b="1"/>
              <a:t>- Lxrun </a:t>
            </a:r>
            <a:r>
              <a:rPr lang="x-none" altLang="en-US"/>
              <a:t>is software for executing Linux a.out and ELF binaries (x86 only) on x86 Unix systems such as SCO OpenServer, SCO UnixWare, and later, Solaris. This is achieved by "remapping" Linux system calls on the fly. You need the Linux shared libraries that the application requires, as well as the Linux dynamic loader. Lxrun is thus a system call emulator. There are various caveats as to what kind of applications will not run, etc.</a:t>
            </a:r>
          </a:p>
          <a:p>
            <a:r>
              <a:rPr lang="x-none" altLang="en-US" b="1"/>
              <a:t>- MainWin: </a:t>
            </a:r>
            <a:r>
              <a:rPr lang="x-none" altLang="en-US"/>
              <a:t>Microsoft had versions of Internet Explorer and Outlook Express for Solaris (SPARC). This was achieved not by porting them to Solaris, but by using API emulation. Mainsoft, the software company behind that effort, now has a product called Visual MainWin that allows for applications developed on Windows using Visual Studio to be run on Solaris, Linux, HP-UX, and AIX. It recompiles the applications from source on the deployment platform, using the latter's compilers. </a:t>
            </a:r>
          </a:p>
          <a:p>
            <a:r>
              <a:rPr lang="x-none" altLang="en-US"/>
              <a:t>- vCuda: vCUDA is a general-purpose graphics processing unit (GPGPU) computing solution for virtual machines (VMs).</a:t>
            </a:r>
          </a:p>
          <a:p>
            <a:r>
              <a:rPr lang="x-none" altLang="en-US"/>
              <a:t>- Jail: The FreeBSD jail mechanism is an implementation of operating system-level virtualization that allows system administrators to partition a FreeBSD-based computer system into several independent mini-systems called jails.</a:t>
            </a:r>
          </a:p>
          <a:p>
            <a:r>
              <a:rPr lang="x-none" altLang="en-US"/>
              <a:t>- A </a:t>
            </a:r>
            <a:r>
              <a:rPr lang="x-none" altLang="en-US" b="1"/>
              <a:t>Virtual Environment,</a:t>
            </a:r>
            <a:r>
              <a:rPr lang="x-none" altLang="en-US"/>
              <a:t> put simply, is an isolated working copy of Python which allows you to work on a specific project without worry of affecting other projects It enables multiple side-by-side installations of Python, one for each project.</a:t>
            </a:r>
          </a:p>
          <a:p>
            <a:r>
              <a:rPr lang="x-none" altLang="en-US" b="1"/>
              <a:t>- Ensim VPS</a:t>
            </a:r>
            <a:r>
              <a:rPr lang="x-none" altLang="en-US"/>
              <a:t> solution virtualizes a server's native OS so it can be partitioned into isolated computing environments which operate independently of each other, just like a dedicated server.</a:t>
            </a:r>
          </a:p>
          <a:p>
            <a:r>
              <a:rPr lang="x-none" altLang="en-US"/>
              <a:t>- Featherweight Virtual Machine (FVM) is an OS-level virtual machine for Windows XP and Windows.</a:t>
            </a:r>
          </a:p>
          <a:p>
            <a:r>
              <a:rPr lang="x-none" altLang="en-US"/>
              <a:t>- VMware, Inc. is a subsidiary of Dell Technologies that provides cloud computing and platform virtualization.</a:t>
            </a:r>
          </a:p>
          <a:p>
            <a:r>
              <a:rPr lang="x-none" altLang="en-US"/>
              <a:t>- Windows Virtual PC is a virtualization program for Microsoft Windows. In July 2006 Microsoft released the Windows version as a free product.</a:t>
            </a:r>
          </a:p>
          <a:p>
            <a:r>
              <a:rPr lang="x-none" altLang="en-US"/>
              <a:t>- The Denali project seeks to enable an array of new networking and distributed middleware applications by designing and implementing lightweight protection domains, focusing in particular on the use of lightweight virtual machines and monitors. A virtual machine monitor (VMM) is a thin virtualization layer between hardware and ``guest'' operating systems, enabling hosts to safely execute untrusted applications and guest OS's inside a VM.</a:t>
            </a:r>
          </a:p>
          <a:p>
            <a:r>
              <a:rPr lang="x-none" altLang="en-US"/>
              <a:t>- Xen Project is a hypervisor using a microkernel design, providing services that allow multiple computer operating systems to execute on the same computer hardware concurrently. It was developed by the University of Cambridge and is now being developed by the Linux Foundation with support from Intel.</a:t>
            </a:r>
          </a:p>
          <a:p>
            <a:r>
              <a:rPr lang="x-none" altLang="en-US"/>
              <a:t>- The L4 Runtime Environment (L4Re) provides a basic set of services and abstractions, which are useful to implement and run user-level applications on top of the Fiasco.OC microkernel.</a:t>
            </a:r>
          </a:p>
          <a:p>
            <a:r>
              <a:rPr lang="x-none" altLang="en-US"/>
              <a:t>- Plex86 is a very lightweight Virtual Machine (VM) for running Linux/x86.</a:t>
            </a:r>
          </a:p>
          <a:p>
            <a:r>
              <a:rPr lang="x-none" altLang="en-US"/>
              <a:t>- User-Mode Linux is a safe, secure way of running Linux versions and Linux processes. Run buggy software, experiment with new Linux kernels or distributions, and poke around in the internals of Linux, all without risking your main Linux setup.</a:t>
            </a:r>
          </a:p>
          <a:p>
            <a:r>
              <a:rPr lang="x-none" altLang="en-US"/>
              <a:t>- Bochs is a portable x86 PC emulation software package that emulates enough of the x86 CPU, related AT hardware, and BIOS to run Windows, Linux, *BSD, Minix, and other OS's, all on your workstation.</a:t>
            </a:r>
          </a:p>
          <a:p>
            <a:r>
              <a:rPr lang="x-none" altLang="en-US"/>
              <a:t>- The Crusoe is a family of x86-compatible microprocessors developed by Transmeta and introduced in 2000. Crusoe was notable for its method of achieving x86 compatibility. Instead of the instruction set architecture being implemented in hardware, or translated by specialized hardware, the Crusoe runs a software abstraction layer, or a virtual machine, known as the Code Morphing Software (CMS). The CMS translates machine code instructions received from programs into native instructions for the microprocessor. In this way, the Crusoe can emulate other instruction set architectures (ISAs).</a:t>
            </a:r>
          </a:p>
          <a:p>
            <a:r>
              <a:rPr lang="x-none" altLang="en-US"/>
              <a:t>- QEMU is a hosted virtual machine monitor: it emulates CPUs through dynamic binary translation and provides a set of device models, enabling it to run a variety of unmodified guest operating systems. It also can be used with KVM to run virtual machines at near-native speed (requiring hardware virtualization extensions on x86 machines). QEMU can also do CPU emulation for user-level processes, allowing applications compiled for one architecture to run on another.</a:t>
            </a:r>
          </a:p>
          <a:p>
            <a:r>
              <a:rPr lang="x-none" altLang="en-US"/>
              <a:t>- Dynamo is an experimental web framework that runs on Elixir. It leverages the power of the Erlang VM to build highly performant and concurrent web applications. Dynamo's goals are performance, robustness and simplicity.</a:t>
            </a:r>
          </a:p>
          <a:p>
            <a:endParaRPr lang="x-none" altLang="en-US"/>
          </a:p>
          <a:p>
            <a:r>
              <a:rPr lang="x-none" altLang="en-US"/>
              <a:t>http://www.kernelthread.com/publications/virtualization/</a:t>
            </a:r>
          </a:p>
        </p:txBody>
      </p:sp>
      <p:sp>
        <p:nvSpPr>
          <p:cNvPr id="4" name="Slide Number Placeholder 3"/>
          <p:cNvSpPr>
            <a:spLocks noGrp="1"/>
          </p:cNvSpPr>
          <p:nvPr>
            <p:ph type="sldNum" sz="quarter" idx="5"/>
          </p:nvPr>
        </p:nvSpPr>
        <p:spPr/>
        <p:txBody>
          <a:bodyPr/>
          <a:lstStyle/>
          <a:p>
            <a:fld id="{D05A5C02-D8CF-43A5-A7D0-CBF5B7ACE19E}" type="slidenum">
              <a:rPr lang="en-US" smtClean="0"/>
              <a:t>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D05A5C02-D8CF-43A5-A7D0-CBF5B7ACE19E}" type="slidenum">
              <a:rPr lang="en-US" smtClean="0"/>
              <a:t>10</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D05A5C02-D8CF-43A5-A7D0-CBF5B7ACE19E}" type="slidenum">
              <a:rPr lang="en-US" smtClean="0"/>
              <a:t>18</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https://en.wikipedia.org/wiki/History_of_CP/CMS</a:t>
            </a:r>
          </a:p>
        </p:txBody>
      </p:sp>
      <p:sp>
        <p:nvSpPr>
          <p:cNvPr id="4" name="Slide Number Placeholder 3"/>
          <p:cNvSpPr>
            <a:spLocks noGrp="1"/>
          </p:cNvSpPr>
          <p:nvPr>
            <p:ph type="sldNum" sz="quarter" idx="5"/>
          </p:nvPr>
        </p:nvSpPr>
        <p:spPr/>
        <p:txBody>
          <a:bodyPr/>
          <a:lstStyle/>
          <a:p>
            <a:fld id="{D05A5C02-D8CF-43A5-A7D0-CBF5B7ACE19E}" type="slidenum">
              <a:rPr lang="en-US" smtClean="0"/>
              <a:t>19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Octave Linux users in a cluster with several PCs can use MPITB in order to call MPI library routines from within the Octave environment.</a:t>
            </a:r>
          </a:p>
          <a:p>
            <a:endParaRPr lang="en-US"/>
          </a:p>
          <a:p>
            <a:r>
              <a:rPr lang="en-US"/>
              <a:t>https://github.com/ssrb/mpitb</a:t>
            </a:r>
          </a:p>
        </p:txBody>
      </p:sp>
      <p:sp>
        <p:nvSpPr>
          <p:cNvPr id="4" name="Slide Number Placeholder 3"/>
          <p:cNvSpPr>
            <a:spLocks noGrp="1"/>
          </p:cNvSpPr>
          <p:nvPr>
            <p:ph type="sldNum" sz="quarter" idx="5"/>
          </p:nvPr>
        </p:nvSpPr>
        <p:spPr/>
        <p:txBody>
          <a:bodyPr/>
          <a:lstStyle/>
          <a:p>
            <a:fld id="{D05A5C02-D8CF-43A5-A7D0-CBF5B7ACE19E}" type="slidenum">
              <a:rPr lang="en-US" smtClean="0"/>
              <a:t>36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361545" cy="6858000"/>
          </a:xfrm>
          <a:prstGeom prst="rect">
            <a:avLst/>
          </a:prstGeom>
          <a:noFill/>
          <a:ln w="9525">
            <a:noFill/>
            <a:miter/>
          </a:ln>
        </p:spPr>
      </p:pic>
      <p:sp>
        <p:nvSpPr>
          <p:cNvPr id="2051" name="Rectangle 3"/>
          <p:cNvSpPr>
            <a:spLocks noGrp="1" noChangeArrowheads="1"/>
          </p:cNvSpPr>
          <p:nvPr>
            <p:ph type="ctrTitle"/>
          </p:nvPr>
        </p:nvSpPr>
        <p:spPr>
          <a:xfrm>
            <a:off x="632223" y="1196975"/>
            <a:ext cx="11079956" cy="1082675"/>
          </a:xfrm>
        </p:spPr>
        <p:txBody>
          <a:bodyPr/>
          <a:lstStyle>
            <a:lvl1pPr algn="ctr">
              <a:defRPr>
                <a:solidFill>
                  <a:schemeClr val="bg1"/>
                </a:solidFill>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34365" y="2422525"/>
            <a:ext cx="11086386" cy="1752600"/>
          </a:xfrm>
        </p:spPr>
        <p:txBody>
          <a:bodyPr/>
          <a:lstStyle>
            <a:lvl1pPr marL="0" indent="0" algn="ct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17220" y="6245225"/>
            <a:ext cx="288036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E367D53B-32DE-41C7-AA8E-A41535DA18E7}" type="datetime1">
              <a:rPr lang="en-US" smtClean="0"/>
              <a:t>5/22/2025</a:t>
            </a:fld>
            <a:endParaRPr lang="en-US" dirty="0"/>
          </a:p>
        </p:txBody>
      </p:sp>
      <p:sp>
        <p:nvSpPr>
          <p:cNvPr id="11" name="Rectangle 7"/>
          <p:cNvSpPr>
            <a:spLocks noGrp="1" noChangeArrowheads="1"/>
          </p:cNvSpPr>
          <p:nvPr>
            <p:ph type="sldNum" sz="quarter" idx="4"/>
          </p:nvPr>
        </p:nvSpPr>
        <p:spPr bwMode="auto">
          <a:xfrm>
            <a:off x="8846820" y="6245225"/>
            <a:ext cx="288036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6F15528-21DE-4FAA-801E-634DDDAF4B2B}" type="slidenum">
              <a:rPr lang="en-US" smtClean="0"/>
              <a:t>‹#›</a:t>
            </a:fld>
            <a:endParaRPr lang="en-US" dirty="0"/>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095593-CCDE-45C6-A73C-6EDDBA0CF209}" type="datetime1">
              <a:rPr lang="en-US" smtClean="0"/>
              <a:t>5/22/2025</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49690" y="190500"/>
            <a:ext cx="277749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17220" y="190500"/>
            <a:ext cx="812673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A034B3-D4AC-4676-A6A6-C0D4695E4042}" type="datetime1">
              <a:rPr lang="en-US" smtClean="0"/>
              <a:t>5/22/2025</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2A0B75-F6A1-41CC-B4BB-A963B72C2CBF}" type="datetime1">
              <a:rPr lang="en-US" smtClean="0"/>
              <a:t>5/22/2025</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2249" y="1709738"/>
            <a:ext cx="10647045"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42249" y="4589463"/>
            <a:ext cx="10647045"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B1C2F9CD-2D67-4F02-8991-E041FE0899DD}" type="datetime1">
              <a:rPr lang="en-US" smtClean="0"/>
              <a:t>5/22/2025</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17220" y="1174750"/>
            <a:ext cx="545211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75070" y="1174750"/>
            <a:ext cx="545211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17CC503-B533-4805-9FFE-15B748390B47}" type="datetime1">
              <a:rPr lang="en-US" smtClean="0"/>
              <a:t>5/22/2025</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0821" y="365125"/>
            <a:ext cx="10647045" cy="1325563"/>
          </a:xfrm>
        </p:spPr>
        <p:txBody>
          <a:bodyPr/>
          <a:lstStyle/>
          <a:p>
            <a:r>
              <a:rPr lang="en-US"/>
              <a:t>Click to edit Master title style</a:t>
            </a:r>
          </a:p>
        </p:txBody>
      </p:sp>
      <p:sp>
        <p:nvSpPr>
          <p:cNvPr id="3" name="Text Placeholder 2"/>
          <p:cNvSpPr>
            <a:spLocks noGrp="1"/>
          </p:cNvSpPr>
          <p:nvPr>
            <p:ph type="body" idx="1"/>
          </p:nvPr>
        </p:nvSpPr>
        <p:spPr>
          <a:xfrm>
            <a:off x="850821" y="1681163"/>
            <a:ext cx="522279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50821" y="2505075"/>
            <a:ext cx="522279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49353" y="1681163"/>
            <a:ext cx="524851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353" y="2505075"/>
            <a:ext cx="5248514"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300190-03A1-4E2C-9192-4548DBFBAD57}" type="datetime1">
              <a:rPr lang="en-US" smtClean="0"/>
              <a:t>5/22/2025</a:t>
            </a:fld>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42FE20-367C-487D-A5E5-43170349993F}" type="datetime1">
              <a:rPr lang="en-US" smtClean="0"/>
              <a:t>5/22/2025</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0FD78E-D4B6-4830-BAC1-F78A65EC67A5}" type="datetime1">
              <a:rPr lang="en-US" smtClean="0"/>
              <a:t>5/22/2025</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0821" y="457200"/>
            <a:ext cx="3981926"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248514" y="987425"/>
            <a:ext cx="624935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50821" y="2057400"/>
            <a:ext cx="398192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DA3A26-6ECF-4408-A693-8ACB3FD85B13}" type="datetime1">
              <a:rPr lang="en-US" smtClean="0"/>
              <a:t>5/22/2025</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0821" y="457200"/>
            <a:ext cx="3981926"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248514" y="987425"/>
            <a:ext cx="6249353"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50821" y="2057400"/>
            <a:ext cx="398192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3D6381-4E2C-4895-B7B8-10D9D2DFB48F}" type="datetime1">
              <a:rPr lang="en-US" smtClean="0"/>
              <a:t>5/22/2025</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stretch>
            <a:fillRect/>
          </a:stretch>
        </p:blipFill>
        <p:spPr>
          <a:xfrm>
            <a:off x="0" y="0"/>
            <a:ext cx="12361545" cy="6858000"/>
          </a:xfrm>
          <a:prstGeom prst="rect">
            <a:avLst/>
          </a:prstGeom>
          <a:noFill/>
          <a:ln w="9525">
            <a:noFill/>
            <a:miter/>
          </a:ln>
        </p:spPr>
      </p:pic>
      <p:sp>
        <p:nvSpPr>
          <p:cNvPr id="1027" name="Rectangle 3"/>
          <p:cNvSpPr>
            <a:spLocks noGrp="1"/>
          </p:cNvSpPr>
          <p:nvPr>
            <p:ph type="title"/>
          </p:nvPr>
        </p:nvSpPr>
        <p:spPr>
          <a:xfrm>
            <a:off x="617220" y="190500"/>
            <a:ext cx="11109960" cy="582613"/>
          </a:xfrm>
          <a:prstGeom prst="rect">
            <a:avLst/>
          </a:prstGeom>
          <a:noFill/>
          <a:ln w="9525">
            <a:noFill/>
            <a:miter/>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617220" y="1174750"/>
            <a:ext cx="11109960" cy="4953000"/>
          </a:xfrm>
          <a:prstGeom prst="rect">
            <a:avLst/>
          </a:prstGeom>
          <a:noFill/>
          <a:ln w="9525">
            <a:noFill/>
            <a:miter/>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17220" y="6245225"/>
            <a:ext cx="288036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AEB7916-972C-4402-9918-70A458C2CAFB}" type="datetime1">
              <a:rPr lang="en-US" smtClean="0"/>
              <a:t>5/22/2025</a:t>
            </a:fld>
            <a:endParaRPr lang="en-US" dirty="0"/>
          </a:p>
        </p:txBody>
      </p:sp>
      <p:sp>
        <p:nvSpPr>
          <p:cNvPr id="1031" name="Rectangle 7"/>
          <p:cNvSpPr>
            <a:spLocks noGrp="1" noChangeArrowheads="1"/>
          </p:cNvSpPr>
          <p:nvPr>
            <p:ph type="sldNum" sz="quarter" idx="4"/>
          </p:nvPr>
        </p:nvSpPr>
        <p:spPr bwMode="auto">
          <a:xfrm>
            <a:off x="8846820" y="6245225"/>
            <a:ext cx="288036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6F15528-21DE-4FAA-801E-634DDDAF4B2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charset="0"/>
          <a:ea typeface="SimSun" charset="-122"/>
        </a:defRPr>
      </a:lvl2pPr>
      <a:lvl3pPr algn="l" rtl="0" fontAlgn="base">
        <a:spcBef>
          <a:spcPct val="0"/>
        </a:spcBef>
        <a:spcAft>
          <a:spcPct val="0"/>
        </a:spcAft>
        <a:defRPr sz="3600">
          <a:solidFill>
            <a:schemeClr val="tx1"/>
          </a:solidFill>
          <a:latin typeface="Arial" panose="02080604020202020204" charset="0"/>
          <a:ea typeface="SimSun" charset="-122"/>
        </a:defRPr>
      </a:lvl3pPr>
      <a:lvl4pPr algn="l" rtl="0" fontAlgn="base">
        <a:spcBef>
          <a:spcPct val="0"/>
        </a:spcBef>
        <a:spcAft>
          <a:spcPct val="0"/>
        </a:spcAft>
        <a:defRPr sz="3600">
          <a:solidFill>
            <a:schemeClr val="tx1"/>
          </a:solidFill>
          <a:latin typeface="Arial" panose="02080604020202020204" charset="0"/>
          <a:ea typeface="SimSun" charset="-122"/>
        </a:defRPr>
      </a:lvl4pPr>
      <a:lvl5pPr algn="l" rtl="0" fontAlgn="base">
        <a:spcBef>
          <a:spcPct val="0"/>
        </a:spcBef>
        <a:spcAft>
          <a:spcPct val="0"/>
        </a:spcAft>
        <a:defRPr sz="3600">
          <a:solidFill>
            <a:schemeClr val="tx1"/>
          </a:solidFill>
          <a:latin typeface="Arial" panose="02080604020202020204" charset="0"/>
          <a:ea typeface="SimSun" charset="-122"/>
        </a:defRPr>
      </a:lvl5pPr>
      <a:lvl6pPr marL="457200" algn="l" rtl="0" fontAlgn="base">
        <a:spcBef>
          <a:spcPct val="0"/>
        </a:spcBef>
        <a:spcAft>
          <a:spcPct val="0"/>
        </a:spcAft>
        <a:defRPr sz="3600">
          <a:solidFill>
            <a:schemeClr val="tx1"/>
          </a:solidFill>
          <a:latin typeface="Arial" panose="02080604020202020204" charset="0"/>
          <a:ea typeface="SimSun" charset="-122"/>
        </a:defRPr>
      </a:lvl6pPr>
      <a:lvl7pPr marL="914400" algn="l" rtl="0" fontAlgn="base">
        <a:spcBef>
          <a:spcPct val="0"/>
        </a:spcBef>
        <a:spcAft>
          <a:spcPct val="0"/>
        </a:spcAft>
        <a:defRPr sz="3600">
          <a:solidFill>
            <a:schemeClr val="tx1"/>
          </a:solidFill>
          <a:latin typeface="Arial" panose="02080604020202020204" charset="0"/>
          <a:ea typeface="SimSun" charset="-122"/>
        </a:defRPr>
      </a:lvl7pPr>
      <a:lvl8pPr marL="1371600" algn="l" rtl="0" fontAlgn="base">
        <a:spcBef>
          <a:spcPct val="0"/>
        </a:spcBef>
        <a:spcAft>
          <a:spcPct val="0"/>
        </a:spcAft>
        <a:defRPr sz="3600">
          <a:solidFill>
            <a:schemeClr val="tx1"/>
          </a:solidFill>
          <a:latin typeface="Arial" panose="02080604020202020204" charset="0"/>
          <a:ea typeface="SimSun" charset="-122"/>
        </a:defRPr>
      </a:lvl8pPr>
      <a:lvl9pPr marL="1828800" algn="l" rtl="0" fontAlgn="base">
        <a:spcBef>
          <a:spcPct val="0"/>
        </a:spcBef>
        <a:spcAft>
          <a:spcPct val="0"/>
        </a:spcAft>
        <a:defRPr sz="3600">
          <a:solidFill>
            <a:schemeClr val="tx1"/>
          </a:solidFill>
          <a:latin typeface="Arial" panose="02080604020202020204" charset="0"/>
          <a:ea typeface="SimSun"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05931"/>
            <a:ext cx="12344400" cy="1470025"/>
          </a:xfrm>
        </p:spPr>
        <p:txBody>
          <a:bodyPr>
            <a:normAutofit/>
          </a:bodyPr>
          <a:lstStyle/>
          <a:p>
            <a:r>
              <a:rPr lang="x-none" sz="4200" b="1">
                <a:effectLst>
                  <a:outerShdw blurRad="38100" dist="38100" dir="2700000" algn="tl">
                    <a:srgbClr val="000000">
                      <a:alpha val="43137"/>
                    </a:srgbClr>
                  </a:outerShdw>
                </a:effectLst>
              </a:rPr>
              <a:t>GRID</a:t>
            </a:r>
            <a:r>
              <a:rPr sz="4200" b="1">
                <a:effectLst>
                  <a:outerShdw blurRad="38100" dist="38100" dir="2700000" algn="tl">
                    <a:srgbClr val="000000">
                      <a:alpha val="43137"/>
                    </a:srgbClr>
                  </a:outerShdw>
                </a:effectLst>
              </a:rPr>
              <a:t> </a:t>
            </a:r>
            <a:r>
              <a:rPr lang="x-none" sz="4200" b="1">
                <a:effectLst>
                  <a:outerShdw blurRad="38100" dist="38100" dir="2700000" algn="tl">
                    <a:srgbClr val="000000">
                      <a:alpha val="43137"/>
                    </a:srgbClr>
                  </a:outerShdw>
                </a:effectLst>
              </a:rPr>
              <a:t>AND CLOUD</a:t>
            </a:r>
            <a:r>
              <a:rPr sz="4200" b="1">
                <a:effectLst>
                  <a:outerShdw blurRad="38100" dist="38100" dir="2700000" algn="tl">
                    <a:srgbClr val="000000">
                      <a:alpha val="43137"/>
                    </a:srgbClr>
                  </a:outerShdw>
                </a:effectLst>
              </a:rPr>
              <a:t> COMPUTING</a:t>
            </a:r>
            <a:endParaRPr lang="en-US" sz="4200" dirty="0">
              <a:effectLst>
                <a:outerShdw blurRad="38100" dist="38100" dir="2700000" algn="tl">
                  <a:srgbClr val="000000">
                    <a:alpha val="43137"/>
                  </a:srgbClr>
                </a:outerShdw>
              </a:effectLst>
            </a:endParaRPr>
          </a:p>
        </p:txBody>
      </p:sp>
      <p:sp>
        <p:nvSpPr>
          <p:cNvPr id="5" name="Subtitle 2"/>
          <p:cNvSpPr txBox="1"/>
          <p:nvPr/>
        </p:nvSpPr>
        <p:spPr>
          <a:xfrm>
            <a:off x="992505" y="4699000"/>
            <a:ext cx="8613775" cy="2159000"/>
          </a:xfrm>
          <a:prstGeom prst="rect">
            <a:avLst/>
          </a:prstGeom>
        </p:spPr>
        <p:txBody>
          <a:bodyPr/>
          <a:lstStyle/>
          <a:p>
            <a:pPr marL="0" marR="0" lvl="0" indent="0" algn="ctr" defTabSz="914400" rtl="0" eaLnBrk="1" fontAlgn="auto" latinLnBrk="0" hangingPunct="1">
              <a:lnSpc>
                <a:spcPct val="100000"/>
              </a:lnSpc>
              <a:spcBef>
                <a:spcPts val="580"/>
              </a:spcBef>
              <a:spcAft>
                <a:spcPts val="0"/>
              </a:spcAft>
              <a:buClr>
                <a:schemeClr val="accent1"/>
              </a:buClr>
              <a:buSzPct val="85000"/>
              <a:buFont typeface="Wingdings 2"/>
              <a:buNone/>
              <a:defRPr/>
            </a:pPr>
            <a:endParaRPr kumimoji="0" lang="x-none" altLang="en-US" sz="32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n-lt"/>
              <a:ea typeface="+mn-ea"/>
              <a:cs typeface="+mn-cs"/>
            </a:endParaRPr>
          </a:p>
          <a:p>
            <a:pPr marL="0" marR="0" lvl="0" indent="0" algn="ctr" defTabSz="914400" rtl="0" eaLnBrk="1" fontAlgn="auto" latinLnBrk="0" hangingPunct="1">
              <a:lnSpc>
                <a:spcPct val="100000"/>
              </a:lnSpc>
              <a:spcBef>
                <a:spcPts val="580"/>
              </a:spcBef>
              <a:spcAft>
                <a:spcPts val="0"/>
              </a:spcAft>
              <a:buClr>
                <a:schemeClr val="accent1"/>
              </a:buClr>
              <a:buSzPct val="85000"/>
              <a:buFont typeface="Wingdings 2"/>
              <a:buNone/>
              <a:defRPr/>
            </a:pPr>
            <a:endParaRPr kumimoji="0" lang="x-none" altLang="en-US" sz="32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n-lt"/>
              <a:ea typeface="+mn-ea"/>
              <a:cs typeface="+mn-cs"/>
            </a:endParaRPr>
          </a:p>
          <a:p>
            <a:pPr marL="0" marR="0" lvl="0" indent="0" algn="ctr" defTabSz="914400" rtl="0" eaLnBrk="1" fontAlgn="auto" latinLnBrk="0" hangingPunct="1">
              <a:lnSpc>
                <a:spcPct val="100000"/>
              </a:lnSpc>
              <a:spcBef>
                <a:spcPts val="580"/>
              </a:spcBef>
              <a:spcAft>
                <a:spcPts val="0"/>
              </a:spcAft>
              <a:buClr>
                <a:schemeClr val="accent1"/>
              </a:buClr>
              <a:buSzPct val="85000"/>
              <a:buFont typeface="Wingdings 2"/>
              <a:buNone/>
              <a:defRPr/>
            </a:pPr>
            <a:r>
              <a:rPr lang="x-none" sz="2400" dirty="0">
                <a:effectLst>
                  <a:outerShdw blurRad="38100" dist="38100" dir="2700000" algn="tl">
                    <a:srgbClr val="000000">
                      <a:alpha val="43137"/>
                    </a:srgbClr>
                  </a:outerShdw>
                </a:effectLst>
                <a:sym typeface="+mn-ea"/>
              </a:rPr>
              <a:t>Cloud Virtualization and Clustering - II</a:t>
            </a:r>
            <a:endParaRPr kumimoji="0" lang="x-none" sz="2400"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n-lt"/>
              <a:ea typeface="+mn-ea"/>
              <a:cs typeface="+mn-cs"/>
              <a:sym typeface="+mn-ea"/>
            </a:endParaRPr>
          </a:p>
          <a:p>
            <a:pPr marL="0" marR="0" lvl="0" indent="0" algn="ctr" defTabSz="914400" rtl="0" eaLnBrk="1" fontAlgn="auto" latinLnBrk="0" hangingPunct="1">
              <a:lnSpc>
                <a:spcPct val="100000"/>
              </a:lnSpc>
              <a:spcBef>
                <a:spcPts val="580"/>
              </a:spcBef>
              <a:spcAft>
                <a:spcPts val="0"/>
              </a:spcAft>
              <a:buClr>
                <a:schemeClr val="accent1"/>
              </a:buClr>
              <a:buSzPct val="85000"/>
              <a:buFont typeface="Wingdings 2"/>
              <a:buNone/>
              <a:defRPr/>
            </a:pPr>
            <a:endParaRPr kumimoji="0" lang="x-none" altLang="en-US" sz="32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n-lt"/>
              <a:ea typeface="+mn-ea"/>
              <a:cs typeface="+mn-cs"/>
            </a:endParaRPr>
          </a:p>
          <a:p>
            <a:pPr marL="0" marR="0" lvl="0" indent="0" algn="ctr" defTabSz="914400" rtl="0" eaLnBrk="1" fontAlgn="auto" latinLnBrk="0" hangingPunct="1">
              <a:lnSpc>
                <a:spcPct val="100000"/>
              </a:lnSpc>
              <a:spcBef>
                <a:spcPts val="580"/>
              </a:spcBef>
              <a:spcAft>
                <a:spcPts val="0"/>
              </a:spcAft>
              <a:buClr>
                <a:schemeClr val="accent1"/>
              </a:buClr>
              <a:buSzPct val="85000"/>
              <a:buFont typeface="Wingdings 2"/>
              <a:buNone/>
              <a:defRPr/>
            </a:pPr>
            <a:endParaRPr kumimoji="0" lang="en-US" sz="2600" b="0" i="0" u="none" strike="noStrike" kern="1200" cap="none" spc="0" normalizeH="0" baseline="0" noProof="0" dirty="0">
              <a:ln>
                <a:noFill/>
              </a:ln>
              <a:solidFill>
                <a:schemeClr val="tx2"/>
              </a:solidFill>
              <a:effectLst/>
              <a:uLnTx/>
              <a:uFillTx/>
              <a:latin typeface="+mn-lt"/>
              <a:ea typeface="+mn-ea"/>
              <a:cs typeface="+mn-cs"/>
            </a:endParaRPr>
          </a:p>
        </p:txBody>
      </p:sp>
      <p:sp>
        <p:nvSpPr>
          <p:cNvPr id="6" name="Text Box 5"/>
          <p:cNvSpPr txBox="1"/>
          <p:nvPr/>
        </p:nvSpPr>
        <p:spPr>
          <a:xfrm>
            <a:off x="10609580" y="6096000"/>
            <a:ext cx="1677670" cy="461665"/>
          </a:xfrm>
          <a:prstGeom prst="rect">
            <a:avLst/>
          </a:prstGeom>
          <a:noFill/>
          <a:ln>
            <a:solidFill>
              <a:schemeClr val="accent1"/>
            </a:solidFill>
          </a:ln>
        </p:spPr>
        <p:txBody>
          <a:bodyPr wrap="square" rtlCol="0" anchor="t">
            <a:spAutoFit/>
          </a:bodyPr>
          <a:lstStyle/>
          <a:p>
            <a:pPr marL="0" marR="0" lvl="0" indent="0" algn="ctr" defTabSz="914400" rtl="0" eaLnBrk="1" fontAlgn="auto" latinLnBrk="0" hangingPunct="1">
              <a:lnSpc>
                <a:spcPct val="100000"/>
              </a:lnSpc>
              <a:spcBef>
                <a:spcPts val="580"/>
              </a:spcBef>
              <a:spcAft>
                <a:spcPts val="0"/>
              </a:spcAft>
              <a:buClr>
                <a:schemeClr val="accent1"/>
              </a:buClr>
              <a:buSzPct val="85000"/>
              <a:buFont typeface="Wingdings 2"/>
              <a:buNone/>
              <a:defRPr/>
            </a:pPr>
            <a:r>
              <a:rPr lang="en-US" sz="1200" b="1" noProof="0" dirty="0">
                <a:ln>
                  <a:noFill/>
                </a:ln>
                <a:solidFill>
                  <a:schemeClr val="accent1"/>
                </a:solidFill>
                <a:effectLst>
                  <a:outerShdw blurRad="38100" dist="38100" dir="2700000" algn="tl">
                    <a:srgbClr val="000000">
                      <a:alpha val="43137"/>
                    </a:srgbClr>
                  </a:outerShdw>
                </a:effectLst>
                <a:uLnTx/>
                <a:uFillTx/>
                <a:sym typeface="+mn-ea"/>
              </a:rPr>
              <a:t>Dr Mohammed Tawfik</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9235"/>
            <a:ext cx="11490960" cy="639445"/>
          </a:xfrm>
        </p:spPr>
        <p:txBody>
          <a:bodyPr anchor="ctr"/>
          <a:lstStyle/>
          <a:p>
            <a:r>
              <a:rPr lang="en-US" sz="2800" dirty="0">
                <a:solidFill>
                  <a:srgbClr val="FF0000"/>
                </a:solidFill>
                <a:effectLst>
                  <a:outerShdw blurRad="38100" dist="38100" dir="2700000" algn="tl">
                    <a:srgbClr val="000000">
                      <a:alpha val="43137"/>
                    </a:srgbClr>
                  </a:outerShdw>
                </a:effectLst>
              </a:rPr>
              <a:t>1.Virtualization at Instruction Set Architecture (ISA) level:</a:t>
            </a:r>
          </a:p>
        </p:txBody>
      </p:sp>
      <p:sp>
        <p:nvSpPr>
          <p:cNvPr id="3" name="Date Placeholder 2"/>
          <p:cNvSpPr>
            <a:spLocks noGrp="1"/>
          </p:cNvSpPr>
          <p:nvPr>
            <p:ph type="dt" sz="half" idx="10"/>
          </p:nvPr>
        </p:nvSpPr>
        <p:spPr/>
        <p:txBody>
          <a:bodyPr/>
          <a:lstStyle/>
          <a:p>
            <a:fld id="{04B7BB03-B69B-409D-89B3-009ECBE28849}" type="datetime1">
              <a:rPr lang="en-US" smtClean="0"/>
              <a:t>5/22/2025</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10</a:t>
            </a:fld>
            <a:endParaRPr lang="en-US" dirty="0"/>
          </a:p>
        </p:txBody>
      </p:sp>
      <p:sp>
        <p:nvSpPr>
          <p:cNvPr id="6" name="Content Placeholder 5"/>
          <p:cNvSpPr>
            <a:spLocks noGrp="1"/>
          </p:cNvSpPr>
          <p:nvPr>
            <p:ph sz="quarter" idx="1"/>
          </p:nvPr>
        </p:nvSpPr>
        <p:spPr>
          <a:xfrm>
            <a:off x="381000" y="991235"/>
            <a:ext cx="11047730" cy="5266055"/>
          </a:xfrm>
        </p:spPr>
        <p:txBody>
          <a:bodyPr>
            <a:noAutofit/>
          </a:bodyPr>
          <a:lstStyle/>
          <a:p>
            <a:r>
              <a:rPr lang="en-US" sz="1800" dirty="0"/>
              <a:t>At the ISA level, virtualization is performed by emulating a given ISA by the ISA of the host machine. Instruction set emulation leads to virtual ISAs created on any hardware machine. e.g, MIPS binary code can run on an x-86-based host machine with the help of ISA emulation. </a:t>
            </a:r>
          </a:p>
          <a:p>
            <a:r>
              <a:rPr lang="en-US" sz="1800" dirty="0"/>
              <a:t>With this approach, it is possible to run a large amount of legacy binary code written for various processors on any given new hardware host machine.</a:t>
            </a:r>
          </a:p>
          <a:p>
            <a:r>
              <a:rPr lang="en-US" sz="1800" dirty="0"/>
              <a:t>code interpretation – dynamic binary translation - virtual instruction set architecture (V-ISA)</a:t>
            </a:r>
          </a:p>
          <a:p>
            <a:pPr>
              <a:defRPr/>
            </a:pPr>
            <a:r>
              <a:rPr lang="en-US" sz="1800" dirty="0"/>
              <a:t>Advantage:  </a:t>
            </a:r>
          </a:p>
          <a:p>
            <a:pPr marL="800100" lvl="1" indent="-342900">
              <a:buFont typeface="Arial" panose="02080604020202020204" charset="0"/>
              <a:buChar char="•"/>
              <a:defRPr/>
            </a:pPr>
            <a:r>
              <a:rPr lang="en-US" sz="1800" dirty="0"/>
              <a:t>It can run a large amount of legacy binary codes written for various processors on any given new hardware host machines</a:t>
            </a:r>
          </a:p>
          <a:p>
            <a:pPr marL="800100" lvl="1" indent="-342900">
              <a:buFont typeface="Arial" panose="02080604020202020204" charset="0"/>
              <a:buChar char="•"/>
              <a:defRPr/>
            </a:pPr>
            <a:r>
              <a:rPr lang="en-US" sz="1800" dirty="0"/>
              <a:t>best application flexibility</a:t>
            </a:r>
          </a:p>
          <a:p>
            <a:pPr>
              <a:defRPr/>
            </a:pPr>
            <a:r>
              <a:rPr lang="en-US" sz="1800" dirty="0"/>
              <a:t>Shortcoming &amp; limitation:  </a:t>
            </a:r>
          </a:p>
          <a:p>
            <a:pPr marL="800100" lvl="1" indent="-342900">
              <a:buFont typeface="Arial" panose="02080604020202020204" charset="0"/>
              <a:buChar char="•"/>
              <a:defRPr/>
            </a:pPr>
            <a:r>
              <a:rPr lang="en-US" sz="1800" dirty="0"/>
              <a:t>One source instruction may require tens or hundreds of native target instructions to perform its function, which is relatively slow. </a:t>
            </a:r>
          </a:p>
          <a:p>
            <a:pPr marL="800100" lvl="1" indent="-342900">
              <a:buFont typeface="Arial" panose="02080604020202020204" charset="0"/>
              <a:buChar char="•"/>
              <a:defRPr/>
            </a:pPr>
            <a:r>
              <a:rPr lang="en-US" sz="1800" dirty="0"/>
              <a:t>V-ISA requires adding a processor-specific software translation layer in the complier.</a:t>
            </a:r>
          </a:p>
          <a:p>
            <a:endParaRPr lang="en-US" sz="2000" dirty="0"/>
          </a:p>
          <a:p>
            <a:endParaRPr lang="en-US" sz="2000" dirty="0"/>
          </a:p>
          <a:p>
            <a:endParaRPr lang="en-US" sz="2200" dirty="0"/>
          </a:p>
        </p:txBody>
      </p:sp>
    </p:spTree>
  </p:cSld>
  <p:clrMapOvr>
    <a:masterClrMapping/>
  </p:clrMapOvr>
  <p:transition advClick="0">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56223"/>
            <a:ext cx="11352373" cy="639762"/>
          </a:xfrm>
        </p:spPr>
        <p:txBody>
          <a:bodyPr>
            <a:normAutofit/>
          </a:bodyPr>
          <a:lstStyle/>
          <a:p>
            <a:r>
              <a:rPr lang="en-US" sz="3200" dirty="0">
                <a:solidFill>
                  <a:srgbClr val="FF0000"/>
                </a:solidFill>
                <a:effectLst>
                  <a:outerShdw blurRad="38100" dist="38100" dir="2700000" algn="tl">
                    <a:srgbClr val="000000">
                      <a:alpha val="43137"/>
                    </a:srgbClr>
                  </a:outerShdw>
                </a:effectLst>
              </a:rPr>
              <a:t>2.Virtualization at Hardware Abstraction level:</a:t>
            </a:r>
          </a:p>
        </p:txBody>
      </p:sp>
      <p:sp>
        <p:nvSpPr>
          <p:cNvPr id="3" name="Date Placeholder 2"/>
          <p:cNvSpPr>
            <a:spLocks noGrp="1"/>
          </p:cNvSpPr>
          <p:nvPr>
            <p:ph type="dt" sz="half" idx="10"/>
          </p:nvPr>
        </p:nvSpPr>
        <p:spPr/>
        <p:txBody>
          <a:bodyPr/>
          <a:lstStyle/>
          <a:p>
            <a:fld id="{04B7BB03-B69B-409D-89B3-009ECBE28849}" type="datetime1">
              <a:rPr lang="en-US" smtClean="0"/>
              <a:t>5/22/2025</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11</a:t>
            </a:fld>
            <a:endParaRPr lang="en-US" dirty="0"/>
          </a:p>
        </p:txBody>
      </p:sp>
      <p:sp>
        <p:nvSpPr>
          <p:cNvPr id="6" name="Content Placeholder 5"/>
          <p:cNvSpPr>
            <a:spLocks noGrp="1"/>
          </p:cNvSpPr>
          <p:nvPr>
            <p:ph sz="quarter" idx="1"/>
          </p:nvPr>
        </p:nvSpPr>
        <p:spPr>
          <a:xfrm>
            <a:off x="381000" y="1066800"/>
            <a:ext cx="11582400" cy="5257800"/>
          </a:xfrm>
        </p:spPr>
        <p:txBody>
          <a:bodyPr>
            <a:normAutofit fontScale="62500"/>
          </a:bodyPr>
          <a:lstStyle/>
          <a:p>
            <a:r>
              <a:rPr lang="en-US" dirty="0"/>
              <a:t>Hardware-level virtualization is performed right on top of the bare hardware. </a:t>
            </a:r>
          </a:p>
          <a:p>
            <a:r>
              <a:rPr lang="en-US" dirty="0"/>
              <a:t>On the one hand, this approach generates a virtual hardware environment for a VM. </a:t>
            </a:r>
          </a:p>
          <a:p>
            <a:r>
              <a:rPr lang="en-US" dirty="0"/>
              <a:t>On the other hand, the process manages the underlying hardware through virtualization.</a:t>
            </a:r>
          </a:p>
          <a:p>
            <a:r>
              <a:rPr lang="en-US" dirty="0"/>
              <a:t>The idea is to virtualize a computer’s resources, such as its processors, memory and I/O devices. The intention is to upgrade the hardware utilization rate by multiple users concurrently.</a:t>
            </a:r>
          </a:p>
          <a:p>
            <a:pPr>
              <a:lnSpc>
                <a:spcPct val="160000"/>
              </a:lnSpc>
              <a:buNone/>
              <a:defRPr/>
            </a:pPr>
            <a:r>
              <a:rPr lang="en-US" sz="2800" dirty="0"/>
              <a:t>Advantage: </a:t>
            </a:r>
          </a:p>
          <a:p>
            <a:pPr marL="342900" indent="-342900">
              <a:lnSpc>
                <a:spcPct val="160000"/>
              </a:lnSpc>
              <a:buFont typeface="Arial" panose="02080604020202020204" charset="0"/>
              <a:buChar char="•"/>
              <a:defRPr/>
            </a:pPr>
            <a:r>
              <a:rPr lang="en-US" sz="2800" dirty="0"/>
              <a:t>Has higher performance and good application isolation</a:t>
            </a:r>
          </a:p>
          <a:p>
            <a:pPr>
              <a:lnSpc>
                <a:spcPct val="160000"/>
              </a:lnSpc>
              <a:buNone/>
              <a:defRPr/>
            </a:pPr>
            <a:r>
              <a:rPr lang="en-US" sz="2800" dirty="0"/>
              <a:t>Shortcoming &amp; limitation: </a:t>
            </a:r>
          </a:p>
          <a:p>
            <a:pPr marL="342900" indent="-342900">
              <a:lnSpc>
                <a:spcPct val="160000"/>
              </a:lnSpc>
              <a:buFont typeface="Arial" panose="02080604020202020204" charset="0"/>
              <a:buChar char="•"/>
              <a:defRPr/>
            </a:pPr>
            <a:r>
              <a:rPr lang="en-US" sz="2800" dirty="0"/>
              <a:t>Very expensive to implement (complexity)</a:t>
            </a:r>
          </a:p>
          <a:p>
            <a:endParaRPr lang="en-US" dirty="0"/>
          </a:p>
        </p:txBody>
      </p:sp>
    </p:spTree>
  </p:cSld>
  <p:clrMapOvr>
    <a:masterClrMapping/>
  </p:clrMapOvr>
  <p:transition advClick="0">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93053"/>
            <a:ext cx="11352373" cy="563562"/>
          </a:xfrm>
        </p:spPr>
        <p:txBody>
          <a:bodyPr anchor="ctr">
            <a:normAutofit fontScale="90000"/>
          </a:bodyPr>
          <a:lstStyle/>
          <a:p>
            <a:r>
              <a:rPr lang="en-US" dirty="0">
                <a:solidFill>
                  <a:srgbClr val="FF0000"/>
                </a:solidFill>
                <a:effectLst>
                  <a:outerShdw blurRad="38100" dist="38100" dir="2700000" algn="tl">
                    <a:srgbClr val="000000">
                      <a:alpha val="43137"/>
                    </a:srgbClr>
                  </a:outerShdw>
                </a:effectLst>
              </a:rPr>
              <a:t>3.Virtualization at Operating System (OS) level: </a:t>
            </a:r>
          </a:p>
        </p:txBody>
      </p:sp>
      <p:sp>
        <p:nvSpPr>
          <p:cNvPr id="3" name="Date Placeholder 2"/>
          <p:cNvSpPr>
            <a:spLocks noGrp="1"/>
          </p:cNvSpPr>
          <p:nvPr>
            <p:ph type="dt" sz="half" idx="10"/>
          </p:nvPr>
        </p:nvSpPr>
        <p:spPr/>
        <p:txBody>
          <a:bodyPr/>
          <a:lstStyle/>
          <a:p>
            <a:fld id="{04B7BB03-B69B-409D-89B3-009ECBE28849}" type="datetime1">
              <a:rPr lang="en-US" smtClean="0"/>
              <a:t>5/22/2025</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12</a:t>
            </a:fld>
            <a:endParaRPr lang="en-US" dirty="0"/>
          </a:p>
        </p:txBody>
      </p:sp>
      <p:sp>
        <p:nvSpPr>
          <p:cNvPr id="6" name="Content Placeholder 5"/>
          <p:cNvSpPr>
            <a:spLocks noGrp="1"/>
          </p:cNvSpPr>
          <p:nvPr>
            <p:ph sz="quarter" idx="1"/>
          </p:nvPr>
        </p:nvSpPr>
        <p:spPr>
          <a:xfrm>
            <a:off x="381000" y="1066800"/>
            <a:ext cx="11199973" cy="4953000"/>
          </a:xfrm>
        </p:spPr>
        <p:txBody>
          <a:bodyPr>
            <a:normAutofit fontScale="72500"/>
          </a:bodyPr>
          <a:lstStyle/>
          <a:p>
            <a:r>
              <a:rPr lang="en-US" sz="2800" dirty="0"/>
              <a:t>OS-level virtualization creates isolated containers on a single physical server and the OS instances to utilize the hardware and software in data centers. The containers behave like real servers. </a:t>
            </a:r>
          </a:p>
          <a:p>
            <a:r>
              <a:rPr lang="en-US" sz="2800" dirty="0"/>
              <a:t>OS-level virtualization is commonly used in creating virtual hosting environments to allocate hardware resources among a large number of mutually distrusting users.</a:t>
            </a:r>
          </a:p>
          <a:p>
            <a:pPr>
              <a:lnSpc>
                <a:spcPct val="110000"/>
              </a:lnSpc>
              <a:buNone/>
              <a:defRPr/>
            </a:pPr>
            <a:r>
              <a:rPr lang="en-US" sz="2800" dirty="0"/>
              <a:t>Advantage: </a:t>
            </a:r>
          </a:p>
          <a:p>
            <a:pPr marL="342900" indent="-342900">
              <a:lnSpc>
                <a:spcPct val="110000"/>
              </a:lnSpc>
              <a:buFont typeface="Arial" panose="02080604020202020204" charset="0"/>
              <a:buChar char="•"/>
              <a:defRPr/>
            </a:pPr>
            <a:r>
              <a:rPr lang="en-US" sz="2800" dirty="0"/>
              <a:t>Has minimal startup/shutdown cost, low resource requirement, and high scalability; synchronize VM and host state changes.</a:t>
            </a:r>
          </a:p>
          <a:p>
            <a:pPr>
              <a:lnSpc>
                <a:spcPct val="110000"/>
              </a:lnSpc>
              <a:buNone/>
              <a:defRPr/>
            </a:pPr>
            <a:r>
              <a:rPr lang="en-US" sz="2800" dirty="0"/>
              <a:t>Shortcoming &amp; limitation: </a:t>
            </a:r>
          </a:p>
          <a:p>
            <a:pPr marL="342900" indent="-342900">
              <a:lnSpc>
                <a:spcPct val="110000"/>
              </a:lnSpc>
              <a:buFont typeface="Arial" panose="02080604020202020204" charset="0"/>
              <a:buChar char="•"/>
              <a:defRPr/>
            </a:pPr>
            <a:r>
              <a:rPr lang="en-US" sz="2800" dirty="0"/>
              <a:t>All VMs at the operating system level must have the same kind of guest OS</a:t>
            </a:r>
          </a:p>
          <a:p>
            <a:pPr marL="342900" indent="-342900">
              <a:lnSpc>
                <a:spcPct val="110000"/>
              </a:lnSpc>
              <a:buFont typeface="Arial" panose="02080604020202020204" charset="0"/>
              <a:buChar char="•"/>
              <a:defRPr/>
            </a:pPr>
            <a:r>
              <a:rPr lang="en-US" sz="2800" dirty="0"/>
              <a:t>Poor application flexibility and isolation.</a:t>
            </a:r>
          </a:p>
          <a:p>
            <a:endParaRPr lang="en-US" dirty="0"/>
          </a:p>
        </p:txBody>
      </p:sp>
    </p:spTree>
  </p:cSld>
  <p:clrMapOvr>
    <a:masterClrMapping/>
  </p:clrMapOvr>
  <p:transition advClick="0">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54B22D2-C482-4934-AE82-78FD6F21BFA6}" type="datetime1">
              <a:rPr lang="en-US" smtClean="0"/>
              <a:t>5/22/2025</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13</a:t>
            </a:fld>
            <a:endParaRPr lang="en-US" dirty="0"/>
          </a:p>
        </p:txBody>
      </p:sp>
      <p:pic>
        <p:nvPicPr>
          <p:cNvPr id="6" name="Picture 3"/>
          <p:cNvPicPr>
            <a:picLocks noChangeAspect="1" noChangeArrowheads="1"/>
          </p:cNvPicPr>
          <p:nvPr/>
        </p:nvPicPr>
        <p:blipFill>
          <a:blip r:embed="rId2" cstate="print"/>
          <a:srcRect/>
          <a:stretch>
            <a:fillRect/>
          </a:stretch>
        </p:blipFill>
        <p:spPr bwMode="auto">
          <a:xfrm>
            <a:off x="76200" y="1219200"/>
            <a:ext cx="10534015" cy="4309110"/>
          </a:xfrm>
          <a:prstGeom prst="rect">
            <a:avLst/>
          </a:prstGeom>
          <a:noFill/>
          <a:ln w="9525">
            <a:noFill/>
            <a:miter lim="800000"/>
            <a:headEnd/>
            <a:tailEnd/>
          </a:ln>
          <a:effectLst/>
        </p:spPr>
      </p:pic>
      <p:sp>
        <p:nvSpPr>
          <p:cNvPr id="7" name="Text Box 4"/>
          <p:cNvSpPr txBox="1">
            <a:spLocks noChangeArrowheads="1"/>
          </p:cNvSpPr>
          <p:nvPr/>
        </p:nvSpPr>
        <p:spPr bwMode="auto">
          <a:xfrm>
            <a:off x="533401" y="244475"/>
            <a:ext cx="11079334" cy="640080"/>
          </a:xfrm>
          <a:prstGeom prst="rect">
            <a:avLst/>
          </a:prstGeom>
          <a:noFill/>
          <a:ln w="9525">
            <a:noFill/>
            <a:miter lim="800000"/>
          </a:ln>
          <a:effectLst/>
        </p:spPr>
        <p:txBody>
          <a:bodyPr wrap="square">
            <a:spAutoFit/>
          </a:bodyPr>
          <a:lstStyle/>
          <a:p>
            <a:pPr>
              <a:spcBef>
                <a:spcPct val="50000"/>
              </a:spcBef>
            </a:pPr>
            <a:r>
              <a:rPr lang="en-US" sz="3600" dirty="0">
                <a:solidFill>
                  <a:srgbClr val="FF0000"/>
                </a:solidFill>
                <a:effectLst>
                  <a:outerShdw blurRad="38100" dist="38100" dir="2700000" algn="tl">
                    <a:srgbClr val="000000">
                      <a:alpha val="43137"/>
                    </a:srgbClr>
                  </a:outerShdw>
                </a:effectLst>
              </a:rPr>
              <a:t>Virtualization at OS Level</a:t>
            </a:r>
          </a:p>
        </p:txBody>
      </p:sp>
      <p:sp>
        <p:nvSpPr>
          <p:cNvPr id="1025" name="Picture 1024"/>
          <p:cNvSpPr>
            <a:spLocks noChangeAspect="1"/>
          </p:cNvSpPr>
          <p:nvPr/>
        </p:nvSpPr>
        <p:spPr>
          <a:xfrm>
            <a:off x="457201" y="1295400"/>
            <a:ext cx="11534775" cy="3843338"/>
          </a:xfrm>
          <a:prstGeom prst="rect">
            <a:avLst/>
          </a:prstGeom>
          <a:noFill/>
          <a:ln w="9525">
            <a:noFill/>
            <a:miter/>
          </a:ln>
        </p:spPr>
        <p:txBody>
          <a:bodyPr/>
          <a:lstStyle/>
          <a:p>
            <a:endParaRPr lang="en-IN"/>
          </a:p>
        </p:txBody>
      </p:sp>
    </p:spTree>
  </p:cSld>
  <p:clrMapOvr>
    <a:masterClrMapping/>
  </p:clrMapOvr>
  <p:transition advClick="0">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4B7BB03-B69B-409D-89B3-009ECBE28849}" type="datetime1">
              <a:rPr lang="en-US" smtClean="0"/>
              <a:t>5/22/2025</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14</a:t>
            </a:fld>
            <a:endParaRPr lang="en-US" dirty="0"/>
          </a:p>
        </p:txBody>
      </p:sp>
      <p:sp>
        <p:nvSpPr>
          <p:cNvPr id="6" name="Content Placeholder 5"/>
          <p:cNvSpPr>
            <a:spLocks noGrp="1"/>
          </p:cNvSpPr>
          <p:nvPr>
            <p:ph sz="quarter" idx="1"/>
          </p:nvPr>
        </p:nvSpPr>
        <p:spPr>
          <a:xfrm>
            <a:off x="838200" y="381000"/>
            <a:ext cx="10818973" cy="5257800"/>
          </a:xfrm>
        </p:spPr>
        <p:txBody>
          <a:bodyPr>
            <a:normAutofit lnSpcReduction="10000"/>
          </a:bodyPr>
          <a:lstStyle/>
          <a:p>
            <a:pPr marL="55880" indent="-55880">
              <a:lnSpc>
                <a:spcPct val="150000"/>
              </a:lnSpc>
              <a:spcBef>
                <a:spcPct val="50000"/>
              </a:spcBef>
              <a:buNone/>
            </a:pPr>
            <a:r>
              <a:rPr lang="en-US" sz="2800" b="1" dirty="0">
                <a:solidFill>
                  <a:srgbClr val="FF0000"/>
                </a:solidFill>
              </a:rPr>
              <a:t>Advantages of OS Extension for Virtualization </a:t>
            </a:r>
          </a:p>
          <a:p>
            <a:pPr marL="55880" indent="-55880">
              <a:lnSpc>
                <a:spcPct val="150000"/>
              </a:lnSpc>
              <a:spcBef>
                <a:spcPct val="50000"/>
              </a:spcBef>
              <a:buFontTx/>
              <a:buAutoNum type="arabicPeriod"/>
            </a:pPr>
            <a:r>
              <a:rPr lang="en-US" sz="2800" dirty="0"/>
              <a:t>  VMs at OS level has minimum startup/shutdown costs</a:t>
            </a:r>
          </a:p>
          <a:p>
            <a:pPr marL="55880" indent="-55880">
              <a:lnSpc>
                <a:spcPct val="150000"/>
              </a:lnSpc>
              <a:spcBef>
                <a:spcPct val="50000"/>
              </a:spcBef>
              <a:buFontTx/>
              <a:buAutoNum type="arabicPeriod"/>
            </a:pPr>
            <a:r>
              <a:rPr lang="en-US" sz="2800" dirty="0"/>
              <a:t>  OS-level VM can easily synchronize with its environment </a:t>
            </a:r>
          </a:p>
          <a:p>
            <a:pPr marL="55880" indent="-55880">
              <a:lnSpc>
                <a:spcPct val="150000"/>
              </a:lnSpc>
              <a:spcBef>
                <a:spcPct val="50000"/>
              </a:spcBef>
              <a:buNone/>
            </a:pPr>
            <a:r>
              <a:rPr lang="en-US" sz="2800" b="1" dirty="0">
                <a:solidFill>
                  <a:srgbClr val="FF0000"/>
                </a:solidFill>
              </a:rPr>
              <a:t>Disadvantage of OS Extension for Virtualization</a:t>
            </a:r>
            <a:r>
              <a:rPr lang="en-US" sz="2800" b="1" dirty="0"/>
              <a:t>  </a:t>
            </a:r>
          </a:p>
          <a:p>
            <a:pPr marL="55880" indent="-55880">
              <a:lnSpc>
                <a:spcPct val="150000"/>
              </a:lnSpc>
              <a:spcBef>
                <a:spcPct val="50000"/>
              </a:spcBef>
            </a:pPr>
            <a:r>
              <a:rPr lang="en-US" sz="2800" dirty="0"/>
              <a:t>All VMs  in the same OS container must have the same or similar guest OS, which restrict application flexibility of different VMs on the same physical machine.</a:t>
            </a:r>
          </a:p>
          <a:p>
            <a:endParaRPr lang="en-US" dirty="0"/>
          </a:p>
        </p:txBody>
      </p:sp>
    </p:spTree>
  </p:cSld>
  <p:clrMapOvr>
    <a:masterClrMapping/>
  </p:clrMapOvr>
  <p:transition advClick="0">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11276173" cy="639762"/>
          </a:xfrm>
        </p:spPr>
        <p:txBody>
          <a:bodyPr anchor="ctr">
            <a:normAutofit/>
          </a:bodyPr>
          <a:lstStyle/>
          <a:p>
            <a:r>
              <a:rPr lang="en-US" sz="3200" dirty="0">
                <a:solidFill>
                  <a:srgbClr val="FF0000"/>
                </a:solidFill>
                <a:effectLst>
                  <a:outerShdw blurRad="38100" dist="38100" dir="2700000" algn="tl">
                    <a:srgbClr val="000000">
                      <a:alpha val="43137"/>
                    </a:srgbClr>
                  </a:outerShdw>
                </a:effectLst>
              </a:rPr>
              <a:t>4.Library Support level: </a:t>
            </a:r>
          </a:p>
        </p:txBody>
      </p:sp>
      <p:sp>
        <p:nvSpPr>
          <p:cNvPr id="3" name="Date Placeholder 2"/>
          <p:cNvSpPr>
            <a:spLocks noGrp="1"/>
          </p:cNvSpPr>
          <p:nvPr>
            <p:ph type="dt" sz="half" idx="10"/>
          </p:nvPr>
        </p:nvSpPr>
        <p:spPr/>
        <p:txBody>
          <a:bodyPr/>
          <a:lstStyle/>
          <a:p>
            <a:fld id="{04B7BB03-B69B-409D-89B3-009ECBE28849}" type="datetime1">
              <a:rPr lang="en-US" smtClean="0"/>
              <a:t>5/22/2025</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15</a:t>
            </a:fld>
            <a:endParaRPr lang="en-US" dirty="0"/>
          </a:p>
        </p:txBody>
      </p:sp>
      <p:sp>
        <p:nvSpPr>
          <p:cNvPr id="6" name="Content Placeholder 5"/>
          <p:cNvSpPr>
            <a:spLocks noGrp="1"/>
          </p:cNvSpPr>
          <p:nvPr>
            <p:ph sz="quarter" idx="1"/>
          </p:nvPr>
        </p:nvSpPr>
        <p:spPr>
          <a:xfrm>
            <a:off x="457200" y="990600"/>
            <a:ext cx="11506200" cy="5105400"/>
          </a:xfrm>
        </p:spPr>
        <p:txBody>
          <a:bodyPr>
            <a:normAutofit fontScale="72500"/>
          </a:bodyPr>
          <a:lstStyle/>
          <a:p>
            <a:r>
              <a:rPr lang="en-US" dirty="0"/>
              <a:t>Since most systems provide well-documented APIs, such an interface becomes another candidate for virtualization. </a:t>
            </a:r>
          </a:p>
          <a:p>
            <a:r>
              <a:rPr lang="en-US" dirty="0"/>
              <a:t>Virtualization with library interfaces is possible by controlling the communication link between applications and the rest of a system through API hooks.</a:t>
            </a:r>
          </a:p>
          <a:p>
            <a:r>
              <a:rPr lang="en-US" dirty="0"/>
              <a:t>The software tool WINE has implemented this approach to support Windows applications on top of UNIX hosts. </a:t>
            </a:r>
          </a:p>
          <a:p>
            <a:r>
              <a:rPr lang="en-US" dirty="0"/>
              <a:t>Another example is the vCUDA which allows applications executing within VMs to leverage GPU hardware acceleration.</a:t>
            </a:r>
          </a:p>
          <a:p>
            <a:pPr>
              <a:buNone/>
              <a:defRPr/>
            </a:pPr>
            <a:r>
              <a:rPr lang="en-US" sz="2800" dirty="0"/>
              <a:t>Advantage: </a:t>
            </a:r>
          </a:p>
          <a:p>
            <a:pPr marL="342900" indent="-342900">
              <a:buFont typeface="Arial" panose="02080604020202020204" charset="0"/>
              <a:buChar char="•"/>
              <a:defRPr/>
            </a:pPr>
            <a:r>
              <a:rPr lang="en-US" sz="2800" dirty="0"/>
              <a:t>It has very low implementation effort</a:t>
            </a:r>
          </a:p>
          <a:p>
            <a:pPr>
              <a:buNone/>
              <a:defRPr/>
            </a:pPr>
            <a:r>
              <a:rPr lang="en-US" sz="2800" dirty="0"/>
              <a:t>Shortcoming &amp; limitation: </a:t>
            </a:r>
          </a:p>
          <a:p>
            <a:pPr marL="342900" indent="-342900">
              <a:buFont typeface="Arial" panose="02080604020202020204" charset="0"/>
              <a:buChar char="•"/>
              <a:defRPr/>
            </a:pPr>
            <a:r>
              <a:rPr lang="en-US" sz="2800" dirty="0"/>
              <a:t>poor application flexibility and isolation</a:t>
            </a:r>
          </a:p>
          <a:p>
            <a:endParaRPr lang="en-US" dirty="0"/>
          </a:p>
        </p:txBody>
      </p:sp>
    </p:spTree>
  </p:cSld>
  <p:clrMapOvr>
    <a:masterClrMapping/>
  </p:clrMapOvr>
  <p:transition advClick="0">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33680"/>
            <a:ext cx="11199973" cy="639762"/>
          </a:xfrm>
        </p:spPr>
        <p:txBody>
          <a:bodyPr anchor="ctr">
            <a:normAutofit/>
          </a:bodyPr>
          <a:lstStyle/>
          <a:p>
            <a:r>
              <a:rPr lang="en-US" sz="3200" dirty="0">
                <a:solidFill>
                  <a:srgbClr val="FF0000"/>
                </a:solidFill>
                <a:effectLst>
                  <a:outerShdw blurRad="38100" dist="38100" dir="2700000" algn="tl">
                    <a:srgbClr val="000000">
                      <a:alpha val="43137"/>
                    </a:srgbClr>
                  </a:outerShdw>
                </a:effectLst>
              </a:rPr>
              <a:t>5.User-Application Level</a:t>
            </a:r>
          </a:p>
        </p:txBody>
      </p:sp>
      <p:sp>
        <p:nvSpPr>
          <p:cNvPr id="3" name="Date Placeholder 2"/>
          <p:cNvSpPr>
            <a:spLocks noGrp="1"/>
          </p:cNvSpPr>
          <p:nvPr>
            <p:ph type="dt" sz="half" idx="10"/>
          </p:nvPr>
        </p:nvSpPr>
        <p:spPr/>
        <p:txBody>
          <a:bodyPr/>
          <a:lstStyle/>
          <a:p>
            <a:fld id="{04B7BB03-B69B-409D-89B3-009ECBE28849}" type="datetime1">
              <a:rPr lang="en-US" smtClean="0"/>
              <a:t>5/22/2025</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16</a:t>
            </a:fld>
            <a:endParaRPr lang="en-US" dirty="0"/>
          </a:p>
        </p:txBody>
      </p:sp>
      <p:sp>
        <p:nvSpPr>
          <p:cNvPr id="6" name="Content Placeholder 5"/>
          <p:cNvSpPr>
            <a:spLocks noGrp="1"/>
          </p:cNvSpPr>
          <p:nvPr>
            <p:ph sz="quarter" idx="1"/>
          </p:nvPr>
        </p:nvSpPr>
        <p:spPr>
          <a:xfrm>
            <a:off x="457200" y="990600"/>
            <a:ext cx="11199973" cy="5029200"/>
          </a:xfrm>
        </p:spPr>
        <p:txBody>
          <a:bodyPr/>
          <a:lstStyle/>
          <a:p>
            <a:r>
              <a:rPr lang="en-US" sz="2000" dirty="0"/>
              <a:t>Virtualization at the application level virtualizes an application as a VM. On a traditional OS, an application often runs as a process. </a:t>
            </a:r>
          </a:p>
          <a:p>
            <a:r>
              <a:rPr lang="en-US" sz="2000" dirty="0"/>
              <a:t>Therefore, application-level virtualization is also known as process-level virtualization.</a:t>
            </a:r>
          </a:p>
          <a:p>
            <a:r>
              <a:rPr lang="en-US" sz="2000" dirty="0"/>
              <a:t>The most popular approach is to deploy high level language (HLL) VMs. In this scenario, the virtualization layer sits as an application program on top of the operating system, and the layer exports an abstraction of a VM that can run programs written and compiled to a particular abstract machine definition.</a:t>
            </a:r>
          </a:p>
          <a:p>
            <a:r>
              <a:rPr lang="en-US" sz="2000" dirty="0"/>
              <a:t>Other forms of application-level virtualization are known as application isolation,  application sandboxing, or application streaming.</a:t>
            </a:r>
          </a:p>
          <a:p>
            <a:pPr>
              <a:buNone/>
              <a:defRPr/>
            </a:pPr>
            <a:r>
              <a:rPr lang="en-US" sz="1800" dirty="0"/>
              <a:t>Advantage: </a:t>
            </a:r>
          </a:p>
          <a:p>
            <a:pPr marL="342900" indent="-342900">
              <a:buFont typeface="Arial" panose="02080604020202020204" charset="0"/>
              <a:buChar char="•"/>
              <a:defRPr/>
            </a:pPr>
            <a:r>
              <a:rPr lang="en-US" sz="1800" dirty="0"/>
              <a:t>has the best application isolation</a:t>
            </a:r>
          </a:p>
          <a:p>
            <a:pPr>
              <a:buNone/>
              <a:defRPr/>
            </a:pPr>
            <a:r>
              <a:rPr lang="en-US" sz="1800" dirty="0"/>
              <a:t>Shortcoming &amp; limitation: </a:t>
            </a:r>
          </a:p>
          <a:p>
            <a:pPr marL="342900" indent="-342900">
              <a:buFont typeface="Arial" panose="02080604020202020204" charset="0"/>
              <a:buChar char="•"/>
              <a:defRPr/>
            </a:pPr>
            <a:r>
              <a:rPr lang="en-US" sz="1800" dirty="0"/>
              <a:t>low performance, low application flexibility and high implementation complexity.</a:t>
            </a:r>
            <a:endParaRPr lang="en-US" dirty="0"/>
          </a:p>
        </p:txBody>
      </p:sp>
    </p:spTree>
  </p:cSld>
  <p:clrMapOvr>
    <a:masterClrMapping/>
  </p:clrMapOvr>
  <p:transition advClick="0">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220" y="266700"/>
            <a:ext cx="11109960" cy="582613"/>
          </a:xfrm>
        </p:spPr>
        <p:txBody>
          <a:bodyPr/>
          <a:lstStyle/>
          <a:p>
            <a:r>
              <a:rPr lang="x-none" altLang="en-US">
                <a:solidFill>
                  <a:srgbClr val="FF0000"/>
                </a:solidFill>
                <a:effectLst>
                  <a:outerShdw blurRad="38100" dist="38100" dir="2700000" algn="tl">
                    <a:srgbClr val="000000">
                      <a:alpha val="43137"/>
                    </a:srgbClr>
                  </a:outerShdw>
                </a:effectLst>
              </a:rPr>
              <a:t>User-Application Level Virtualization</a:t>
            </a:r>
          </a:p>
        </p:txBody>
      </p:sp>
      <p:sp>
        <p:nvSpPr>
          <p:cNvPr id="4" name="Date Placeholder 3"/>
          <p:cNvSpPr>
            <a:spLocks noGrp="1"/>
          </p:cNvSpPr>
          <p:nvPr>
            <p:ph type="dt" sz="half" idx="10"/>
          </p:nvPr>
        </p:nvSpPr>
        <p:spPr/>
        <p:txBody>
          <a:bodyPr/>
          <a:lstStyle/>
          <a:p>
            <a:fld id="{E92A0B75-F6A1-41CC-B4BB-A963B72C2CBF}" type="datetime1">
              <a:rPr lang="en-US" smtClean="0"/>
              <a:t>5/22/2025</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17</a:t>
            </a:fld>
            <a:endParaRPr lang="en-US" dirty="0"/>
          </a:p>
        </p:txBody>
      </p:sp>
      <p:pic>
        <p:nvPicPr>
          <p:cNvPr id="6" name="Content Placeholder 5"/>
          <p:cNvPicPr>
            <a:picLocks noGrp="1" noChangeAspect="1"/>
          </p:cNvPicPr>
          <p:nvPr>
            <p:ph idx="1"/>
          </p:nvPr>
        </p:nvPicPr>
        <p:blipFill>
          <a:blip r:embed="rId2"/>
          <a:stretch>
            <a:fillRect/>
          </a:stretch>
        </p:blipFill>
        <p:spPr>
          <a:xfrm>
            <a:off x="175895" y="1370965"/>
            <a:ext cx="11993880" cy="3935730"/>
          </a:xfrm>
          <a:prstGeom prst="rect">
            <a:avLst/>
          </a:prstGeom>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11123773" cy="639762"/>
          </a:xfrm>
        </p:spPr>
        <p:txBody>
          <a:bodyPr anchor="ctr">
            <a:normAutofit/>
          </a:bodyPr>
          <a:lstStyle/>
          <a:p>
            <a:r>
              <a:rPr lang="en-US" dirty="0">
                <a:solidFill>
                  <a:srgbClr val="FF0000"/>
                </a:solidFill>
                <a:effectLst>
                  <a:outerShdw blurRad="38100" dist="38100" dir="2700000" algn="tl">
                    <a:srgbClr val="000000">
                      <a:alpha val="43137"/>
                    </a:srgbClr>
                  </a:outerShdw>
                </a:effectLst>
              </a:rPr>
              <a:t>Virtualization Structures/Tools and Mechanisms</a:t>
            </a:r>
          </a:p>
        </p:txBody>
      </p:sp>
      <p:sp>
        <p:nvSpPr>
          <p:cNvPr id="3" name="Date Placeholder 2"/>
          <p:cNvSpPr>
            <a:spLocks noGrp="1"/>
          </p:cNvSpPr>
          <p:nvPr>
            <p:ph type="dt" sz="half" idx="10"/>
          </p:nvPr>
        </p:nvSpPr>
        <p:spPr/>
        <p:txBody>
          <a:bodyPr/>
          <a:lstStyle/>
          <a:p>
            <a:fld id="{04B7BB03-B69B-409D-89B3-009ECBE28849}" type="datetime1">
              <a:rPr lang="en-US" smtClean="0"/>
              <a:t>5/22/2025</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18</a:t>
            </a:fld>
            <a:endParaRPr lang="en-US" dirty="0"/>
          </a:p>
        </p:txBody>
      </p:sp>
      <p:sp>
        <p:nvSpPr>
          <p:cNvPr id="6" name="Content Placeholder 5"/>
          <p:cNvSpPr>
            <a:spLocks noGrp="1"/>
          </p:cNvSpPr>
          <p:nvPr>
            <p:ph sz="quarter" idx="1"/>
          </p:nvPr>
        </p:nvSpPr>
        <p:spPr>
          <a:xfrm>
            <a:off x="458470" y="1066800"/>
            <a:ext cx="10568305" cy="4953000"/>
          </a:xfrm>
        </p:spPr>
        <p:txBody>
          <a:bodyPr/>
          <a:lstStyle/>
          <a:p>
            <a:r>
              <a:rPr lang="en-US" sz="2000" dirty="0"/>
              <a:t>In general, there are three typical classes of VM architecture. </a:t>
            </a:r>
          </a:p>
          <a:p>
            <a:r>
              <a:rPr lang="en-US" sz="2000" dirty="0"/>
              <a:t>Figure </a:t>
            </a:r>
            <a:r>
              <a:rPr lang="x-none" altLang="en-US" sz="2000" dirty="0"/>
              <a:t>on slide 7 </a:t>
            </a:r>
            <a:r>
              <a:rPr lang="en-US" sz="2000" dirty="0"/>
              <a:t>showed the architectures of a machine before and after virtualization. </a:t>
            </a:r>
          </a:p>
          <a:p>
            <a:r>
              <a:rPr lang="en-US" sz="2000" dirty="0">
                <a:solidFill>
                  <a:schemeClr val="accent1"/>
                </a:solidFill>
                <a:effectLst>
                  <a:outerShdw blurRad="38100" dist="25400" dir="5400000" algn="ctr" rotWithShape="0">
                    <a:srgbClr val="6E747A">
                      <a:alpha val="43000"/>
                    </a:srgbClr>
                  </a:outerShdw>
                </a:effectLst>
              </a:rPr>
              <a:t>Before virtualization</a:t>
            </a:r>
            <a:r>
              <a:rPr lang="en-US" sz="2000" dirty="0"/>
              <a:t>, the operating system manages the hardware.</a:t>
            </a:r>
          </a:p>
          <a:p>
            <a:r>
              <a:rPr lang="en-US" sz="2000" dirty="0">
                <a:solidFill>
                  <a:schemeClr val="accent1"/>
                </a:solidFill>
                <a:effectLst>
                  <a:outerShdw blurRad="38100" dist="25400" dir="5400000" algn="ctr" rotWithShape="0">
                    <a:srgbClr val="6E747A">
                      <a:alpha val="43000"/>
                    </a:srgbClr>
                  </a:outerShdw>
                </a:effectLst>
              </a:rPr>
              <a:t>After virtualization</a:t>
            </a:r>
            <a:r>
              <a:rPr lang="en-US" sz="2000" dirty="0"/>
              <a:t>, a virtualization layer is inserted between the hardware and the operating system. In such a case, the virtualization layer is responsible for converting portions of the real hardware into virtual hardware. </a:t>
            </a:r>
          </a:p>
          <a:p>
            <a:r>
              <a:rPr lang="en-US" sz="2000" dirty="0"/>
              <a:t>Therefore, different operating systems such as Linux and Windows can run on the same physical machine, simultaneously.</a:t>
            </a:r>
          </a:p>
          <a:p>
            <a:r>
              <a:rPr lang="en-US" sz="2000" dirty="0"/>
              <a:t>Depending on the position of the virtualization layer, there are several classes of VM architectures, namely the </a:t>
            </a:r>
            <a:r>
              <a:rPr lang="en-US" sz="2000" dirty="0">
                <a:solidFill>
                  <a:schemeClr val="accent1"/>
                </a:solidFill>
                <a:effectLst>
                  <a:outerShdw blurRad="38100" dist="25400" dir="5400000" algn="ctr" rotWithShape="0">
                    <a:srgbClr val="6E747A">
                      <a:alpha val="43000"/>
                    </a:srgbClr>
                  </a:outerShdw>
                </a:effectLst>
              </a:rPr>
              <a:t>hypervisor architecture</a:t>
            </a:r>
            <a:r>
              <a:rPr lang="en-US" sz="2000" dirty="0"/>
              <a:t>, </a:t>
            </a:r>
            <a:r>
              <a:rPr lang="en-US" sz="2000" dirty="0">
                <a:solidFill>
                  <a:schemeClr val="accent1"/>
                </a:solidFill>
                <a:effectLst>
                  <a:outerShdw blurRad="38100" dist="25400" dir="5400000" algn="ctr" rotWithShape="0">
                    <a:srgbClr val="6E747A">
                      <a:alpha val="43000"/>
                    </a:srgbClr>
                  </a:outerShdw>
                </a:effectLst>
              </a:rPr>
              <a:t>para-virtualization</a:t>
            </a:r>
            <a:r>
              <a:rPr lang="en-US" sz="2000" dirty="0"/>
              <a:t>, and </a:t>
            </a:r>
            <a:r>
              <a:rPr lang="en-US" sz="2000" dirty="0">
                <a:solidFill>
                  <a:schemeClr val="accent1"/>
                </a:solidFill>
                <a:effectLst>
                  <a:outerShdw blurRad="38100" dist="25400" dir="5400000" algn="ctr" rotWithShape="0">
                    <a:srgbClr val="6E747A">
                      <a:alpha val="43000"/>
                    </a:srgbClr>
                  </a:outerShdw>
                </a:effectLst>
              </a:rPr>
              <a:t>host-based virtualization</a:t>
            </a:r>
            <a:r>
              <a:rPr lang="en-US" sz="2000" dirty="0"/>
              <a:t>. </a:t>
            </a:r>
          </a:p>
          <a:p>
            <a:r>
              <a:rPr lang="en-US" sz="2000" dirty="0"/>
              <a:t>The hypervisor is also known as the VMM (Virtual Machine Monitor). They both perform the same virtualization operations.</a:t>
            </a:r>
          </a:p>
        </p:txBody>
      </p:sp>
    </p:spTree>
  </p:cSld>
  <p:clrMapOvr>
    <a:masterClrMapping/>
  </p:clrMapOvr>
  <p:transition advClick="0">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472" y="228600"/>
            <a:ext cx="10360501" cy="655638"/>
          </a:xfrm>
        </p:spPr>
        <p:txBody>
          <a:bodyPr anchor="ctr">
            <a:normAutofit/>
          </a:bodyPr>
          <a:lstStyle/>
          <a:p>
            <a:r>
              <a:rPr lang="en-US" sz="3200" b="1" dirty="0">
                <a:solidFill>
                  <a:srgbClr val="FF0000"/>
                </a:solidFill>
                <a:effectLst>
                  <a:outerShdw blurRad="38100" dist="38100" dir="2700000" algn="tl">
                    <a:srgbClr val="000000">
                      <a:alpha val="43137"/>
                    </a:srgbClr>
                  </a:outerShdw>
                </a:effectLst>
              </a:rPr>
              <a:t>Hypervisor</a:t>
            </a:r>
          </a:p>
        </p:txBody>
      </p:sp>
      <p:sp>
        <p:nvSpPr>
          <p:cNvPr id="3" name="Date Placeholder 2"/>
          <p:cNvSpPr>
            <a:spLocks noGrp="1"/>
          </p:cNvSpPr>
          <p:nvPr>
            <p:ph type="dt" sz="half" idx="10"/>
          </p:nvPr>
        </p:nvSpPr>
        <p:spPr/>
        <p:txBody>
          <a:bodyPr/>
          <a:lstStyle/>
          <a:p>
            <a:fld id="{04B7BB03-B69B-409D-89B3-009ECBE28849}" type="datetime1">
              <a:rPr lang="en-US" smtClean="0"/>
              <a:t>5/22/2025</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19</a:t>
            </a:fld>
            <a:endParaRPr lang="en-US" dirty="0"/>
          </a:p>
        </p:txBody>
      </p:sp>
      <p:sp>
        <p:nvSpPr>
          <p:cNvPr id="6" name="Content Placeholder 5"/>
          <p:cNvSpPr>
            <a:spLocks noGrp="1"/>
          </p:cNvSpPr>
          <p:nvPr>
            <p:ph sz="quarter" idx="1"/>
          </p:nvPr>
        </p:nvSpPr>
        <p:spPr>
          <a:xfrm>
            <a:off x="457200" y="914400"/>
            <a:ext cx="11123773" cy="5257800"/>
          </a:xfrm>
        </p:spPr>
        <p:txBody>
          <a:bodyPr>
            <a:normAutofit fontScale="75000" lnSpcReduction="10000"/>
          </a:bodyPr>
          <a:lstStyle/>
          <a:p>
            <a:pPr>
              <a:lnSpc>
                <a:spcPct val="120000"/>
              </a:lnSpc>
              <a:defRPr/>
            </a:pPr>
            <a:r>
              <a:rPr lang="en-US" sz="2800" dirty="0"/>
              <a:t>A hypervisor is a hardware virtualization technique allowing multiple operating systems, called guests to run on a host machine. This is also called the Virtual Machine Monitor (VMM).</a:t>
            </a:r>
          </a:p>
          <a:p>
            <a:pPr>
              <a:lnSpc>
                <a:spcPct val="120000"/>
              </a:lnSpc>
              <a:buNone/>
              <a:defRPr/>
            </a:pPr>
            <a:r>
              <a:rPr lang="en-US" sz="2800" dirty="0">
                <a:solidFill>
                  <a:schemeClr val="tx1"/>
                </a:solidFill>
              </a:rPr>
              <a:t>Type 1: </a:t>
            </a:r>
            <a:r>
              <a:rPr lang="en-US" sz="2800" dirty="0">
                <a:solidFill>
                  <a:schemeClr val="accent1"/>
                </a:solidFill>
              </a:rPr>
              <a:t>bare metal hypervisor </a:t>
            </a:r>
          </a:p>
          <a:p>
            <a:pPr marL="342900" indent="-342900">
              <a:lnSpc>
                <a:spcPct val="120000"/>
              </a:lnSpc>
              <a:buFont typeface="Arial" panose="02080604020202020204" charset="0"/>
              <a:buChar char="•"/>
              <a:defRPr/>
            </a:pPr>
            <a:r>
              <a:rPr lang="en-US" sz="2800" dirty="0"/>
              <a:t>sits on the bare metal computer hardware like the CPU, memory, etc. </a:t>
            </a:r>
          </a:p>
          <a:p>
            <a:pPr marL="342900" indent="-342900">
              <a:lnSpc>
                <a:spcPct val="120000"/>
              </a:lnSpc>
              <a:buFont typeface="Arial" panose="02080604020202020204" charset="0"/>
              <a:buChar char="•"/>
              <a:defRPr/>
            </a:pPr>
            <a:r>
              <a:rPr lang="en-US" sz="2800" dirty="0"/>
              <a:t>All guest operating systems are a layer above the hypervisor. </a:t>
            </a:r>
          </a:p>
          <a:p>
            <a:pPr marL="342900" indent="-342900">
              <a:lnSpc>
                <a:spcPct val="120000"/>
              </a:lnSpc>
              <a:buFont typeface="Arial" panose="02080604020202020204" charset="0"/>
              <a:buChar char="•"/>
              <a:defRPr/>
            </a:pPr>
            <a:r>
              <a:rPr lang="en-US" sz="2800" dirty="0"/>
              <a:t>The original CP/CMS hypervisor developed by IBM was of this kind. </a:t>
            </a:r>
          </a:p>
          <a:p>
            <a:pPr>
              <a:lnSpc>
                <a:spcPct val="120000"/>
              </a:lnSpc>
              <a:buNone/>
              <a:defRPr/>
            </a:pPr>
            <a:r>
              <a:rPr lang="en-US" sz="2800" dirty="0"/>
              <a:t>Type 2: </a:t>
            </a:r>
            <a:r>
              <a:rPr lang="en-US" sz="2800" dirty="0">
                <a:solidFill>
                  <a:schemeClr val="accent1"/>
                </a:solidFill>
              </a:rPr>
              <a:t>hosted hypervisor </a:t>
            </a:r>
          </a:p>
          <a:p>
            <a:pPr marL="342900" indent="-342900">
              <a:lnSpc>
                <a:spcPct val="120000"/>
              </a:lnSpc>
              <a:buFont typeface="Arial" panose="02080604020202020204" charset="0"/>
              <a:buChar char="•"/>
              <a:defRPr/>
            </a:pPr>
            <a:r>
              <a:rPr lang="en-US" sz="2800" dirty="0"/>
              <a:t>Run over a host operating system. </a:t>
            </a:r>
          </a:p>
          <a:p>
            <a:pPr marL="342900" indent="-342900">
              <a:lnSpc>
                <a:spcPct val="120000"/>
              </a:lnSpc>
              <a:buFont typeface="Arial" panose="02080604020202020204" charset="0"/>
              <a:buChar char="•"/>
              <a:defRPr/>
            </a:pPr>
            <a:r>
              <a:rPr lang="en-US" sz="2800" dirty="0"/>
              <a:t>Hypervisor is the second layer over the hardware. </a:t>
            </a:r>
          </a:p>
          <a:p>
            <a:pPr marL="342900" indent="-342900">
              <a:lnSpc>
                <a:spcPct val="120000"/>
              </a:lnSpc>
              <a:buFont typeface="Arial" panose="02080604020202020204" charset="0"/>
              <a:buChar char="•"/>
              <a:defRPr/>
            </a:pPr>
            <a:r>
              <a:rPr lang="en-US" sz="2800" dirty="0"/>
              <a:t>Guest operating systems run a layer over the hypervisor.  </a:t>
            </a:r>
          </a:p>
          <a:p>
            <a:pPr marL="342900" indent="-342900">
              <a:lnSpc>
                <a:spcPct val="120000"/>
              </a:lnSpc>
              <a:buFont typeface="Arial" panose="02080604020202020204" charset="0"/>
              <a:buChar char="•"/>
              <a:defRPr/>
            </a:pPr>
            <a:r>
              <a:rPr lang="en-US" altLang="zh-CN" sz="2800" dirty="0"/>
              <a:t>The OS is usually unaware of the virtualization </a:t>
            </a:r>
            <a:endParaRPr lang="en-US" sz="2800" dirty="0"/>
          </a:p>
          <a:p>
            <a:endParaRPr lang="en-US" dirty="0"/>
          </a:p>
        </p:txBody>
      </p:sp>
    </p:spTree>
  </p:cSld>
  <p:clrMapOvr>
    <a:masterClrMapping/>
  </p:clrMapOvr>
  <p:transition advClick="0">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88" y="533400"/>
            <a:ext cx="11985678" cy="884238"/>
          </a:xfrm>
        </p:spPr>
        <p:txBody>
          <a:bodyPr/>
          <a:lstStyle/>
          <a:p>
            <a:pPr algn="ctr"/>
            <a:r>
              <a:rPr lang="en-US" b="1" dirty="0">
                <a:solidFill>
                  <a:srgbClr val="C00000"/>
                </a:solidFill>
                <a:effectLst>
                  <a:outerShdw blurRad="38100" dist="38100" dir="2700000" algn="tl">
                    <a:srgbClr val="000000">
                      <a:alpha val="43137"/>
                    </a:srgbClr>
                  </a:outerShdw>
                </a:effectLst>
              </a:rPr>
              <a:t>UNIT </a:t>
            </a:r>
            <a:r>
              <a:rPr lang="en-IN" b="1" dirty="0">
                <a:solidFill>
                  <a:srgbClr val="C00000"/>
                </a:solidFill>
                <a:effectLst>
                  <a:outerShdw blurRad="38100" dist="38100" dir="2700000" algn="tl">
                    <a:srgbClr val="000000">
                      <a:alpha val="43137"/>
                    </a:srgbClr>
                  </a:outerShdw>
                </a:effectLst>
              </a:rPr>
              <a:t>3</a:t>
            </a:r>
            <a:r>
              <a:rPr lang="x-none" altLang="en-US" b="1" dirty="0">
                <a:solidFill>
                  <a:srgbClr val="C00000"/>
                </a:solidFill>
                <a:effectLst>
                  <a:outerShdw blurRad="38100" dist="38100" dir="2700000" algn="tl">
                    <a:srgbClr val="000000">
                      <a:alpha val="43137"/>
                    </a:srgbClr>
                  </a:outerShdw>
                </a:effectLst>
              </a:rPr>
              <a:t>:CLOUD </a:t>
            </a:r>
            <a:r>
              <a:rPr lang="en-US" b="1" dirty="0">
                <a:solidFill>
                  <a:srgbClr val="C00000"/>
                </a:solidFill>
                <a:effectLst>
                  <a:outerShdw blurRad="38100" dist="38100" dir="2700000" algn="tl">
                    <a:srgbClr val="000000">
                      <a:alpha val="43137"/>
                    </a:srgbClr>
                  </a:outerShdw>
                </a:effectLst>
                <a:sym typeface="+mn-ea"/>
              </a:rPr>
              <a:t>VIRTUALIZATION </a:t>
            </a:r>
            <a:r>
              <a:rPr lang="x-none" altLang="en-US" b="1" dirty="0">
                <a:solidFill>
                  <a:srgbClr val="C00000"/>
                </a:solidFill>
                <a:effectLst>
                  <a:outerShdw blurRad="38100" dist="38100" dir="2700000" algn="tl">
                    <a:srgbClr val="000000">
                      <a:alpha val="43137"/>
                    </a:srgbClr>
                  </a:outerShdw>
                </a:effectLst>
                <a:sym typeface="+mn-ea"/>
              </a:rPr>
              <a:t>&amp; CLUSTERS</a:t>
            </a:r>
          </a:p>
        </p:txBody>
      </p:sp>
      <p:sp>
        <p:nvSpPr>
          <p:cNvPr id="3" name="Content Placeholder 2"/>
          <p:cNvSpPr>
            <a:spLocks noGrp="1"/>
          </p:cNvSpPr>
          <p:nvPr>
            <p:ph sz="quarter" idx="1"/>
          </p:nvPr>
        </p:nvSpPr>
        <p:spPr>
          <a:xfrm>
            <a:off x="151765" y="1487805"/>
            <a:ext cx="11884660" cy="4534535"/>
          </a:xfrm>
        </p:spPr>
        <p:txBody>
          <a:bodyPr>
            <a:noAutofit/>
          </a:bodyPr>
          <a:lstStyle/>
          <a:p>
            <a:pPr algn="just">
              <a:buNone/>
            </a:pPr>
            <a:r>
              <a:rPr lang="en-US" sz="3600" b="1" dirty="0">
                <a:effectLst>
                  <a:outerShdw blurRad="38100" dist="38100" dir="2700000" algn="tl">
                    <a:srgbClr val="000000">
                      <a:alpha val="43137"/>
                    </a:srgbClr>
                  </a:outerShdw>
                </a:effectLst>
              </a:rPr>
              <a:t>	</a:t>
            </a:r>
            <a:r>
              <a:rPr lang="en-US" b="1" dirty="0">
                <a:effectLst>
                  <a:outerShdw blurRad="38100" dist="38100" dir="2700000" algn="tl">
                    <a:srgbClr val="000000">
                      <a:alpha val="43137"/>
                    </a:srgbClr>
                  </a:outerShdw>
                </a:effectLst>
                <a:sym typeface="+mn-ea"/>
              </a:rPr>
              <a:t> </a:t>
            </a:r>
          </a:p>
          <a:p>
            <a:pPr lvl="1" algn="just">
              <a:buNone/>
            </a:pPr>
            <a:r>
              <a:rPr lang="en-US" sz="2450" dirty="0">
                <a:effectLst>
                  <a:outerShdw blurRad="38100" dist="38100" dir="2700000" algn="tl">
                    <a:srgbClr val="000000">
                      <a:alpha val="43137"/>
                    </a:srgbClr>
                  </a:outerShdw>
                </a:effectLst>
                <a:sym typeface="+mn-ea"/>
              </a:rPr>
              <a:t>–  Implementation levels of virtualization </a:t>
            </a:r>
          </a:p>
          <a:p>
            <a:pPr lvl="1" algn="just">
              <a:buNone/>
            </a:pPr>
            <a:r>
              <a:rPr lang="en-US" sz="2450" dirty="0">
                <a:effectLst>
                  <a:outerShdw blurRad="38100" dist="38100" dir="2700000" algn="tl">
                    <a:srgbClr val="000000">
                      <a:alpha val="43137"/>
                    </a:srgbClr>
                  </a:outerShdw>
                </a:effectLst>
                <a:sym typeface="+mn-ea"/>
              </a:rPr>
              <a:t>–  </a:t>
            </a:r>
            <a:r>
              <a:rPr lang="x-none" sz="2450" dirty="0">
                <a:effectLst>
                  <a:outerShdw blurRad="38100" dist="38100" dir="2700000" algn="tl">
                    <a:srgbClr val="000000">
                      <a:alpha val="43137"/>
                    </a:srgbClr>
                  </a:outerShdw>
                </a:effectLst>
                <a:sym typeface="+mn-ea"/>
              </a:rPr>
              <a:t>Difference between traditional and Virtual Machines</a:t>
            </a:r>
          </a:p>
          <a:p>
            <a:pPr lvl="1" algn="just">
              <a:buNone/>
            </a:pPr>
            <a:r>
              <a:rPr lang="en-US" sz="2500" dirty="0">
                <a:effectLst>
                  <a:outerShdw blurRad="38100" dist="38100" dir="2700000" algn="tl">
                    <a:srgbClr val="000000">
                      <a:alpha val="43137"/>
                    </a:srgbClr>
                  </a:outerShdw>
                </a:effectLst>
                <a:sym typeface="+mn-ea"/>
              </a:rPr>
              <a:t>–  </a:t>
            </a:r>
            <a:r>
              <a:rPr lang="x-none" altLang="en-US" sz="2500" dirty="0">
                <a:effectLst>
                  <a:outerShdw blurRad="38100" dist="38100" dir="2700000" algn="tl">
                    <a:srgbClr val="000000">
                      <a:alpha val="43137"/>
                    </a:srgbClr>
                  </a:outerShdw>
                </a:effectLst>
                <a:sym typeface="+mn-ea"/>
              </a:rPr>
              <a:t>More Beowulf </a:t>
            </a:r>
            <a:r>
              <a:rPr lang="x-none" sz="2500" dirty="0">
                <a:effectLst>
                  <a:outerShdw blurRad="38100" dist="38100" dir="2700000" algn="tl">
                    <a:srgbClr val="000000">
                      <a:alpha val="43137"/>
                    </a:srgbClr>
                  </a:outerShdw>
                </a:effectLst>
                <a:sym typeface="+mn-ea"/>
              </a:rPr>
              <a:t>Clusters </a:t>
            </a:r>
          </a:p>
          <a:p>
            <a:pPr lvl="1" algn="just">
              <a:buNone/>
            </a:pPr>
            <a:r>
              <a:rPr lang="en-US" sz="2500" dirty="0">
                <a:effectLst>
                  <a:outerShdw blurRad="38100" dist="38100" dir="2700000" algn="tl">
                    <a:srgbClr val="000000">
                      <a:alpha val="43137"/>
                    </a:srgbClr>
                  </a:outerShdw>
                </a:effectLst>
                <a:sym typeface="+mn-ea"/>
              </a:rPr>
              <a:t>–  </a:t>
            </a:r>
            <a:r>
              <a:rPr lang="x-none" sz="2500" dirty="0">
                <a:effectLst>
                  <a:outerShdw blurRad="38100" dist="38100" dir="2700000" algn="tl">
                    <a:srgbClr val="000000">
                      <a:alpha val="43137"/>
                    </a:srgbClr>
                  </a:outerShdw>
                </a:effectLst>
                <a:sym typeface="+mn-ea"/>
              </a:rPr>
              <a:t>PelicanHPC</a:t>
            </a:r>
          </a:p>
          <a:p>
            <a:pPr lvl="1" algn="just">
              <a:buNone/>
            </a:pPr>
            <a:endParaRPr lang="en-US" sz="2500" dirty="0">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1DED48AA-9854-47EC-8287-5E68D4ABE904}" type="datetime1">
              <a:rPr lang="en-US" smtClean="0"/>
              <a:t>5/22/2025</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2</a:t>
            </a:fld>
            <a:endParaRPr lang="en-US" dirty="0"/>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11199973" cy="639762"/>
          </a:xfrm>
        </p:spPr>
        <p:txBody>
          <a:bodyPr>
            <a:normAutofit fontScale="90000"/>
          </a:bodyPr>
          <a:lstStyle/>
          <a:p>
            <a:r>
              <a:rPr lang="en-US" dirty="0">
                <a:solidFill>
                  <a:srgbClr val="FF0000"/>
                </a:solidFill>
                <a:effectLst>
                  <a:outerShdw blurRad="38100" dist="38100" dir="2700000" algn="tl">
                    <a:srgbClr val="000000">
                      <a:alpha val="43137"/>
                    </a:srgbClr>
                  </a:outerShdw>
                </a:effectLst>
              </a:rPr>
              <a:t>Full </a:t>
            </a:r>
            <a:r>
              <a:rPr lang="x-none" altLang="en-US" dirty="0">
                <a:solidFill>
                  <a:srgbClr val="FF0000"/>
                </a:solidFill>
                <a:effectLst>
                  <a:outerShdw blurRad="38100" dist="38100" dir="2700000" algn="tl">
                    <a:srgbClr val="000000">
                      <a:alpha val="43137"/>
                    </a:srgbClr>
                  </a:outerShdw>
                </a:effectLst>
              </a:rPr>
              <a:t>Binary Translation</a:t>
            </a:r>
            <a:r>
              <a:rPr lang="en-US" dirty="0">
                <a:solidFill>
                  <a:srgbClr val="FF0000"/>
                </a:solidFill>
                <a:effectLst>
                  <a:outerShdw blurRad="38100" dist="38100" dir="2700000" algn="tl">
                    <a:srgbClr val="000000">
                      <a:alpha val="43137"/>
                    </a:srgbClr>
                  </a:outerShdw>
                </a:effectLst>
              </a:rPr>
              <a:t> </a:t>
            </a:r>
            <a:r>
              <a:rPr lang="x-none" altLang="en-US" dirty="0">
                <a:solidFill>
                  <a:srgbClr val="FF0000"/>
                </a:solidFill>
                <a:effectLst>
                  <a:outerShdw blurRad="38100" dist="38100" dir="2700000" algn="tl">
                    <a:srgbClr val="000000">
                      <a:alpha val="43137"/>
                    </a:srgbClr>
                  </a:outerShdw>
                </a:effectLst>
              </a:rPr>
              <a:t>and Host-based </a:t>
            </a:r>
            <a:r>
              <a:rPr lang="en-US" dirty="0">
                <a:solidFill>
                  <a:srgbClr val="FF0000"/>
                </a:solidFill>
                <a:effectLst>
                  <a:outerShdw blurRad="38100" dist="38100" dir="2700000" algn="tl">
                    <a:srgbClr val="000000">
                      <a:alpha val="43137"/>
                    </a:srgbClr>
                  </a:outerShdw>
                </a:effectLst>
              </a:rPr>
              <a:t>Virtualization</a:t>
            </a:r>
          </a:p>
        </p:txBody>
      </p:sp>
      <p:sp>
        <p:nvSpPr>
          <p:cNvPr id="3" name="Date Placeholder 2"/>
          <p:cNvSpPr>
            <a:spLocks noGrp="1"/>
          </p:cNvSpPr>
          <p:nvPr>
            <p:ph type="dt" sz="half" idx="10"/>
          </p:nvPr>
        </p:nvSpPr>
        <p:spPr/>
        <p:txBody>
          <a:bodyPr/>
          <a:lstStyle/>
          <a:p>
            <a:fld id="{04B7BB03-B69B-409D-89B3-009ECBE28849}" type="datetime1">
              <a:rPr lang="en-US" smtClean="0"/>
              <a:t>5/22/2025</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20</a:t>
            </a:fld>
            <a:endParaRPr lang="en-US" dirty="0"/>
          </a:p>
        </p:txBody>
      </p:sp>
      <p:sp>
        <p:nvSpPr>
          <p:cNvPr id="8" name="Content Placeholder 7"/>
          <p:cNvSpPr>
            <a:spLocks noGrp="1"/>
          </p:cNvSpPr>
          <p:nvPr>
            <p:ph sz="quarter" idx="1"/>
          </p:nvPr>
        </p:nvSpPr>
        <p:spPr>
          <a:xfrm>
            <a:off x="459740" y="1143000"/>
            <a:ext cx="10674985" cy="4876800"/>
          </a:xfrm>
        </p:spPr>
        <p:txBody>
          <a:bodyPr>
            <a:normAutofit fontScale="70000"/>
          </a:bodyPr>
          <a:lstStyle/>
          <a:p>
            <a:r>
              <a:rPr lang="en-US" dirty="0"/>
              <a:t>Depending on implementation technologies, hardware virtualization </a:t>
            </a:r>
            <a:r>
              <a:rPr lang="x-none" altLang="en-US" dirty="0"/>
              <a:t>VM architectures</a:t>
            </a:r>
            <a:r>
              <a:rPr lang="en-US" dirty="0"/>
              <a:t> can be classified into two categories: </a:t>
            </a:r>
          </a:p>
          <a:p>
            <a:pPr lvl="1"/>
            <a:r>
              <a:rPr lang="x-none" altLang="en-US" dirty="0">
                <a:solidFill>
                  <a:schemeClr val="accent1"/>
                </a:solidFill>
              </a:rPr>
              <a:t>F</a:t>
            </a:r>
            <a:r>
              <a:rPr lang="en-US" dirty="0">
                <a:solidFill>
                  <a:schemeClr val="accent1"/>
                </a:solidFill>
              </a:rPr>
              <a:t>ull virtualization </a:t>
            </a:r>
            <a:r>
              <a:rPr lang="en-US" dirty="0">
                <a:solidFill>
                  <a:schemeClr val="tx1"/>
                </a:solidFill>
              </a:rPr>
              <a:t>and </a:t>
            </a:r>
          </a:p>
          <a:p>
            <a:pPr lvl="1"/>
            <a:r>
              <a:rPr lang="x-none" altLang="en-US" dirty="0">
                <a:solidFill>
                  <a:schemeClr val="accent1"/>
                </a:solidFill>
              </a:rPr>
              <a:t>H</a:t>
            </a:r>
            <a:r>
              <a:rPr lang="en-US" dirty="0">
                <a:solidFill>
                  <a:schemeClr val="accent1"/>
                </a:solidFill>
              </a:rPr>
              <a:t>ost-based virtualization.</a:t>
            </a:r>
          </a:p>
          <a:p>
            <a:endParaRPr lang="en-US" dirty="0">
              <a:solidFill>
                <a:schemeClr val="accent1"/>
              </a:solidFill>
            </a:endParaRPr>
          </a:p>
          <a:p>
            <a:r>
              <a:rPr lang="en-US" b="1" dirty="0"/>
              <a:t>Full virtualization</a:t>
            </a:r>
            <a:r>
              <a:rPr lang="en-US" dirty="0"/>
              <a:t> does not need to modify the host OS. It </a:t>
            </a:r>
            <a:r>
              <a:rPr lang="en-US" b="1" dirty="0"/>
              <a:t>relies on binary translation to trap and to virtualize the execution of certain sensitive, non virtualizable instructions. </a:t>
            </a:r>
          </a:p>
          <a:p>
            <a:r>
              <a:rPr lang="en-US" b="1" dirty="0"/>
              <a:t>In a host-based system, both a host OS and a guest OS are used.</a:t>
            </a:r>
            <a:r>
              <a:rPr lang="en-US" dirty="0"/>
              <a:t> A virtualization software layer is built between the host OS and guest OS. </a:t>
            </a:r>
          </a:p>
          <a:p>
            <a:r>
              <a:rPr lang="en-US" dirty="0"/>
              <a:t>These two classes of VM architecture are introduced next.</a:t>
            </a:r>
          </a:p>
        </p:txBody>
      </p:sp>
    </p:spTree>
  </p:cSld>
  <p:clrMapOvr>
    <a:masterClrMapping/>
  </p:clrMapOvr>
  <p:transition advClick="0">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11276173" cy="715962"/>
          </a:xfrm>
        </p:spPr>
        <p:txBody>
          <a:bodyPr anchor="ctr">
            <a:normAutofit fontScale="90000"/>
          </a:bodyPr>
          <a:lstStyle/>
          <a:p>
            <a:r>
              <a:rPr lang="en-US" dirty="0">
                <a:solidFill>
                  <a:srgbClr val="FF0000"/>
                </a:solidFill>
                <a:effectLst>
                  <a:outerShdw blurRad="38100" dist="38100" dir="2700000" algn="tl">
                    <a:srgbClr val="000000">
                      <a:alpha val="43137"/>
                    </a:srgbClr>
                  </a:outerShdw>
                </a:effectLst>
              </a:rPr>
              <a:t>Binary Translation of Guest OS Requests Using a VMM</a:t>
            </a:r>
          </a:p>
        </p:txBody>
      </p:sp>
      <p:sp>
        <p:nvSpPr>
          <p:cNvPr id="3" name="Date Placeholder 2"/>
          <p:cNvSpPr>
            <a:spLocks noGrp="1"/>
          </p:cNvSpPr>
          <p:nvPr>
            <p:ph type="dt" sz="half" idx="10"/>
          </p:nvPr>
        </p:nvSpPr>
        <p:spPr/>
        <p:txBody>
          <a:bodyPr/>
          <a:lstStyle/>
          <a:p>
            <a:fld id="{04B7BB03-B69B-409D-89B3-009ECBE28849}" type="datetime1">
              <a:rPr lang="en-US" smtClean="0"/>
              <a:t>5/22/2025</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21</a:t>
            </a:fld>
            <a:endParaRPr lang="en-US" dirty="0"/>
          </a:p>
        </p:txBody>
      </p:sp>
      <p:sp>
        <p:nvSpPr>
          <p:cNvPr id="6" name="Content Placeholder 5"/>
          <p:cNvSpPr>
            <a:spLocks noGrp="1"/>
          </p:cNvSpPr>
          <p:nvPr>
            <p:ph sz="quarter" idx="1"/>
          </p:nvPr>
        </p:nvSpPr>
        <p:spPr>
          <a:xfrm>
            <a:off x="464185" y="1371600"/>
            <a:ext cx="5655310" cy="4989830"/>
          </a:xfrm>
        </p:spPr>
        <p:txBody>
          <a:bodyPr>
            <a:normAutofit fontScale="52500"/>
          </a:bodyPr>
          <a:lstStyle/>
          <a:p>
            <a:r>
              <a:rPr lang="en-US" dirty="0"/>
              <a:t>This approach was implemented by VMware and many other software companies.</a:t>
            </a:r>
          </a:p>
          <a:p>
            <a:r>
              <a:rPr lang="en-US" dirty="0"/>
              <a:t>VMware puts the VMM at Ring 0 and the guest OS at Ring 1. The VMM scans the instruction stream and identified the privileged, control- and behavior sensitive instructions. </a:t>
            </a:r>
          </a:p>
          <a:p>
            <a:r>
              <a:rPr lang="en-US" dirty="0"/>
              <a:t>When these instructions are identified, they are trapped into the VMM, which emulates the behavior of these instructions. </a:t>
            </a:r>
          </a:p>
          <a:p>
            <a:r>
              <a:rPr lang="en-US" dirty="0"/>
              <a:t>The method used in this emulation is called binary translation. Therefore, full virtualization combines binary translation and direct execution. </a:t>
            </a:r>
          </a:p>
        </p:txBody>
      </p:sp>
      <p:pic>
        <p:nvPicPr>
          <p:cNvPr id="43010" name="Picture 2"/>
          <p:cNvPicPr>
            <a:picLocks noChangeAspect="1" noChangeArrowheads="1"/>
          </p:cNvPicPr>
          <p:nvPr/>
        </p:nvPicPr>
        <p:blipFill>
          <a:blip r:embed="rId2" cstate="print"/>
          <a:srcRect/>
          <a:stretch>
            <a:fillRect/>
          </a:stretch>
        </p:blipFill>
        <p:spPr bwMode="auto">
          <a:xfrm>
            <a:off x="6096000" y="1205230"/>
            <a:ext cx="5900420" cy="4012565"/>
          </a:xfrm>
          <a:prstGeom prst="rect">
            <a:avLst/>
          </a:prstGeom>
          <a:noFill/>
          <a:ln w="9525">
            <a:noFill/>
            <a:miter lim="800000"/>
            <a:headEnd/>
            <a:tailEnd/>
          </a:ln>
          <a:effectLst/>
        </p:spPr>
      </p:pic>
    </p:spTree>
  </p:cSld>
  <p:clrMapOvr>
    <a:masterClrMapping/>
  </p:clrMapOvr>
  <p:transition advClick="0">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10360501" cy="609600"/>
          </a:xfrm>
        </p:spPr>
        <p:txBody>
          <a:bodyPr>
            <a:normAutofit fontScale="90000"/>
          </a:bodyPr>
          <a:lstStyle/>
          <a:p>
            <a:r>
              <a:rPr lang="en-US" sz="3600" dirty="0">
                <a:solidFill>
                  <a:srgbClr val="FF0000"/>
                </a:solidFill>
                <a:effectLst>
                  <a:outerShdw blurRad="38100" dist="38100" dir="2700000" algn="tl">
                    <a:srgbClr val="000000">
                      <a:alpha val="43137"/>
                    </a:srgbClr>
                  </a:outerShdw>
                </a:effectLst>
              </a:rPr>
              <a:t>Host-Based Virtualization</a:t>
            </a:r>
          </a:p>
        </p:txBody>
      </p:sp>
      <p:sp>
        <p:nvSpPr>
          <p:cNvPr id="3" name="Date Placeholder 2"/>
          <p:cNvSpPr>
            <a:spLocks noGrp="1"/>
          </p:cNvSpPr>
          <p:nvPr>
            <p:ph type="dt" sz="half" idx="10"/>
          </p:nvPr>
        </p:nvSpPr>
        <p:spPr/>
        <p:txBody>
          <a:bodyPr/>
          <a:lstStyle/>
          <a:p>
            <a:fld id="{04B7BB03-B69B-409D-89B3-009ECBE28849}" type="datetime1">
              <a:rPr lang="en-US" smtClean="0"/>
              <a:t>5/22/2025</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22</a:t>
            </a:fld>
            <a:endParaRPr lang="en-US" dirty="0"/>
          </a:p>
        </p:txBody>
      </p:sp>
      <p:sp>
        <p:nvSpPr>
          <p:cNvPr id="6" name="Content Placeholder 5"/>
          <p:cNvSpPr>
            <a:spLocks noGrp="1"/>
          </p:cNvSpPr>
          <p:nvPr>
            <p:ph sz="quarter" idx="1"/>
          </p:nvPr>
        </p:nvSpPr>
        <p:spPr>
          <a:xfrm>
            <a:off x="381000" y="990600"/>
            <a:ext cx="7503160" cy="5029200"/>
          </a:xfrm>
        </p:spPr>
        <p:txBody>
          <a:bodyPr/>
          <a:lstStyle/>
          <a:p>
            <a:r>
              <a:rPr lang="en-US" sz="2000" dirty="0"/>
              <a:t>An alternative VM architecture is to install a virtualization layer on top of the host OS. This host OS is still responsible for managing the hardware.</a:t>
            </a:r>
          </a:p>
          <a:p>
            <a:r>
              <a:rPr lang="en-US" sz="2000" dirty="0"/>
              <a:t>This host-based architecture has some distinct advantages. First, the user can install this VM architecture without modifying the host OS. The virtualizing software can rely on the host OS to provide device drivers and other low-level services. This will simplify the VM design and ease its deployment.</a:t>
            </a:r>
          </a:p>
          <a:p>
            <a:r>
              <a:rPr lang="en-US" sz="2000" dirty="0"/>
              <a:t>Second, the host-based approach appeals to many host machine configurations. Compared to the hypervisor/VMM architecture, the performance of the host-based architecture may also be low</a:t>
            </a:r>
            <a:r>
              <a:rPr lang="x-none" altLang="en-US" sz="2000" dirty="0"/>
              <a:t>.</a:t>
            </a:r>
          </a:p>
          <a:p>
            <a:endParaRPr lang="x-none" altLang="en-US" sz="2000" dirty="0"/>
          </a:p>
        </p:txBody>
      </p:sp>
      <p:pic>
        <p:nvPicPr>
          <p:cNvPr id="4" name="Picture 3"/>
          <p:cNvPicPr>
            <a:picLocks noChangeAspect="1"/>
          </p:cNvPicPr>
          <p:nvPr/>
        </p:nvPicPr>
        <p:blipFill>
          <a:blip r:embed="rId2"/>
          <a:stretch>
            <a:fillRect/>
          </a:stretch>
        </p:blipFill>
        <p:spPr>
          <a:xfrm>
            <a:off x="7822565" y="915670"/>
            <a:ext cx="4169410" cy="4798695"/>
          </a:xfrm>
          <a:prstGeom prst="rect">
            <a:avLst/>
          </a:prstGeom>
        </p:spPr>
      </p:pic>
    </p:spTree>
  </p:cSld>
  <p:clrMapOvr>
    <a:masterClrMapping/>
  </p:clrMapOvr>
  <p:transition advClick="0">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10818973" cy="639762"/>
          </a:xfrm>
        </p:spPr>
        <p:txBody>
          <a:bodyPr>
            <a:normAutofit/>
          </a:bodyPr>
          <a:lstStyle/>
          <a:p>
            <a:r>
              <a:rPr lang="en-US" sz="3600" b="1" dirty="0">
                <a:solidFill>
                  <a:srgbClr val="FF0000"/>
                </a:solidFill>
                <a:effectLst>
                  <a:outerShdw blurRad="38100" dist="38100" dir="2700000" algn="tl">
                    <a:srgbClr val="000000">
                      <a:alpha val="43137"/>
                    </a:srgbClr>
                  </a:outerShdw>
                </a:effectLst>
              </a:rPr>
              <a:t>Para-virtualization</a:t>
            </a:r>
            <a:endParaRPr b="1"/>
          </a:p>
        </p:txBody>
      </p:sp>
      <p:sp>
        <p:nvSpPr>
          <p:cNvPr id="3" name="Date Placeholder 2"/>
          <p:cNvSpPr>
            <a:spLocks noGrp="1"/>
          </p:cNvSpPr>
          <p:nvPr>
            <p:ph type="dt" sz="half" idx="10"/>
          </p:nvPr>
        </p:nvSpPr>
        <p:spPr/>
        <p:txBody>
          <a:bodyPr/>
          <a:lstStyle/>
          <a:p>
            <a:fld id="{04B7BB03-B69B-409D-89B3-009ECBE28849}" type="datetime1">
              <a:rPr lang="en-US" smtClean="0"/>
              <a:t>5/22/2025</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23</a:t>
            </a:fld>
            <a:endParaRPr lang="en-US" dirty="0"/>
          </a:p>
        </p:txBody>
      </p:sp>
      <p:sp>
        <p:nvSpPr>
          <p:cNvPr id="6" name="Content Placeholder 5"/>
          <p:cNvSpPr>
            <a:spLocks noGrp="1"/>
          </p:cNvSpPr>
          <p:nvPr>
            <p:ph sz="quarter" idx="1"/>
          </p:nvPr>
        </p:nvSpPr>
        <p:spPr>
          <a:xfrm>
            <a:off x="381000" y="990600"/>
            <a:ext cx="5257801" cy="4953000"/>
          </a:xfrm>
        </p:spPr>
        <p:txBody>
          <a:bodyPr/>
          <a:lstStyle/>
          <a:p>
            <a:r>
              <a:rPr lang="en-US" sz="2800" dirty="0"/>
              <a:t>Para-virtualization needs to modify the guest operating systems. </a:t>
            </a:r>
          </a:p>
          <a:p>
            <a:r>
              <a:rPr lang="en-US" sz="2800" dirty="0"/>
              <a:t>A para-virtualized VM provides special APIs requiring substantial OS modifications in user applications.</a:t>
            </a:r>
          </a:p>
          <a:p>
            <a:r>
              <a:rPr lang="en-US" sz="2800" dirty="0"/>
              <a:t>Performance degradation is a critical issue of a virtualized system.</a:t>
            </a:r>
          </a:p>
        </p:txBody>
      </p:sp>
      <p:pic>
        <p:nvPicPr>
          <p:cNvPr id="44034" name="Picture 2"/>
          <p:cNvPicPr>
            <a:picLocks noChangeAspect="1" noChangeArrowheads="1"/>
          </p:cNvPicPr>
          <p:nvPr/>
        </p:nvPicPr>
        <p:blipFill>
          <a:blip r:embed="rId3" cstate="print"/>
          <a:srcRect/>
          <a:stretch>
            <a:fillRect/>
          </a:stretch>
        </p:blipFill>
        <p:spPr bwMode="auto">
          <a:xfrm>
            <a:off x="5486400" y="1067435"/>
            <a:ext cx="6393180" cy="3668395"/>
          </a:xfrm>
          <a:prstGeom prst="rect">
            <a:avLst/>
          </a:prstGeom>
          <a:noFill/>
          <a:ln w="9525">
            <a:noFill/>
            <a:miter lim="800000"/>
            <a:headEnd/>
            <a:tailEnd/>
          </a:ln>
          <a:effectLst/>
        </p:spPr>
      </p:pic>
    </p:spTree>
  </p:cSld>
  <p:clrMapOvr>
    <a:overrideClrMapping bg1="lt1" tx1="dk1" bg2="lt2" tx2="dk2" accent1="accent1" accent2="accent2" accent3="accent3" accent4="accent4" accent5="accent5" accent6="accent6" hlink="hlink" folHlink="folHlink"/>
  </p:clrMapOvr>
  <p:transition advClick="0">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10360501" cy="1143000"/>
          </a:xfrm>
        </p:spPr>
        <p:txBody>
          <a:bodyPr anchor="ctr">
            <a:normAutofit/>
          </a:bodyPr>
          <a:lstStyle/>
          <a:p>
            <a:r>
              <a:rPr lang="en-US" sz="3600" dirty="0">
                <a:solidFill>
                  <a:srgbClr val="FF0000"/>
                </a:solidFill>
                <a:effectLst>
                  <a:outerShdw blurRad="38100" dist="38100" dir="2700000" algn="tl">
                    <a:srgbClr val="000000">
                      <a:alpha val="43137"/>
                    </a:srgbClr>
                  </a:outerShdw>
                </a:effectLst>
              </a:rPr>
              <a:t>Full Virtualization vs. Para-Virtualization</a:t>
            </a:r>
          </a:p>
        </p:txBody>
      </p:sp>
      <p:sp>
        <p:nvSpPr>
          <p:cNvPr id="3" name="Date Placeholder 2"/>
          <p:cNvSpPr>
            <a:spLocks noGrp="1"/>
          </p:cNvSpPr>
          <p:nvPr>
            <p:ph type="dt" sz="half" idx="10"/>
          </p:nvPr>
        </p:nvSpPr>
        <p:spPr/>
        <p:txBody>
          <a:bodyPr/>
          <a:lstStyle/>
          <a:p>
            <a:fld id="{04B7BB03-B69B-409D-89B3-009ECBE28849}" type="datetime1">
              <a:rPr lang="en-US" smtClean="0"/>
              <a:t>5/22/2025</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24</a:t>
            </a:fld>
            <a:endParaRPr lang="en-US" dirty="0"/>
          </a:p>
        </p:txBody>
      </p:sp>
      <p:sp>
        <p:nvSpPr>
          <p:cNvPr id="6" name="Content Placeholder 5"/>
          <p:cNvSpPr>
            <a:spLocks noGrp="1"/>
          </p:cNvSpPr>
          <p:nvPr>
            <p:ph sz="quarter" idx="1"/>
          </p:nvPr>
        </p:nvSpPr>
        <p:spPr>
          <a:xfrm>
            <a:off x="381000" y="1066800"/>
            <a:ext cx="10971373" cy="5105400"/>
          </a:xfrm>
        </p:spPr>
        <p:txBody>
          <a:bodyPr>
            <a:normAutofit fontScale="62500"/>
          </a:bodyPr>
          <a:lstStyle/>
          <a:p>
            <a:pPr>
              <a:buNone/>
            </a:pPr>
            <a:r>
              <a:rPr lang="en-US" dirty="0"/>
              <a:t>Full virtualization </a:t>
            </a:r>
          </a:p>
          <a:p>
            <a:r>
              <a:rPr lang="en-US" dirty="0"/>
              <a:t>Does not need to modify guest OS, and critical instructions are emulated by software through the use of binary translation. </a:t>
            </a:r>
          </a:p>
          <a:p>
            <a:r>
              <a:rPr lang="en-US" dirty="0"/>
              <a:t>VMware Workstation applies </a:t>
            </a:r>
            <a:r>
              <a:rPr lang="en-US" b="1" dirty="0"/>
              <a:t>full virtualization</a:t>
            </a:r>
            <a:r>
              <a:rPr lang="en-US" dirty="0"/>
              <a:t>, which </a:t>
            </a:r>
            <a:r>
              <a:rPr lang="en-US" b="1" dirty="0"/>
              <a:t>uses binary translation</a:t>
            </a:r>
            <a:r>
              <a:rPr lang="en-US" dirty="0"/>
              <a:t> to automatically modify x86 software on-the-fly to replace critical instructions.</a:t>
            </a:r>
          </a:p>
          <a:p>
            <a:pPr>
              <a:buNone/>
            </a:pPr>
            <a:r>
              <a:rPr lang="en-US" dirty="0"/>
              <a:t>Advantage: no need to modify OS. </a:t>
            </a:r>
          </a:p>
          <a:p>
            <a:pPr>
              <a:buNone/>
            </a:pPr>
            <a:r>
              <a:rPr lang="en-US" dirty="0"/>
              <a:t>Disadvantage:  binary translation slows down the performance. </a:t>
            </a:r>
          </a:p>
          <a:p>
            <a:pPr>
              <a:buNone/>
            </a:pPr>
            <a:r>
              <a:rPr lang="en-US" dirty="0"/>
              <a:t>Para virtualization </a:t>
            </a:r>
          </a:p>
          <a:p>
            <a:r>
              <a:rPr lang="en-US" dirty="0"/>
              <a:t>Reduces the overhead, but cost of maintaining a paravirtualized OS is high. </a:t>
            </a:r>
          </a:p>
          <a:p>
            <a:r>
              <a:rPr lang="en-US" dirty="0"/>
              <a:t>The improvement depends on the workload.</a:t>
            </a:r>
          </a:p>
          <a:p>
            <a:r>
              <a:rPr lang="en-US" dirty="0"/>
              <a:t>Para virtualization must modify guest OS, non-virtualizable instructions are replaced by hyper calls that communicate directly with the hypervisor or VMM. </a:t>
            </a:r>
          </a:p>
          <a:p>
            <a:r>
              <a:rPr lang="en-US" dirty="0"/>
              <a:t>Para virtualization is supported by Xen, Denali and VMware ESX.</a:t>
            </a:r>
          </a:p>
          <a:p>
            <a:endParaRPr lang="en-US" dirty="0"/>
          </a:p>
        </p:txBody>
      </p:sp>
    </p:spTree>
  </p:cSld>
  <p:clrMapOvr>
    <a:masterClrMapping/>
  </p:clrMapOvr>
  <p:transition advClick="0">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6755" y="237808"/>
            <a:ext cx="10971373" cy="715962"/>
          </a:xfrm>
        </p:spPr>
        <p:txBody>
          <a:bodyPr>
            <a:normAutofit/>
          </a:bodyPr>
          <a:lstStyle/>
          <a:p>
            <a:r>
              <a:rPr lang="en-US" dirty="0">
                <a:solidFill>
                  <a:srgbClr val="FF0000"/>
                </a:solidFill>
                <a:effectLst>
                  <a:outerShdw blurRad="38100" dist="38100" dir="2700000" algn="tl">
                    <a:srgbClr val="000000">
                      <a:alpha val="43137"/>
                    </a:srgbClr>
                  </a:outerShdw>
                </a:effectLst>
              </a:rPr>
              <a:t>The XEN Architecture</a:t>
            </a:r>
            <a:endParaRPr lang="en-US" dirty="0"/>
          </a:p>
        </p:txBody>
      </p:sp>
      <p:sp>
        <p:nvSpPr>
          <p:cNvPr id="3" name="Date Placeholder 2"/>
          <p:cNvSpPr>
            <a:spLocks noGrp="1"/>
          </p:cNvSpPr>
          <p:nvPr>
            <p:ph type="dt" sz="half" idx="10"/>
          </p:nvPr>
        </p:nvSpPr>
        <p:spPr/>
        <p:txBody>
          <a:bodyPr/>
          <a:lstStyle/>
          <a:p>
            <a:fld id="{04B7BB03-B69B-409D-89B3-009ECBE28849}" type="datetime1">
              <a:rPr lang="en-US" smtClean="0"/>
              <a:t>5/22/2025</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25</a:t>
            </a:fld>
            <a:endParaRPr lang="en-US" dirty="0"/>
          </a:p>
        </p:txBody>
      </p:sp>
      <p:sp>
        <p:nvSpPr>
          <p:cNvPr id="6" name="Content Placeholder 5"/>
          <p:cNvSpPr>
            <a:spLocks noGrp="1"/>
          </p:cNvSpPr>
          <p:nvPr>
            <p:ph sz="quarter" idx="1"/>
          </p:nvPr>
        </p:nvSpPr>
        <p:spPr>
          <a:xfrm>
            <a:off x="457200" y="1143000"/>
            <a:ext cx="3962400" cy="4876800"/>
          </a:xfrm>
        </p:spPr>
        <p:txBody>
          <a:bodyPr>
            <a:normAutofit fontScale="55000" lnSpcReduction="10000"/>
          </a:bodyPr>
          <a:lstStyle/>
          <a:p>
            <a:r>
              <a:rPr lang="en-US" dirty="0"/>
              <a:t>Xen is an open source hypervisor program developed by Cambridge University. Xen is a micro-kernel hypervisor, which separates the policy from the mechanism.</a:t>
            </a:r>
          </a:p>
          <a:p>
            <a:r>
              <a:rPr lang="en-US" dirty="0"/>
              <a:t>Xen does not include any device drivers natively . It just provides a mechanism by which a guest OS can have direct access to the physical devices.</a:t>
            </a:r>
          </a:p>
          <a:p>
            <a:r>
              <a:rPr lang="en-US" dirty="0"/>
              <a:t>As a result, the size of the Xen hypervisor is kept rather small. Xen provides a virtual environment located between the hardware and the OS.</a:t>
            </a:r>
          </a:p>
          <a:p>
            <a:endParaRPr lang="en-US" dirty="0"/>
          </a:p>
        </p:txBody>
      </p:sp>
      <p:pic>
        <p:nvPicPr>
          <p:cNvPr id="7" name="Picture 3"/>
          <p:cNvPicPr>
            <a:picLocks noChangeAspect="1" noChangeArrowheads="1"/>
          </p:cNvPicPr>
          <p:nvPr/>
        </p:nvPicPr>
        <p:blipFill>
          <a:blip r:embed="rId2" cstate="print"/>
          <a:srcRect/>
          <a:stretch>
            <a:fillRect/>
          </a:stretch>
        </p:blipFill>
        <p:spPr bwMode="auto">
          <a:xfrm>
            <a:off x="4419600" y="1219200"/>
            <a:ext cx="7640955" cy="4332605"/>
          </a:xfrm>
          <a:prstGeom prst="rect">
            <a:avLst/>
          </a:prstGeom>
          <a:noFill/>
          <a:ln w="9525">
            <a:noFill/>
            <a:miter lim="800000"/>
            <a:headEnd/>
            <a:tailEnd/>
          </a:ln>
          <a:effectLst/>
        </p:spPr>
      </p:pic>
    </p:spTree>
  </p:cSld>
  <p:clrMapOvr>
    <a:masterClrMapping/>
  </p:clrMapOvr>
  <p:transition advClick="0">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84238"/>
            <a:ext cx="11276173" cy="715962"/>
          </a:xfrm>
        </p:spPr>
        <p:txBody>
          <a:bodyPr anchor="ctr">
            <a:normAutofit/>
          </a:bodyPr>
          <a:lstStyle/>
          <a:p>
            <a:r>
              <a:rPr lang="en-US" dirty="0">
                <a:solidFill>
                  <a:srgbClr val="FF0000"/>
                </a:solidFill>
                <a:effectLst>
                  <a:outerShdw blurRad="38100" dist="38100" dir="2700000" algn="tl">
                    <a:srgbClr val="000000">
                      <a:alpha val="43137"/>
                    </a:srgbClr>
                  </a:outerShdw>
                </a:effectLst>
              </a:rPr>
              <a:t>CPU Virtualization</a:t>
            </a:r>
          </a:p>
        </p:txBody>
      </p:sp>
      <p:sp>
        <p:nvSpPr>
          <p:cNvPr id="3" name="Date Placeholder 2"/>
          <p:cNvSpPr>
            <a:spLocks noGrp="1"/>
          </p:cNvSpPr>
          <p:nvPr>
            <p:ph type="dt" sz="half" idx="10"/>
          </p:nvPr>
        </p:nvSpPr>
        <p:spPr/>
        <p:txBody>
          <a:bodyPr/>
          <a:lstStyle/>
          <a:p>
            <a:fld id="{04B7BB03-B69B-409D-89B3-009ECBE28849}" type="datetime1">
              <a:rPr lang="en-US" smtClean="0"/>
              <a:t>5/22/2025</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26</a:t>
            </a:fld>
            <a:endParaRPr lang="en-US" dirty="0"/>
          </a:p>
        </p:txBody>
      </p:sp>
      <p:sp>
        <p:nvSpPr>
          <p:cNvPr id="6" name="Content Placeholder 5"/>
          <p:cNvSpPr>
            <a:spLocks noGrp="1"/>
          </p:cNvSpPr>
          <p:nvPr>
            <p:ph sz="quarter" idx="1"/>
          </p:nvPr>
        </p:nvSpPr>
        <p:spPr>
          <a:xfrm>
            <a:off x="381000" y="1524000"/>
            <a:ext cx="10896600" cy="5334000"/>
          </a:xfrm>
        </p:spPr>
        <p:txBody>
          <a:bodyPr/>
          <a:lstStyle/>
          <a:p>
            <a:r>
              <a:rPr lang="en-US" sz="2000" dirty="0"/>
              <a:t>A VM is a duplicate of an existing computer system in which a majority of the VM instructions are executed on the host processor in native mode. Thus, unprivileged instructions of VMs run directly on the host machine for higher efficiency. Other critical instructions should be handled carefully for correctness and stability. </a:t>
            </a:r>
          </a:p>
          <a:p>
            <a:r>
              <a:rPr lang="en-US" sz="2000" dirty="0"/>
              <a:t>The critical instructions are divided into three categories: </a:t>
            </a:r>
            <a:r>
              <a:rPr lang="en-US" sz="2000" dirty="0">
                <a:solidFill>
                  <a:schemeClr val="accent1"/>
                </a:solidFill>
              </a:rPr>
              <a:t>privileged instructions, control–sensitive instructions, and behavior-sensitive instructions.</a:t>
            </a:r>
            <a:r>
              <a:rPr lang="en-US" sz="2000" dirty="0"/>
              <a:t> </a:t>
            </a:r>
          </a:p>
          <a:p>
            <a:r>
              <a:rPr lang="en-US" sz="2000" dirty="0"/>
              <a:t>Privileged instructions execute in a privileged mode and will be trapped if executed outside this mode. </a:t>
            </a:r>
          </a:p>
          <a:p>
            <a:r>
              <a:rPr lang="en-US" sz="2000" dirty="0"/>
              <a:t>Control-sensitive instructions attempt to change the configuration of resources used. Behavior-sensitive instructions have different behaviors depending on the configuration of resources, including the load and store operations over the virtual memory.</a:t>
            </a:r>
          </a:p>
        </p:txBody>
      </p:sp>
      <p:sp>
        <p:nvSpPr>
          <p:cNvPr id="7" name="Title 1"/>
          <p:cNvSpPr txBox="1"/>
          <p:nvPr/>
        </p:nvSpPr>
        <p:spPr>
          <a:xfrm>
            <a:off x="382272" y="76200"/>
            <a:ext cx="10360501" cy="762000"/>
          </a:xfrm>
          <a:prstGeom prst="rect">
            <a:avLst/>
          </a:prstGeom>
        </p:spPr>
        <p:txBody>
          <a:bodyPr bIns="91440" anchor="b" anchorCtr="0">
            <a:normAutofit fontScale="8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0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ea"/>
                <a:cs typeface="+mj-cs"/>
              </a:rPr>
              <a:t>Virtualization of CPU, Memory, and I/O Devices</a:t>
            </a:r>
            <a:endParaRPr kumimoji="0" lang="en-US" sz="4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ransition advClick="0">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4B7BB03-B69B-409D-89B3-009ECBE28849}" type="datetime1">
              <a:rPr lang="en-US" smtClean="0"/>
              <a:t>5/22/2025</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27</a:t>
            </a:fld>
            <a:endParaRPr lang="en-US" dirty="0"/>
          </a:p>
        </p:txBody>
      </p:sp>
      <p:sp>
        <p:nvSpPr>
          <p:cNvPr id="6" name="Content Placeholder 5"/>
          <p:cNvSpPr>
            <a:spLocks noGrp="1"/>
          </p:cNvSpPr>
          <p:nvPr>
            <p:ph sz="quarter" idx="1"/>
          </p:nvPr>
        </p:nvSpPr>
        <p:spPr>
          <a:xfrm>
            <a:off x="381000" y="685800"/>
            <a:ext cx="10830560" cy="5334000"/>
          </a:xfrm>
        </p:spPr>
        <p:txBody>
          <a:bodyPr>
            <a:normAutofit fontScale="70000"/>
          </a:bodyPr>
          <a:lstStyle/>
          <a:p>
            <a:r>
              <a:rPr lang="en-US" dirty="0"/>
              <a:t>A CPU architecture is virtualizable if it supports the ability to run the VM’s privileged</a:t>
            </a:r>
          </a:p>
          <a:p>
            <a:r>
              <a:rPr lang="en-US" dirty="0"/>
              <a:t>and unprivileged instructions in the CPU’s user mode while the VMM runs in supervisor mode. </a:t>
            </a:r>
          </a:p>
          <a:p>
            <a:r>
              <a:rPr lang="en-US" dirty="0"/>
              <a:t>When the privileged instructions including control- and behavior-sensitive instructions of a VM are executed, they are trapped in the VMM. In this case, the VMM acts as a unified mediator for hardware access from different VMs to guarantee the correctness and stability of the whole system. However, not all CPU architectures are virtualizable.</a:t>
            </a:r>
          </a:p>
          <a:p>
            <a:r>
              <a:rPr lang="en-US" dirty="0"/>
              <a:t> RI SC CPU architectures can be naturally virtualized because all control and behavior-sensitive instructions are privileged instructions. </a:t>
            </a:r>
          </a:p>
          <a:p>
            <a:r>
              <a:rPr lang="en-US" dirty="0"/>
              <a:t>On the contrary, x86 CPU architectures are not primarily designed to support virtualization.</a:t>
            </a:r>
          </a:p>
        </p:txBody>
      </p:sp>
    </p:spTree>
  </p:cSld>
  <p:clrMapOvr>
    <a:masterClrMapping/>
  </p:clrMapOvr>
  <p:transition advClick="0">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1352373" cy="715962"/>
          </a:xfrm>
        </p:spPr>
        <p:txBody>
          <a:bodyPr>
            <a:normAutofit/>
          </a:bodyPr>
          <a:lstStyle/>
          <a:p>
            <a:r>
              <a:rPr lang="en-US" sz="3600" dirty="0">
                <a:solidFill>
                  <a:srgbClr val="FF0000"/>
                </a:solidFill>
                <a:effectLst>
                  <a:outerShdw blurRad="38100" dist="38100" dir="2700000" algn="tl">
                    <a:srgbClr val="000000">
                      <a:alpha val="43137"/>
                    </a:srgbClr>
                  </a:outerShdw>
                </a:effectLst>
              </a:rPr>
              <a:t>Memory</a:t>
            </a:r>
            <a:r>
              <a:rPr lang="en-US" dirty="0"/>
              <a:t> </a:t>
            </a:r>
            <a:r>
              <a:rPr lang="en-US" sz="3600" dirty="0">
                <a:solidFill>
                  <a:srgbClr val="FF0000"/>
                </a:solidFill>
                <a:effectLst>
                  <a:outerShdw blurRad="38100" dist="38100" dir="2700000" algn="tl">
                    <a:srgbClr val="000000">
                      <a:alpha val="43137"/>
                    </a:srgbClr>
                  </a:outerShdw>
                </a:effectLst>
              </a:rPr>
              <a:t>Virtualization</a:t>
            </a:r>
          </a:p>
        </p:txBody>
      </p:sp>
      <p:sp>
        <p:nvSpPr>
          <p:cNvPr id="3" name="Date Placeholder 2"/>
          <p:cNvSpPr>
            <a:spLocks noGrp="1"/>
          </p:cNvSpPr>
          <p:nvPr>
            <p:ph type="dt" sz="half" idx="10"/>
          </p:nvPr>
        </p:nvSpPr>
        <p:spPr/>
        <p:txBody>
          <a:bodyPr/>
          <a:lstStyle/>
          <a:p>
            <a:fld id="{04B7BB03-B69B-409D-89B3-009ECBE28849}" type="datetime1">
              <a:rPr lang="en-US" smtClean="0"/>
              <a:t>5/22/2025</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28</a:t>
            </a:fld>
            <a:endParaRPr lang="en-US" dirty="0"/>
          </a:p>
        </p:txBody>
      </p:sp>
      <p:sp>
        <p:nvSpPr>
          <p:cNvPr id="6" name="Content Placeholder 5"/>
          <p:cNvSpPr>
            <a:spLocks noGrp="1"/>
          </p:cNvSpPr>
          <p:nvPr>
            <p:ph sz="quarter" idx="1"/>
          </p:nvPr>
        </p:nvSpPr>
        <p:spPr>
          <a:xfrm>
            <a:off x="381635" y="1066800"/>
            <a:ext cx="10862945" cy="4953000"/>
          </a:xfrm>
        </p:spPr>
        <p:txBody>
          <a:bodyPr/>
          <a:lstStyle/>
          <a:p>
            <a:r>
              <a:rPr lang="en-US" sz="2400" dirty="0"/>
              <a:t>Virtual memory virtualization is similar to the virtual memory support provided by modern operating systems. I n a traditional execution environment, the operating system maintains mappings of virtual  memory to ma chine memory using page tables, which is a one-stage mapping from virtual memory to machine memory.</a:t>
            </a:r>
          </a:p>
          <a:p>
            <a:r>
              <a:rPr lang="en-US" sz="2400" dirty="0"/>
              <a:t>However, in a virtual execution environment, virtual memory virtualization involves sharing the physical system memory in RAM and dynamically allocating it to the physical  memory of the VMs.</a:t>
            </a:r>
          </a:p>
          <a:p>
            <a:r>
              <a:rPr lang="en-US" sz="2400" dirty="0"/>
              <a:t>That means a two-stage mapping process should be maintained by the guest OS and the VMM, respectively: virtual memory to physical memory and physical memory to machine memory.</a:t>
            </a:r>
          </a:p>
        </p:txBody>
      </p:sp>
    </p:spTree>
  </p:cSld>
  <p:clrMapOvr>
    <a:masterClrMapping/>
  </p:clrMapOvr>
  <p:transition advClick="0">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0666573" cy="792162"/>
          </a:xfrm>
        </p:spPr>
        <p:txBody>
          <a:bodyPr/>
          <a:lstStyle/>
          <a:p>
            <a:r>
              <a:rPr lang="en-US" dirty="0">
                <a:solidFill>
                  <a:srgbClr val="FF0000"/>
                </a:solidFill>
                <a:effectLst>
                  <a:outerShdw blurRad="38100" dist="38100" dir="2700000" algn="tl">
                    <a:srgbClr val="000000">
                      <a:alpha val="43137"/>
                    </a:srgbClr>
                  </a:outerShdw>
                </a:effectLst>
              </a:rPr>
              <a:t> I/O Virtualization</a:t>
            </a:r>
          </a:p>
        </p:txBody>
      </p:sp>
      <p:sp>
        <p:nvSpPr>
          <p:cNvPr id="3" name="Date Placeholder 2"/>
          <p:cNvSpPr>
            <a:spLocks noGrp="1"/>
          </p:cNvSpPr>
          <p:nvPr>
            <p:ph type="dt" sz="half" idx="10"/>
          </p:nvPr>
        </p:nvSpPr>
        <p:spPr/>
        <p:txBody>
          <a:bodyPr/>
          <a:lstStyle/>
          <a:p>
            <a:fld id="{04B7BB03-B69B-409D-89B3-009ECBE28849}" type="datetime1">
              <a:rPr lang="en-US" smtClean="0"/>
              <a:t>5/22/2025</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29</a:t>
            </a:fld>
            <a:endParaRPr lang="en-US" dirty="0"/>
          </a:p>
        </p:txBody>
      </p:sp>
      <p:sp>
        <p:nvSpPr>
          <p:cNvPr id="6" name="Content Placeholder 5"/>
          <p:cNvSpPr>
            <a:spLocks noGrp="1"/>
          </p:cNvSpPr>
          <p:nvPr>
            <p:ph sz="quarter" idx="1"/>
          </p:nvPr>
        </p:nvSpPr>
        <p:spPr>
          <a:xfrm>
            <a:off x="379730" y="1219200"/>
            <a:ext cx="10960735" cy="4800600"/>
          </a:xfrm>
        </p:spPr>
        <p:txBody>
          <a:bodyPr>
            <a:normAutofit fontScale="70000"/>
          </a:bodyPr>
          <a:lstStyle/>
          <a:p>
            <a:r>
              <a:rPr lang="en-US" dirty="0"/>
              <a:t>there are three ways to implement I/O virtualization: </a:t>
            </a:r>
            <a:r>
              <a:rPr lang="en-US" dirty="0">
                <a:solidFill>
                  <a:schemeClr val="accent1"/>
                </a:solidFill>
              </a:rPr>
              <a:t>full device emulation, para-virtualization, and direct I/O</a:t>
            </a:r>
            <a:r>
              <a:rPr lang="en-US" dirty="0"/>
              <a:t>.</a:t>
            </a:r>
          </a:p>
          <a:p>
            <a:r>
              <a:rPr lang="en-US" dirty="0"/>
              <a:t>I/O virtualization. Generally, this approach emulates well-known, real-world devices. All the functions of a device or bus infrastructure, such as device enumeration, identification, interrupts, and DMA, are replicated in software. This software is located in the VMM and acts as a virtual device.</a:t>
            </a:r>
          </a:p>
          <a:p>
            <a:r>
              <a:rPr lang="en-US" dirty="0"/>
              <a:t>The para-virtualization method of I/O virtualization is typically used in Xen. It is also known as the split driver model consisting of a frontend driver and a backend driver. It achieves beer device performance than full device emulation, it comes with a higher CPU overhead</a:t>
            </a:r>
          </a:p>
          <a:p>
            <a:r>
              <a:rPr lang="en-US" dirty="0"/>
              <a:t>Direct I/O virtualization lets the VM access devices directly. It can achieve close-to native performance without high CPU costs.</a:t>
            </a:r>
          </a:p>
          <a:p>
            <a:endParaRPr lang="en-US" dirty="0"/>
          </a:p>
          <a:p>
            <a:endParaRPr lang="en-US" dirty="0"/>
          </a:p>
        </p:txBody>
      </p:sp>
    </p:spTree>
  </p:cSld>
  <p:clrMapOvr>
    <a:masterClrMapping/>
  </p:clrMapOvr>
  <p:transition advClick="0">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4B7BB03-B69B-409D-89B3-009ECBE28849}" type="datetime1">
              <a:rPr lang="en-US" smtClean="0"/>
              <a:t>5/22/2025</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3</a:t>
            </a:fld>
            <a:endParaRPr lang="en-US" dirty="0"/>
          </a:p>
        </p:txBody>
      </p:sp>
      <p:sp>
        <p:nvSpPr>
          <p:cNvPr id="7" name="Title 1"/>
          <p:cNvSpPr>
            <a:spLocks noGrp="1"/>
          </p:cNvSpPr>
          <p:nvPr>
            <p:ph type="title"/>
          </p:nvPr>
        </p:nvSpPr>
        <p:spPr>
          <a:xfrm>
            <a:off x="533400" y="76200"/>
            <a:ext cx="11530066" cy="914400"/>
          </a:xfrm>
        </p:spPr>
        <p:txBody>
          <a:bodyPr/>
          <a:lstStyle/>
          <a:p>
            <a:r>
              <a:rPr lang="en-US" b="1" dirty="0">
                <a:solidFill>
                  <a:srgbClr val="FF0000"/>
                </a:solidFill>
                <a:effectLst>
                  <a:outerShdw blurRad="38100" dist="38100" dir="2700000" algn="tl">
                    <a:srgbClr val="000000">
                      <a:alpha val="43137"/>
                    </a:srgbClr>
                  </a:outerShdw>
                </a:effectLst>
              </a:rPr>
              <a:t>Implementation Levels of Virtualization</a:t>
            </a:r>
          </a:p>
        </p:txBody>
      </p:sp>
      <p:sp>
        <p:nvSpPr>
          <p:cNvPr id="8" name="Content Placeholder 2"/>
          <p:cNvSpPr>
            <a:spLocks noGrp="1"/>
          </p:cNvSpPr>
          <p:nvPr>
            <p:ph idx="1"/>
          </p:nvPr>
        </p:nvSpPr>
        <p:spPr>
          <a:xfrm>
            <a:off x="381000" y="990600"/>
            <a:ext cx="11276171" cy="5102225"/>
          </a:xfrm>
        </p:spPr>
        <p:txBody>
          <a:bodyPr>
            <a:normAutofit fontScale="90000" lnSpcReduction="10000"/>
          </a:bodyPr>
          <a:lstStyle/>
          <a:p>
            <a:pPr marL="59055" indent="-59055">
              <a:buNone/>
            </a:pPr>
            <a:r>
              <a:rPr lang="en-US" sz="2400" dirty="0"/>
              <a:t>Virtualization technology benefits the computer and IT industries by enabling users to share expensive hardware resources by multiplexing VMs on the same set of hardware hosts. </a:t>
            </a:r>
          </a:p>
          <a:p>
            <a:pPr marL="59055" indent="-59055">
              <a:buNone/>
            </a:pPr>
            <a:r>
              <a:rPr lang="en-US" sz="2400" dirty="0"/>
              <a:t>Virtual workspaces: </a:t>
            </a:r>
          </a:p>
          <a:p>
            <a:pPr lvl="1"/>
            <a:r>
              <a:rPr lang="en-US" sz="2000" dirty="0"/>
              <a:t>An abstraction of an execution environment that can be made dynamically available to authorized clients by using well-defined protocols, </a:t>
            </a:r>
          </a:p>
          <a:p>
            <a:pPr lvl="1"/>
            <a:r>
              <a:rPr lang="en-US" sz="2000" dirty="0"/>
              <a:t>Resource quota (e.g. CPU, memory share),</a:t>
            </a:r>
          </a:p>
          <a:p>
            <a:pPr lvl="1"/>
            <a:r>
              <a:rPr lang="en-US" sz="2000" dirty="0"/>
              <a:t>Software configuration (e.g. O/S, provided services). </a:t>
            </a:r>
          </a:p>
          <a:p>
            <a:r>
              <a:rPr lang="en-US" sz="2400" dirty="0"/>
              <a:t>Implement on Virtual Machines (VMs): </a:t>
            </a:r>
          </a:p>
          <a:p>
            <a:pPr lvl="1"/>
            <a:r>
              <a:rPr lang="en-US" sz="2000" dirty="0"/>
              <a:t>Abstraction of a physical host machine,</a:t>
            </a:r>
          </a:p>
          <a:p>
            <a:pPr lvl="1"/>
            <a:r>
              <a:rPr lang="en-US" sz="2000" dirty="0"/>
              <a:t>Hypervisor intercepts and emulates instructions</a:t>
            </a:r>
          </a:p>
          <a:p>
            <a:pPr marL="457200" lvl="1" indent="0">
              <a:buNone/>
            </a:pPr>
            <a:r>
              <a:rPr lang="en-US" sz="2000" dirty="0"/>
              <a:t>    from VMs and allows management of VMs</a:t>
            </a:r>
            <a:r>
              <a:rPr lang="x-none" altLang="en-US" sz="2000" dirty="0"/>
              <a:t>.</a:t>
            </a:r>
          </a:p>
          <a:p>
            <a:pPr lvl="1"/>
            <a:r>
              <a:rPr lang="en-US" sz="2000" dirty="0"/>
              <a:t>VMWare, Xen, etc.</a:t>
            </a:r>
          </a:p>
          <a:p>
            <a:r>
              <a:rPr lang="en-US" sz="2400" dirty="0"/>
              <a:t>Provide infrastructure API:</a:t>
            </a:r>
          </a:p>
          <a:p>
            <a:pPr lvl="1"/>
            <a:r>
              <a:rPr lang="en-US" sz="2000" dirty="0"/>
              <a:t>Plug-ins to hardware/support structures</a:t>
            </a:r>
          </a:p>
        </p:txBody>
      </p:sp>
      <p:grpSp>
        <p:nvGrpSpPr>
          <p:cNvPr id="9" name="Group 23"/>
          <p:cNvGrpSpPr/>
          <p:nvPr/>
        </p:nvGrpSpPr>
        <p:grpSpPr bwMode="auto">
          <a:xfrm>
            <a:off x="7403465" y="2773680"/>
            <a:ext cx="4188460" cy="3322609"/>
            <a:chOff x="5638800" y="1676400"/>
            <a:chExt cx="2895600" cy="2349094"/>
          </a:xfrm>
        </p:grpSpPr>
        <p:sp>
          <p:nvSpPr>
            <p:cNvPr id="10" name="Rounded Rectangle 12"/>
            <p:cNvSpPr>
              <a:spLocks noChangeArrowheads="1"/>
            </p:cNvSpPr>
            <p:nvPr/>
          </p:nvSpPr>
          <p:spPr bwMode="auto">
            <a:xfrm>
              <a:off x="5638800" y="3276600"/>
              <a:ext cx="2895600" cy="457200"/>
            </a:xfrm>
            <a:prstGeom prst="roundRect">
              <a:avLst>
                <a:gd name="adj" fmla="val 16667"/>
              </a:avLst>
            </a:prstGeom>
            <a:solidFill>
              <a:srgbClr val="FFCC99"/>
            </a:solidFill>
            <a:ln w="9525">
              <a:solidFill>
                <a:schemeClr val="bg2"/>
              </a:solidFill>
              <a:round/>
            </a:ln>
          </p:spPr>
          <p:txBody>
            <a:bodyPr anchor="ctr"/>
            <a:lstStyle/>
            <a:p>
              <a:pPr algn="ctr"/>
              <a:r>
                <a:rPr lang="en-US" sz="1400" dirty="0">
                  <a:solidFill>
                    <a:srgbClr val="C00000"/>
                  </a:solidFill>
                </a:rPr>
                <a:t>Hardware</a:t>
              </a:r>
            </a:p>
          </p:txBody>
        </p:sp>
        <p:sp>
          <p:nvSpPr>
            <p:cNvPr id="11" name="Rounded Rectangle 13"/>
            <p:cNvSpPr>
              <a:spLocks noChangeArrowheads="1"/>
            </p:cNvSpPr>
            <p:nvPr/>
          </p:nvSpPr>
          <p:spPr bwMode="auto">
            <a:xfrm>
              <a:off x="5638800" y="2209800"/>
              <a:ext cx="914400" cy="457200"/>
            </a:xfrm>
            <a:prstGeom prst="roundRect">
              <a:avLst>
                <a:gd name="adj" fmla="val 16667"/>
              </a:avLst>
            </a:prstGeom>
            <a:solidFill>
              <a:srgbClr val="CCFF99"/>
            </a:solidFill>
            <a:ln w="9525">
              <a:solidFill>
                <a:schemeClr val="bg2"/>
              </a:solidFill>
              <a:round/>
            </a:ln>
          </p:spPr>
          <p:txBody>
            <a:bodyPr anchor="ctr"/>
            <a:lstStyle/>
            <a:p>
              <a:pPr algn="ctr"/>
              <a:r>
                <a:rPr lang="en-US" sz="1400" dirty="0">
                  <a:solidFill>
                    <a:srgbClr val="C00000"/>
                  </a:solidFill>
                </a:rPr>
                <a:t>OS</a:t>
              </a:r>
            </a:p>
          </p:txBody>
        </p:sp>
        <p:sp>
          <p:nvSpPr>
            <p:cNvPr id="12" name="Rounded Rectangle 14"/>
            <p:cNvSpPr>
              <a:spLocks noChangeArrowheads="1"/>
            </p:cNvSpPr>
            <p:nvPr/>
          </p:nvSpPr>
          <p:spPr bwMode="auto">
            <a:xfrm>
              <a:off x="5638800" y="1676400"/>
              <a:ext cx="914400" cy="457201"/>
            </a:xfrm>
            <a:prstGeom prst="roundRect">
              <a:avLst>
                <a:gd name="adj" fmla="val 16667"/>
              </a:avLst>
            </a:prstGeom>
            <a:solidFill>
              <a:schemeClr val="accent1"/>
            </a:solidFill>
            <a:ln w="9525">
              <a:solidFill>
                <a:schemeClr val="bg2"/>
              </a:solidFill>
              <a:round/>
            </a:ln>
          </p:spPr>
          <p:txBody>
            <a:bodyPr anchor="ctr"/>
            <a:lstStyle/>
            <a:p>
              <a:pPr algn="ctr"/>
              <a:r>
                <a:rPr lang="en-US" sz="1400" dirty="0">
                  <a:solidFill>
                    <a:srgbClr val="C00000"/>
                  </a:solidFill>
                </a:rPr>
                <a:t>App</a:t>
              </a:r>
            </a:p>
          </p:txBody>
        </p:sp>
        <p:sp>
          <p:nvSpPr>
            <p:cNvPr id="13" name="Rounded Rectangle 15"/>
            <p:cNvSpPr>
              <a:spLocks noChangeArrowheads="1"/>
            </p:cNvSpPr>
            <p:nvPr/>
          </p:nvSpPr>
          <p:spPr bwMode="auto">
            <a:xfrm>
              <a:off x="6629400" y="1676400"/>
              <a:ext cx="914400" cy="457200"/>
            </a:xfrm>
            <a:prstGeom prst="roundRect">
              <a:avLst>
                <a:gd name="adj" fmla="val 16667"/>
              </a:avLst>
            </a:prstGeom>
            <a:solidFill>
              <a:schemeClr val="accent1"/>
            </a:solidFill>
            <a:ln w="9525">
              <a:solidFill>
                <a:schemeClr val="bg2"/>
              </a:solidFill>
              <a:round/>
            </a:ln>
          </p:spPr>
          <p:txBody>
            <a:bodyPr anchor="ctr"/>
            <a:lstStyle/>
            <a:p>
              <a:pPr algn="ctr"/>
              <a:r>
                <a:rPr lang="en-US" sz="1400" dirty="0">
                  <a:solidFill>
                    <a:srgbClr val="C00000"/>
                  </a:solidFill>
                </a:rPr>
                <a:t>App</a:t>
              </a:r>
            </a:p>
          </p:txBody>
        </p:sp>
        <p:sp>
          <p:nvSpPr>
            <p:cNvPr id="14" name="Rounded Rectangle 16"/>
            <p:cNvSpPr>
              <a:spLocks noChangeArrowheads="1"/>
            </p:cNvSpPr>
            <p:nvPr/>
          </p:nvSpPr>
          <p:spPr bwMode="auto">
            <a:xfrm>
              <a:off x="7620000" y="1676400"/>
              <a:ext cx="914400" cy="457200"/>
            </a:xfrm>
            <a:prstGeom prst="roundRect">
              <a:avLst>
                <a:gd name="adj" fmla="val 16667"/>
              </a:avLst>
            </a:prstGeom>
            <a:solidFill>
              <a:schemeClr val="accent1"/>
            </a:solidFill>
            <a:ln w="9525">
              <a:solidFill>
                <a:schemeClr val="bg2"/>
              </a:solidFill>
              <a:round/>
            </a:ln>
          </p:spPr>
          <p:txBody>
            <a:bodyPr anchor="ctr"/>
            <a:lstStyle/>
            <a:p>
              <a:pPr algn="ctr"/>
              <a:r>
                <a:rPr lang="en-US" sz="1400" dirty="0">
                  <a:solidFill>
                    <a:srgbClr val="C00000"/>
                  </a:solidFill>
                </a:rPr>
                <a:t>App</a:t>
              </a:r>
            </a:p>
          </p:txBody>
        </p:sp>
        <p:sp>
          <p:nvSpPr>
            <p:cNvPr id="15" name="Rounded Rectangle 17"/>
            <p:cNvSpPr>
              <a:spLocks noChangeArrowheads="1"/>
            </p:cNvSpPr>
            <p:nvPr/>
          </p:nvSpPr>
          <p:spPr bwMode="auto">
            <a:xfrm>
              <a:off x="5638800" y="2743200"/>
              <a:ext cx="2895600" cy="457200"/>
            </a:xfrm>
            <a:prstGeom prst="roundRect">
              <a:avLst>
                <a:gd name="adj" fmla="val 16667"/>
              </a:avLst>
            </a:prstGeom>
            <a:solidFill>
              <a:srgbClr val="CC99FF"/>
            </a:solidFill>
            <a:ln w="9525">
              <a:solidFill>
                <a:schemeClr val="bg2"/>
              </a:solidFill>
              <a:round/>
            </a:ln>
          </p:spPr>
          <p:txBody>
            <a:bodyPr anchor="ctr"/>
            <a:lstStyle/>
            <a:p>
              <a:pPr algn="ctr"/>
              <a:r>
                <a:rPr lang="en-US" sz="1400" dirty="0">
                  <a:solidFill>
                    <a:srgbClr val="C00000"/>
                  </a:solidFill>
                </a:rPr>
                <a:t>Hypervisor</a:t>
              </a:r>
            </a:p>
          </p:txBody>
        </p:sp>
        <p:sp>
          <p:nvSpPr>
            <p:cNvPr id="16" name="Rounded Rectangle 18"/>
            <p:cNvSpPr>
              <a:spLocks noChangeArrowheads="1"/>
            </p:cNvSpPr>
            <p:nvPr/>
          </p:nvSpPr>
          <p:spPr bwMode="auto">
            <a:xfrm>
              <a:off x="6629400" y="2209800"/>
              <a:ext cx="914400" cy="457200"/>
            </a:xfrm>
            <a:prstGeom prst="roundRect">
              <a:avLst>
                <a:gd name="adj" fmla="val 16667"/>
              </a:avLst>
            </a:prstGeom>
            <a:solidFill>
              <a:srgbClr val="CCFF99"/>
            </a:solidFill>
            <a:ln w="9525">
              <a:solidFill>
                <a:schemeClr val="bg2"/>
              </a:solidFill>
              <a:round/>
            </a:ln>
          </p:spPr>
          <p:txBody>
            <a:bodyPr anchor="ctr"/>
            <a:lstStyle/>
            <a:p>
              <a:pPr algn="ctr"/>
              <a:r>
                <a:rPr lang="en-US" sz="1400" dirty="0">
                  <a:solidFill>
                    <a:srgbClr val="C00000"/>
                  </a:solidFill>
                </a:rPr>
                <a:t>OS</a:t>
              </a:r>
            </a:p>
          </p:txBody>
        </p:sp>
        <p:sp>
          <p:nvSpPr>
            <p:cNvPr id="17" name="Rounded Rectangle 19"/>
            <p:cNvSpPr>
              <a:spLocks noChangeArrowheads="1"/>
            </p:cNvSpPr>
            <p:nvPr/>
          </p:nvSpPr>
          <p:spPr bwMode="auto">
            <a:xfrm>
              <a:off x="7620000" y="2209800"/>
              <a:ext cx="914400" cy="457200"/>
            </a:xfrm>
            <a:prstGeom prst="roundRect">
              <a:avLst>
                <a:gd name="adj" fmla="val 16667"/>
              </a:avLst>
            </a:prstGeom>
            <a:solidFill>
              <a:srgbClr val="CCFF99"/>
            </a:solidFill>
            <a:ln w="9525">
              <a:solidFill>
                <a:schemeClr val="bg2"/>
              </a:solidFill>
              <a:round/>
            </a:ln>
          </p:spPr>
          <p:txBody>
            <a:bodyPr anchor="ctr"/>
            <a:lstStyle/>
            <a:p>
              <a:pPr algn="ctr"/>
              <a:r>
                <a:rPr lang="en-US" sz="1400" dirty="0">
                  <a:solidFill>
                    <a:srgbClr val="C00000"/>
                  </a:solidFill>
                </a:rPr>
                <a:t>OS</a:t>
              </a:r>
            </a:p>
          </p:txBody>
        </p:sp>
        <p:sp>
          <p:nvSpPr>
            <p:cNvPr id="18" name="TextBox 21"/>
            <p:cNvSpPr txBox="1">
              <a:spLocks noChangeArrowheads="1"/>
            </p:cNvSpPr>
            <p:nvPr/>
          </p:nvSpPr>
          <p:spPr bwMode="auto">
            <a:xfrm>
              <a:off x="6473421" y="3810000"/>
              <a:ext cx="1203313" cy="215494"/>
            </a:xfrm>
            <a:prstGeom prst="rect">
              <a:avLst/>
            </a:prstGeom>
            <a:noFill/>
            <a:ln w="9525">
              <a:noFill/>
              <a:miter lim="800000"/>
            </a:ln>
          </p:spPr>
          <p:txBody>
            <a:bodyPr wrap="square">
              <a:spAutoFit/>
            </a:bodyPr>
            <a:lstStyle/>
            <a:p>
              <a:r>
                <a:rPr lang="en-US" sz="1400" dirty="0">
                  <a:solidFill>
                    <a:srgbClr val="C00000"/>
                  </a:solidFill>
                </a:rPr>
                <a:t>Virtualized Stack</a:t>
              </a:r>
            </a:p>
          </p:txBody>
        </p:sp>
      </p:grpSp>
    </p:spTree>
  </p:cSld>
  <p:clrMapOvr>
    <a:masterClrMapping/>
  </p:clrMapOvr>
  <p:transition advClick="0">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220" y="342900"/>
            <a:ext cx="11109960" cy="582613"/>
          </a:xfrm>
        </p:spPr>
        <p:txBody>
          <a:bodyPr/>
          <a:lstStyle/>
          <a:p>
            <a:r>
              <a:rPr lang="x-none" altLang="en-US">
                <a:solidFill>
                  <a:srgbClr val="FF0000"/>
                </a:solidFill>
                <a:effectLst>
                  <a:outerShdw blurRad="38100" dist="38100" dir="2700000" algn="tl">
                    <a:srgbClr val="000000">
                      <a:alpha val="43137"/>
                    </a:srgbClr>
                  </a:outerShdw>
                </a:effectLst>
              </a:rPr>
              <a:t>Diskless Beowulf Cluster - PelicanHPC </a:t>
            </a:r>
          </a:p>
        </p:txBody>
      </p:sp>
      <p:sp>
        <p:nvSpPr>
          <p:cNvPr id="3" name="Content Placeholder 2"/>
          <p:cNvSpPr>
            <a:spLocks noGrp="1"/>
          </p:cNvSpPr>
          <p:nvPr>
            <p:ph idx="1"/>
          </p:nvPr>
        </p:nvSpPr>
        <p:spPr>
          <a:xfrm>
            <a:off x="617220" y="1250950"/>
            <a:ext cx="11109960" cy="4953000"/>
          </a:xfrm>
        </p:spPr>
        <p:txBody>
          <a:bodyPr/>
          <a:lstStyle/>
          <a:p>
            <a:r>
              <a:rPr lang="en-US"/>
              <a:t>PelicanHPC is a rapid (around 5 minutes, when you know what you're doing) means of setting up a high performance computing (HPC) cluster for parallel computing using MPI. </a:t>
            </a:r>
          </a:p>
          <a:p>
            <a:r>
              <a:rPr lang="x-none" altLang="en-US"/>
              <a:t>We will see</a:t>
            </a:r>
            <a:r>
              <a:rPr lang="en-US"/>
              <a:t> what PelicanHPC does, how to use the released CD images to set up a HPC cluster, and some basic examples of usage.</a:t>
            </a:r>
          </a:p>
        </p:txBody>
      </p:sp>
      <p:sp>
        <p:nvSpPr>
          <p:cNvPr id="4" name="Date Placeholder 3"/>
          <p:cNvSpPr>
            <a:spLocks noGrp="1"/>
          </p:cNvSpPr>
          <p:nvPr>
            <p:ph type="dt" sz="half" idx="10"/>
          </p:nvPr>
        </p:nvSpPr>
        <p:spPr/>
        <p:txBody>
          <a:bodyPr/>
          <a:lstStyle/>
          <a:p>
            <a:fld id="{E92A0B75-F6A1-41CC-B4BB-A963B72C2CBF}" type="datetime1">
              <a:rPr lang="en-US" smtClean="0"/>
              <a:t>5/22/2025</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30</a:t>
            </a:fld>
            <a:endParaRPr lang="en-US" dirty="0"/>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92A0B75-F6A1-41CC-B4BB-A963B72C2CBF}" type="datetime1">
              <a:rPr lang="en-US" smtClean="0"/>
              <a:t>5/22/2025</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31</a:t>
            </a:fld>
            <a:endParaRPr lang="en-US" dirty="0"/>
          </a:p>
        </p:txBody>
      </p:sp>
      <p:pic>
        <p:nvPicPr>
          <p:cNvPr id="6" name="Content Placeholder 5"/>
          <p:cNvPicPr>
            <a:picLocks noGrp="1" noChangeAspect="1"/>
          </p:cNvPicPr>
          <p:nvPr>
            <p:ph idx="1"/>
          </p:nvPr>
        </p:nvPicPr>
        <p:blipFill>
          <a:blip r:embed="rId2"/>
          <a:stretch>
            <a:fillRect/>
          </a:stretch>
        </p:blipFill>
        <p:spPr>
          <a:xfrm>
            <a:off x="1727200" y="23495"/>
            <a:ext cx="9084310" cy="6813550"/>
          </a:xfrm>
          <a:prstGeom prst="rect">
            <a:avLst/>
          </a:prstGeom>
        </p:spPr>
      </p:pic>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a:solidFill>
                  <a:srgbClr val="FF0000"/>
                </a:solidFill>
                <a:effectLst>
                  <a:outerShdw blurRad="38100" dist="38100" dir="2700000" algn="tl">
                    <a:srgbClr val="000000">
                      <a:alpha val="43137"/>
                    </a:srgbClr>
                  </a:outerShdw>
                </a:effectLst>
              </a:rPr>
              <a:t>PelicanHPC Installation</a:t>
            </a:r>
          </a:p>
        </p:txBody>
      </p:sp>
      <p:sp>
        <p:nvSpPr>
          <p:cNvPr id="3" name="Content Placeholder 2"/>
          <p:cNvSpPr>
            <a:spLocks noGrp="1"/>
          </p:cNvSpPr>
          <p:nvPr>
            <p:ph idx="1"/>
          </p:nvPr>
        </p:nvSpPr>
        <p:spPr/>
        <p:txBody>
          <a:bodyPr/>
          <a:lstStyle/>
          <a:p>
            <a:r>
              <a:rPr lang="en-US"/>
              <a:t>PelicanHPC is a distribution of GNU/Linux that runs as a "live CD" (or as a virtualization appliance). </a:t>
            </a:r>
          </a:p>
          <a:p>
            <a:r>
              <a:rPr lang="en-US"/>
              <a:t>If the ISO image file  is burnt to a CD</a:t>
            </a:r>
            <a:r>
              <a:rPr lang="x-none" altLang="en-US"/>
              <a:t>/Flash Disk</a:t>
            </a:r>
            <a:r>
              <a:rPr lang="en-US"/>
              <a:t>, the resulting CD</a:t>
            </a:r>
            <a:r>
              <a:rPr lang="x-none" altLang="en-US"/>
              <a:t>/Flash Disk</a:t>
            </a:r>
            <a:r>
              <a:rPr lang="en-US"/>
              <a:t> can be used to boot a computer. </a:t>
            </a:r>
          </a:p>
          <a:p>
            <a:r>
              <a:rPr lang="en-US"/>
              <a:t>The computer on which PelicanHPC is booted is referred to as the "frontend node", which is the computer that the user interacts with. </a:t>
            </a:r>
          </a:p>
        </p:txBody>
      </p:sp>
      <p:sp>
        <p:nvSpPr>
          <p:cNvPr id="4" name="Date Placeholder 3"/>
          <p:cNvSpPr>
            <a:spLocks noGrp="1"/>
          </p:cNvSpPr>
          <p:nvPr>
            <p:ph type="dt" sz="half" idx="10"/>
          </p:nvPr>
        </p:nvSpPr>
        <p:spPr/>
        <p:txBody>
          <a:bodyPr/>
          <a:lstStyle/>
          <a:p>
            <a:fld id="{E92A0B75-F6A1-41CC-B4BB-A963B72C2CBF}" type="datetime1">
              <a:rPr lang="en-US" smtClean="0"/>
              <a:t>5/22/2025</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32</a:t>
            </a:fld>
            <a:endParaRPr lang="en-US" dirty="0"/>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a:solidFill>
                  <a:srgbClr val="FF0000"/>
                </a:solidFill>
                <a:effectLst>
                  <a:outerShdw blurRad="38100" dist="38100" dir="2700000" algn="tl">
                    <a:srgbClr val="000000">
                      <a:alpha val="43137"/>
                    </a:srgbClr>
                  </a:outerShdw>
                </a:effectLst>
              </a:rPr>
              <a:t>Runing the PelicanHPC Cluster</a:t>
            </a:r>
          </a:p>
        </p:txBody>
      </p:sp>
      <p:sp>
        <p:nvSpPr>
          <p:cNvPr id="3" name="Content Placeholder 2"/>
          <p:cNvSpPr>
            <a:spLocks noGrp="1"/>
          </p:cNvSpPr>
          <p:nvPr>
            <p:ph idx="1"/>
          </p:nvPr>
        </p:nvSpPr>
        <p:spPr>
          <a:xfrm>
            <a:off x="617220" y="869950"/>
            <a:ext cx="11109960" cy="4953000"/>
          </a:xfrm>
        </p:spPr>
        <p:txBody>
          <a:bodyPr/>
          <a:lstStyle/>
          <a:p>
            <a:r>
              <a:rPr lang="en-US">
                <a:sym typeface="+mn-ea"/>
              </a:rPr>
              <a:t>Once PelicanHPC is running, a script ­  "</a:t>
            </a:r>
            <a:r>
              <a:rPr lang="en-US">
                <a:solidFill>
                  <a:schemeClr val="accent1"/>
                </a:solidFill>
                <a:effectLst>
                  <a:outerShdw blurRad="38100" dist="25400" dir="5400000" algn="ctr" rotWithShape="0">
                    <a:srgbClr val="6E747A">
                      <a:alpha val="43000"/>
                    </a:srgbClr>
                  </a:outerShdw>
                </a:effectLst>
                <a:sym typeface="+mn-ea"/>
              </a:rPr>
              <a:t>pelican_setup</a:t>
            </a:r>
            <a:r>
              <a:rPr lang="en-US">
                <a:sym typeface="+mn-ea"/>
              </a:rPr>
              <a:t>" ­ may be run. This script configures the frontend node as a netboot server. </a:t>
            </a:r>
          </a:p>
          <a:p>
            <a:r>
              <a:rPr lang="en-US">
                <a:sym typeface="+mn-ea"/>
              </a:rPr>
              <a:t>After this has been done, other computers can boot copies of PelicanHPC over the network. </a:t>
            </a:r>
          </a:p>
          <a:p>
            <a:r>
              <a:rPr lang="en-US">
                <a:sym typeface="+mn-ea"/>
              </a:rPr>
              <a:t>These other computers are referred to as "compute nodes". </a:t>
            </a:r>
          </a:p>
          <a:p>
            <a:r>
              <a:rPr lang="en-US">
                <a:sym typeface="+mn-ea"/>
              </a:rPr>
              <a:t>PelicanHPC configures the cluster made up of the frontend node and the compute nodes so that MPI­based parallel computing may be done.</a:t>
            </a:r>
            <a:endParaRPr lang="en-US"/>
          </a:p>
          <a:p>
            <a:endParaRPr lang="en-US"/>
          </a:p>
        </p:txBody>
      </p:sp>
      <p:sp>
        <p:nvSpPr>
          <p:cNvPr id="4" name="Date Placeholder 3"/>
          <p:cNvSpPr>
            <a:spLocks noGrp="1"/>
          </p:cNvSpPr>
          <p:nvPr>
            <p:ph type="dt" sz="half" idx="10"/>
          </p:nvPr>
        </p:nvSpPr>
        <p:spPr/>
        <p:txBody>
          <a:bodyPr/>
          <a:lstStyle/>
          <a:p>
            <a:fld id="{E92A0B75-F6A1-41CC-B4BB-A963B72C2CBF}" type="datetime1">
              <a:rPr lang="en-US" smtClean="0"/>
              <a:t>5/22/2025</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33</a:t>
            </a:fld>
            <a:endParaRPr lang="en-US" dirty="0"/>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a:solidFill>
                  <a:srgbClr val="FF0000"/>
                </a:solidFill>
                <a:effectLst>
                  <a:outerShdw blurRad="38100" dist="38100" dir="2700000" algn="tl">
                    <a:srgbClr val="000000">
                      <a:alpha val="43137"/>
                    </a:srgbClr>
                  </a:outerShdw>
                </a:effectLst>
              </a:rPr>
              <a:t>PelicanHPC Advantages</a:t>
            </a:r>
          </a:p>
        </p:txBody>
      </p:sp>
      <p:sp>
        <p:nvSpPr>
          <p:cNvPr id="3" name="Content Placeholder 2"/>
          <p:cNvSpPr>
            <a:spLocks noGrp="1"/>
          </p:cNvSpPr>
          <p:nvPr>
            <p:ph idx="1"/>
          </p:nvPr>
        </p:nvSpPr>
        <p:spPr/>
        <p:txBody>
          <a:bodyPr/>
          <a:lstStyle/>
          <a:p>
            <a:r>
              <a:rPr lang="en-US"/>
              <a:t>A "live CD" such as PelicanHPC does not use the hard disk of any of the nodes, so it will not destroy or alter your installed operating system. </a:t>
            </a:r>
          </a:p>
          <a:p>
            <a:r>
              <a:rPr lang="en-US"/>
              <a:t>When the PelicanHPC cluster is shut down, all of the computers are in their original state, and will boot back into whatever operating system is installed.</a:t>
            </a:r>
          </a:p>
        </p:txBody>
      </p:sp>
      <p:sp>
        <p:nvSpPr>
          <p:cNvPr id="4" name="Date Placeholder 3"/>
          <p:cNvSpPr>
            <a:spLocks noGrp="1"/>
          </p:cNvSpPr>
          <p:nvPr>
            <p:ph type="dt" sz="half" idx="10"/>
          </p:nvPr>
        </p:nvSpPr>
        <p:spPr/>
        <p:txBody>
          <a:bodyPr/>
          <a:lstStyle/>
          <a:p>
            <a:fld id="{E92A0B75-F6A1-41CC-B4BB-A963B72C2CBF}" type="datetime1">
              <a:rPr lang="en-US" smtClean="0"/>
              <a:t>5/22/2025</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34</a:t>
            </a:fld>
            <a:endParaRPr lang="en-US" dirty="0"/>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a:solidFill>
                  <a:srgbClr val="FF0000"/>
                </a:solidFill>
                <a:effectLst>
                  <a:outerShdw blurRad="38100" dist="38100" dir="2700000" algn="tl">
                    <a:srgbClr val="000000">
                      <a:alpha val="43137"/>
                    </a:srgbClr>
                  </a:outerShdw>
                </a:effectLst>
              </a:rPr>
              <a:t>PelicanHPC Features</a:t>
            </a:r>
          </a:p>
        </p:txBody>
      </p:sp>
      <p:sp>
        <p:nvSpPr>
          <p:cNvPr id="3" name="Content Placeholder 2"/>
          <p:cNvSpPr>
            <a:spLocks noGrp="1"/>
          </p:cNvSpPr>
          <p:nvPr>
            <p:ph idx="1"/>
          </p:nvPr>
        </p:nvSpPr>
        <p:spPr/>
        <p:txBody>
          <a:bodyPr/>
          <a:lstStyle/>
          <a:p>
            <a:r>
              <a:rPr lang="en-US"/>
              <a:t>The frontend node can be a real computer booted using a CD, or a virtual machine that is booted using the  CD image file. </a:t>
            </a:r>
          </a:p>
          <a:p>
            <a:r>
              <a:rPr lang="en-US"/>
              <a:t>With this second option, PelicanHPC can be used at the same time as the normal work environment, which may be any of the common operating systems.</a:t>
            </a:r>
          </a:p>
          <a:p>
            <a:r>
              <a:rPr lang="en-US"/>
              <a:t>The compute nodes are normally real computers, but they can also be virtual. </a:t>
            </a:r>
          </a:p>
        </p:txBody>
      </p:sp>
      <p:sp>
        <p:nvSpPr>
          <p:cNvPr id="4" name="Date Placeholder 3"/>
          <p:cNvSpPr>
            <a:spLocks noGrp="1"/>
          </p:cNvSpPr>
          <p:nvPr>
            <p:ph type="dt" sz="half" idx="10"/>
          </p:nvPr>
        </p:nvSpPr>
        <p:spPr/>
        <p:txBody>
          <a:bodyPr/>
          <a:lstStyle/>
          <a:p>
            <a:fld id="{E92A0B75-F6A1-41CC-B4BB-A963B72C2CBF}" type="datetime1">
              <a:rPr lang="en-US" smtClean="0"/>
              <a:t>5/22/2025</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35</a:t>
            </a:fld>
            <a:endParaRPr lang="en-US" dirty="0"/>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a:solidFill>
                  <a:srgbClr val="FF0000"/>
                </a:solidFill>
                <a:effectLst>
                  <a:outerShdw blurRad="38100" dist="38100" dir="2700000" algn="tl">
                    <a:srgbClr val="000000">
                      <a:alpha val="43137"/>
                    </a:srgbClr>
                  </a:outerShdw>
                </a:effectLst>
                <a:sym typeface="+mn-ea"/>
              </a:rPr>
              <a:t>PelicanHPC Features</a:t>
            </a:r>
            <a:endParaRPr lang="en-US"/>
          </a:p>
        </p:txBody>
      </p:sp>
      <p:sp>
        <p:nvSpPr>
          <p:cNvPr id="3" name="Content Placeholder 2"/>
          <p:cNvSpPr>
            <a:spLocks noGrp="1"/>
          </p:cNvSpPr>
          <p:nvPr>
            <p:ph idx="1"/>
          </p:nvPr>
        </p:nvSpPr>
        <p:spPr/>
        <p:txBody>
          <a:bodyPr/>
          <a:lstStyle/>
          <a:p>
            <a:r>
              <a:rPr lang="en-US">
                <a:sym typeface="+mn-ea"/>
              </a:rPr>
              <a:t>Supports MPI­based parallel computing using Fortran (77, 90), C, C++, and GNU Octave (using MPITB).</a:t>
            </a:r>
          </a:p>
          <a:p>
            <a:r>
              <a:rPr lang="en-US"/>
              <a:t>Offers the Open MPI and LAM/MPI implementations of MPI. </a:t>
            </a:r>
          </a:p>
          <a:p>
            <a:r>
              <a:rPr lang="en-US"/>
              <a:t>Cluster can be resized to add or remove nodes using the "</a:t>
            </a:r>
            <a:r>
              <a:rPr lang="en-US">
                <a:solidFill>
                  <a:schemeClr val="accent1"/>
                </a:solidFill>
                <a:effectLst>
                  <a:outerShdw blurRad="38100" dist="25400" dir="5400000" algn="ctr" rotWithShape="0">
                    <a:srgbClr val="6E747A">
                      <a:alpha val="43000"/>
                    </a:srgbClr>
                  </a:outerShdw>
                </a:effectLst>
              </a:rPr>
              <a:t>pelican_restarthpc</a:t>
            </a:r>
            <a:r>
              <a:rPr lang="en-US"/>
              <a:t>" command.</a:t>
            </a:r>
          </a:p>
        </p:txBody>
      </p:sp>
      <p:sp>
        <p:nvSpPr>
          <p:cNvPr id="4" name="Date Placeholder 3"/>
          <p:cNvSpPr>
            <a:spLocks noGrp="1"/>
          </p:cNvSpPr>
          <p:nvPr>
            <p:ph type="dt" sz="half" idx="10"/>
          </p:nvPr>
        </p:nvSpPr>
        <p:spPr/>
        <p:txBody>
          <a:bodyPr/>
          <a:lstStyle/>
          <a:p>
            <a:fld id="{E92A0B75-F6A1-41CC-B4BB-A963B72C2CBF}" type="datetime1">
              <a:rPr lang="en-US" smtClean="0"/>
              <a:t>5/22/2025</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36</a:t>
            </a:fld>
            <a:endParaRPr lang="en-US" dirty="0"/>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220" y="190500"/>
            <a:ext cx="11109960" cy="582613"/>
          </a:xfrm>
        </p:spPr>
        <p:txBody>
          <a:bodyPr/>
          <a:lstStyle/>
          <a:p>
            <a:r>
              <a:rPr lang="x-none" altLang="en-US">
                <a:solidFill>
                  <a:srgbClr val="FF0000"/>
                </a:solidFill>
                <a:effectLst>
                  <a:outerShdw blurRad="38100" dist="38100" dir="2700000" algn="tl">
                    <a:srgbClr val="000000">
                      <a:alpha val="43137"/>
                    </a:srgbClr>
                  </a:outerShdw>
                </a:effectLst>
                <a:sym typeface="+mn-ea"/>
              </a:rPr>
              <a:t>PelicanHPC Features</a:t>
            </a:r>
            <a:endParaRPr lang="en-US"/>
          </a:p>
        </p:txBody>
      </p:sp>
      <p:sp>
        <p:nvSpPr>
          <p:cNvPr id="3" name="Content Placeholder 2"/>
          <p:cNvSpPr>
            <a:spLocks noGrp="1"/>
          </p:cNvSpPr>
          <p:nvPr>
            <p:ph idx="1"/>
          </p:nvPr>
        </p:nvSpPr>
        <p:spPr/>
        <p:txBody>
          <a:bodyPr/>
          <a:lstStyle/>
          <a:p>
            <a:r>
              <a:rPr lang="en-US">
                <a:sym typeface="+mn-ea"/>
              </a:rPr>
              <a:t>Easily extensible to add packages. Also easily modifiable, since the PelicanHPC CD image is created using a single script that uses the Debian Live system for creating a live CD image. </a:t>
            </a:r>
          </a:p>
          <a:p>
            <a:r>
              <a:rPr lang="en-US">
                <a:sym typeface="+mn-ea"/>
              </a:rPr>
              <a:t>For this reason, the distributed version is basic and lightweight.</a:t>
            </a:r>
            <a:endParaRPr lang="en-US"/>
          </a:p>
          <a:p>
            <a:r>
              <a:rPr lang="en-US"/>
              <a:t>Versions exist for 32 bit CPUs (Pentium 4, Core, Sempron) and for 64 bit CPUs (Opteron, Turion, Core 2, etc.)</a:t>
            </a:r>
          </a:p>
        </p:txBody>
      </p:sp>
      <p:sp>
        <p:nvSpPr>
          <p:cNvPr id="4" name="Date Placeholder 3"/>
          <p:cNvSpPr>
            <a:spLocks noGrp="1"/>
          </p:cNvSpPr>
          <p:nvPr>
            <p:ph type="dt" sz="half" idx="10"/>
          </p:nvPr>
        </p:nvSpPr>
        <p:spPr/>
        <p:txBody>
          <a:bodyPr/>
          <a:lstStyle/>
          <a:p>
            <a:fld id="{E92A0B75-F6A1-41CC-B4BB-A963B72C2CBF}" type="datetime1">
              <a:rPr lang="en-US" smtClean="0"/>
              <a:t>5/22/2025</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37</a:t>
            </a:fld>
            <a:endParaRPr lang="en-US" dirty="0"/>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a:solidFill>
                  <a:srgbClr val="FF0000"/>
                </a:solidFill>
                <a:effectLst>
                  <a:outerShdw blurRad="38100" dist="38100" dir="2700000" algn="tl">
                    <a:srgbClr val="000000">
                      <a:alpha val="43137"/>
                    </a:srgbClr>
                  </a:outerShdw>
                </a:effectLst>
                <a:sym typeface="+mn-ea"/>
              </a:rPr>
              <a:t>PelicanHPC Features</a:t>
            </a:r>
            <a:endParaRPr lang="en-US"/>
          </a:p>
        </p:txBody>
      </p:sp>
      <p:sp>
        <p:nvSpPr>
          <p:cNvPr id="3" name="Content Placeholder 2"/>
          <p:cNvSpPr>
            <a:spLocks noGrp="1"/>
          </p:cNvSpPr>
          <p:nvPr>
            <p:ph idx="1"/>
          </p:nvPr>
        </p:nvSpPr>
        <p:spPr/>
        <p:txBody>
          <a:bodyPr/>
          <a:lstStyle/>
          <a:p>
            <a:r>
              <a:rPr lang="en-US">
                <a:sym typeface="+mn-ea"/>
              </a:rPr>
              <a:t>Contains example software: </a:t>
            </a:r>
          </a:p>
          <a:p>
            <a:pPr lvl="1"/>
            <a:r>
              <a:rPr lang="en-US">
                <a:sym typeface="+mn-ea"/>
              </a:rPr>
              <a:t>Linpack HPL benchmark and extensive examples that use MPITB for GNU Octave. </a:t>
            </a:r>
            <a:endParaRPr lang="en-US"/>
          </a:p>
        </p:txBody>
      </p:sp>
      <p:sp>
        <p:nvSpPr>
          <p:cNvPr id="4" name="Date Placeholder 3"/>
          <p:cNvSpPr>
            <a:spLocks noGrp="1"/>
          </p:cNvSpPr>
          <p:nvPr>
            <p:ph type="dt" sz="half" idx="10"/>
          </p:nvPr>
        </p:nvSpPr>
        <p:spPr/>
        <p:txBody>
          <a:bodyPr/>
          <a:lstStyle/>
          <a:p>
            <a:fld id="{E92A0B75-F6A1-41CC-B4BB-A963B72C2CBF}" type="datetime1">
              <a:rPr lang="en-US" smtClean="0"/>
              <a:t>5/22/2025</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38</a:t>
            </a:fld>
            <a:endParaRPr lang="en-US" dirty="0"/>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a:solidFill>
                  <a:srgbClr val="FF0000"/>
                </a:solidFill>
                <a:effectLst>
                  <a:outerShdw blurRad="38100" dist="38100" dir="2700000" algn="tl">
                    <a:srgbClr val="000000">
                      <a:alpha val="43137"/>
                    </a:srgbClr>
                  </a:outerShdw>
                </a:effectLst>
              </a:rPr>
              <a:t>Limitations and Requirements</a:t>
            </a:r>
          </a:p>
        </p:txBody>
      </p:sp>
      <p:sp>
        <p:nvSpPr>
          <p:cNvPr id="3" name="Content Placeholder 2"/>
          <p:cNvSpPr>
            <a:spLocks noGrp="1"/>
          </p:cNvSpPr>
          <p:nvPr>
            <p:ph idx="1"/>
          </p:nvPr>
        </p:nvSpPr>
        <p:spPr/>
        <p:txBody>
          <a:bodyPr/>
          <a:lstStyle/>
          <a:p>
            <a:r>
              <a:rPr lang="en-US"/>
              <a:t>The compute nodes must be booted over the network. This is an option offered by all modern networking devices supplied with motherboards, but it often must be enabled in the BIOS setup. </a:t>
            </a:r>
          </a:p>
          <a:p>
            <a:r>
              <a:rPr lang="en-US"/>
              <a:t>Enable it, and give it higher priority that booting from hard disk or other sources. </a:t>
            </a:r>
          </a:p>
          <a:p>
            <a:r>
              <a:rPr lang="en-US"/>
              <a:t>If you have a network card that won't do netboot, it is possible to work around this using rom­o­matic.</a:t>
            </a:r>
          </a:p>
        </p:txBody>
      </p:sp>
      <p:sp>
        <p:nvSpPr>
          <p:cNvPr id="4" name="Date Placeholder 3"/>
          <p:cNvSpPr>
            <a:spLocks noGrp="1"/>
          </p:cNvSpPr>
          <p:nvPr>
            <p:ph type="dt" sz="half" idx="10"/>
          </p:nvPr>
        </p:nvSpPr>
        <p:spPr/>
        <p:txBody>
          <a:bodyPr/>
          <a:lstStyle/>
          <a:p>
            <a:fld id="{E92A0B75-F6A1-41CC-B4BB-A963B72C2CBF}" type="datetime1">
              <a:rPr lang="en-US" smtClean="0"/>
              <a:t>5/22/2025</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39</a:t>
            </a:fld>
            <a:endParaRPr lang="en-US"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4B7BB03-B69B-409D-89B3-009ECBE28849}" type="datetime1">
              <a:rPr lang="en-US" smtClean="0"/>
              <a:t>5/22/2025</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4</a:t>
            </a:fld>
            <a:endParaRPr lang="en-US" dirty="0"/>
          </a:p>
        </p:txBody>
      </p:sp>
      <p:sp>
        <p:nvSpPr>
          <p:cNvPr id="7" name="Rectangle 1"/>
          <p:cNvSpPr>
            <a:spLocks noGrp="1" noChangeArrowheads="1"/>
          </p:cNvSpPr>
          <p:nvPr>
            <p:ph type="title"/>
          </p:nvPr>
        </p:nvSpPr>
        <p:spPr>
          <a:xfrm>
            <a:off x="685800" y="457200"/>
            <a:ext cx="11606266" cy="685800"/>
          </a:xfrm>
        </p:spPr>
        <p:txBody>
          <a:bodyPr>
            <a:normAutofit/>
          </a:bodyPr>
          <a:lstStyle/>
          <a:p>
            <a:r>
              <a:rPr lang="en-GB" b="1" dirty="0">
                <a:solidFill>
                  <a:srgbClr val="FF0000"/>
                </a:solidFill>
              </a:rPr>
              <a:t>Virtual Machines</a:t>
            </a:r>
          </a:p>
        </p:txBody>
      </p:sp>
      <p:sp>
        <p:nvSpPr>
          <p:cNvPr id="8" name="Rectangle 2"/>
          <p:cNvSpPr>
            <a:spLocks noGrp="1" noChangeArrowheads="1"/>
          </p:cNvSpPr>
          <p:nvPr>
            <p:ph idx="1"/>
          </p:nvPr>
        </p:nvSpPr>
        <p:spPr>
          <a:xfrm>
            <a:off x="839629" y="1447801"/>
            <a:ext cx="10969943" cy="4830763"/>
          </a:xfrm>
        </p:spPr>
        <p:txBody>
          <a:bodyPr/>
          <a:lstStyle/>
          <a:p>
            <a:r>
              <a:rPr lang="en-GB" dirty="0"/>
              <a:t>VM technology allows multiple virtual machines to run on a single physical machine.</a:t>
            </a:r>
          </a:p>
        </p:txBody>
      </p:sp>
      <p:sp>
        <p:nvSpPr>
          <p:cNvPr id="9" name="Rectangle 3"/>
          <p:cNvSpPr>
            <a:spLocks noChangeArrowheads="1"/>
          </p:cNvSpPr>
          <p:nvPr/>
        </p:nvSpPr>
        <p:spPr bwMode="auto">
          <a:xfrm>
            <a:off x="1334800" y="4916488"/>
            <a:ext cx="6703854" cy="381000"/>
          </a:xfrm>
          <a:prstGeom prst="rect">
            <a:avLst/>
          </a:prstGeom>
          <a:solidFill>
            <a:srgbClr val="00CCFF"/>
          </a:solidFill>
          <a:ln w="12600">
            <a:solidFill>
              <a:srgbClr val="000000"/>
            </a:solidFill>
            <a:miter lim="800000"/>
          </a:ln>
        </p:spPr>
        <p:txBody>
          <a:bodyPr wrap="none" lIns="90000" tIns="46800" rIns="90000" bIns="46800" anchor="ctr"/>
          <a:lstStyle/>
          <a:p>
            <a:pPr algn="ctr" defTabSz="-635">
              <a:lnSpc>
                <a:spcPct val="102000"/>
              </a:lnSpc>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GB" sz="1600" dirty="0">
                <a:solidFill>
                  <a:srgbClr val="000000"/>
                </a:solidFill>
                <a:cs typeface="Arial" panose="02080604020202020204" charset="0"/>
              </a:rPr>
              <a:t>Hardware</a:t>
            </a:r>
          </a:p>
        </p:txBody>
      </p:sp>
      <p:sp>
        <p:nvSpPr>
          <p:cNvPr id="10" name="Rectangle 4"/>
          <p:cNvSpPr>
            <a:spLocks noChangeArrowheads="1"/>
          </p:cNvSpPr>
          <p:nvPr/>
        </p:nvSpPr>
        <p:spPr bwMode="auto">
          <a:xfrm>
            <a:off x="1334800" y="4306888"/>
            <a:ext cx="6703854" cy="457200"/>
          </a:xfrm>
          <a:prstGeom prst="rect">
            <a:avLst/>
          </a:prstGeom>
          <a:solidFill>
            <a:srgbClr val="FFFF00"/>
          </a:solidFill>
          <a:ln w="12600">
            <a:solidFill>
              <a:srgbClr val="000000"/>
            </a:solidFill>
            <a:miter lim="800000"/>
          </a:ln>
        </p:spPr>
        <p:txBody>
          <a:bodyPr wrap="none" lIns="90000" tIns="46800" rIns="90000" bIns="46800" anchor="ctr"/>
          <a:lstStyle/>
          <a:p>
            <a:pPr algn="ctr" defTabSz="-635">
              <a:lnSpc>
                <a:spcPct val="102000"/>
              </a:lnSpc>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GB" sz="1600" dirty="0">
                <a:solidFill>
                  <a:srgbClr val="000000"/>
                </a:solidFill>
                <a:cs typeface="Arial" panose="02080604020202020204" charset="0"/>
              </a:rPr>
              <a:t>Virtual Machine Monitor (VMM) / Hypervisor</a:t>
            </a:r>
          </a:p>
        </p:txBody>
      </p:sp>
      <p:sp>
        <p:nvSpPr>
          <p:cNvPr id="11" name="Rectangle 5"/>
          <p:cNvSpPr>
            <a:spLocks noChangeArrowheads="1"/>
          </p:cNvSpPr>
          <p:nvPr/>
        </p:nvSpPr>
        <p:spPr bwMode="auto">
          <a:xfrm>
            <a:off x="1537947" y="3240088"/>
            <a:ext cx="1726750" cy="609600"/>
          </a:xfrm>
          <a:prstGeom prst="rect">
            <a:avLst/>
          </a:prstGeom>
          <a:solidFill>
            <a:srgbClr val="00FF00"/>
          </a:solidFill>
          <a:ln w="12600">
            <a:solidFill>
              <a:srgbClr val="000000"/>
            </a:solidFill>
            <a:miter lim="800000"/>
          </a:ln>
        </p:spPr>
        <p:txBody>
          <a:bodyPr wrap="none" lIns="90000" tIns="46800" rIns="90000" bIns="46800" anchor="ctr"/>
          <a:lstStyle/>
          <a:p>
            <a:pPr algn="ctr" defTabSz="-635">
              <a:lnSpc>
                <a:spcPct val="102000"/>
              </a:lnSpc>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GB" sz="1400" dirty="0">
                <a:solidFill>
                  <a:srgbClr val="000000"/>
                </a:solidFill>
                <a:cs typeface="Arial" panose="02080604020202020204" charset="0"/>
              </a:rPr>
              <a:t>Guest OS</a:t>
            </a:r>
          </a:p>
          <a:p>
            <a:pPr algn="ctr" defTabSz="-635">
              <a:lnSpc>
                <a:spcPct val="102000"/>
              </a:lnSpc>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GB" sz="1400" dirty="0">
                <a:solidFill>
                  <a:srgbClr val="000000"/>
                </a:solidFill>
                <a:cs typeface="Arial" panose="02080604020202020204" charset="0"/>
              </a:rPr>
              <a:t>(Linux)</a:t>
            </a:r>
          </a:p>
        </p:txBody>
      </p:sp>
      <p:sp>
        <p:nvSpPr>
          <p:cNvPr id="12" name="Rectangle 6"/>
          <p:cNvSpPr>
            <a:spLocks noChangeArrowheads="1"/>
          </p:cNvSpPr>
          <p:nvPr/>
        </p:nvSpPr>
        <p:spPr bwMode="auto">
          <a:xfrm>
            <a:off x="3772565" y="3240088"/>
            <a:ext cx="1726750" cy="609600"/>
          </a:xfrm>
          <a:prstGeom prst="rect">
            <a:avLst/>
          </a:prstGeom>
          <a:solidFill>
            <a:srgbClr val="FF00FF"/>
          </a:solidFill>
          <a:ln w="12600">
            <a:solidFill>
              <a:srgbClr val="000000"/>
            </a:solidFill>
            <a:miter lim="800000"/>
          </a:ln>
        </p:spPr>
        <p:txBody>
          <a:bodyPr wrap="none" lIns="90000" tIns="46800" rIns="90000" bIns="46800" anchor="ctr"/>
          <a:lstStyle/>
          <a:p>
            <a:pPr algn="ctr" defTabSz="-635">
              <a:lnSpc>
                <a:spcPct val="102000"/>
              </a:lnSpc>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GB" sz="1400" dirty="0">
                <a:solidFill>
                  <a:srgbClr val="000000"/>
                </a:solidFill>
                <a:cs typeface="Arial" panose="02080604020202020204" charset="0"/>
              </a:rPr>
              <a:t>Guest OS</a:t>
            </a:r>
          </a:p>
          <a:p>
            <a:pPr algn="ctr" defTabSz="-635">
              <a:lnSpc>
                <a:spcPct val="102000"/>
              </a:lnSpc>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GB" sz="1400" dirty="0">
                <a:solidFill>
                  <a:srgbClr val="000000"/>
                </a:solidFill>
                <a:cs typeface="Arial" panose="02080604020202020204" charset="0"/>
              </a:rPr>
              <a:t>(NetBSD)</a:t>
            </a:r>
          </a:p>
        </p:txBody>
      </p:sp>
      <p:sp>
        <p:nvSpPr>
          <p:cNvPr id="13" name="Rectangle 7"/>
          <p:cNvSpPr>
            <a:spLocks noChangeArrowheads="1"/>
          </p:cNvSpPr>
          <p:nvPr/>
        </p:nvSpPr>
        <p:spPr bwMode="auto">
          <a:xfrm>
            <a:off x="6108757" y="3240088"/>
            <a:ext cx="1726750" cy="609600"/>
          </a:xfrm>
          <a:prstGeom prst="rect">
            <a:avLst/>
          </a:prstGeom>
          <a:solidFill>
            <a:srgbClr val="C0C0C0"/>
          </a:solidFill>
          <a:ln w="12600">
            <a:solidFill>
              <a:srgbClr val="000000"/>
            </a:solidFill>
            <a:miter lim="800000"/>
          </a:ln>
        </p:spPr>
        <p:txBody>
          <a:bodyPr wrap="none" lIns="90000" tIns="46800" rIns="90000" bIns="46800" anchor="ctr"/>
          <a:lstStyle/>
          <a:p>
            <a:pPr algn="ctr" defTabSz="-635">
              <a:lnSpc>
                <a:spcPct val="102000"/>
              </a:lnSpc>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GB" sz="1400" dirty="0">
                <a:solidFill>
                  <a:srgbClr val="000000"/>
                </a:solidFill>
                <a:cs typeface="Arial" panose="02080604020202020204" charset="0"/>
              </a:rPr>
              <a:t>Guest OS</a:t>
            </a:r>
          </a:p>
          <a:p>
            <a:pPr algn="ctr" defTabSz="-635">
              <a:lnSpc>
                <a:spcPct val="102000"/>
              </a:lnSpc>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GB" sz="1400" dirty="0">
                <a:solidFill>
                  <a:srgbClr val="000000"/>
                </a:solidFill>
                <a:cs typeface="Arial" panose="02080604020202020204" charset="0"/>
              </a:rPr>
              <a:t>(Windows)</a:t>
            </a:r>
          </a:p>
        </p:txBody>
      </p:sp>
      <p:grpSp>
        <p:nvGrpSpPr>
          <p:cNvPr id="14" name="Group 8"/>
          <p:cNvGrpSpPr/>
          <p:nvPr/>
        </p:nvGrpSpPr>
        <p:grpSpPr bwMode="auto">
          <a:xfrm>
            <a:off x="1436374" y="2859088"/>
            <a:ext cx="1927782" cy="1293812"/>
            <a:chOff x="570" y="1779"/>
            <a:chExt cx="911" cy="815"/>
          </a:xfrm>
        </p:grpSpPr>
        <p:sp>
          <p:nvSpPr>
            <p:cNvPr id="15" name="Line 9"/>
            <p:cNvSpPr>
              <a:spLocks noChangeShapeType="1"/>
            </p:cNvSpPr>
            <p:nvPr/>
          </p:nvSpPr>
          <p:spPr bwMode="auto">
            <a:xfrm>
              <a:off x="570" y="1779"/>
              <a:ext cx="1" cy="816"/>
            </a:xfrm>
            <a:prstGeom prst="line">
              <a:avLst/>
            </a:prstGeom>
            <a:noFill/>
            <a:ln w="12600">
              <a:solidFill>
                <a:srgbClr val="000000"/>
              </a:solidFill>
              <a:miter lim="800000"/>
            </a:ln>
          </p:spPr>
          <p:txBody>
            <a:bodyPr/>
            <a:lstStyle/>
            <a:p>
              <a:pPr>
                <a:defRPr/>
              </a:pPr>
              <a:endParaRPr lang="en-GB" dirty="0">
                <a:latin typeface="+mn-lt"/>
                <a:ea typeface="ＭＳ Ｐゴシック" pitchFamily="-97" charset="-128"/>
                <a:cs typeface="ＭＳ Ｐゴシック" pitchFamily="-97" charset="-128"/>
              </a:endParaRPr>
            </a:p>
          </p:txBody>
        </p:sp>
        <p:sp>
          <p:nvSpPr>
            <p:cNvPr id="16" name="Line 10"/>
            <p:cNvSpPr>
              <a:spLocks noChangeShapeType="1"/>
            </p:cNvSpPr>
            <p:nvPr/>
          </p:nvSpPr>
          <p:spPr bwMode="auto">
            <a:xfrm>
              <a:off x="1482" y="1779"/>
              <a:ext cx="1" cy="816"/>
            </a:xfrm>
            <a:prstGeom prst="line">
              <a:avLst/>
            </a:prstGeom>
            <a:noFill/>
            <a:ln w="12600">
              <a:solidFill>
                <a:srgbClr val="000000"/>
              </a:solidFill>
              <a:miter lim="800000"/>
            </a:ln>
          </p:spPr>
          <p:txBody>
            <a:bodyPr/>
            <a:lstStyle/>
            <a:p>
              <a:pPr>
                <a:defRPr/>
              </a:pPr>
              <a:endParaRPr lang="en-GB" dirty="0">
                <a:latin typeface="+mn-lt"/>
                <a:ea typeface="ＭＳ Ｐゴシック" pitchFamily="-97" charset="-128"/>
                <a:cs typeface="ＭＳ Ｐゴシック" pitchFamily="-97" charset="-128"/>
              </a:endParaRPr>
            </a:p>
          </p:txBody>
        </p:sp>
        <p:sp>
          <p:nvSpPr>
            <p:cNvPr id="17" name="Line 11"/>
            <p:cNvSpPr>
              <a:spLocks noChangeShapeType="1"/>
            </p:cNvSpPr>
            <p:nvPr/>
          </p:nvSpPr>
          <p:spPr bwMode="auto">
            <a:xfrm>
              <a:off x="570" y="2595"/>
              <a:ext cx="912" cy="1"/>
            </a:xfrm>
            <a:prstGeom prst="line">
              <a:avLst/>
            </a:prstGeom>
            <a:noFill/>
            <a:ln w="12600">
              <a:solidFill>
                <a:srgbClr val="000000"/>
              </a:solidFill>
              <a:miter lim="800000"/>
            </a:ln>
          </p:spPr>
          <p:txBody>
            <a:bodyPr/>
            <a:lstStyle/>
            <a:p>
              <a:pPr>
                <a:defRPr/>
              </a:pPr>
              <a:endParaRPr lang="en-GB" dirty="0">
                <a:latin typeface="+mn-lt"/>
                <a:ea typeface="ＭＳ Ｐゴシック" pitchFamily="-97" charset="-128"/>
                <a:cs typeface="ＭＳ Ｐゴシック" pitchFamily="-97" charset="-128"/>
              </a:endParaRPr>
            </a:p>
          </p:txBody>
        </p:sp>
        <p:sp>
          <p:nvSpPr>
            <p:cNvPr id="18" name="Rectangle 12"/>
            <p:cNvSpPr>
              <a:spLocks noChangeArrowheads="1"/>
            </p:cNvSpPr>
            <p:nvPr/>
          </p:nvSpPr>
          <p:spPr bwMode="auto">
            <a:xfrm>
              <a:off x="570" y="2451"/>
              <a:ext cx="912" cy="144"/>
            </a:xfrm>
            <a:prstGeom prst="rect">
              <a:avLst/>
            </a:prstGeom>
            <a:solidFill>
              <a:srgbClr val="00CCFF">
                <a:alpha val="32156"/>
              </a:srgbClr>
            </a:solidFill>
            <a:ln w="12600">
              <a:solidFill>
                <a:srgbClr val="000000"/>
              </a:solidFill>
              <a:miter lim="800000"/>
            </a:ln>
          </p:spPr>
          <p:txBody>
            <a:bodyPr wrap="none" lIns="90000" tIns="46800" rIns="90000" bIns="46800" anchor="ctr"/>
            <a:lstStyle/>
            <a:p>
              <a:pPr algn="ctr" defTabSz="-635">
                <a:lnSpc>
                  <a:spcPct val="102000"/>
                </a:lnSpc>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GB" sz="1600" dirty="0">
                  <a:solidFill>
                    <a:srgbClr val="000000"/>
                  </a:solidFill>
                  <a:cs typeface="Arial" panose="02080604020202020204" charset="0"/>
                </a:rPr>
                <a:t>VM</a:t>
              </a:r>
            </a:p>
          </p:txBody>
        </p:sp>
      </p:grpSp>
      <p:grpSp>
        <p:nvGrpSpPr>
          <p:cNvPr id="19" name="Group 13"/>
          <p:cNvGrpSpPr/>
          <p:nvPr/>
        </p:nvGrpSpPr>
        <p:grpSpPr bwMode="auto">
          <a:xfrm>
            <a:off x="3670992" y="2859088"/>
            <a:ext cx="1927782" cy="1293812"/>
            <a:chOff x="1626" y="1779"/>
            <a:chExt cx="911" cy="815"/>
          </a:xfrm>
        </p:grpSpPr>
        <p:sp>
          <p:nvSpPr>
            <p:cNvPr id="20" name="Line 14"/>
            <p:cNvSpPr>
              <a:spLocks noChangeShapeType="1"/>
            </p:cNvSpPr>
            <p:nvPr/>
          </p:nvSpPr>
          <p:spPr bwMode="auto">
            <a:xfrm>
              <a:off x="1626" y="1779"/>
              <a:ext cx="1" cy="816"/>
            </a:xfrm>
            <a:prstGeom prst="line">
              <a:avLst/>
            </a:prstGeom>
            <a:noFill/>
            <a:ln w="12600">
              <a:solidFill>
                <a:srgbClr val="000000"/>
              </a:solidFill>
              <a:miter lim="800000"/>
            </a:ln>
          </p:spPr>
          <p:txBody>
            <a:bodyPr/>
            <a:lstStyle/>
            <a:p>
              <a:pPr>
                <a:defRPr/>
              </a:pPr>
              <a:endParaRPr lang="en-GB" dirty="0">
                <a:latin typeface="+mn-lt"/>
                <a:ea typeface="ＭＳ Ｐゴシック" pitchFamily="-97" charset="-128"/>
                <a:cs typeface="ＭＳ Ｐゴシック" pitchFamily="-97" charset="-128"/>
              </a:endParaRPr>
            </a:p>
          </p:txBody>
        </p:sp>
        <p:sp>
          <p:nvSpPr>
            <p:cNvPr id="21" name="Line 15"/>
            <p:cNvSpPr>
              <a:spLocks noChangeShapeType="1"/>
            </p:cNvSpPr>
            <p:nvPr/>
          </p:nvSpPr>
          <p:spPr bwMode="auto">
            <a:xfrm>
              <a:off x="2538" y="1779"/>
              <a:ext cx="1" cy="816"/>
            </a:xfrm>
            <a:prstGeom prst="line">
              <a:avLst/>
            </a:prstGeom>
            <a:noFill/>
            <a:ln w="12600">
              <a:solidFill>
                <a:srgbClr val="000000"/>
              </a:solidFill>
              <a:miter lim="800000"/>
            </a:ln>
          </p:spPr>
          <p:txBody>
            <a:bodyPr/>
            <a:lstStyle/>
            <a:p>
              <a:pPr>
                <a:defRPr/>
              </a:pPr>
              <a:endParaRPr lang="en-GB" dirty="0">
                <a:latin typeface="+mn-lt"/>
                <a:ea typeface="ＭＳ Ｐゴシック" pitchFamily="-97" charset="-128"/>
                <a:cs typeface="ＭＳ Ｐゴシック" pitchFamily="-97" charset="-128"/>
              </a:endParaRPr>
            </a:p>
          </p:txBody>
        </p:sp>
        <p:sp>
          <p:nvSpPr>
            <p:cNvPr id="22" name="Line 16"/>
            <p:cNvSpPr>
              <a:spLocks noChangeShapeType="1"/>
            </p:cNvSpPr>
            <p:nvPr/>
          </p:nvSpPr>
          <p:spPr bwMode="auto">
            <a:xfrm>
              <a:off x="1626" y="2595"/>
              <a:ext cx="912" cy="1"/>
            </a:xfrm>
            <a:prstGeom prst="line">
              <a:avLst/>
            </a:prstGeom>
            <a:noFill/>
            <a:ln w="12600">
              <a:solidFill>
                <a:srgbClr val="000000"/>
              </a:solidFill>
              <a:miter lim="800000"/>
            </a:ln>
          </p:spPr>
          <p:txBody>
            <a:bodyPr/>
            <a:lstStyle/>
            <a:p>
              <a:pPr>
                <a:defRPr/>
              </a:pPr>
              <a:endParaRPr lang="en-GB" dirty="0">
                <a:latin typeface="+mn-lt"/>
                <a:ea typeface="ＭＳ Ｐゴシック" pitchFamily="-97" charset="-128"/>
                <a:cs typeface="ＭＳ Ｐゴシック" pitchFamily="-97" charset="-128"/>
              </a:endParaRPr>
            </a:p>
          </p:txBody>
        </p:sp>
        <p:sp>
          <p:nvSpPr>
            <p:cNvPr id="23" name="Rectangle 17"/>
            <p:cNvSpPr>
              <a:spLocks noChangeArrowheads="1"/>
            </p:cNvSpPr>
            <p:nvPr/>
          </p:nvSpPr>
          <p:spPr bwMode="auto">
            <a:xfrm>
              <a:off x="1626" y="2451"/>
              <a:ext cx="912" cy="144"/>
            </a:xfrm>
            <a:prstGeom prst="rect">
              <a:avLst/>
            </a:prstGeom>
            <a:solidFill>
              <a:srgbClr val="00CCFF">
                <a:alpha val="32156"/>
              </a:srgbClr>
            </a:solidFill>
            <a:ln w="12600">
              <a:solidFill>
                <a:srgbClr val="000000"/>
              </a:solidFill>
              <a:miter lim="800000"/>
            </a:ln>
          </p:spPr>
          <p:txBody>
            <a:bodyPr wrap="none" lIns="90000" tIns="46800" rIns="90000" bIns="46800" anchor="ctr"/>
            <a:lstStyle/>
            <a:p>
              <a:pPr algn="ctr" defTabSz="-635">
                <a:lnSpc>
                  <a:spcPct val="102000"/>
                </a:lnSpc>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GB" sz="1600" dirty="0">
                  <a:solidFill>
                    <a:srgbClr val="000000"/>
                  </a:solidFill>
                  <a:cs typeface="Arial" panose="02080604020202020204" charset="0"/>
                </a:rPr>
                <a:t>VM</a:t>
              </a:r>
            </a:p>
          </p:txBody>
        </p:sp>
      </p:grpSp>
      <p:grpSp>
        <p:nvGrpSpPr>
          <p:cNvPr id="24" name="Group 18"/>
          <p:cNvGrpSpPr/>
          <p:nvPr/>
        </p:nvGrpSpPr>
        <p:grpSpPr bwMode="auto">
          <a:xfrm>
            <a:off x="6007184" y="2859088"/>
            <a:ext cx="1927782" cy="1293812"/>
            <a:chOff x="2730" y="1779"/>
            <a:chExt cx="911" cy="815"/>
          </a:xfrm>
        </p:grpSpPr>
        <p:sp>
          <p:nvSpPr>
            <p:cNvPr id="25" name="Line 19"/>
            <p:cNvSpPr>
              <a:spLocks noChangeShapeType="1"/>
            </p:cNvSpPr>
            <p:nvPr/>
          </p:nvSpPr>
          <p:spPr bwMode="auto">
            <a:xfrm>
              <a:off x="2730" y="1779"/>
              <a:ext cx="1" cy="816"/>
            </a:xfrm>
            <a:prstGeom prst="line">
              <a:avLst/>
            </a:prstGeom>
            <a:noFill/>
            <a:ln w="12600">
              <a:solidFill>
                <a:srgbClr val="000000"/>
              </a:solidFill>
              <a:miter lim="800000"/>
            </a:ln>
          </p:spPr>
          <p:txBody>
            <a:bodyPr/>
            <a:lstStyle/>
            <a:p>
              <a:pPr>
                <a:defRPr/>
              </a:pPr>
              <a:endParaRPr lang="en-GB" dirty="0">
                <a:latin typeface="+mn-lt"/>
                <a:ea typeface="ＭＳ Ｐゴシック" pitchFamily="-97" charset="-128"/>
                <a:cs typeface="ＭＳ Ｐゴシック" pitchFamily="-97" charset="-128"/>
              </a:endParaRPr>
            </a:p>
          </p:txBody>
        </p:sp>
        <p:sp>
          <p:nvSpPr>
            <p:cNvPr id="26" name="Line 20"/>
            <p:cNvSpPr>
              <a:spLocks noChangeShapeType="1"/>
            </p:cNvSpPr>
            <p:nvPr/>
          </p:nvSpPr>
          <p:spPr bwMode="auto">
            <a:xfrm>
              <a:off x="3642" y="1779"/>
              <a:ext cx="1" cy="816"/>
            </a:xfrm>
            <a:prstGeom prst="line">
              <a:avLst/>
            </a:prstGeom>
            <a:noFill/>
            <a:ln w="12600">
              <a:solidFill>
                <a:srgbClr val="000000"/>
              </a:solidFill>
              <a:miter lim="800000"/>
            </a:ln>
          </p:spPr>
          <p:txBody>
            <a:bodyPr/>
            <a:lstStyle/>
            <a:p>
              <a:pPr>
                <a:defRPr/>
              </a:pPr>
              <a:endParaRPr lang="en-GB" dirty="0">
                <a:latin typeface="+mn-lt"/>
                <a:ea typeface="ＭＳ Ｐゴシック" pitchFamily="-97" charset="-128"/>
                <a:cs typeface="ＭＳ Ｐゴシック" pitchFamily="-97" charset="-128"/>
              </a:endParaRPr>
            </a:p>
          </p:txBody>
        </p:sp>
        <p:sp>
          <p:nvSpPr>
            <p:cNvPr id="27" name="Line 21"/>
            <p:cNvSpPr>
              <a:spLocks noChangeShapeType="1"/>
            </p:cNvSpPr>
            <p:nvPr/>
          </p:nvSpPr>
          <p:spPr bwMode="auto">
            <a:xfrm>
              <a:off x="2730" y="2595"/>
              <a:ext cx="912" cy="1"/>
            </a:xfrm>
            <a:prstGeom prst="line">
              <a:avLst/>
            </a:prstGeom>
            <a:noFill/>
            <a:ln w="12600">
              <a:solidFill>
                <a:srgbClr val="000000"/>
              </a:solidFill>
              <a:miter lim="800000"/>
            </a:ln>
          </p:spPr>
          <p:txBody>
            <a:bodyPr/>
            <a:lstStyle/>
            <a:p>
              <a:pPr>
                <a:defRPr/>
              </a:pPr>
              <a:endParaRPr lang="en-GB" dirty="0">
                <a:latin typeface="+mn-lt"/>
                <a:ea typeface="ＭＳ Ｐゴシック" pitchFamily="-97" charset="-128"/>
                <a:cs typeface="ＭＳ Ｐゴシック" pitchFamily="-97" charset="-128"/>
              </a:endParaRPr>
            </a:p>
          </p:txBody>
        </p:sp>
        <p:sp>
          <p:nvSpPr>
            <p:cNvPr id="28" name="Rectangle 22"/>
            <p:cNvSpPr>
              <a:spLocks noChangeArrowheads="1"/>
            </p:cNvSpPr>
            <p:nvPr/>
          </p:nvSpPr>
          <p:spPr bwMode="auto">
            <a:xfrm>
              <a:off x="2730" y="2451"/>
              <a:ext cx="912" cy="144"/>
            </a:xfrm>
            <a:prstGeom prst="rect">
              <a:avLst/>
            </a:prstGeom>
            <a:solidFill>
              <a:srgbClr val="00CCFF">
                <a:alpha val="32156"/>
              </a:srgbClr>
            </a:solidFill>
            <a:ln w="12600">
              <a:solidFill>
                <a:srgbClr val="000000"/>
              </a:solidFill>
              <a:miter lim="800000"/>
            </a:ln>
          </p:spPr>
          <p:txBody>
            <a:bodyPr wrap="none" lIns="90000" tIns="46800" rIns="90000" bIns="46800" anchor="ctr"/>
            <a:lstStyle/>
            <a:p>
              <a:pPr algn="ctr" defTabSz="-635">
                <a:lnSpc>
                  <a:spcPct val="102000"/>
                </a:lnSpc>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GB" sz="1600" dirty="0">
                  <a:solidFill>
                    <a:srgbClr val="000000"/>
                  </a:solidFill>
                  <a:cs typeface="Arial" panose="02080604020202020204" charset="0"/>
                </a:rPr>
                <a:t>VM</a:t>
              </a:r>
            </a:p>
          </p:txBody>
        </p:sp>
      </p:grpSp>
      <p:sp>
        <p:nvSpPr>
          <p:cNvPr id="29" name="Text Box 23"/>
          <p:cNvSpPr txBox="1">
            <a:spLocks noChangeArrowheads="1"/>
          </p:cNvSpPr>
          <p:nvPr/>
        </p:nvSpPr>
        <p:spPr bwMode="auto">
          <a:xfrm>
            <a:off x="6108757" y="2782889"/>
            <a:ext cx="575945" cy="340995"/>
          </a:xfrm>
          <a:prstGeom prst="rect">
            <a:avLst/>
          </a:prstGeom>
          <a:solidFill>
            <a:srgbClr val="99CCFF"/>
          </a:solidFill>
          <a:ln w="12600">
            <a:solidFill>
              <a:srgbClr val="000000"/>
            </a:solidFill>
            <a:miter lim="800000"/>
          </a:ln>
        </p:spPr>
        <p:txBody>
          <a:bodyPr wrap="none" lIns="90000" tIns="46800" rIns="90000" bIns="46800">
            <a:spAutoFit/>
          </a:bodyPr>
          <a:lstStyle/>
          <a:p>
            <a:pPr defTabSz="-635">
              <a:lnSpc>
                <a:spcPct val="102000"/>
              </a:lnSpc>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GB" sz="1600" dirty="0">
                <a:solidFill>
                  <a:srgbClr val="000000"/>
                </a:solidFill>
                <a:cs typeface="Arial" panose="02080604020202020204" charset="0"/>
              </a:rPr>
              <a:t>App</a:t>
            </a:r>
          </a:p>
        </p:txBody>
      </p:sp>
      <p:sp>
        <p:nvSpPr>
          <p:cNvPr id="30" name="Text Box 24"/>
          <p:cNvSpPr txBox="1">
            <a:spLocks noChangeArrowheads="1"/>
          </p:cNvSpPr>
          <p:nvPr/>
        </p:nvSpPr>
        <p:spPr bwMode="auto">
          <a:xfrm>
            <a:off x="2452110" y="2782889"/>
            <a:ext cx="575945" cy="340995"/>
          </a:xfrm>
          <a:prstGeom prst="rect">
            <a:avLst/>
          </a:prstGeom>
          <a:solidFill>
            <a:srgbClr val="FFFF99"/>
          </a:solidFill>
          <a:ln w="12600">
            <a:solidFill>
              <a:srgbClr val="000000"/>
            </a:solidFill>
            <a:miter lim="800000"/>
          </a:ln>
        </p:spPr>
        <p:txBody>
          <a:bodyPr wrap="none" lIns="90000" tIns="46800" rIns="90000" bIns="46800">
            <a:spAutoFit/>
          </a:bodyPr>
          <a:lstStyle/>
          <a:p>
            <a:pPr defTabSz="-635">
              <a:lnSpc>
                <a:spcPct val="102000"/>
              </a:lnSpc>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GB" sz="1600" dirty="0">
                <a:solidFill>
                  <a:srgbClr val="000000"/>
                </a:solidFill>
                <a:cs typeface="Arial" panose="02080604020202020204" charset="0"/>
              </a:rPr>
              <a:t>App</a:t>
            </a:r>
          </a:p>
        </p:txBody>
      </p:sp>
      <p:sp>
        <p:nvSpPr>
          <p:cNvPr id="31" name="Text Box 25"/>
          <p:cNvSpPr txBox="1">
            <a:spLocks noChangeArrowheads="1"/>
          </p:cNvSpPr>
          <p:nvPr/>
        </p:nvSpPr>
        <p:spPr bwMode="auto">
          <a:xfrm>
            <a:off x="7022919" y="2782889"/>
            <a:ext cx="575945" cy="340995"/>
          </a:xfrm>
          <a:prstGeom prst="rect">
            <a:avLst/>
          </a:prstGeom>
          <a:solidFill>
            <a:srgbClr val="FF99CC"/>
          </a:solidFill>
          <a:ln w="12600">
            <a:solidFill>
              <a:srgbClr val="000000"/>
            </a:solidFill>
            <a:miter lim="800000"/>
          </a:ln>
        </p:spPr>
        <p:txBody>
          <a:bodyPr wrap="none" lIns="90000" tIns="46800" rIns="90000" bIns="46800">
            <a:spAutoFit/>
          </a:bodyPr>
          <a:lstStyle/>
          <a:p>
            <a:pPr defTabSz="-635">
              <a:lnSpc>
                <a:spcPct val="102000"/>
              </a:lnSpc>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GB" sz="1600" dirty="0">
                <a:solidFill>
                  <a:srgbClr val="000000"/>
                </a:solidFill>
                <a:cs typeface="Arial" panose="02080604020202020204" charset="0"/>
              </a:rPr>
              <a:t>App</a:t>
            </a:r>
          </a:p>
        </p:txBody>
      </p:sp>
      <p:sp>
        <p:nvSpPr>
          <p:cNvPr id="32" name="Text Box 26"/>
          <p:cNvSpPr txBox="1">
            <a:spLocks noChangeArrowheads="1"/>
          </p:cNvSpPr>
          <p:nvPr/>
        </p:nvSpPr>
        <p:spPr bwMode="auto">
          <a:xfrm>
            <a:off x="3772566" y="2782889"/>
            <a:ext cx="575945" cy="340995"/>
          </a:xfrm>
          <a:prstGeom prst="rect">
            <a:avLst/>
          </a:prstGeom>
          <a:solidFill>
            <a:srgbClr val="CC99FF"/>
          </a:solidFill>
          <a:ln w="12600">
            <a:solidFill>
              <a:srgbClr val="000000"/>
            </a:solidFill>
            <a:miter lim="800000"/>
          </a:ln>
        </p:spPr>
        <p:txBody>
          <a:bodyPr wrap="none" lIns="90000" tIns="46800" rIns="90000" bIns="46800">
            <a:spAutoFit/>
          </a:bodyPr>
          <a:lstStyle/>
          <a:p>
            <a:pPr defTabSz="-635">
              <a:lnSpc>
                <a:spcPct val="102000"/>
              </a:lnSpc>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GB" sz="1600" dirty="0">
                <a:solidFill>
                  <a:srgbClr val="000000"/>
                </a:solidFill>
                <a:cs typeface="Arial" panose="02080604020202020204" charset="0"/>
              </a:rPr>
              <a:t>App</a:t>
            </a:r>
          </a:p>
        </p:txBody>
      </p:sp>
      <p:sp>
        <p:nvSpPr>
          <p:cNvPr id="33" name="Text Box 27"/>
          <p:cNvSpPr txBox="1">
            <a:spLocks noChangeArrowheads="1"/>
          </p:cNvSpPr>
          <p:nvPr/>
        </p:nvSpPr>
        <p:spPr bwMode="auto">
          <a:xfrm>
            <a:off x="1537948" y="2782889"/>
            <a:ext cx="575945" cy="340995"/>
          </a:xfrm>
          <a:prstGeom prst="rect">
            <a:avLst/>
          </a:prstGeom>
          <a:solidFill>
            <a:srgbClr val="CCFFCC"/>
          </a:solidFill>
          <a:ln w="12600">
            <a:solidFill>
              <a:srgbClr val="000000"/>
            </a:solidFill>
            <a:miter lim="800000"/>
          </a:ln>
        </p:spPr>
        <p:txBody>
          <a:bodyPr wrap="none" lIns="90000" tIns="46800" rIns="90000" bIns="46800">
            <a:spAutoFit/>
          </a:bodyPr>
          <a:lstStyle/>
          <a:p>
            <a:pPr defTabSz="-635">
              <a:lnSpc>
                <a:spcPct val="102000"/>
              </a:lnSpc>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GB" sz="1600" dirty="0">
                <a:solidFill>
                  <a:srgbClr val="000000"/>
                </a:solidFill>
                <a:cs typeface="Arial" panose="02080604020202020204" charset="0"/>
              </a:rPr>
              <a:t>App</a:t>
            </a:r>
          </a:p>
        </p:txBody>
      </p:sp>
      <p:sp>
        <p:nvSpPr>
          <p:cNvPr id="34" name="Text Box 28"/>
          <p:cNvSpPr txBox="1">
            <a:spLocks noChangeArrowheads="1"/>
          </p:cNvSpPr>
          <p:nvPr/>
        </p:nvSpPr>
        <p:spPr bwMode="auto">
          <a:xfrm>
            <a:off x="9147499" y="3000376"/>
            <a:ext cx="1003039" cy="460375"/>
          </a:xfrm>
          <a:prstGeom prst="rect">
            <a:avLst/>
          </a:prstGeom>
          <a:noFill/>
          <a:ln w="9525">
            <a:noFill/>
            <a:round/>
          </a:ln>
        </p:spPr>
        <p:txBody>
          <a:bodyPr wrap="none" lIns="90000" tIns="45000" rIns="90000" bIns="45000"/>
          <a:lstStyle/>
          <a:p>
            <a:pPr defTabSz="-635">
              <a:lnSpc>
                <a:spcPct val="90000"/>
              </a:lnSpc>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GB" dirty="0">
                <a:solidFill>
                  <a:srgbClr val="000000"/>
                </a:solidFill>
                <a:ea typeface="MS Gothic" pitchFamily="49" charset="-128"/>
              </a:rPr>
              <a:t>Xen</a:t>
            </a:r>
          </a:p>
        </p:txBody>
      </p:sp>
      <p:sp>
        <p:nvSpPr>
          <p:cNvPr id="35" name="Text Box 29"/>
          <p:cNvSpPr txBox="1">
            <a:spLocks noChangeArrowheads="1"/>
          </p:cNvSpPr>
          <p:nvPr/>
        </p:nvSpPr>
        <p:spPr bwMode="auto">
          <a:xfrm>
            <a:off x="9149616" y="3600451"/>
            <a:ext cx="3203799" cy="461963"/>
          </a:xfrm>
          <a:prstGeom prst="rect">
            <a:avLst/>
          </a:prstGeom>
          <a:noFill/>
          <a:ln w="9525">
            <a:noFill/>
            <a:round/>
          </a:ln>
        </p:spPr>
        <p:txBody>
          <a:bodyPr lIns="90000" tIns="45000" rIns="90000" bIns="45000"/>
          <a:lstStyle/>
          <a:p>
            <a:pPr defTabSz="-635">
              <a:lnSpc>
                <a:spcPct val="90000"/>
              </a:lnSpc>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GB" dirty="0">
                <a:solidFill>
                  <a:srgbClr val="000000"/>
                </a:solidFill>
                <a:ea typeface="MS Gothic" pitchFamily="49" charset="-128"/>
              </a:rPr>
              <a:t>VMWare</a:t>
            </a:r>
          </a:p>
        </p:txBody>
      </p:sp>
      <p:sp>
        <p:nvSpPr>
          <p:cNvPr id="36" name="Text Box 30"/>
          <p:cNvSpPr txBox="1">
            <a:spLocks noChangeArrowheads="1"/>
          </p:cNvSpPr>
          <p:nvPr/>
        </p:nvSpPr>
        <p:spPr bwMode="auto">
          <a:xfrm>
            <a:off x="9149616" y="4198938"/>
            <a:ext cx="3203799" cy="461962"/>
          </a:xfrm>
          <a:prstGeom prst="rect">
            <a:avLst/>
          </a:prstGeom>
          <a:noFill/>
          <a:ln w="9525">
            <a:noFill/>
            <a:round/>
          </a:ln>
        </p:spPr>
        <p:txBody>
          <a:bodyPr lIns="90000" tIns="45000" rIns="90000" bIns="45000"/>
          <a:lstStyle/>
          <a:p>
            <a:pPr defTabSz="-635">
              <a:lnSpc>
                <a:spcPct val="90000"/>
              </a:lnSpc>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GB" dirty="0">
                <a:solidFill>
                  <a:srgbClr val="000000"/>
                </a:solidFill>
                <a:ea typeface="MS Gothic" pitchFamily="49" charset="-128"/>
              </a:rPr>
              <a:t>UML</a:t>
            </a:r>
          </a:p>
        </p:txBody>
      </p:sp>
      <p:sp>
        <p:nvSpPr>
          <p:cNvPr id="37" name="Text Box 31"/>
          <p:cNvSpPr txBox="1">
            <a:spLocks noChangeArrowheads="1"/>
          </p:cNvSpPr>
          <p:nvPr/>
        </p:nvSpPr>
        <p:spPr bwMode="auto">
          <a:xfrm>
            <a:off x="9151731" y="4775201"/>
            <a:ext cx="3203799" cy="461963"/>
          </a:xfrm>
          <a:prstGeom prst="rect">
            <a:avLst/>
          </a:prstGeom>
          <a:noFill/>
          <a:ln w="9525">
            <a:noFill/>
            <a:round/>
          </a:ln>
        </p:spPr>
        <p:txBody>
          <a:bodyPr lIns="90000" tIns="45000" rIns="90000" bIns="45000"/>
          <a:lstStyle/>
          <a:p>
            <a:pPr defTabSz="-635">
              <a:lnSpc>
                <a:spcPct val="90000"/>
              </a:lnSpc>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GB" dirty="0">
                <a:solidFill>
                  <a:srgbClr val="000000"/>
                </a:solidFill>
                <a:ea typeface="MS Gothic" pitchFamily="49" charset="-128"/>
              </a:rPr>
              <a:t>Denali</a:t>
            </a:r>
          </a:p>
        </p:txBody>
      </p:sp>
      <p:sp>
        <p:nvSpPr>
          <p:cNvPr id="38" name="Text Box 32"/>
          <p:cNvSpPr txBox="1">
            <a:spLocks noChangeArrowheads="1"/>
          </p:cNvSpPr>
          <p:nvPr/>
        </p:nvSpPr>
        <p:spPr bwMode="auto">
          <a:xfrm>
            <a:off x="9151731" y="5280026"/>
            <a:ext cx="3203799" cy="461963"/>
          </a:xfrm>
          <a:prstGeom prst="rect">
            <a:avLst/>
          </a:prstGeom>
          <a:noFill/>
          <a:ln w="9525">
            <a:noFill/>
            <a:round/>
          </a:ln>
        </p:spPr>
        <p:txBody>
          <a:bodyPr lIns="90000" tIns="45000" rIns="90000" bIns="45000"/>
          <a:lstStyle/>
          <a:p>
            <a:pPr defTabSz="-635">
              <a:lnSpc>
                <a:spcPct val="90000"/>
              </a:lnSpc>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GB" dirty="0">
                <a:solidFill>
                  <a:srgbClr val="000000"/>
                </a:solidFill>
                <a:ea typeface="MS Gothic" pitchFamily="49" charset="-128"/>
              </a:rPr>
              <a:t>etc.</a:t>
            </a:r>
          </a:p>
        </p:txBody>
      </p:sp>
      <p:cxnSp>
        <p:nvCxnSpPr>
          <p:cNvPr id="39" name="AutoShape 33"/>
          <p:cNvCxnSpPr>
            <a:cxnSpLocks noChangeShapeType="1"/>
            <a:stCxn id="10" idx="3"/>
            <a:endCxn id="34" idx="1"/>
          </p:cNvCxnSpPr>
          <p:nvPr/>
        </p:nvCxnSpPr>
        <p:spPr bwMode="auto">
          <a:xfrm flipV="1">
            <a:off x="8038654" y="3230564"/>
            <a:ext cx="1108844" cy="1304925"/>
          </a:xfrm>
          <a:prstGeom prst="straightConnector1">
            <a:avLst/>
          </a:prstGeom>
          <a:noFill/>
          <a:ln w="9525">
            <a:solidFill>
              <a:srgbClr val="000000"/>
            </a:solidFill>
            <a:round/>
          </a:ln>
        </p:spPr>
      </p:cxnSp>
      <p:cxnSp>
        <p:nvCxnSpPr>
          <p:cNvPr id="40" name="AutoShape 34"/>
          <p:cNvCxnSpPr>
            <a:cxnSpLocks noChangeShapeType="1"/>
            <a:stCxn id="10" idx="3"/>
          </p:cNvCxnSpPr>
          <p:nvPr/>
        </p:nvCxnSpPr>
        <p:spPr bwMode="auto">
          <a:xfrm flipV="1">
            <a:off x="8038654" y="3852864"/>
            <a:ext cx="1110961" cy="682625"/>
          </a:xfrm>
          <a:prstGeom prst="straightConnector1">
            <a:avLst/>
          </a:prstGeom>
          <a:noFill/>
          <a:ln w="9525">
            <a:solidFill>
              <a:srgbClr val="000000"/>
            </a:solidFill>
            <a:round/>
          </a:ln>
        </p:spPr>
      </p:cxnSp>
      <p:cxnSp>
        <p:nvCxnSpPr>
          <p:cNvPr id="41" name="AutoShape 35"/>
          <p:cNvCxnSpPr>
            <a:cxnSpLocks noChangeShapeType="1"/>
            <a:stCxn id="10" idx="3"/>
            <a:endCxn id="36" idx="1"/>
          </p:cNvCxnSpPr>
          <p:nvPr/>
        </p:nvCxnSpPr>
        <p:spPr bwMode="auto">
          <a:xfrm flipV="1">
            <a:off x="8038654" y="4429126"/>
            <a:ext cx="1110961" cy="106363"/>
          </a:xfrm>
          <a:prstGeom prst="straightConnector1">
            <a:avLst/>
          </a:prstGeom>
          <a:noFill/>
          <a:ln w="9525">
            <a:solidFill>
              <a:srgbClr val="000000"/>
            </a:solidFill>
            <a:round/>
          </a:ln>
        </p:spPr>
      </p:cxnSp>
      <p:cxnSp>
        <p:nvCxnSpPr>
          <p:cNvPr id="42" name="AutoShape 36"/>
          <p:cNvCxnSpPr>
            <a:cxnSpLocks noChangeShapeType="1"/>
            <a:stCxn id="10" idx="3"/>
            <a:endCxn id="37" idx="1"/>
          </p:cNvCxnSpPr>
          <p:nvPr/>
        </p:nvCxnSpPr>
        <p:spPr bwMode="auto">
          <a:xfrm>
            <a:off x="8038655" y="4535488"/>
            <a:ext cx="1113077" cy="469900"/>
          </a:xfrm>
          <a:prstGeom prst="straightConnector1">
            <a:avLst/>
          </a:prstGeom>
          <a:noFill/>
          <a:ln w="9525">
            <a:solidFill>
              <a:srgbClr val="000000"/>
            </a:solidFill>
            <a:round/>
          </a:ln>
        </p:spPr>
      </p:cxnSp>
      <p:cxnSp>
        <p:nvCxnSpPr>
          <p:cNvPr id="43" name="AutoShape 37"/>
          <p:cNvCxnSpPr>
            <a:cxnSpLocks noChangeShapeType="1"/>
            <a:stCxn id="10" idx="3"/>
            <a:endCxn id="38" idx="1"/>
          </p:cNvCxnSpPr>
          <p:nvPr/>
        </p:nvCxnSpPr>
        <p:spPr bwMode="auto">
          <a:xfrm>
            <a:off x="8038655" y="4535489"/>
            <a:ext cx="1113077" cy="974725"/>
          </a:xfrm>
          <a:prstGeom prst="straightConnector1">
            <a:avLst/>
          </a:prstGeom>
          <a:noFill/>
          <a:ln w="9525">
            <a:solidFill>
              <a:srgbClr val="000000"/>
            </a:solidFill>
            <a:round/>
          </a:ln>
        </p:spPr>
      </p:cxnSp>
      <p:sp>
        <p:nvSpPr>
          <p:cNvPr id="44" name="Text Box 38"/>
          <p:cNvSpPr txBox="1">
            <a:spLocks noChangeArrowheads="1"/>
          </p:cNvSpPr>
          <p:nvPr/>
        </p:nvSpPr>
        <p:spPr bwMode="auto">
          <a:xfrm>
            <a:off x="636482" y="5691188"/>
            <a:ext cx="11782531" cy="614362"/>
          </a:xfrm>
          <a:prstGeom prst="rect">
            <a:avLst/>
          </a:prstGeom>
          <a:noFill/>
          <a:ln w="9525">
            <a:noFill/>
            <a:round/>
          </a:ln>
        </p:spPr>
        <p:txBody>
          <a:bodyPr lIns="90000" tIns="45000" rIns="90000" bIns="45000"/>
          <a:lstStyle/>
          <a:p>
            <a:pPr defTabSz="-635">
              <a:lnSpc>
                <a:spcPct val="90000"/>
              </a:lnSpc>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GB" sz="1800" i="1" dirty="0">
                <a:solidFill>
                  <a:srgbClr val="000000"/>
                </a:solidFill>
                <a:ea typeface="MS Gothic" pitchFamily="49" charset="-128"/>
              </a:rPr>
              <a:t>Performance</a:t>
            </a:r>
            <a:r>
              <a:rPr lang="en-GB" sz="1800" dirty="0">
                <a:solidFill>
                  <a:srgbClr val="000000"/>
                </a:solidFill>
                <a:ea typeface="MS Gothic" pitchFamily="49" charset="-128"/>
              </a:rPr>
              <a:t>: Para-virtualization (e.g. Xen) is very close to raw physical performance!</a:t>
            </a:r>
          </a:p>
        </p:txBody>
      </p:sp>
    </p:spTree>
  </p:cSld>
  <p:clrMapOvr>
    <a:masterClrMapping/>
  </p:clrMapOvr>
  <p:transition advClick="0">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a:solidFill>
                  <a:srgbClr val="FF0000"/>
                </a:solidFill>
                <a:effectLst>
                  <a:outerShdw blurRad="38100" dist="38100" dir="2700000" algn="tl">
                    <a:srgbClr val="000000">
                      <a:alpha val="43137"/>
                    </a:srgbClr>
                  </a:outerShdw>
                </a:effectLst>
              </a:rPr>
              <a:t>PelicanHPC Pros and Cons</a:t>
            </a:r>
          </a:p>
        </p:txBody>
      </p:sp>
      <p:sp>
        <p:nvSpPr>
          <p:cNvPr id="3" name="Content Placeholder 2"/>
          <p:cNvSpPr>
            <a:spLocks noGrp="1"/>
          </p:cNvSpPr>
          <p:nvPr>
            <p:ph idx="1"/>
          </p:nvPr>
        </p:nvSpPr>
        <p:spPr/>
        <p:txBody>
          <a:bodyPr/>
          <a:lstStyle/>
          <a:p>
            <a:pPr defTabSz="0">
              <a:buClr>
                <a:srgbClr val="FFFFFF"/>
              </a:buClr>
              <a:buSzPct val="45000"/>
              <a:buFont typeface="Wingdings" panose="05000000000000000000"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3200">
                <a:sym typeface="+mn-ea"/>
              </a:rPr>
              <a:t>LiveCD for instant cluster creation</a:t>
            </a:r>
            <a:endParaRPr lang="en-GB" sz="3200"/>
          </a:p>
          <a:p>
            <a:pPr defTabSz="0">
              <a:buClr>
                <a:srgbClr val="FFFFFF"/>
              </a:buClr>
              <a:buSzPct val="45000"/>
              <a:buFont typeface="Wingdings" panose="05000000000000000000"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3200">
                <a:sym typeface="+mn-ea"/>
              </a:rPr>
              <a:t>Advantages</a:t>
            </a:r>
            <a:endParaRPr lang="en-GB" sz="3200"/>
          </a:p>
          <a:p>
            <a:pPr marL="971550" lvl="1" indent="-514350" defTabSz="0">
              <a:buClr>
                <a:srgbClr val="FFFFFF"/>
              </a:buClr>
              <a:buSzPct val="75000"/>
              <a:buFont typeface="+mj-lt"/>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3200">
                <a:solidFill>
                  <a:schemeClr val="tx1"/>
                </a:solidFill>
                <a:effectLst>
                  <a:outerShdw blurRad="38100" dist="38100" dir="2700000" algn="tl">
                    <a:srgbClr val="000000">
                      <a:alpha val="43137"/>
                    </a:srgbClr>
                  </a:outerShdw>
                </a:effectLst>
                <a:sym typeface="+mn-ea"/>
              </a:rPr>
              <a:t>Easy to use</a:t>
            </a:r>
          </a:p>
          <a:p>
            <a:pPr marL="971550" lvl="1" indent="-514350" defTabSz="0">
              <a:buClr>
                <a:srgbClr val="FFFFFF"/>
              </a:buClr>
              <a:buSzPct val="75000"/>
              <a:buFont typeface="+mj-lt"/>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3200">
                <a:solidFill>
                  <a:schemeClr val="tx1"/>
                </a:solidFill>
                <a:effectLst>
                  <a:outerShdw blurRad="38100" dist="38100" dir="2700000" algn="tl">
                    <a:srgbClr val="000000">
                      <a:alpha val="43137"/>
                    </a:srgbClr>
                  </a:outerShdw>
                </a:effectLst>
                <a:sym typeface="+mn-ea"/>
              </a:rPr>
              <a:t>A lot of built-in software</a:t>
            </a:r>
          </a:p>
          <a:p>
            <a:pPr marL="514350" indent="-514350" defTabSz="0">
              <a:buClr>
                <a:srgbClr val="FFFFFF"/>
              </a:buClr>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3200">
                <a:sym typeface="+mn-ea"/>
              </a:rPr>
              <a:t>Disadvantages</a:t>
            </a:r>
            <a:endParaRPr lang="en-GB" sz="3200"/>
          </a:p>
          <a:p>
            <a:pPr marL="971550" lvl="1" indent="-514350" defTabSz="0">
              <a:buClr>
                <a:srgbClr val="FFFFFF"/>
              </a:buClr>
              <a:buSzPct val="75000"/>
              <a:buFont typeface="Symbol" charset="2"/>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3200">
                <a:solidFill>
                  <a:schemeClr val="tx1"/>
                </a:solidFill>
                <a:effectLst>
                  <a:outerShdw blurRad="38100" dist="38100" dir="2700000" algn="tl">
                    <a:srgbClr val="000000">
                      <a:alpha val="43137"/>
                    </a:srgbClr>
                  </a:outerShdw>
                </a:effectLst>
                <a:sym typeface="+mn-ea"/>
              </a:rPr>
              <a:t>Not persistent</a:t>
            </a:r>
          </a:p>
          <a:p>
            <a:pPr marL="971550" lvl="1" indent="-514350" defTabSz="0">
              <a:buClr>
                <a:srgbClr val="FFFFFF"/>
              </a:buClr>
              <a:buSzPct val="75000"/>
              <a:buFont typeface="Symbol" charset="2"/>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3200">
                <a:solidFill>
                  <a:schemeClr val="tx1"/>
                </a:solidFill>
                <a:effectLst>
                  <a:outerShdw blurRad="38100" dist="38100" dir="2700000" algn="tl">
                    <a:srgbClr val="000000">
                      <a:alpha val="43137"/>
                    </a:srgbClr>
                  </a:outerShdw>
                </a:effectLst>
                <a:sym typeface="+mn-ea"/>
              </a:rPr>
              <a:t>Difficult to add software</a:t>
            </a:r>
          </a:p>
          <a:p>
            <a:endParaRPr lang="en-US" sz="3200"/>
          </a:p>
          <a:p>
            <a:endParaRPr lang="en-US"/>
          </a:p>
        </p:txBody>
      </p:sp>
      <p:sp>
        <p:nvSpPr>
          <p:cNvPr id="4" name="Date Placeholder 3"/>
          <p:cNvSpPr>
            <a:spLocks noGrp="1"/>
          </p:cNvSpPr>
          <p:nvPr>
            <p:ph type="dt" sz="half" idx="10"/>
          </p:nvPr>
        </p:nvSpPr>
        <p:spPr/>
        <p:txBody>
          <a:bodyPr/>
          <a:lstStyle/>
          <a:p>
            <a:fld id="{E92A0B75-F6A1-41CC-B4BB-A963B72C2CBF}" type="datetime1">
              <a:rPr lang="en-US" smtClean="0"/>
              <a:t>5/22/2025</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40</a:t>
            </a:fld>
            <a:endParaRPr lang="en-US" dirty="0"/>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a:solidFill>
                  <a:srgbClr val="FF0000"/>
                </a:solidFill>
                <a:effectLst>
                  <a:outerShdw blurRad="38100" dist="38100" dir="2700000" algn="tl">
                    <a:srgbClr val="000000">
                      <a:alpha val="43137"/>
                    </a:srgbClr>
                  </a:outerShdw>
                </a:effectLst>
              </a:rPr>
              <a:t>Worth Reading....</a:t>
            </a:r>
          </a:p>
        </p:txBody>
      </p:sp>
      <p:sp>
        <p:nvSpPr>
          <p:cNvPr id="3" name="Content Placeholder 2"/>
          <p:cNvSpPr>
            <a:spLocks noGrp="1"/>
          </p:cNvSpPr>
          <p:nvPr>
            <p:ph idx="1"/>
          </p:nvPr>
        </p:nvSpPr>
        <p:spPr/>
        <p:txBody>
          <a:bodyPr/>
          <a:lstStyle/>
          <a:p>
            <a:r>
              <a:rPr lang="en-US"/>
              <a:t>http://www.pelicanhpc.org/academic_work.html</a:t>
            </a:r>
          </a:p>
          <a:p>
            <a:r>
              <a:rPr lang="en-US"/>
              <a:t>http://distrowatch.com/table.php?distribution=pelicanhpc</a:t>
            </a:r>
          </a:p>
          <a:p>
            <a:r>
              <a:rPr lang="en-US"/>
              <a:t>http://linux.softpedia.com/get/System/Operating-Systems/Linux-Distributions/PelicanHPC-38025.shtml</a:t>
            </a:r>
          </a:p>
          <a:p>
            <a:r>
              <a:rPr lang="en-US"/>
              <a:t>http://www.linux-magazine.com/Online/News/Number-Crunching-with-Pelican-HPC-2.0</a:t>
            </a:r>
          </a:p>
          <a:p>
            <a:endParaRPr lang="en-US"/>
          </a:p>
        </p:txBody>
      </p:sp>
      <p:sp>
        <p:nvSpPr>
          <p:cNvPr id="4" name="Date Placeholder 3"/>
          <p:cNvSpPr>
            <a:spLocks noGrp="1"/>
          </p:cNvSpPr>
          <p:nvPr>
            <p:ph type="dt" sz="half" idx="10"/>
          </p:nvPr>
        </p:nvSpPr>
        <p:spPr/>
        <p:txBody>
          <a:bodyPr/>
          <a:lstStyle/>
          <a:p>
            <a:fld id="{E92A0B75-F6A1-41CC-B4BB-A963B72C2CBF}" type="datetime1">
              <a:rPr lang="en-US" smtClean="0"/>
              <a:t>5/22/2025</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41</a:t>
            </a:fld>
            <a:endParaRPr lang="en-US" dirty="0"/>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a:solidFill>
                  <a:srgbClr val="FF0000"/>
                </a:solidFill>
                <a:effectLst>
                  <a:outerShdw blurRad="38100" dist="38100" dir="2700000" algn="tl">
                    <a:srgbClr val="000000">
                      <a:alpha val="43137"/>
                    </a:srgbClr>
                  </a:outerShdw>
                </a:effectLst>
              </a:rPr>
              <a:t>PelicanHPC Simulations</a:t>
            </a:r>
          </a:p>
        </p:txBody>
      </p:sp>
      <p:sp>
        <p:nvSpPr>
          <p:cNvPr id="4" name="Date Placeholder 3"/>
          <p:cNvSpPr>
            <a:spLocks noGrp="1"/>
          </p:cNvSpPr>
          <p:nvPr>
            <p:ph type="dt" sz="half" idx="10"/>
          </p:nvPr>
        </p:nvSpPr>
        <p:spPr/>
        <p:txBody>
          <a:bodyPr/>
          <a:lstStyle/>
          <a:p>
            <a:fld id="{E92A0B75-F6A1-41CC-B4BB-A963B72C2CBF}" type="datetime1">
              <a:rPr lang="en-US" smtClean="0"/>
              <a:t>5/22/2025</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42</a:t>
            </a:fld>
            <a:endParaRPr lang="en-US" dirty="0"/>
          </a:p>
        </p:txBody>
      </p:sp>
      <p:pic>
        <p:nvPicPr>
          <p:cNvPr id="6" name="Content Placeholder 5"/>
          <p:cNvPicPr>
            <a:picLocks noGrp="1" noChangeAspect="1"/>
          </p:cNvPicPr>
          <p:nvPr>
            <p:ph idx="1"/>
          </p:nvPr>
        </p:nvPicPr>
        <p:blipFill>
          <a:blip r:embed="rId2"/>
          <a:stretch>
            <a:fillRect/>
          </a:stretch>
        </p:blipFill>
        <p:spPr>
          <a:xfrm>
            <a:off x="2362200" y="762000"/>
            <a:ext cx="8018145" cy="6014085"/>
          </a:xfrm>
          <a:prstGeom prst="rect">
            <a:avLst/>
          </a:prstGeom>
        </p:spPr>
      </p:pic>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p:nvPr>
        </p:nvSpPr>
        <p:spPr bwMode="auto">
          <a:xfrm>
            <a:off x="687229" y="320678"/>
            <a:ext cx="9649486" cy="669925"/>
          </a:xfrm>
          <a:noFill/>
        </p:spPr>
        <p:txBody>
          <a:bodyPr wrap="square" numCol="1" compatLnSpc="1">
            <a:normAutofit/>
          </a:bodyPr>
          <a:lstStyle/>
          <a:p>
            <a:r>
              <a:rPr lang="en-US" cap="none" dirty="0">
                <a:ln>
                  <a:noFill/>
                </a:ln>
                <a:solidFill>
                  <a:srgbClr val="FF0000"/>
                </a:solidFill>
                <a:effectLst>
                  <a:outerShdw blurRad="38100" dist="38100" dir="2700000" algn="tl">
                    <a:srgbClr val="000000">
                      <a:alpha val="43137"/>
                    </a:srgbClr>
                  </a:outerShdw>
                </a:effectLst>
              </a:rPr>
              <a:t>References</a:t>
            </a:r>
          </a:p>
        </p:txBody>
      </p:sp>
      <p:sp>
        <p:nvSpPr>
          <p:cNvPr id="76803" name="Rectangle 3"/>
          <p:cNvSpPr>
            <a:spLocks noGrp="1"/>
          </p:cNvSpPr>
          <p:nvPr>
            <p:ph type="body" idx="1"/>
          </p:nvPr>
        </p:nvSpPr>
        <p:spPr>
          <a:xfrm>
            <a:off x="484082" y="990603"/>
            <a:ext cx="11477810" cy="5465763"/>
          </a:xfrm>
        </p:spPr>
        <p:txBody>
          <a:bodyPr>
            <a:normAutofit lnSpcReduction="10000"/>
          </a:bodyPr>
          <a:lstStyle/>
          <a:p>
            <a:pPr marL="495300" indent="-495300">
              <a:lnSpc>
                <a:spcPct val="110000"/>
              </a:lnSpc>
              <a:buFont typeface="Wingdings 2"/>
              <a:buAutoNum type="arabicPeriod"/>
            </a:pPr>
            <a:r>
              <a:rPr lang="en-US" sz="2400" dirty="0"/>
              <a:t>Kai Hwang, Geoffery C. Fox and Jack J. Dongarra, “Distributed and Cloud Computing: Clusters, Grids, Clouds and the Future of Internet”, </a:t>
            </a:r>
          </a:p>
          <a:p>
            <a:pPr marL="495300" indent="-495300">
              <a:lnSpc>
                <a:spcPct val="110000"/>
              </a:lnSpc>
              <a:buFont typeface="Wingdings 2"/>
              <a:buAutoNum type="arabicPeriod"/>
            </a:pPr>
            <a:r>
              <a:rPr lang="en-US" sz="2400" dirty="0"/>
              <a:t>http://klucloudseminar.weebly.com/</a:t>
            </a:r>
          </a:p>
          <a:p>
            <a:pPr marL="495300" indent="-495300">
              <a:lnSpc>
                <a:spcPct val="110000"/>
              </a:lnSpc>
              <a:buFont typeface="Wingdings 2"/>
              <a:buAutoNum type="arabicPeriod"/>
            </a:pPr>
            <a:r>
              <a:rPr lang="en-US" sz="2400" dirty="0"/>
              <a:t>http://cloudcomputingnet.com/cloud-computing-deployment-models/</a:t>
            </a:r>
          </a:p>
          <a:p>
            <a:pPr marL="495300" indent="-495300">
              <a:lnSpc>
                <a:spcPct val="110000"/>
              </a:lnSpc>
              <a:buFont typeface="Wingdings 2"/>
              <a:buAutoNum type="arabicPeriod"/>
            </a:pPr>
            <a:r>
              <a:rPr lang="en-US" sz="2400" dirty="0"/>
              <a:t>http://gcauble.com/products/cloud-computing/</a:t>
            </a:r>
          </a:p>
          <a:p>
            <a:pPr marL="495300" indent="-495300">
              <a:lnSpc>
                <a:spcPct val="110000"/>
              </a:lnSpc>
              <a:buFont typeface="Wingdings 2"/>
              <a:buAutoNum type="arabicPeriod"/>
            </a:pPr>
            <a:r>
              <a:rPr lang="en-US" sz="2400" dirty="0"/>
              <a:t>http://www.levelcloud.net/why-levelcloud/cloud-education-center/advantages-and-disadvantages-of-cloud-computing/</a:t>
            </a:r>
          </a:p>
          <a:p>
            <a:pPr marL="495300" indent="-495300">
              <a:lnSpc>
                <a:spcPct val="110000"/>
              </a:lnSpc>
              <a:buFont typeface="Wingdings 2"/>
              <a:buAutoNum type="arabicPeriod"/>
            </a:pPr>
            <a:r>
              <a:rPr lang="en-US" sz="2400" dirty="0"/>
              <a:t>www.cse.unr.edu/~mgunes/cpe401/cpe401sp12/lect15_cloud.ppt</a:t>
            </a:r>
          </a:p>
          <a:p>
            <a:pPr marL="495300" indent="-495300">
              <a:lnSpc>
                <a:spcPct val="110000"/>
              </a:lnSpc>
              <a:buFont typeface="Wingdings 2"/>
              <a:buAutoNum type="arabicPeriod"/>
            </a:pPr>
            <a:r>
              <a:rPr lang="en-US" sz="2400" dirty="0"/>
              <a:t>http://slideplayer.com/slide/5862268/ </a:t>
            </a:r>
          </a:p>
          <a:p>
            <a:pPr marL="495300" indent="-495300">
              <a:lnSpc>
                <a:spcPct val="110000"/>
              </a:lnSpc>
              <a:buFont typeface="Wingdings 2"/>
              <a:buAutoNum type="arabicPeriod"/>
            </a:pPr>
            <a:r>
              <a:rPr lang="en-US" sz="2400" dirty="0"/>
              <a:t>https://msdn.microsoft.com/en-us/magazine/dn520239.aspx</a:t>
            </a:r>
          </a:p>
          <a:p>
            <a:pPr marL="495300" indent="-495300">
              <a:lnSpc>
                <a:spcPct val="110000"/>
              </a:lnSpc>
              <a:buFont typeface="Wingdings 2"/>
              <a:buAutoNum type="arabicPeriod"/>
            </a:pPr>
            <a:r>
              <a:rPr lang="en-US" sz="2400" dirty="0"/>
              <a:t>http://www.thoughtsoncloud.com/2014/01/cloud-computing-defined-characteristics-service-levels/</a:t>
            </a:r>
          </a:p>
          <a:p>
            <a:pPr marL="495300" indent="-495300">
              <a:lnSpc>
                <a:spcPct val="200000"/>
              </a:lnSpc>
              <a:buFont typeface="Wingdings 2"/>
              <a:buAutoNum type="arabicPeriod"/>
            </a:pP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t>43</a:t>
            </a:fld>
            <a:endParaRPr lang="en-US" dirty="0"/>
          </a:p>
        </p:txBody>
      </p:sp>
      <p:sp>
        <p:nvSpPr>
          <p:cNvPr id="6" name="Date Placeholder 5"/>
          <p:cNvSpPr>
            <a:spLocks noGrp="1"/>
          </p:cNvSpPr>
          <p:nvPr>
            <p:ph type="dt" sz="half" idx="10"/>
          </p:nvPr>
        </p:nvSpPr>
        <p:spPr/>
        <p:txBody>
          <a:bodyPr/>
          <a:lstStyle/>
          <a:p>
            <a:fld id="{AC0168BA-09D8-4453-89C6-45165A905C31}" type="datetime1">
              <a:rPr lang="en-US" smtClean="0"/>
              <a:t>5/22/2025</a:t>
            </a:fld>
            <a:endParaRPr lang="en-US" dirty="0"/>
          </a:p>
        </p:txBody>
      </p:sp>
    </p:spTree>
  </p:cSld>
  <p:clrMapOvr>
    <a:masterClrMapping/>
  </p:clrMapOvr>
  <p:transition advClick="0">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220" y="342900"/>
            <a:ext cx="11109960" cy="582613"/>
          </a:xfrm>
        </p:spPr>
        <p:txBody>
          <a:bodyPr/>
          <a:lstStyle/>
          <a:p>
            <a:r>
              <a:rPr lang="x-none" altLang="en-US">
                <a:solidFill>
                  <a:srgbClr val="FF0000"/>
                </a:solidFill>
                <a:effectLst>
                  <a:outerShdw blurRad="38100" dist="38100" dir="2700000" algn="tl">
                    <a:srgbClr val="000000">
                      <a:alpha val="43137"/>
                    </a:srgbClr>
                  </a:outerShdw>
                </a:effectLst>
              </a:rPr>
              <a:t>Assignment #4</a:t>
            </a:r>
          </a:p>
        </p:txBody>
      </p:sp>
      <p:sp>
        <p:nvSpPr>
          <p:cNvPr id="3" name="Content Placeholder 2"/>
          <p:cNvSpPr>
            <a:spLocks noGrp="1"/>
          </p:cNvSpPr>
          <p:nvPr>
            <p:ph idx="1"/>
          </p:nvPr>
        </p:nvSpPr>
        <p:spPr/>
        <p:txBody>
          <a:bodyPr/>
          <a:lstStyle/>
          <a:p>
            <a:r>
              <a:rPr lang="x-none" altLang="en-US">
                <a:solidFill>
                  <a:schemeClr val="accent2">
                    <a:lumMod val="75000"/>
                  </a:schemeClr>
                </a:solidFill>
                <a:effectLst>
                  <a:outerShdw blurRad="38100" dist="38100" dir="2700000" algn="tl">
                    <a:srgbClr val="000000">
                      <a:alpha val="43137"/>
                    </a:srgbClr>
                  </a:outerShdw>
                </a:effectLst>
              </a:rPr>
              <a:t>Briefly Explain the Virtualization Technologies mentioned in slide 9.</a:t>
            </a:r>
          </a:p>
        </p:txBody>
      </p:sp>
      <p:sp>
        <p:nvSpPr>
          <p:cNvPr id="4" name="Date Placeholder 3"/>
          <p:cNvSpPr>
            <a:spLocks noGrp="1"/>
          </p:cNvSpPr>
          <p:nvPr>
            <p:ph type="dt" sz="half" idx="10"/>
          </p:nvPr>
        </p:nvSpPr>
        <p:spPr/>
        <p:txBody>
          <a:bodyPr/>
          <a:lstStyle/>
          <a:p>
            <a:fld id="{E92A0B75-F6A1-41CC-B4BB-A963B72C2CBF}" type="datetime1">
              <a:rPr lang="en-US" smtClean="0"/>
              <a:t>5/22/2025</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44</a:t>
            </a:fld>
            <a:endParaRPr lang="en-US"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4B7BB03-B69B-409D-89B3-009ECBE28849}" type="datetime1">
              <a:rPr lang="en-US" smtClean="0"/>
              <a:t>5/22/2025</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5</a:t>
            </a:fld>
            <a:endParaRPr lang="en-US" dirty="0"/>
          </a:p>
        </p:txBody>
      </p:sp>
      <p:sp>
        <p:nvSpPr>
          <p:cNvPr id="7" name="Rectangle 2"/>
          <p:cNvSpPr>
            <a:spLocks noGrp="1" noChangeArrowheads="1"/>
          </p:cNvSpPr>
          <p:nvPr>
            <p:ph type="title"/>
          </p:nvPr>
        </p:nvSpPr>
        <p:spPr>
          <a:xfrm>
            <a:off x="640080" y="76200"/>
            <a:ext cx="11652250" cy="1143000"/>
          </a:xfrm>
        </p:spPr>
        <p:txBody>
          <a:bodyPr/>
          <a:lstStyle/>
          <a:p>
            <a:r>
              <a:rPr lang="en-US" b="1" dirty="0">
                <a:solidFill>
                  <a:srgbClr val="FF0000"/>
                </a:solidFill>
                <a:effectLst>
                  <a:outerShdw blurRad="38100" dist="38100" dir="2700000" algn="tl">
                    <a:srgbClr val="000000">
                      <a:alpha val="43137"/>
                    </a:srgbClr>
                  </a:outerShdw>
                </a:effectLst>
              </a:rPr>
              <a:t>Virtualization in General</a:t>
            </a:r>
          </a:p>
        </p:txBody>
      </p:sp>
      <p:sp>
        <p:nvSpPr>
          <p:cNvPr id="8" name="Rectangle 3"/>
          <p:cNvSpPr>
            <a:spLocks noGrp="1" noChangeArrowheads="1"/>
          </p:cNvSpPr>
          <p:nvPr>
            <p:ph idx="1"/>
          </p:nvPr>
        </p:nvSpPr>
        <p:spPr>
          <a:xfrm>
            <a:off x="687229" y="1295401"/>
            <a:ext cx="11579384" cy="4830763"/>
          </a:xfrm>
        </p:spPr>
        <p:txBody>
          <a:bodyPr/>
          <a:lstStyle/>
          <a:p>
            <a:pPr>
              <a:buNone/>
            </a:pPr>
            <a:r>
              <a:rPr lang="en-US" sz="2800" dirty="0"/>
              <a:t>Advantages of virtual machines:</a:t>
            </a:r>
          </a:p>
          <a:p>
            <a:pPr lvl="1"/>
            <a:r>
              <a:rPr lang="en-US" sz="2400" dirty="0"/>
              <a:t>Run operating systems where the physical hardware is unavailable,</a:t>
            </a:r>
          </a:p>
          <a:p>
            <a:pPr lvl="1"/>
            <a:r>
              <a:rPr lang="en-US" sz="2400" dirty="0"/>
              <a:t>Easier to create new machines, backup machines, etc.,</a:t>
            </a:r>
          </a:p>
          <a:p>
            <a:pPr lvl="1"/>
            <a:r>
              <a:rPr lang="en-US" sz="2400" dirty="0"/>
              <a:t>Software testing using “clean” installs of operating systems and software,</a:t>
            </a:r>
          </a:p>
          <a:p>
            <a:pPr lvl="1"/>
            <a:r>
              <a:rPr lang="en-US" sz="2400" dirty="0"/>
              <a:t>Emulate more machines than are physically available,</a:t>
            </a:r>
          </a:p>
          <a:p>
            <a:pPr lvl="1"/>
            <a:r>
              <a:rPr lang="en-US" sz="2400" dirty="0"/>
              <a:t>Timeshare lightly loaded systems on one host,</a:t>
            </a:r>
          </a:p>
          <a:p>
            <a:pPr lvl="1"/>
            <a:r>
              <a:rPr lang="en-US" sz="2400" dirty="0"/>
              <a:t>Debug problems (suspend and resume the problem machine),</a:t>
            </a:r>
          </a:p>
          <a:p>
            <a:pPr lvl="1"/>
            <a:r>
              <a:rPr lang="en-US" sz="2400" dirty="0"/>
              <a:t>Easy migration of virtual machines (shutdown needed or not).</a:t>
            </a:r>
          </a:p>
          <a:p>
            <a:pPr lvl="1"/>
            <a:r>
              <a:rPr lang="en-US" sz="2400" dirty="0"/>
              <a:t>Run legacy systems!</a:t>
            </a:r>
          </a:p>
          <a:p>
            <a:pPr lvl="1"/>
            <a:endParaRPr lang="en-US" sz="2400" dirty="0"/>
          </a:p>
        </p:txBody>
      </p:sp>
    </p:spTree>
  </p:cSld>
  <p:clrMapOvr>
    <a:masterClrMapping/>
  </p:clrMapOvr>
  <p:transition advClick="0">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4B7BB03-B69B-409D-89B3-009ECBE28849}" type="datetime1">
              <a:rPr lang="en-US" smtClean="0"/>
              <a:t>5/22/2025</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6</a:t>
            </a:fld>
            <a:endParaRPr lang="en-US" dirty="0"/>
          </a:p>
        </p:txBody>
      </p:sp>
      <p:sp>
        <p:nvSpPr>
          <p:cNvPr id="7" name="Title 1"/>
          <p:cNvSpPr>
            <a:spLocks noGrp="1"/>
          </p:cNvSpPr>
          <p:nvPr>
            <p:ph type="title"/>
          </p:nvPr>
        </p:nvSpPr>
        <p:spPr>
          <a:xfrm>
            <a:off x="609600" y="76200"/>
            <a:ext cx="11682466" cy="1143000"/>
          </a:xfrm>
        </p:spPr>
        <p:txBody>
          <a:bodyPr/>
          <a:lstStyle/>
          <a:p>
            <a:r>
              <a:rPr lang="en-US" sz="3600" b="1" dirty="0">
                <a:solidFill>
                  <a:srgbClr val="FF0000"/>
                </a:solidFill>
                <a:effectLst>
                  <a:outerShdw blurRad="38100" dist="38100" dir="2700000" algn="tl">
                    <a:srgbClr val="000000">
                      <a:alpha val="43137"/>
                    </a:srgbClr>
                  </a:outerShdw>
                </a:effectLst>
              </a:rPr>
              <a:t>What is the purpose and benefits?</a:t>
            </a:r>
            <a:endParaRPr lang="en-GB" sz="3600" b="1" dirty="0">
              <a:solidFill>
                <a:srgbClr val="FF0000"/>
              </a:solidFill>
              <a:effectLst>
                <a:outerShdw blurRad="38100" dist="38100" dir="2700000" algn="tl">
                  <a:srgbClr val="000000">
                    <a:alpha val="43137"/>
                  </a:srgbClr>
                </a:outerShdw>
              </a:effectLst>
            </a:endParaRPr>
          </a:p>
        </p:txBody>
      </p:sp>
      <p:sp>
        <p:nvSpPr>
          <p:cNvPr id="8" name="Content Placeholder 2"/>
          <p:cNvSpPr>
            <a:spLocks noGrp="1"/>
          </p:cNvSpPr>
          <p:nvPr>
            <p:ph idx="1"/>
          </p:nvPr>
        </p:nvSpPr>
        <p:spPr>
          <a:xfrm>
            <a:off x="687070" y="1295400"/>
            <a:ext cx="10727690" cy="4831080"/>
          </a:xfrm>
        </p:spPr>
        <p:txBody>
          <a:bodyPr>
            <a:normAutofit fontScale="80000"/>
          </a:bodyPr>
          <a:lstStyle/>
          <a:p>
            <a:r>
              <a:rPr lang="en-US" sz="2800" dirty="0"/>
              <a:t>Cloud computing enables companies and applications, which are system infrastructure dependent, to be infrastructure-less.</a:t>
            </a:r>
          </a:p>
          <a:p>
            <a:r>
              <a:rPr lang="en-US" sz="2800" dirty="0"/>
              <a:t>By using the Cloud infrastructure on “pay as used and on demand”, all of us can save in capital and operational investment!</a:t>
            </a:r>
          </a:p>
          <a:p>
            <a:r>
              <a:rPr lang="en-US" sz="2800" dirty="0"/>
              <a:t>Clients can:</a:t>
            </a:r>
          </a:p>
          <a:p>
            <a:pPr lvl="1"/>
            <a:r>
              <a:rPr lang="en-US" sz="2400" dirty="0"/>
              <a:t>Put their data on the platform instead of on their own desktop PCs and/or on their own servers.</a:t>
            </a:r>
          </a:p>
          <a:p>
            <a:pPr lvl="1"/>
            <a:r>
              <a:rPr lang="en-US" sz="2400" dirty="0"/>
              <a:t>They can put their applications on the cloud and use the servers within the cloud to do processing and data manipulations etc. </a:t>
            </a:r>
          </a:p>
          <a:p>
            <a:pPr lvl="1"/>
            <a:r>
              <a:rPr lang="en-US" dirty="0"/>
              <a:t>In computing, virtualization means to create a virtual version of a device or resource, such as a server, storage device, network or even an operating system where the framework divides the resource into one or more execution environments.</a:t>
            </a:r>
          </a:p>
          <a:p>
            <a:pPr lvl="1"/>
            <a:endParaRPr lang="en-US" sz="2400" dirty="0"/>
          </a:p>
        </p:txBody>
      </p:sp>
    </p:spTree>
  </p:cSld>
  <p:clrMapOvr>
    <a:masterClrMapping/>
  </p:clrMapOvr>
  <p:transition advClick="0">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0"/>
            <a:ext cx="10895173" cy="731838"/>
          </a:xfrm>
        </p:spPr>
        <p:txBody>
          <a:bodyPr anchor="ctr"/>
          <a:lstStyle/>
          <a:p>
            <a:r>
              <a:rPr lang="en-US" sz="2800" b="1" dirty="0">
                <a:solidFill>
                  <a:srgbClr val="FF0000"/>
                </a:solidFill>
                <a:effectLst>
                  <a:outerShdw blurRad="38100" dist="38100" dir="2700000" algn="tl">
                    <a:srgbClr val="000000">
                      <a:alpha val="43137"/>
                    </a:srgbClr>
                  </a:outerShdw>
                </a:effectLst>
              </a:rPr>
              <a:t>Difference between Traditional and Virtual machines</a:t>
            </a:r>
          </a:p>
        </p:txBody>
      </p:sp>
      <p:sp>
        <p:nvSpPr>
          <p:cNvPr id="3" name="Date Placeholder 2"/>
          <p:cNvSpPr>
            <a:spLocks noGrp="1"/>
          </p:cNvSpPr>
          <p:nvPr>
            <p:ph type="dt" sz="half" idx="10"/>
          </p:nvPr>
        </p:nvSpPr>
        <p:spPr/>
        <p:txBody>
          <a:bodyPr/>
          <a:lstStyle/>
          <a:p>
            <a:fld id="{04B7BB03-B69B-409D-89B3-009ECBE28849}" type="datetime1">
              <a:rPr lang="en-US" smtClean="0"/>
              <a:t>5/22/2025</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7</a:t>
            </a:fld>
            <a:endParaRPr lang="en-US" dirty="0"/>
          </a:p>
        </p:txBody>
      </p:sp>
      <p:sp>
        <p:nvSpPr>
          <p:cNvPr id="6" name="Content Placeholder 5"/>
          <p:cNvSpPr>
            <a:spLocks noGrp="1"/>
          </p:cNvSpPr>
          <p:nvPr>
            <p:ph sz="quarter" idx="1"/>
          </p:nvPr>
        </p:nvSpPr>
        <p:spPr>
          <a:xfrm>
            <a:off x="304800" y="609600"/>
            <a:ext cx="11506200" cy="2362200"/>
          </a:xfrm>
        </p:spPr>
        <p:txBody>
          <a:bodyPr>
            <a:noAutofit/>
          </a:bodyPr>
          <a:lstStyle/>
          <a:p>
            <a:r>
              <a:rPr lang="en-US" sz="2000" dirty="0"/>
              <a:t>A traditional computer runs with a host operating system specially tailored for its hardware architecture</a:t>
            </a:r>
          </a:p>
          <a:p>
            <a:r>
              <a:rPr lang="en-US" sz="2000" dirty="0"/>
              <a:t>After virtualization, different user applications managed by their own operating systems (guest OS) can run on the same hardware, independent of the host OS.</a:t>
            </a:r>
          </a:p>
          <a:p>
            <a:r>
              <a:rPr lang="en-US" sz="2000" dirty="0"/>
              <a:t>The Virtualization layer is the middleware between the underlying hardware and virtual machines represented in the system, also known as </a:t>
            </a:r>
            <a:r>
              <a:rPr lang="en-US" sz="2000" i="1" dirty="0"/>
              <a:t>virtual machine monitor</a:t>
            </a:r>
            <a:r>
              <a:rPr lang="en-US" sz="2000" dirty="0"/>
              <a:t> (VMM) or </a:t>
            </a:r>
            <a:r>
              <a:rPr lang="en-US" sz="2000" i="1" dirty="0"/>
              <a:t>hypervisor</a:t>
            </a:r>
            <a:r>
              <a:rPr lang="en-US" sz="2000" dirty="0"/>
              <a:t>.</a:t>
            </a:r>
          </a:p>
          <a:p>
            <a:endParaRPr lang="en-US" sz="2000" dirty="0"/>
          </a:p>
        </p:txBody>
      </p:sp>
      <p:pic>
        <p:nvPicPr>
          <p:cNvPr id="7" name="Picture 1"/>
          <p:cNvPicPr>
            <a:picLocks noChangeAspect="1"/>
          </p:cNvPicPr>
          <p:nvPr/>
        </p:nvPicPr>
        <p:blipFill>
          <a:blip r:embed="rId2" cstate="print"/>
          <a:srcRect/>
          <a:stretch>
            <a:fillRect/>
          </a:stretch>
        </p:blipFill>
        <p:spPr bwMode="auto">
          <a:xfrm>
            <a:off x="3581400" y="2896235"/>
            <a:ext cx="7705090" cy="3278505"/>
          </a:xfrm>
          <a:prstGeom prst="rect">
            <a:avLst/>
          </a:prstGeom>
          <a:noFill/>
          <a:ln w="9525">
            <a:noFill/>
            <a:miter lim="800000"/>
            <a:headEnd/>
            <a:tailEnd/>
          </a:ln>
        </p:spPr>
      </p:pic>
      <p:sp>
        <p:nvSpPr>
          <p:cNvPr id="8" name="TextBox 7"/>
          <p:cNvSpPr txBox="1"/>
          <p:nvPr/>
        </p:nvSpPr>
        <p:spPr>
          <a:xfrm>
            <a:off x="685800" y="3048000"/>
            <a:ext cx="2887345" cy="3108960"/>
          </a:xfrm>
          <a:prstGeom prst="rect">
            <a:avLst/>
          </a:prstGeom>
          <a:noFill/>
        </p:spPr>
        <p:txBody>
          <a:bodyPr wrap="square" rtlCol="0">
            <a:spAutoFit/>
          </a:bodyPr>
          <a:lstStyle/>
          <a:p>
            <a:r>
              <a:rPr lang="en-US" i="1" dirty="0">
                <a:effectLst>
                  <a:outerShdw blurRad="38100" dist="38100" dir="2700000" algn="tl">
                    <a:srgbClr val="000000">
                      <a:alpha val="43137"/>
                    </a:srgbClr>
                  </a:outerShdw>
                </a:effectLst>
              </a:rPr>
              <a:t>With sufficient storage, any computer platform can be installed in another host  computer, even if they use processors with different instruction sets and run with distinct operating systems on the same hardware.</a:t>
            </a:r>
          </a:p>
        </p:txBody>
      </p:sp>
    </p:spTree>
  </p:cSld>
  <p:clrMapOvr>
    <a:masterClrMapping/>
  </p:clrMapOvr>
  <p:transition advClick="0">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2238"/>
            <a:ext cx="10895173" cy="1143000"/>
          </a:xfrm>
        </p:spPr>
        <p:txBody>
          <a:bodyPr anchor="ctr"/>
          <a:lstStyle/>
          <a:p>
            <a:r>
              <a:rPr lang="en-US" b="1" dirty="0">
                <a:solidFill>
                  <a:srgbClr val="FF0000"/>
                </a:solidFill>
                <a:effectLst>
                  <a:outerShdw blurRad="38100" dist="38100" dir="2700000" algn="tl">
                    <a:srgbClr val="000000">
                      <a:alpha val="43137"/>
                    </a:srgbClr>
                  </a:outerShdw>
                </a:effectLst>
              </a:rPr>
              <a:t>Virtualization Layers</a:t>
            </a:r>
          </a:p>
        </p:txBody>
      </p:sp>
      <p:sp>
        <p:nvSpPr>
          <p:cNvPr id="3" name="Date Placeholder 2"/>
          <p:cNvSpPr>
            <a:spLocks noGrp="1"/>
          </p:cNvSpPr>
          <p:nvPr>
            <p:ph type="dt" sz="half" idx="10"/>
          </p:nvPr>
        </p:nvSpPr>
        <p:spPr/>
        <p:txBody>
          <a:bodyPr/>
          <a:lstStyle/>
          <a:p>
            <a:fld id="{04B7BB03-B69B-409D-89B3-009ECBE28849}" type="datetime1">
              <a:rPr lang="en-US" smtClean="0"/>
              <a:t>5/22/2025</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8</a:t>
            </a:fld>
            <a:endParaRPr lang="en-US" dirty="0"/>
          </a:p>
        </p:txBody>
      </p:sp>
      <p:sp>
        <p:nvSpPr>
          <p:cNvPr id="6" name="Content Placeholder 5"/>
          <p:cNvSpPr>
            <a:spLocks noGrp="1"/>
          </p:cNvSpPr>
          <p:nvPr>
            <p:ph sz="quarter" idx="1"/>
          </p:nvPr>
        </p:nvSpPr>
        <p:spPr>
          <a:xfrm>
            <a:off x="457200" y="1219200"/>
            <a:ext cx="11430000" cy="4953000"/>
          </a:xfrm>
        </p:spPr>
        <p:txBody>
          <a:bodyPr>
            <a:noAutofit/>
          </a:bodyPr>
          <a:lstStyle/>
          <a:p>
            <a:pPr marL="0" indent="0">
              <a:buNone/>
            </a:pPr>
            <a:r>
              <a:rPr lang="en-US" sz="3200" dirty="0"/>
              <a:t>The virtualization software creates the abstraction of VMs by interposing a virtualization layer at various levels of a computer system. </a:t>
            </a:r>
          </a:p>
          <a:p>
            <a:pPr marL="0" indent="0">
              <a:buNone/>
            </a:pPr>
            <a:r>
              <a:rPr lang="en-US" sz="3200" dirty="0"/>
              <a:t>Common virtualization layers include</a:t>
            </a:r>
            <a:r>
              <a:rPr lang="x-none" altLang="en-US" sz="3200" dirty="0"/>
              <a:t>:</a:t>
            </a:r>
            <a:r>
              <a:rPr lang="en-US" sz="3200" dirty="0"/>
              <a:t> </a:t>
            </a:r>
          </a:p>
          <a:p>
            <a:pPr marL="971550" lvl="1" indent="-514350">
              <a:buFont typeface="+mj-lt"/>
              <a:buAutoNum type="arabicPeriod"/>
            </a:pPr>
            <a:r>
              <a:rPr lang="en-US" sz="2800" dirty="0"/>
              <a:t>the instruction set architecture (ISA) level, </a:t>
            </a:r>
          </a:p>
          <a:p>
            <a:pPr marL="971550" lvl="1" indent="-514350">
              <a:buFont typeface="+mj-lt"/>
              <a:buAutoNum type="arabicPeriod"/>
            </a:pPr>
            <a:r>
              <a:rPr lang="en-US" sz="2800" dirty="0"/>
              <a:t>hardware level, </a:t>
            </a:r>
          </a:p>
          <a:p>
            <a:pPr marL="971550" lvl="1" indent="-514350">
              <a:buFont typeface="+mj-lt"/>
              <a:buAutoNum type="arabicPeriod"/>
            </a:pPr>
            <a:r>
              <a:rPr lang="en-US" sz="2800" dirty="0"/>
              <a:t>operating system level, </a:t>
            </a:r>
          </a:p>
          <a:p>
            <a:pPr marL="971550" lvl="1" indent="-514350">
              <a:buFont typeface="+mj-lt"/>
              <a:buAutoNum type="arabicPeriod"/>
            </a:pPr>
            <a:r>
              <a:rPr lang="en-US" sz="2800" dirty="0"/>
              <a:t>library support level, and </a:t>
            </a:r>
          </a:p>
          <a:p>
            <a:pPr marL="971550" lvl="1" indent="-514350">
              <a:buFont typeface="+mj-lt"/>
              <a:buAutoNum type="arabicPeriod"/>
            </a:pPr>
            <a:r>
              <a:rPr lang="en-US" sz="2800" dirty="0"/>
              <a:t>application level</a:t>
            </a:r>
          </a:p>
        </p:txBody>
      </p:sp>
    </p:spTree>
  </p:cSld>
  <p:clrMapOvr>
    <a:masterClrMapping/>
  </p:clrMapOvr>
  <p:transition advClick="0">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11506200" cy="411162"/>
          </a:xfrm>
        </p:spPr>
        <p:txBody>
          <a:bodyPr anchor="ctr">
            <a:normAutofit fontScale="90000"/>
          </a:bodyPr>
          <a:lstStyle/>
          <a:p>
            <a:r>
              <a:rPr lang="en-US" sz="2400" dirty="0">
                <a:solidFill>
                  <a:srgbClr val="FF0000"/>
                </a:solidFill>
                <a:effectLst>
                  <a:outerShdw blurRad="38100" dist="38100" dir="2700000" algn="tl">
                    <a:srgbClr val="000000">
                      <a:alpha val="43137"/>
                    </a:srgbClr>
                  </a:outerShdw>
                </a:effectLst>
              </a:rPr>
              <a:t>Virtualization Ranging from Hardware to Applications in Five Abstraction Levels</a:t>
            </a:r>
            <a:endParaRPr lang="en-US" sz="2400" dirty="0"/>
          </a:p>
        </p:txBody>
      </p:sp>
      <p:sp>
        <p:nvSpPr>
          <p:cNvPr id="3" name="Date Placeholder 2"/>
          <p:cNvSpPr>
            <a:spLocks noGrp="1"/>
          </p:cNvSpPr>
          <p:nvPr>
            <p:ph type="dt" sz="half" idx="10"/>
          </p:nvPr>
        </p:nvSpPr>
        <p:spPr/>
        <p:txBody>
          <a:bodyPr/>
          <a:lstStyle/>
          <a:p>
            <a:fld id="{04B7BB03-B69B-409D-89B3-009ECBE28849}" type="datetime1">
              <a:rPr lang="en-US" smtClean="0"/>
              <a:t>5/22/2025</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9</a:t>
            </a:fld>
            <a:endParaRPr lang="en-US" dirty="0"/>
          </a:p>
        </p:txBody>
      </p:sp>
      <p:pic>
        <p:nvPicPr>
          <p:cNvPr id="9" name="Picture 1"/>
          <p:cNvPicPr>
            <a:picLocks noChangeAspect="1"/>
          </p:cNvPicPr>
          <p:nvPr/>
        </p:nvPicPr>
        <p:blipFill>
          <a:blip r:embed="rId3" cstate="print"/>
          <a:srcRect/>
          <a:stretch>
            <a:fillRect/>
          </a:stretch>
        </p:blipFill>
        <p:spPr bwMode="auto">
          <a:xfrm>
            <a:off x="2514600" y="838200"/>
            <a:ext cx="7365365" cy="5638165"/>
          </a:xfrm>
          <a:prstGeom prst="rect">
            <a:avLst/>
          </a:prstGeom>
          <a:noFill/>
          <a:ln w="9525">
            <a:noFill/>
            <a:miter lim="800000"/>
            <a:headEnd/>
            <a:tailEnd/>
          </a:ln>
        </p:spPr>
      </p:pic>
    </p:spTree>
  </p:cSld>
  <p:clrMapOvr>
    <a:masterClrMapping/>
  </p:clrMapOvr>
  <p:transition advClick="0">
    <p:fade/>
  </p:transition>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charset="0"/>
            <a:ea typeface="SimSun"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charset="0"/>
            <a:ea typeface="SimSun"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themeOverride>
</file>

<file path=docProps/app.xml><?xml version="1.0" encoding="utf-8"?>
<Properties xmlns="http://schemas.openxmlformats.org/officeDocument/2006/extended-properties" xmlns:vt="http://schemas.openxmlformats.org/officeDocument/2006/docPropsVTypes">
  <TotalTime>1</TotalTime>
  <Words>4725</Words>
  <Application>Microsoft Office PowerPoint</Application>
  <PresentationFormat>Custom</PresentationFormat>
  <Paragraphs>397</Paragraphs>
  <Slides>44</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MS Gothic</vt:lpstr>
      <vt:lpstr>Arial</vt:lpstr>
      <vt:lpstr>Calibri</vt:lpstr>
      <vt:lpstr>Symbol</vt:lpstr>
      <vt:lpstr>Wingdings</vt:lpstr>
      <vt:lpstr>Wingdings 2</vt:lpstr>
      <vt:lpstr>Blue Waves</vt:lpstr>
      <vt:lpstr>GRID AND CLOUD COMPUTING</vt:lpstr>
      <vt:lpstr>UNIT 3:CLOUD VIRTUALIZATION &amp; CLUSTERS</vt:lpstr>
      <vt:lpstr>Implementation Levels of Virtualization</vt:lpstr>
      <vt:lpstr>Virtual Machines</vt:lpstr>
      <vt:lpstr>Virtualization in General</vt:lpstr>
      <vt:lpstr>What is the purpose and benefits?</vt:lpstr>
      <vt:lpstr>Difference between Traditional and Virtual machines</vt:lpstr>
      <vt:lpstr>Virtualization Layers</vt:lpstr>
      <vt:lpstr>Virtualization Ranging from Hardware to Applications in Five Abstraction Levels</vt:lpstr>
      <vt:lpstr>1.Virtualization at Instruction Set Architecture (ISA) level:</vt:lpstr>
      <vt:lpstr>2.Virtualization at Hardware Abstraction level:</vt:lpstr>
      <vt:lpstr>3.Virtualization at Operating System (OS) level: </vt:lpstr>
      <vt:lpstr>PowerPoint Presentation</vt:lpstr>
      <vt:lpstr>PowerPoint Presentation</vt:lpstr>
      <vt:lpstr>4.Library Support level: </vt:lpstr>
      <vt:lpstr>5.User-Application Level</vt:lpstr>
      <vt:lpstr>User-Application Level Virtualization</vt:lpstr>
      <vt:lpstr>Virtualization Structures/Tools and Mechanisms</vt:lpstr>
      <vt:lpstr>Hypervisor</vt:lpstr>
      <vt:lpstr>Full Binary Translation and Host-based Virtualization</vt:lpstr>
      <vt:lpstr>Binary Translation of Guest OS Requests Using a VMM</vt:lpstr>
      <vt:lpstr>Host-Based Virtualization</vt:lpstr>
      <vt:lpstr>Para-virtualization</vt:lpstr>
      <vt:lpstr>Full Virtualization vs. Para-Virtualization</vt:lpstr>
      <vt:lpstr>The XEN Architecture</vt:lpstr>
      <vt:lpstr>CPU Virtualization</vt:lpstr>
      <vt:lpstr>PowerPoint Presentation</vt:lpstr>
      <vt:lpstr>Memory Virtualization</vt:lpstr>
      <vt:lpstr> I/O Virtualization</vt:lpstr>
      <vt:lpstr>Diskless Beowulf Cluster - PelicanHPC </vt:lpstr>
      <vt:lpstr>PowerPoint Presentation</vt:lpstr>
      <vt:lpstr>PelicanHPC Installation</vt:lpstr>
      <vt:lpstr>Runing the PelicanHPC Cluster</vt:lpstr>
      <vt:lpstr>PelicanHPC Advantages</vt:lpstr>
      <vt:lpstr>PelicanHPC Features</vt:lpstr>
      <vt:lpstr>PelicanHPC Features</vt:lpstr>
      <vt:lpstr>PelicanHPC Features</vt:lpstr>
      <vt:lpstr>PelicanHPC Features</vt:lpstr>
      <vt:lpstr>Limitations and Requirements</vt:lpstr>
      <vt:lpstr>PelicanHPC Pros and Cons</vt:lpstr>
      <vt:lpstr>Worth Reading....</vt:lpstr>
      <vt:lpstr>PelicanHPC Simulations</vt:lpstr>
      <vt:lpstr>References</vt:lpstr>
      <vt:lpstr>Assignment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HODIT</dc:creator>
  <cp:lastModifiedBy>mohammed  Musaed</cp:lastModifiedBy>
  <cp:revision>245</cp:revision>
  <dcterms:created xsi:type="dcterms:W3CDTF">2017-11-08T02:59:54Z</dcterms:created>
  <dcterms:modified xsi:type="dcterms:W3CDTF">2025-05-22T00:22:54Z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1033-10.1.0.5672</vt:lpwstr>
  </property>
</Properties>
</file>