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857" r:id="rId2"/>
  </p:sldMasterIdLst>
  <p:notesMasterIdLst>
    <p:notesMasterId r:id="rId31"/>
  </p:notesMasterIdLst>
  <p:sldIdLst>
    <p:sldId id="318" r:id="rId3"/>
    <p:sldId id="429" r:id="rId4"/>
    <p:sldId id="430" r:id="rId5"/>
    <p:sldId id="431" r:id="rId6"/>
    <p:sldId id="432" r:id="rId7"/>
    <p:sldId id="433" r:id="rId8"/>
    <p:sldId id="282" r:id="rId9"/>
    <p:sldId id="426" r:id="rId10"/>
    <p:sldId id="415" r:id="rId11"/>
    <p:sldId id="410" r:id="rId12"/>
    <p:sldId id="418" r:id="rId13"/>
    <p:sldId id="413" r:id="rId14"/>
    <p:sldId id="390" r:id="rId15"/>
    <p:sldId id="391" r:id="rId16"/>
    <p:sldId id="424" r:id="rId17"/>
    <p:sldId id="427" r:id="rId18"/>
    <p:sldId id="393" r:id="rId19"/>
    <p:sldId id="416" r:id="rId20"/>
    <p:sldId id="417" r:id="rId21"/>
    <p:sldId id="425" r:id="rId22"/>
    <p:sldId id="395" r:id="rId23"/>
    <p:sldId id="423" r:id="rId24"/>
    <p:sldId id="396" r:id="rId25"/>
    <p:sldId id="419" r:id="rId26"/>
    <p:sldId id="422" r:id="rId27"/>
    <p:sldId id="420" r:id="rId28"/>
    <p:sldId id="421" r:id="rId29"/>
    <p:sldId id="411" r:id="rId3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608" autoAdjust="0"/>
    <p:restoredTop sz="86413" autoAdjust="0"/>
  </p:normalViewPr>
  <p:slideViewPr>
    <p:cSldViewPr>
      <p:cViewPr varScale="1">
        <p:scale>
          <a:sx n="71" d="100"/>
          <a:sy n="71" d="100"/>
        </p:scale>
        <p:origin x="235"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theme" Target="theme/them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ableStyles" Target="tableStyles.xml"/><Relationship Id="rId8" Type="http://schemas.openxmlformats.org/officeDocument/2006/relationships/slide" Target="slides/slide6.xml"/></Relationships>
</file>

<file path=ppt/diagrams/_rels/data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3.sv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E35F1E3-B19B-4367-A741-DB8B69A1CD53}"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E6FC33C-0E51-4D77-824A-3720896CB895}">
      <dgm:prSet/>
      <dgm:spPr/>
      <dgm:t>
        <a:bodyPr/>
        <a:lstStyle/>
        <a:p>
          <a:r>
            <a:rPr lang="en-US" b="1"/>
            <a:t>Cost Efficiency</a:t>
          </a:r>
          <a:r>
            <a:rPr lang="en-US"/>
            <a:t> Cloud infrastructure eliminates the need for large upfront investments in hardware and data centers. Organizations pay only for the resources they actually use, which significantly reduces operational costs and allows for better budget predictability.</a:t>
          </a:r>
        </a:p>
      </dgm:t>
    </dgm:pt>
    <dgm:pt modelId="{F8D367AC-DDF3-41BC-B137-D1B348B24C7F}" type="parTrans" cxnId="{610B14A8-0390-4A98-82CD-4781959EBD9F}">
      <dgm:prSet/>
      <dgm:spPr/>
      <dgm:t>
        <a:bodyPr/>
        <a:lstStyle/>
        <a:p>
          <a:endParaRPr lang="en-US"/>
        </a:p>
      </dgm:t>
    </dgm:pt>
    <dgm:pt modelId="{E161A777-043B-4543-9B4A-AE18C526F97F}" type="sibTrans" cxnId="{610B14A8-0390-4A98-82CD-4781959EBD9F}">
      <dgm:prSet/>
      <dgm:spPr/>
      <dgm:t>
        <a:bodyPr/>
        <a:lstStyle/>
        <a:p>
          <a:endParaRPr lang="en-US"/>
        </a:p>
      </dgm:t>
    </dgm:pt>
    <dgm:pt modelId="{0B5B84F4-27E1-4047-920D-DB424901824E}">
      <dgm:prSet/>
      <dgm:spPr/>
      <dgm:t>
        <a:bodyPr/>
        <a:lstStyle/>
        <a:p>
          <a:r>
            <a:rPr lang="en-US" b="1"/>
            <a:t>Scalability and Flexibility</a:t>
          </a:r>
          <a:r>
            <a:rPr lang="en-US"/>
            <a:t> One of the most significant advantages is the ability to scale resources instantly based on demand. Whether facing sudden traffic spikes or planning for business growth, cloud infrastructure adapts automatically to meet changing requirements.</a:t>
          </a:r>
        </a:p>
      </dgm:t>
    </dgm:pt>
    <dgm:pt modelId="{F7F458A6-A89D-4375-B597-BB1E4C9D1988}" type="parTrans" cxnId="{85070AF1-4220-4E10-B3FB-5339E6C01E08}">
      <dgm:prSet/>
      <dgm:spPr/>
      <dgm:t>
        <a:bodyPr/>
        <a:lstStyle/>
        <a:p>
          <a:endParaRPr lang="en-US"/>
        </a:p>
      </dgm:t>
    </dgm:pt>
    <dgm:pt modelId="{D36C354E-4820-46A9-A567-C4D71408F08A}" type="sibTrans" cxnId="{85070AF1-4220-4E10-B3FB-5339E6C01E08}">
      <dgm:prSet/>
      <dgm:spPr/>
      <dgm:t>
        <a:bodyPr/>
        <a:lstStyle/>
        <a:p>
          <a:endParaRPr lang="en-US"/>
        </a:p>
      </dgm:t>
    </dgm:pt>
    <dgm:pt modelId="{18874974-3CD4-4439-A3AC-8836958AA19A}">
      <dgm:prSet/>
      <dgm:spPr/>
      <dgm:t>
        <a:bodyPr/>
        <a:lstStyle/>
        <a:p>
          <a:r>
            <a:rPr lang="en-US" b="1"/>
            <a:t>Reliability and Global Reach</a:t>
          </a:r>
          <a:r>
            <a:rPr lang="en-US"/>
            <a:t> Cloud providers offer high uptime guarantees through redundant systems and geographic distribution. This ensures business continuity and provides robust disaster recovery capabilities that would be expensive to implement independently.</a:t>
          </a:r>
        </a:p>
      </dgm:t>
    </dgm:pt>
    <dgm:pt modelId="{05CED648-7366-4306-8197-035B1A7B0471}" type="parTrans" cxnId="{5CA4CA16-0BA0-4D76-8331-B55511C6AC64}">
      <dgm:prSet/>
      <dgm:spPr/>
      <dgm:t>
        <a:bodyPr/>
        <a:lstStyle/>
        <a:p>
          <a:endParaRPr lang="en-US"/>
        </a:p>
      </dgm:t>
    </dgm:pt>
    <dgm:pt modelId="{28D8B7A4-4B58-4F78-8CD7-E1A89A3C6391}" type="sibTrans" cxnId="{5CA4CA16-0BA0-4D76-8331-B55511C6AC64}">
      <dgm:prSet/>
      <dgm:spPr/>
      <dgm:t>
        <a:bodyPr/>
        <a:lstStyle/>
        <a:p>
          <a:endParaRPr lang="en-US"/>
        </a:p>
      </dgm:t>
    </dgm:pt>
    <dgm:pt modelId="{BADAB27F-5570-4111-95CB-3EC2BC78CFBC}">
      <dgm:prSet/>
      <dgm:spPr/>
      <dgm:t>
        <a:bodyPr/>
        <a:lstStyle/>
        <a:p>
          <a:r>
            <a:rPr lang="en-US" b="1"/>
            <a:t>Enhanced Security and Innovation</a:t>
          </a:r>
          <a:r>
            <a:rPr lang="en-US"/>
            <a:t> Enterprise-grade security measures are built into cloud infrastructure, with regular updates and compliance certifications. Additionally, organizations gain immediate access to cutting-edge technologies, enabling faster innovation and shorter time-to-market for new services.</a:t>
          </a:r>
        </a:p>
      </dgm:t>
    </dgm:pt>
    <dgm:pt modelId="{39E7C7DE-7CD2-4C26-954D-7FE259314AD5}" type="parTrans" cxnId="{38CC3FF3-EE0F-4661-832D-3DE6B66A813F}">
      <dgm:prSet/>
      <dgm:spPr/>
      <dgm:t>
        <a:bodyPr/>
        <a:lstStyle/>
        <a:p>
          <a:endParaRPr lang="en-US"/>
        </a:p>
      </dgm:t>
    </dgm:pt>
    <dgm:pt modelId="{B0B61531-37DA-42D1-AE9B-021A8B531B8E}" type="sibTrans" cxnId="{38CC3FF3-EE0F-4661-832D-3DE6B66A813F}">
      <dgm:prSet/>
      <dgm:spPr/>
      <dgm:t>
        <a:bodyPr/>
        <a:lstStyle/>
        <a:p>
          <a:endParaRPr lang="en-US"/>
        </a:p>
      </dgm:t>
    </dgm:pt>
    <dgm:pt modelId="{A7C6C6C2-7444-4364-AA75-54B9185AA3DE}" type="pres">
      <dgm:prSet presAssocID="{AE35F1E3-B19B-4367-A741-DB8B69A1CD53}" presName="root" presStyleCnt="0">
        <dgm:presLayoutVars>
          <dgm:dir/>
          <dgm:resizeHandles val="exact"/>
        </dgm:presLayoutVars>
      </dgm:prSet>
      <dgm:spPr/>
    </dgm:pt>
    <dgm:pt modelId="{51C2B0C8-5703-4C8C-9747-D6B636BD35F0}" type="pres">
      <dgm:prSet presAssocID="{CE6FC33C-0E51-4D77-824A-3720896CB895}" presName="compNode" presStyleCnt="0"/>
      <dgm:spPr/>
    </dgm:pt>
    <dgm:pt modelId="{1FDA2070-5C28-410B-B5FF-B39EA5F67488}" type="pres">
      <dgm:prSet presAssocID="{CE6FC33C-0E51-4D77-824A-3720896CB895}" presName="bgRect" presStyleLbl="bgShp" presStyleIdx="0" presStyleCnt="4"/>
      <dgm:spPr/>
    </dgm:pt>
    <dgm:pt modelId="{3062262D-524D-4190-94A6-CAA21902960F}" type="pres">
      <dgm:prSet presAssocID="{CE6FC33C-0E51-4D77-824A-3720896CB895}"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019EE5C0-DC91-4ACE-B837-7B3C219CD9A1}" type="pres">
      <dgm:prSet presAssocID="{CE6FC33C-0E51-4D77-824A-3720896CB895}" presName="spaceRect" presStyleCnt="0"/>
      <dgm:spPr/>
    </dgm:pt>
    <dgm:pt modelId="{68061503-DDD9-4366-B57D-39ADE9B67E02}" type="pres">
      <dgm:prSet presAssocID="{CE6FC33C-0E51-4D77-824A-3720896CB895}" presName="parTx" presStyleLbl="revTx" presStyleIdx="0" presStyleCnt="4">
        <dgm:presLayoutVars>
          <dgm:chMax val="0"/>
          <dgm:chPref val="0"/>
        </dgm:presLayoutVars>
      </dgm:prSet>
      <dgm:spPr/>
    </dgm:pt>
    <dgm:pt modelId="{F7636158-13EA-4DC1-BC7B-65E38EFE73F8}" type="pres">
      <dgm:prSet presAssocID="{E161A777-043B-4543-9B4A-AE18C526F97F}" presName="sibTrans" presStyleCnt="0"/>
      <dgm:spPr/>
    </dgm:pt>
    <dgm:pt modelId="{2E8E1C65-CE03-4B2B-8EF1-DDAB245EF69D}" type="pres">
      <dgm:prSet presAssocID="{0B5B84F4-27E1-4047-920D-DB424901824E}" presName="compNode" presStyleCnt="0"/>
      <dgm:spPr/>
    </dgm:pt>
    <dgm:pt modelId="{7310B0D8-54A5-4AE1-AC45-72EE61ACCAC5}" type="pres">
      <dgm:prSet presAssocID="{0B5B84F4-27E1-4047-920D-DB424901824E}" presName="bgRect" presStyleLbl="bgShp" presStyleIdx="1" presStyleCnt="4"/>
      <dgm:spPr/>
    </dgm:pt>
    <dgm:pt modelId="{D5067008-BB5A-4091-9586-25F88EEEF1D6}" type="pres">
      <dgm:prSet presAssocID="{0B5B84F4-27E1-4047-920D-DB424901824E}"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d Bump"/>
        </a:ext>
      </dgm:extLst>
    </dgm:pt>
    <dgm:pt modelId="{806F874F-2225-44BB-B524-F2088173ED10}" type="pres">
      <dgm:prSet presAssocID="{0B5B84F4-27E1-4047-920D-DB424901824E}" presName="spaceRect" presStyleCnt="0"/>
      <dgm:spPr/>
    </dgm:pt>
    <dgm:pt modelId="{F2DA589D-9807-4008-8976-36B1DE24CD9A}" type="pres">
      <dgm:prSet presAssocID="{0B5B84F4-27E1-4047-920D-DB424901824E}" presName="parTx" presStyleLbl="revTx" presStyleIdx="1" presStyleCnt="4">
        <dgm:presLayoutVars>
          <dgm:chMax val="0"/>
          <dgm:chPref val="0"/>
        </dgm:presLayoutVars>
      </dgm:prSet>
      <dgm:spPr/>
    </dgm:pt>
    <dgm:pt modelId="{F619A521-3621-4DD3-88B4-C3BBB66AC974}" type="pres">
      <dgm:prSet presAssocID="{D36C354E-4820-46A9-A567-C4D71408F08A}" presName="sibTrans" presStyleCnt="0"/>
      <dgm:spPr/>
    </dgm:pt>
    <dgm:pt modelId="{41067377-4E5E-4FE5-9491-64FC722B2A0F}" type="pres">
      <dgm:prSet presAssocID="{18874974-3CD4-4439-A3AC-8836958AA19A}" presName="compNode" presStyleCnt="0"/>
      <dgm:spPr/>
    </dgm:pt>
    <dgm:pt modelId="{646DD523-D2ED-4ECA-B95F-F882DC1ACF33}" type="pres">
      <dgm:prSet presAssocID="{18874974-3CD4-4439-A3AC-8836958AA19A}" presName="bgRect" presStyleLbl="bgShp" presStyleIdx="2" presStyleCnt="4"/>
      <dgm:spPr/>
    </dgm:pt>
    <dgm:pt modelId="{3A956E43-C6B2-4731-BB1E-36F25E36B1E8}" type="pres">
      <dgm:prSet presAssocID="{18874974-3CD4-4439-A3AC-8836958AA19A}"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cessor"/>
        </a:ext>
      </dgm:extLst>
    </dgm:pt>
    <dgm:pt modelId="{3DDD3BF4-D6C5-4A71-9A22-047C683BD180}" type="pres">
      <dgm:prSet presAssocID="{18874974-3CD4-4439-A3AC-8836958AA19A}" presName="spaceRect" presStyleCnt="0"/>
      <dgm:spPr/>
    </dgm:pt>
    <dgm:pt modelId="{480F9E01-0369-411E-BB19-4D4055682ECE}" type="pres">
      <dgm:prSet presAssocID="{18874974-3CD4-4439-A3AC-8836958AA19A}" presName="parTx" presStyleLbl="revTx" presStyleIdx="2" presStyleCnt="4">
        <dgm:presLayoutVars>
          <dgm:chMax val="0"/>
          <dgm:chPref val="0"/>
        </dgm:presLayoutVars>
      </dgm:prSet>
      <dgm:spPr/>
    </dgm:pt>
    <dgm:pt modelId="{E35B7A5A-BA50-482A-A423-0564CA5D1801}" type="pres">
      <dgm:prSet presAssocID="{28D8B7A4-4B58-4F78-8CD7-E1A89A3C6391}" presName="sibTrans" presStyleCnt="0"/>
      <dgm:spPr/>
    </dgm:pt>
    <dgm:pt modelId="{8360C9C3-C627-4C38-85CB-4D60028DD76C}" type="pres">
      <dgm:prSet presAssocID="{BADAB27F-5570-4111-95CB-3EC2BC78CFBC}" presName="compNode" presStyleCnt="0"/>
      <dgm:spPr/>
    </dgm:pt>
    <dgm:pt modelId="{A5CC9175-C503-47DE-AECC-8F405C5EBCB9}" type="pres">
      <dgm:prSet presAssocID="{BADAB27F-5570-4111-95CB-3EC2BC78CFBC}" presName="bgRect" presStyleLbl="bgShp" presStyleIdx="3" presStyleCnt="4"/>
      <dgm:spPr/>
    </dgm:pt>
    <dgm:pt modelId="{06F76CE2-3AA6-4668-BF5E-AA42BA6885D1}" type="pres">
      <dgm:prSet presAssocID="{BADAB27F-5570-4111-95CB-3EC2BC78CFBC}"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yncing Cloud"/>
        </a:ext>
      </dgm:extLst>
    </dgm:pt>
    <dgm:pt modelId="{26BE9438-1935-4AA9-859A-F5C70E9FFDAE}" type="pres">
      <dgm:prSet presAssocID="{BADAB27F-5570-4111-95CB-3EC2BC78CFBC}" presName="spaceRect" presStyleCnt="0"/>
      <dgm:spPr/>
    </dgm:pt>
    <dgm:pt modelId="{BB2945A3-D159-4AE4-97AE-1DC4C6DB82F5}" type="pres">
      <dgm:prSet presAssocID="{BADAB27F-5570-4111-95CB-3EC2BC78CFBC}" presName="parTx" presStyleLbl="revTx" presStyleIdx="3" presStyleCnt="4">
        <dgm:presLayoutVars>
          <dgm:chMax val="0"/>
          <dgm:chPref val="0"/>
        </dgm:presLayoutVars>
      </dgm:prSet>
      <dgm:spPr/>
    </dgm:pt>
  </dgm:ptLst>
  <dgm:cxnLst>
    <dgm:cxn modelId="{5CA4CA16-0BA0-4D76-8331-B55511C6AC64}" srcId="{AE35F1E3-B19B-4367-A741-DB8B69A1CD53}" destId="{18874974-3CD4-4439-A3AC-8836958AA19A}" srcOrd="2" destOrd="0" parTransId="{05CED648-7366-4306-8197-035B1A7B0471}" sibTransId="{28D8B7A4-4B58-4F78-8CD7-E1A89A3C6391}"/>
    <dgm:cxn modelId="{05FD9A67-3151-4A8D-B0F9-B250F52EBB4B}" type="presOf" srcId="{AE35F1E3-B19B-4367-A741-DB8B69A1CD53}" destId="{A7C6C6C2-7444-4364-AA75-54B9185AA3DE}" srcOrd="0" destOrd="0" presId="urn:microsoft.com/office/officeart/2018/2/layout/IconVerticalSolidList"/>
    <dgm:cxn modelId="{24EFB08A-7AD7-4A52-8034-CE5C4803BA3E}" type="presOf" srcId="{CE6FC33C-0E51-4D77-824A-3720896CB895}" destId="{68061503-DDD9-4366-B57D-39ADE9B67E02}" srcOrd="0" destOrd="0" presId="urn:microsoft.com/office/officeart/2018/2/layout/IconVerticalSolidList"/>
    <dgm:cxn modelId="{610B14A8-0390-4A98-82CD-4781959EBD9F}" srcId="{AE35F1E3-B19B-4367-A741-DB8B69A1CD53}" destId="{CE6FC33C-0E51-4D77-824A-3720896CB895}" srcOrd="0" destOrd="0" parTransId="{F8D367AC-DDF3-41BC-B137-D1B348B24C7F}" sibTransId="{E161A777-043B-4543-9B4A-AE18C526F97F}"/>
    <dgm:cxn modelId="{695B13AE-BDD7-40B6-AA01-A462DA94EBA7}" type="presOf" srcId="{BADAB27F-5570-4111-95CB-3EC2BC78CFBC}" destId="{BB2945A3-D159-4AE4-97AE-1DC4C6DB82F5}" srcOrd="0" destOrd="0" presId="urn:microsoft.com/office/officeart/2018/2/layout/IconVerticalSolidList"/>
    <dgm:cxn modelId="{956807C6-4BE5-4A6D-821C-64D69652F513}" type="presOf" srcId="{0B5B84F4-27E1-4047-920D-DB424901824E}" destId="{F2DA589D-9807-4008-8976-36B1DE24CD9A}" srcOrd="0" destOrd="0" presId="urn:microsoft.com/office/officeart/2018/2/layout/IconVerticalSolidList"/>
    <dgm:cxn modelId="{D354D5CB-9FD0-4AA0-97E2-F894465C1773}" type="presOf" srcId="{18874974-3CD4-4439-A3AC-8836958AA19A}" destId="{480F9E01-0369-411E-BB19-4D4055682ECE}" srcOrd="0" destOrd="0" presId="urn:microsoft.com/office/officeart/2018/2/layout/IconVerticalSolidList"/>
    <dgm:cxn modelId="{85070AF1-4220-4E10-B3FB-5339E6C01E08}" srcId="{AE35F1E3-B19B-4367-A741-DB8B69A1CD53}" destId="{0B5B84F4-27E1-4047-920D-DB424901824E}" srcOrd="1" destOrd="0" parTransId="{F7F458A6-A89D-4375-B597-BB1E4C9D1988}" sibTransId="{D36C354E-4820-46A9-A567-C4D71408F08A}"/>
    <dgm:cxn modelId="{38CC3FF3-EE0F-4661-832D-3DE6B66A813F}" srcId="{AE35F1E3-B19B-4367-A741-DB8B69A1CD53}" destId="{BADAB27F-5570-4111-95CB-3EC2BC78CFBC}" srcOrd="3" destOrd="0" parTransId="{39E7C7DE-7CD2-4C26-954D-7FE259314AD5}" sibTransId="{B0B61531-37DA-42D1-AE9B-021A8B531B8E}"/>
    <dgm:cxn modelId="{FDD15099-60B9-4EEE-9670-713971939328}" type="presParOf" srcId="{A7C6C6C2-7444-4364-AA75-54B9185AA3DE}" destId="{51C2B0C8-5703-4C8C-9747-D6B636BD35F0}" srcOrd="0" destOrd="0" presId="urn:microsoft.com/office/officeart/2018/2/layout/IconVerticalSolidList"/>
    <dgm:cxn modelId="{3A19F529-F0BE-4ED5-955A-7B9FA615DFD3}" type="presParOf" srcId="{51C2B0C8-5703-4C8C-9747-D6B636BD35F0}" destId="{1FDA2070-5C28-410B-B5FF-B39EA5F67488}" srcOrd="0" destOrd="0" presId="urn:microsoft.com/office/officeart/2018/2/layout/IconVerticalSolidList"/>
    <dgm:cxn modelId="{38E08B54-2B22-458B-A2F6-E82AEBE27885}" type="presParOf" srcId="{51C2B0C8-5703-4C8C-9747-D6B636BD35F0}" destId="{3062262D-524D-4190-94A6-CAA21902960F}" srcOrd="1" destOrd="0" presId="urn:microsoft.com/office/officeart/2018/2/layout/IconVerticalSolidList"/>
    <dgm:cxn modelId="{BC2DDB3B-3C63-407B-AFE2-F5B9DBADDC29}" type="presParOf" srcId="{51C2B0C8-5703-4C8C-9747-D6B636BD35F0}" destId="{019EE5C0-DC91-4ACE-B837-7B3C219CD9A1}" srcOrd="2" destOrd="0" presId="urn:microsoft.com/office/officeart/2018/2/layout/IconVerticalSolidList"/>
    <dgm:cxn modelId="{6F504611-E2FC-4DE8-82D6-103BDCFDB77B}" type="presParOf" srcId="{51C2B0C8-5703-4C8C-9747-D6B636BD35F0}" destId="{68061503-DDD9-4366-B57D-39ADE9B67E02}" srcOrd="3" destOrd="0" presId="urn:microsoft.com/office/officeart/2018/2/layout/IconVerticalSolidList"/>
    <dgm:cxn modelId="{BE55B479-204B-4BF7-A627-B64930BF3082}" type="presParOf" srcId="{A7C6C6C2-7444-4364-AA75-54B9185AA3DE}" destId="{F7636158-13EA-4DC1-BC7B-65E38EFE73F8}" srcOrd="1" destOrd="0" presId="urn:microsoft.com/office/officeart/2018/2/layout/IconVerticalSolidList"/>
    <dgm:cxn modelId="{CFCE157B-786F-420E-B8BB-639BEFBFC4EE}" type="presParOf" srcId="{A7C6C6C2-7444-4364-AA75-54B9185AA3DE}" destId="{2E8E1C65-CE03-4B2B-8EF1-DDAB245EF69D}" srcOrd="2" destOrd="0" presId="urn:microsoft.com/office/officeart/2018/2/layout/IconVerticalSolidList"/>
    <dgm:cxn modelId="{9609AF4D-35B1-46E3-A667-6E96E886A2EE}" type="presParOf" srcId="{2E8E1C65-CE03-4B2B-8EF1-DDAB245EF69D}" destId="{7310B0D8-54A5-4AE1-AC45-72EE61ACCAC5}" srcOrd="0" destOrd="0" presId="urn:microsoft.com/office/officeart/2018/2/layout/IconVerticalSolidList"/>
    <dgm:cxn modelId="{9BFA130D-F574-4965-8BA7-B28592A1767D}" type="presParOf" srcId="{2E8E1C65-CE03-4B2B-8EF1-DDAB245EF69D}" destId="{D5067008-BB5A-4091-9586-25F88EEEF1D6}" srcOrd="1" destOrd="0" presId="urn:microsoft.com/office/officeart/2018/2/layout/IconVerticalSolidList"/>
    <dgm:cxn modelId="{264E97CF-8A97-42E2-B9E8-CAE865DEE395}" type="presParOf" srcId="{2E8E1C65-CE03-4B2B-8EF1-DDAB245EF69D}" destId="{806F874F-2225-44BB-B524-F2088173ED10}" srcOrd="2" destOrd="0" presId="urn:microsoft.com/office/officeart/2018/2/layout/IconVerticalSolidList"/>
    <dgm:cxn modelId="{275C0E0C-633E-4FA3-A91A-EA7AAA07A7B4}" type="presParOf" srcId="{2E8E1C65-CE03-4B2B-8EF1-DDAB245EF69D}" destId="{F2DA589D-9807-4008-8976-36B1DE24CD9A}" srcOrd="3" destOrd="0" presId="urn:microsoft.com/office/officeart/2018/2/layout/IconVerticalSolidList"/>
    <dgm:cxn modelId="{D64EC677-5A2B-4E01-B85D-FC8068E195AF}" type="presParOf" srcId="{A7C6C6C2-7444-4364-AA75-54B9185AA3DE}" destId="{F619A521-3621-4DD3-88B4-C3BBB66AC974}" srcOrd="3" destOrd="0" presId="urn:microsoft.com/office/officeart/2018/2/layout/IconVerticalSolidList"/>
    <dgm:cxn modelId="{24963F76-50C7-44EA-9EF3-C081262D759F}" type="presParOf" srcId="{A7C6C6C2-7444-4364-AA75-54B9185AA3DE}" destId="{41067377-4E5E-4FE5-9491-64FC722B2A0F}" srcOrd="4" destOrd="0" presId="urn:microsoft.com/office/officeart/2018/2/layout/IconVerticalSolidList"/>
    <dgm:cxn modelId="{D1A9BA72-0307-4D75-9A9E-DC7CC7101BF1}" type="presParOf" srcId="{41067377-4E5E-4FE5-9491-64FC722B2A0F}" destId="{646DD523-D2ED-4ECA-B95F-F882DC1ACF33}" srcOrd="0" destOrd="0" presId="urn:microsoft.com/office/officeart/2018/2/layout/IconVerticalSolidList"/>
    <dgm:cxn modelId="{3F28987B-84AE-43A1-901D-B443D6837C25}" type="presParOf" srcId="{41067377-4E5E-4FE5-9491-64FC722B2A0F}" destId="{3A956E43-C6B2-4731-BB1E-36F25E36B1E8}" srcOrd="1" destOrd="0" presId="urn:microsoft.com/office/officeart/2018/2/layout/IconVerticalSolidList"/>
    <dgm:cxn modelId="{289D484E-1371-49E6-97F0-21FC9CDD5E28}" type="presParOf" srcId="{41067377-4E5E-4FE5-9491-64FC722B2A0F}" destId="{3DDD3BF4-D6C5-4A71-9A22-047C683BD180}" srcOrd="2" destOrd="0" presId="urn:microsoft.com/office/officeart/2018/2/layout/IconVerticalSolidList"/>
    <dgm:cxn modelId="{2BDF443A-03BD-46F3-AF3F-FFA8366946CD}" type="presParOf" srcId="{41067377-4E5E-4FE5-9491-64FC722B2A0F}" destId="{480F9E01-0369-411E-BB19-4D4055682ECE}" srcOrd="3" destOrd="0" presId="urn:microsoft.com/office/officeart/2018/2/layout/IconVerticalSolidList"/>
    <dgm:cxn modelId="{07A24026-521D-448C-BB62-A1232D7A9A48}" type="presParOf" srcId="{A7C6C6C2-7444-4364-AA75-54B9185AA3DE}" destId="{E35B7A5A-BA50-482A-A423-0564CA5D1801}" srcOrd="5" destOrd="0" presId="urn:microsoft.com/office/officeart/2018/2/layout/IconVerticalSolidList"/>
    <dgm:cxn modelId="{2FF5489D-2DE4-4650-81CB-93E8E016C84D}" type="presParOf" srcId="{A7C6C6C2-7444-4364-AA75-54B9185AA3DE}" destId="{8360C9C3-C627-4C38-85CB-4D60028DD76C}" srcOrd="6" destOrd="0" presId="urn:microsoft.com/office/officeart/2018/2/layout/IconVerticalSolidList"/>
    <dgm:cxn modelId="{32F77164-4B84-4E98-94FD-C391ADFDE100}" type="presParOf" srcId="{8360C9C3-C627-4C38-85CB-4D60028DD76C}" destId="{A5CC9175-C503-47DE-AECC-8F405C5EBCB9}" srcOrd="0" destOrd="0" presId="urn:microsoft.com/office/officeart/2018/2/layout/IconVerticalSolidList"/>
    <dgm:cxn modelId="{C772F91B-60C0-4ADD-B14F-795C08CE0880}" type="presParOf" srcId="{8360C9C3-C627-4C38-85CB-4D60028DD76C}" destId="{06F76CE2-3AA6-4668-BF5E-AA42BA6885D1}" srcOrd="1" destOrd="0" presId="urn:microsoft.com/office/officeart/2018/2/layout/IconVerticalSolidList"/>
    <dgm:cxn modelId="{34F02043-EED9-4494-A825-A3BABB112078}" type="presParOf" srcId="{8360C9C3-C627-4C38-85CB-4D60028DD76C}" destId="{26BE9438-1935-4AA9-859A-F5C70E9FFDAE}" srcOrd="2" destOrd="0" presId="urn:microsoft.com/office/officeart/2018/2/layout/IconVerticalSolidList"/>
    <dgm:cxn modelId="{DB40FBA8-995E-4FC8-A279-C4D5621A66DE}" type="presParOf" srcId="{8360C9C3-C627-4C38-85CB-4D60028DD76C}" destId="{BB2945A3-D159-4AE4-97AE-1DC4C6DB82F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FAFA446-0AB2-49D5-BE60-DDCB0900C988}"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15C6EC50-D102-4DFF-8804-7A563DAFFFC1}">
      <dgm:prSet/>
      <dgm:spPr/>
      <dgm:t>
        <a:bodyPr/>
        <a:lstStyle/>
        <a:p>
          <a:r>
            <a:rPr lang="en-US" b="1"/>
            <a:t>Resource Allocation Strategies</a:t>
          </a:r>
          <a:r>
            <a:rPr lang="en-US"/>
            <a:t> Effective cloud resource management requires understanding workload patterns and implementing intelligent allocation strategies. This includes right-sizing instances, using auto-scaling groups, and implementing resource tagging for better organization and cost tracking.</a:t>
          </a:r>
        </a:p>
      </dgm:t>
    </dgm:pt>
    <dgm:pt modelId="{45C9EE87-C19A-41C6-937E-7810A2713FC5}" type="parTrans" cxnId="{490A3FFD-EE25-41FA-8D78-3C4FC4DFD976}">
      <dgm:prSet/>
      <dgm:spPr/>
      <dgm:t>
        <a:bodyPr/>
        <a:lstStyle/>
        <a:p>
          <a:endParaRPr lang="en-US"/>
        </a:p>
      </dgm:t>
    </dgm:pt>
    <dgm:pt modelId="{7C5D46B1-D217-4B06-9488-20A2FA37AED8}" type="sibTrans" cxnId="{490A3FFD-EE25-41FA-8D78-3C4FC4DFD976}">
      <dgm:prSet/>
      <dgm:spPr/>
      <dgm:t>
        <a:bodyPr/>
        <a:lstStyle/>
        <a:p>
          <a:endParaRPr lang="en-US"/>
        </a:p>
      </dgm:t>
    </dgm:pt>
    <dgm:pt modelId="{F8F4194E-B2FD-43BC-BFE4-81EB6BB26F6A}">
      <dgm:prSet/>
      <dgm:spPr/>
      <dgm:t>
        <a:bodyPr/>
        <a:lstStyle/>
        <a:p>
          <a:r>
            <a:rPr lang="en-US" b="1"/>
            <a:t>Monitoring and Analytics</a:t>
          </a:r>
          <a:r>
            <a:rPr lang="en-US"/>
            <a:t> Modern cloud platforms provide comprehensive monitoring tools that track performance metrics, resource utilization, and security events. These tools enable proactive problem detection and help organizations optimize their cloud investments through data-driven decisions.</a:t>
          </a:r>
        </a:p>
      </dgm:t>
    </dgm:pt>
    <dgm:pt modelId="{A94C2BC0-3705-44F1-A13D-27EA5BC99EDF}" type="parTrans" cxnId="{A3F70C2F-924A-44F0-B26D-E0433868B951}">
      <dgm:prSet/>
      <dgm:spPr/>
      <dgm:t>
        <a:bodyPr/>
        <a:lstStyle/>
        <a:p>
          <a:endParaRPr lang="en-US"/>
        </a:p>
      </dgm:t>
    </dgm:pt>
    <dgm:pt modelId="{CA1EBC0B-7445-45BC-943F-F2DBC691E772}" type="sibTrans" cxnId="{A3F70C2F-924A-44F0-B26D-E0433868B951}">
      <dgm:prSet/>
      <dgm:spPr/>
      <dgm:t>
        <a:bodyPr/>
        <a:lstStyle/>
        <a:p>
          <a:endParaRPr lang="en-US"/>
        </a:p>
      </dgm:t>
    </dgm:pt>
    <dgm:pt modelId="{6AAA5890-1C5A-451C-9C7B-6237E53F41BF}">
      <dgm:prSet/>
      <dgm:spPr/>
      <dgm:t>
        <a:bodyPr/>
        <a:lstStyle/>
        <a:p>
          <a:r>
            <a:rPr lang="en-US" b="1"/>
            <a:t>Backup and Disaster Recovery</a:t>
          </a:r>
          <a:r>
            <a:rPr lang="en-US"/>
            <a:t> Cloud infrastructure offers sophisticated backup and disaster recovery options, including automated backups, cross-region replication, and point-in-time recovery capabilities. Organizations should develop comprehensive backup strategies that align with their business continuity requirements.</a:t>
          </a:r>
        </a:p>
      </dgm:t>
    </dgm:pt>
    <dgm:pt modelId="{7AF98E6B-663D-4803-AD28-EC69A194B673}" type="parTrans" cxnId="{6991E0F3-8374-4A6A-A2D8-085597C48AEF}">
      <dgm:prSet/>
      <dgm:spPr/>
      <dgm:t>
        <a:bodyPr/>
        <a:lstStyle/>
        <a:p>
          <a:endParaRPr lang="en-US"/>
        </a:p>
      </dgm:t>
    </dgm:pt>
    <dgm:pt modelId="{696671F8-2D5D-45A8-B0EE-9679F2C1F8C6}" type="sibTrans" cxnId="{6991E0F3-8374-4A6A-A2D8-085597C48AEF}">
      <dgm:prSet/>
      <dgm:spPr/>
      <dgm:t>
        <a:bodyPr/>
        <a:lstStyle/>
        <a:p>
          <a:endParaRPr lang="en-US"/>
        </a:p>
      </dgm:t>
    </dgm:pt>
    <dgm:pt modelId="{7F4B447A-CEC3-41E9-AE70-3D87DD1044B2}" type="pres">
      <dgm:prSet presAssocID="{6FAFA446-0AB2-49D5-BE60-DDCB0900C988}" presName="root" presStyleCnt="0">
        <dgm:presLayoutVars>
          <dgm:dir/>
          <dgm:resizeHandles val="exact"/>
        </dgm:presLayoutVars>
      </dgm:prSet>
      <dgm:spPr/>
    </dgm:pt>
    <dgm:pt modelId="{49AE7835-90AD-4729-BA78-841F23A76588}" type="pres">
      <dgm:prSet presAssocID="{15C6EC50-D102-4DFF-8804-7A563DAFFFC1}" presName="compNode" presStyleCnt="0"/>
      <dgm:spPr/>
    </dgm:pt>
    <dgm:pt modelId="{BD85E467-EC34-4351-8470-5849F2CA2555}" type="pres">
      <dgm:prSet presAssocID="{15C6EC50-D102-4DFF-8804-7A563DAFFFC1}" presName="bgRect" presStyleLbl="bgShp" presStyleIdx="0" presStyleCnt="3"/>
      <dgm:spPr/>
    </dgm:pt>
    <dgm:pt modelId="{B3F2671A-B945-4355-894B-92ADE44FF44F}" type="pres">
      <dgm:prSet presAssocID="{15C6EC50-D102-4DFF-8804-7A563DAFFFC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2D1746E0-BE1E-4232-807B-1DB545FF332A}" type="pres">
      <dgm:prSet presAssocID="{15C6EC50-D102-4DFF-8804-7A563DAFFFC1}" presName="spaceRect" presStyleCnt="0"/>
      <dgm:spPr/>
    </dgm:pt>
    <dgm:pt modelId="{3DA7A9DB-34E3-4FF8-86A7-EC9D55247C54}" type="pres">
      <dgm:prSet presAssocID="{15C6EC50-D102-4DFF-8804-7A563DAFFFC1}" presName="parTx" presStyleLbl="revTx" presStyleIdx="0" presStyleCnt="3">
        <dgm:presLayoutVars>
          <dgm:chMax val="0"/>
          <dgm:chPref val="0"/>
        </dgm:presLayoutVars>
      </dgm:prSet>
      <dgm:spPr/>
    </dgm:pt>
    <dgm:pt modelId="{1A1AD352-A7FD-4ACB-85ED-78F5488D8323}" type="pres">
      <dgm:prSet presAssocID="{7C5D46B1-D217-4B06-9488-20A2FA37AED8}" presName="sibTrans" presStyleCnt="0"/>
      <dgm:spPr/>
    </dgm:pt>
    <dgm:pt modelId="{BC313DD0-773D-4141-A550-F269CCB3E1AE}" type="pres">
      <dgm:prSet presAssocID="{F8F4194E-B2FD-43BC-BFE4-81EB6BB26F6A}" presName="compNode" presStyleCnt="0"/>
      <dgm:spPr/>
    </dgm:pt>
    <dgm:pt modelId="{466CCA4A-3CAB-415F-A872-1DF95ABCFCC7}" type="pres">
      <dgm:prSet presAssocID="{F8F4194E-B2FD-43BC-BFE4-81EB6BB26F6A}" presName="bgRect" presStyleLbl="bgShp" presStyleIdx="1" presStyleCnt="3"/>
      <dgm:spPr/>
    </dgm:pt>
    <dgm:pt modelId="{BCDB716E-0006-45B5-832C-2A061DE22406}" type="pres">
      <dgm:prSet presAssocID="{F8F4194E-B2FD-43BC-BFE4-81EB6BB26F6A}"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27C8957A-6E0C-407D-A419-82342D2E71DC}" type="pres">
      <dgm:prSet presAssocID="{F8F4194E-B2FD-43BC-BFE4-81EB6BB26F6A}" presName="spaceRect" presStyleCnt="0"/>
      <dgm:spPr/>
    </dgm:pt>
    <dgm:pt modelId="{FF2F799F-355B-4B81-B16B-8D72308BD0BE}" type="pres">
      <dgm:prSet presAssocID="{F8F4194E-B2FD-43BC-BFE4-81EB6BB26F6A}" presName="parTx" presStyleLbl="revTx" presStyleIdx="1" presStyleCnt="3">
        <dgm:presLayoutVars>
          <dgm:chMax val="0"/>
          <dgm:chPref val="0"/>
        </dgm:presLayoutVars>
      </dgm:prSet>
      <dgm:spPr/>
    </dgm:pt>
    <dgm:pt modelId="{F9E1FDE6-C04F-4C1E-9631-921FED511BFB}" type="pres">
      <dgm:prSet presAssocID="{CA1EBC0B-7445-45BC-943F-F2DBC691E772}" presName="sibTrans" presStyleCnt="0"/>
      <dgm:spPr/>
    </dgm:pt>
    <dgm:pt modelId="{0E78D9ED-1379-4C4B-ACF3-2D3062381E2B}" type="pres">
      <dgm:prSet presAssocID="{6AAA5890-1C5A-451C-9C7B-6237E53F41BF}" presName="compNode" presStyleCnt="0"/>
      <dgm:spPr/>
    </dgm:pt>
    <dgm:pt modelId="{69363334-F34B-4AF8-A171-F7A781F85C96}" type="pres">
      <dgm:prSet presAssocID="{6AAA5890-1C5A-451C-9C7B-6237E53F41BF}" presName="bgRect" presStyleLbl="bgShp" presStyleIdx="2" presStyleCnt="3"/>
      <dgm:spPr/>
    </dgm:pt>
    <dgm:pt modelId="{473E64F1-C7E1-401E-9200-FCDC7F7CA5E0}" type="pres">
      <dgm:prSet presAssocID="{6AAA5890-1C5A-451C-9C7B-6237E53F41BF}"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02D702CA-EAEF-437A-8AA8-D7359B231E78}" type="pres">
      <dgm:prSet presAssocID="{6AAA5890-1C5A-451C-9C7B-6237E53F41BF}" presName="spaceRect" presStyleCnt="0"/>
      <dgm:spPr/>
    </dgm:pt>
    <dgm:pt modelId="{F5A28495-8BD4-4FA5-B0FB-FD19748F4DE1}" type="pres">
      <dgm:prSet presAssocID="{6AAA5890-1C5A-451C-9C7B-6237E53F41BF}" presName="parTx" presStyleLbl="revTx" presStyleIdx="2" presStyleCnt="3">
        <dgm:presLayoutVars>
          <dgm:chMax val="0"/>
          <dgm:chPref val="0"/>
        </dgm:presLayoutVars>
      </dgm:prSet>
      <dgm:spPr/>
    </dgm:pt>
  </dgm:ptLst>
  <dgm:cxnLst>
    <dgm:cxn modelId="{6CA5A401-5038-4160-B253-96B03D20ED32}" type="presOf" srcId="{6AAA5890-1C5A-451C-9C7B-6237E53F41BF}" destId="{F5A28495-8BD4-4FA5-B0FB-FD19748F4DE1}" srcOrd="0" destOrd="0" presId="urn:microsoft.com/office/officeart/2018/2/layout/IconVerticalSolidList"/>
    <dgm:cxn modelId="{A3F70C2F-924A-44F0-B26D-E0433868B951}" srcId="{6FAFA446-0AB2-49D5-BE60-DDCB0900C988}" destId="{F8F4194E-B2FD-43BC-BFE4-81EB6BB26F6A}" srcOrd="1" destOrd="0" parTransId="{A94C2BC0-3705-44F1-A13D-27EA5BC99EDF}" sibTransId="{CA1EBC0B-7445-45BC-943F-F2DBC691E772}"/>
    <dgm:cxn modelId="{6C0D7872-D2D6-4E22-BAC0-2E45F31718A0}" type="presOf" srcId="{F8F4194E-B2FD-43BC-BFE4-81EB6BB26F6A}" destId="{FF2F799F-355B-4B81-B16B-8D72308BD0BE}" srcOrd="0" destOrd="0" presId="urn:microsoft.com/office/officeart/2018/2/layout/IconVerticalSolidList"/>
    <dgm:cxn modelId="{10198653-D352-4097-B0D8-38C161C85BEA}" type="presOf" srcId="{15C6EC50-D102-4DFF-8804-7A563DAFFFC1}" destId="{3DA7A9DB-34E3-4FF8-86A7-EC9D55247C54}" srcOrd="0" destOrd="0" presId="urn:microsoft.com/office/officeart/2018/2/layout/IconVerticalSolidList"/>
    <dgm:cxn modelId="{6991E0F3-8374-4A6A-A2D8-085597C48AEF}" srcId="{6FAFA446-0AB2-49D5-BE60-DDCB0900C988}" destId="{6AAA5890-1C5A-451C-9C7B-6237E53F41BF}" srcOrd="2" destOrd="0" parTransId="{7AF98E6B-663D-4803-AD28-EC69A194B673}" sibTransId="{696671F8-2D5D-45A8-B0EE-9679F2C1F8C6}"/>
    <dgm:cxn modelId="{490A3FFD-EE25-41FA-8D78-3C4FC4DFD976}" srcId="{6FAFA446-0AB2-49D5-BE60-DDCB0900C988}" destId="{15C6EC50-D102-4DFF-8804-7A563DAFFFC1}" srcOrd="0" destOrd="0" parTransId="{45C9EE87-C19A-41C6-937E-7810A2713FC5}" sibTransId="{7C5D46B1-D217-4B06-9488-20A2FA37AED8}"/>
    <dgm:cxn modelId="{726448FE-D4E2-40CB-9CEC-79FB7913F262}" type="presOf" srcId="{6FAFA446-0AB2-49D5-BE60-DDCB0900C988}" destId="{7F4B447A-CEC3-41E9-AE70-3D87DD1044B2}" srcOrd="0" destOrd="0" presId="urn:microsoft.com/office/officeart/2018/2/layout/IconVerticalSolidList"/>
    <dgm:cxn modelId="{4EFAFD12-5B52-4BA8-8AC4-A16626AF05EB}" type="presParOf" srcId="{7F4B447A-CEC3-41E9-AE70-3D87DD1044B2}" destId="{49AE7835-90AD-4729-BA78-841F23A76588}" srcOrd="0" destOrd="0" presId="urn:microsoft.com/office/officeart/2018/2/layout/IconVerticalSolidList"/>
    <dgm:cxn modelId="{83038BBA-74CC-448F-9792-A3EA98BFC8CA}" type="presParOf" srcId="{49AE7835-90AD-4729-BA78-841F23A76588}" destId="{BD85E467-EC34-4351-8470-5849F2CA2555}" srcOrd="0" destOrd="0" presId="urn:microsoft.com/office/officeart/2018/2/layout/IconVerticalSolidList"/>
    <dgm:cxn modelId="{C449A3D9-9BE9-42C9-A853-A7D1CCEBB9FC}" type="presParOf" srcId="{49AE7835-90AD-4729-BA78-841F23A76588}" destId="{B3F2671A-B945-4355-894B-92ADE44FF44F}" srcOrd="1" destOrd="0" presId="urn:microsoft.com/office/officeart/2018/2/layout/IconVerticalSolidList"/>
    <dgm:cxn modelId="{3053BFB3-C044-45D4-BAE3-5617F0034B6F}" type="presParOf" srcId="{49AE7835-90AD-4729-BA78-841F23A76588}" destId="{2D1746E0-BE1E-4232-807B-1DB545FF332A}" srcOrd="2" destOrd="0" presId="urn:microsoft.com/office/officeart/2018/2/layout/IconVerticalSolidList"/>
    <dgm:cxn modelId="{3952690C-BC07-4DC6-8497-6273806715D5}" type="presParOf" srcId="{49AE7835-90AD-4729-BA78-841F23A76588}" destId="{3DA7A9DB-34E3-4FF8-86A7-EC9D55247C54}" srcOrd="3" destOrd="0" presId="urn:microsoft.com/office/officeart/2018/2/layout/IconVerticalSolidList"/>
    <dgm:cxn modelId="{263CE161-D9B2-4E0F-8827-2CA857722D92}" type="presParOf" srcId="{7F4B447A-CEC3-41E9-AE70-3D87DD1044B2}" destId="{1A1AD352-A7FD-4ACB-85ED-78F5488D8323}" srcOrd="1" destOrd="0" presId="urn:microsoft.com/office/officeart/2018/2/layout/IconVerticalSolidList"/>
    <dgm:cxn modelId="{367603D3-8DE7-4B67-B16C-4EF7B09010B0}" type="presParOf" srcId="{7F4B447A-CEC3-41E9-AE70-3D87DD1044B2}" destId="{BC313DD0-773D-4141-A550-F269CCB3E1AE}" srcOrd="2" destOrd="0" presId="urn:microsoft.com/office/officeart/2018/2/layout/IconVerticalSolidList"/>
    <dgm:cxn modelId="{4204BC17-DCCD-4B01-94D3-B29A6FD2DF90}" type="presParOf" srcId="{BC313DD0-773D-4141-A550-F269CCB3E1AE}" destId="{466CCA4A-3CAB-415F-A872-1DF95ABCFCC7}" srcOrd="0" destOrd="0" presId="urn:microsoft.com/office/officeart/2018/2/layout/IconVerticalSolidList"/>
    <dgm:cxn modelId="{21467429-35F6-4631-BC76-71639C29B290}" type="presParOf" srcId="{BC313DD0-773D-4141-A550-F269CCB3E1AE}" destId="{BCDB716E-0006-45B5-832C-2A061DE22406}" srcOrd="1" destOrd="0" presId="urn:microsoft.com/office/officeart/2018/2/layout/IconVerticalSolidList"/>
    <dgm:cxn modelId="{0B1455CA-0476-4587-8D54-D5386BEC4F73}" type="presParOf" srcId="{BC313DD0-773D-4141-A550-F269CCB3E1AE}" destId="{27C8957A-6E0C-407D-A419-82342D2E71DC}" srcOrd="2" destOrd="0" presId="urn:microsoft.com/office/officeart/2018/2/layout/IconVerticalSolidList"/>
    <dgm:cxn modelId="{231D8BEC-67E9-42C4-8097-F25B78905897}" type="presParOf" srcId="{BC313DD0-773D-4141-A550-F269CCB3E1AE}" destId="{FF2F799F-355B-4B81-B16B-8D72308BD0BE}" srcOrd="3" destOrd="0" presId="urn:microsoft.com/office/officeart/2018/2/layout/IconVerticalSolidList"/>
    <dgm:cxn modelId="{6BB836E6-28B6-4E9E-8BC1-F8FEFB7CFA6E}" type="presParOf" srcId="{7F4B447A-CEC3-41E9-AE70-3D87DD1044B2}" destId="{F9E1FDE6-C04F-4C1E-9631-921FED511BFB}" srcOrd="3" destOrd="0" presId="urn:microsoft.com/office/officeart/2018/2/layout/IconVerticalSolidList"/>
    <dgm:cxn modelId="{699BA28C-CAEE-49E3-BF9D-90475EDEF9CF}" type="presParOf" srcId="{7F4B447A-CEC3-41E9-AE70-3D87DD1044B2}" destId="{0E78D9ED-1379-4C4B-ACF3-2D3062381E2B}" srcOrd="4" destOrd="0" presId="urn:microsoft.com/office/officeart/2018/2/layout/IconVerticalSolidList"/>
    <dgm:cxn modelId="{6AA81C62-8356-4E76-ABF5-43B6536B88A2}" type="presParOf" srcId="{0E78D9ED-1379-4C4B-ACF3-2D3062381E2B}" destId="{69363334-F34B-4AF8-A171-F7A781F85C96}" srcOrd="0" destOrd="0" presId="urn:microsoft.com/office/officeart/2018/2/layout/IconVerticalSolidList"/>
    <dgm:cxn modelId="{CFB5F725-AA10-44D2-A1E1-CC1ACBF7E301}" type="presParOf" srcId="{0E78D9ED-1379-4C4B-ACF3-2D3062381E2B}" destId="{473E64F1-C7E1-401E-9200-FCDC7F7CA5E0}" srcOrd="1" destOrd="0" presId="urn:microsoft.com/office/officeart/2018/2/layout/IconVerticalSolidList"/>
    <dgm:cxn modelId="{2E2FE75B-29BC-44A0-B03C-1490DCC1205F}" type="presParOf" srcId="{0E78D9ED-1379-4C4B-ACF3-2D3062381E2B}" destId="{02D702CA-EAEF-437A-8AA8-D7359B231E78}" srcOrd="2" destOrd="0" presId="urn:microsoft.com/office/officeart/2018/2/layout/IconVerticalSolidList"/>
    <dgm:cxn modelId="{659ACCC4-F9DC-4EA6-A89E-4C53ADFBD10D}" type="presParOf" srcId="{0E78D9ED-1379-4C4B-ACF3-2D3062381E2B}" destId="{F5A28495-8BD4-4FA5-B0FB-FD19748F4DE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28249F-EC53-4F14-9018-B54C11B00539}"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F5476C6-17DF-49C9-A103-48626936B4EA}">
      <dgm:prSet/>
      <dgm:spPr/>
      <dgm:t>
        <a:bodyPr/>
        <a:lstStyle/>
        <a:p>
          <a:r>
            <a:rPr lang="en-US" dirty="0"/>
            <a:t>Shared Responsibility Model for Security</a:t>
          </a:r>
        </a:p>
      </dgm:t>
    </dgm:pt>
    <dgm:pt modelId="{C03DA33B-C902-46F7-AFB6-0E71B96F0802}" type="parTrans" cxnId="{03E44011-E2B8-40E5-A751-55550DC9BBF6}">
      <dgm:prSet/>
      <dgm:spPr/>
      <dgm:t>
        <a:bodyPr/>
        <a:lstStyle/>
        <a:p>
          <a:endParaRPr lang="en-US"/>
        </a:p>
      </dgm:t>
    </dgm:pt>
    <dgm:pt modelId="{3B4B91A6-BB6C-4335-B98F-A823FB6B9141}" type="sibTrans" cxnId="{03E44011-E2B8-40E5-A751-55550DC9BBF6}">
      <dgm:prSet/>
      <dgm:spPr/>
      <dgm:t>
        <a:bodyPr/>
        <a:lstStyle/>
        <a:p>
          <a:endParaRPr lang="en-US"/>
        </a:p>
      </dgm:t>
    </dgm:pt>
    <dgm:pt modelId="{30450624-02B8-42A6-B833-1F9EE8337488}">
      <dgm:prSet/>
      <dgm:spPr/>
      <dgm:t>
        <a:bodyPr/>
        <a:lstStyle/>
        <a:p>
          <a:r>
            <a:rPr lang="en-US"/>
            <a:t>Data Security </a:t>
          </a:r>
        </a:p>
      </dgm:t>
    </dgm:pt>
    <dgm:pt modelId="{E0AE9E3F-FFBF-4961-A58B-3B725A4C2264}" type="parTrans" cxnId="{98AAE0E2-4D59-43C3-BEE9-AF62CDF4E33E}">
      <dgm:prSet/>
      <dgm:spPr/>
      <dgm:t>
        <a:bodyPr/>
        <a:lstStyle/>
        <a:p>
          <a:endParaRPr lang="en-US"/>
        </a:p>
      </dgm:t>
    </dgm:pt>
    <dgm:pt modelId="{5102101D-8D24-47F8-8C9D-8D8C0E933633}" type="sibTrans" cxnId="{98AAE0E2-4D59-43C3-BEE9-AF62CDF4E33E}">
      <dgm:prSet/>
      <dgm:spPr/>
      <dgm:t>
        <a:bodyPr/>
        <a:lstStyle/>
        <a:p>
          <a:endParaRPr lang="en-US"/>
        </a:p>
      </dgm:t>
    </dgm:pt>
    <dgm:pt modelId="{DA40E2BD-C401-4B4A-BBE0-24179892A54D}">
      <dgm:prSet/>
      <dgm:spPr/>
      <dgm:t>
        <a:bodyPr/>
        <a:lstStyle/>
        <a:p>
          <a:r>
            <a:rPr lang="en-US"/>
            <a:t>Securing Virtual Networks in the Cloud</a:t>
          </a:r>
        </a:p>
      </dgm:t>
    </dgm:pt>
    <dgm:pt modelId="{6A6D916B-D5C6-4685-B49F-EAB6B90E6EE9}" type="parTrans" cxnId="{1C528969-B15D-4C84-A9D7-A4C5CB270EAF}">
      <dgm:prSet/>
      <dgm:spPr/>
      <dgm:t>
        <a:bodyPr/>
        <a:lstStyle/>
        <a:p>
          <a:endParaRPr lang="en-US"/>
        </a:p>
      </dgm:t>
    </dgm:pt>
    <dgm:pt modelId="{16F5EB4E-781C-4AA5-B22B-82205836CB5D}" type="sibTrans" cxnId="{1C528969-B15D-4C84-A9D7-A4C5CB270EAF}">
      <dgm:prSet/>
      <dgm:spPr/>
      <dgm:t>
        <a:bodyPr/>
        <a:lstStyle/>
        <a:p>
          <a:endParaRPr lang="en-US"/>
        </a:p>
      </dgm:t>
    </dgm:pt>
    <dgm:pt modelId="{4042301F-7147-4AA2-B291-0E2C9D19FC4A}">
      <dgm:prSet/>
      <dgm:spPr/>
      <dgm:t>
        <a:bodyPr/>
        <a:lstStyle/>
        <a:p>
          <a:r>
            <a:rPr lang="en-US"/>
            <a:t>Identity and Access Management (IAM)</a:t>
          </a:r>
        </a:p>
      </dgm:t>
    </dgm:pt>
    <dgm:pt modelId="{1F41FB69-8706-47AA-AA22-13EA7BA0A615}" type="parTrans" cxnId="{45C9B656-65CB-47C6-A25E-F162A1D691F5}">
      <dgm:prSet/>
      <dgm:spPr/>
      <dgm:t>
        <a:bodyPr/>
        <a:lstStyle/>
        <a:p>
          <a:endParaRPr lang="en-US"/>
        </a:p>
      </dgm:t>
    </dgm:pt>
    <dgm:pt modelId="{5601EA3A-FE6A-4C2D-B46F-375866C2257D}" type="sibTrans" cxnId="{45C9B656-65CB-47C6-A25E-F162A1D691F5}">
      <dgm:prSet/>
      <dgm:spPr/>
      <dgm:t>
        <a:bodyPr/>
        <a:lstStyle/>
        <a:p>
          <a:endParaRPr lang="en-US"/>
        </a:p>
      </dgm:t>
    </dgm:pt>
    <dgm:pt modelId="{C2F4DF81-4F27-4670-A6F0-D6BFA52963E9}">
      <dgm:prSet/>
      <dgm:spPr/>
      <dgm:t>
        <a:bodyPr/>
        <a:lstStyle/>
        <a:p>
          <a:r>
            <a:rPr lang="en-US"/>
            <a:t>Cloud Security Best Practices</a:t>
          </a:r>
        </a:p>
      </dgm:t>
    </dgm:pt>
    <dgm:pt modelId="{C7FE9429-E521-4233-8458-4F6185CC0CE1}" type="parTrans" cxnId="{127E1977-1A3A-4B14-9FFF-6ACEF50571E3}">
      <dgm:prSet/>
      <dgm:spPr/>
      <dgm:t>
        <a:bodyPr/>
        <a:lstStyle/>
        <a:p>
          <a:endParaRPr lang="en-US"/>
        </a:p>
      </dgm:t>
    </dgm:pt>
    <dgm:pt modelId="{93B8A440-8569-4DAA-9E7A-BD6EE55D87A4}" type="sibTrans" cxnId="{127E1977-1A3A-4B14-9FFF-6ACEF50571E3}">
      <dgm:prSet/>
      <dgm:spPr/>
      <dgm:t>
        <a:bodyPr/>
        <a:lstStyle/>
        <a:p>
          <a:endParaRPr lang="en-US"/>
        </a:p>
      </dgm:t>
    </dgm:pt>
    <dgm:pt modelId="{6A814647-D913-4675-9DB5-E997C122DFDB}">
      <dgm:prSet/>
      <dgm:spPr/>
      <dgm:t>
        <a:bodyPr/>
        <a:lstStyle/>
        <a:p>
          <a:r>
            <a:rPr lang="en-US"/>
            <a:t>Security Testing</a:t>
          </a:r>
        </a:p>
      </dgm:t>
    </dgm:pt>
    <dgm:pt modelId="{E1171C34-B42C-4906-822F-1C72BCA534F6}" type="parTrans" cxnId="{689EEDF0-4342-40ED-B29A-2887740660F0}">
      <dgm:prSet/>
      <dgm:spPr/>
      <dgm:t>
        <a:bodyPr/>
        <a:lstStyle/>
        <a:p>
          <a:endParaRPr lang="en-US"/>
        </a:p>
      </dgm:t>
    </dgm:pt>
    <dgm:pt modelId="{3F200477-3546-4F92-B05B-D0636F68B439}" type="sibTrans" cxnId="{689EEDF0-4342-40ED-B29A-2887740660F0}">
      <dgm:prSet/>
      <dgm:spPr/>
      <dgm:t>
        <a:bodyPr/>
        <a:lstStyle/>
        <a:p>
          <a:endParaRPr lang="en-US"/>
        </a:p>
      </dgm:t>
    </dgm:pt>
    <dgm:pt modelId="{A9843D0E-9C17-4BB8-BA55-43920D677947}" type="pres">
      <dgm:prSet presAssocID="{0928249F-EC53-4F14-9018-B54C11B00539}" presName="root" presStyleCnt="0">
        <dgm:presLayoutVars>
          <dgm:dir/>
          <dgm:resizeHandles val="exact"/>
        </dgm:presLayoutVars>
      </dgm:prSet>
      <dgm:spPr/>
    </dgm:pt>
    <dgm:pt modelId="{0BD4CAC1-B218-4CF3-8B8D-717B5054A32C}" type="pres">
      <dgm:prSet presAssocID="{3F5476C6-17DF-49C9-A103-48626936B4EA}" presName="compNode" presStyleCnt="0"/>
      <dgm:spPr/>
    </dgm:pt>
    <dgm:pt modelId="{FDD798EB-905F-470E-BEA0-855864EC9E69}" type="pres">
      <dgm:prSet presAssocID="{3F5476C6-17DF-49C9-A103-48626936B4EA}" presName="bgRect" presStyleLbl="bgShp" presStyleIdx="0" presStyleCnt="6"/>
      <dgm:spPr/>
    </dgm:pt>
    <dgm:pt modelId="{E2B26B55-A891-4AC6-9550-2EE95645A218}" type="pres">
      <dgm:prSet presAssocID="{3F5476C6-17DF-49C9-A103-48626936B4EA}"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ock"/>
        </a:ext>
      </dgm:extLst>
    </dgm:pt>
    <dgm:pt modelId="{34A62C6A-4452-4A43-80F7-822E58EE7D6E}" type="pres">
      <dgm:prSet presAssocID="{3F5476C6-17DF-49C9-A103-48626936B4EA}" presName="spaceRect" presStyleCnt="0"/>
      <dgm:spPr/>
    </dgm:pt>
    <dgm:pt modelId="{4B00C33A-189C-411B-B9A3-A3AEB458AD88}" type="pres">
      <dgm:prSet presAssocID="{3F5476C6-17DF-49C9-A103-48626936B4EA}" presName="parTx" presStyleLbl="revTx" presStyleIdx="0" presStyleCnt="6">
        <dgm:presLayoutVars>
          <dgm:chMax val="0"/>
          <dgm:chPref val="0"/>
        </dgm:presLayoutVars>
      </dgm:prSet>
      <dgm:spPr/>
    </dgm:pt>
    <dgm:pt modelId="{DC8BC251-CF6D-4960-A8D0-5E900DC1DADD}" type="pres">
      <dgm:prSet presAssocID="{3B4B91A6-BB6C-4335-B98F-A823FB6B9141}" presName="sibTrans" presStyleCnt="0"/>
      <dgm:spPr/>
    </dgm:pt>
    <dgm:pt modelId="{31A384F7-2F75-4503-BEBF-EA47D141CF8C}" type="pres">
      <dgm:prSet presAssocID="{30450624-02B8-42A6-B833-1F9EE8337488}" presName="compNode" presStyleCnt="0"/>
      <dgm:spPr/>
    </dgm:pt>
    <dgm:pt modelId="{47C6D335-E5AE-4F81-971A-90D5D107C5D3}" type="pres">
      <dgm:prSet presAssocID="{30450624-02B8-42A6-B833-1F9EE8337488}" presName="bgRect" presStyleLbl="bgShp" presStyleIdx="1" presStyleCnt="6"/>
      <dgm:spPr/>
    </dgm:pt>
    <dgm:pt modelId="{E85A672C-5321-47D5-9F73-B27360DECFF1}" type="pres">
      <dgm:prSet presAssocID="{30450624-02B8-42A6-B833-1F9EE833748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Key"/>
        </a:ext>
      </dgm:extLst>
    </dgm:pt>
    <dgm:pt modelId="{A6D3B17B-5422-4A7F-A673-3D15D2818C3B}" type="pres">
      <dgm:prSet presAssocID="{30450624-02B8-42A6-B833-1F9EE8337488}" presName="spaceRect" presStyleCnt="0"/>
      <dgm:spPr/>
    </dgm:pt>
    <dgm:pt modelId="{F3FC5216-031B-4CC7-BD6D-749D471A11C6}" type="pres">
      <dgm:prSet presAssocID="{30450624-02B8-42A6-B833-1F9EE8337488}" presName="parTx" presStyleLbl="revTx" presStyleIdx="1" presStyleCnt="6">
        <dgm:presLayoutVars>
          <dgm:chMax val="0"/>
          <dgm:chPref val="0"/>
        </dgm:presLayoutVars>
      </dgm:prSet>
      <dgm:spPr/>
    </dgm:pt>
    <dgm:pt modelId="{731D84E4-421E-46A7-8E5F-87CA91301525}" type="pres">
      <dgm:prSet presAssocID="{5102101D-8D24-47F8-8C9D-8D8C0E933633}" presName="sibTrans" presStyleCnt="0"/>
      <dgm:spPr/>
    </dgm:pt>
    <dgm:pt modelId="{A129E59B-61D6-4D57-BCEB-F9AA7DDEC52B}" type="pres">
      <dgm:prSet presAssocID="{DA40E2BD-C401-4B4A-BBE0-24179892A54D}" presName="compNode" presStyleCnt="0"/>
      <dgm:spPr/>
    </dgm:pt>
    <dgm:pt modelId="{A54AED0A-650A-400E-BF91-6633C75CA412}" type="pres">
      <dgm:prSet presAssocID="{DA40E2BD-C401-4B4A-BBE0-24179892A54D}" presName="bgRect" presStyleLbl="bgShp" presStyleIdx="2" presStyleCnt="6"/>
      <dgm:spPr/>
    </dgm:pt>
    <dgm:pt modelId="{27A02559-BC3C-4539-9AA4-F27E51424359}" type="pres">
      <dgm:prSet presAssocID="{DA40E2BD-C401-4B4A-BBE0-24179892A54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0108167C-0E1E-4A0C-9074-0C3356BF497C}" type="pres">
      <dgm:prSet presAssocID="{DA40E2BD-C401-4B4A-BBE0-24179892A54D}" presName="spaceRect" presStyleCnt="0"/>
      <dgm:spPr/>
    </dgm:pt>
    <dgm:pt modelId="{E2C366D1-59DA-4A38-B953-CC736894CBB4}" type="pres">
      <dgm:prSet presAssocID="{DA40E2BD-C401-4B4A-BBE0-24179892A54D}" presName="parTx" presStyleLbl="revTx" presStyleIdx="2" presStyleCnt="6">
        <dgm:presLayoutVars>
          <dgm:chMax val="0"/>
          <dgm:chPref val="0"/>
        </dgm:presLayoutVars>
      </dgm:prSet>
      <dgm:spPr/>
    </dgm:pt>
    <dgm:pt modelId="{273C123C-E5F6-42F5-A495-4FD572A45054}" type="pres">
      <dgm:prSet presAssocID="{16F5EB4E-781C-4AA5-B22B-82205836CB5D}" presName="sibTrans" presStyleCnt="0"/>
      <dgm:spPr/>
    </dgm:pt>
    <dgm:pt modelId="{C8709AAD-A472-4A83-98E5-45E10AB70385}" type="pres">
      <dgm:prSet presAssocID="{4042301F-7147-4AA2-B291-0E2C9D19FC4A}" presName="compNode" presStyleCnt="0"/>
      <dgm:spPr/>
    </dgm:pt>
    <dgm:pt modelId="{94288276-6597-4397-A73B-61BA0C2105CC}" type="pres">
      <dgm:prSet presAssocID="{4042301F-7147-4AA2-B291-0E2C9D19FC4A}" presName="bgRect" presStyleLbl="bgShp" presStyleIdx="3" presStyleCnt="6"/>
      <dgm:spPr/>
    </dgm:pt>
    <dgm:pt modelId="{16E61DC6-5756-4072-A6AD-6BE30E902FE3}" type="pres">
      <dgm:prSet presAssocID="{4042301F-7147-4AA2-B291-0E2C9D19FC4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User"/>
        </a:ext>
      </dgm:extLst>
    </dgm:pt>
    <dgm:pt modelId="{8FBE1EA4-99B5-43C8-AC9C-E79E2089FDDB}" type="pres">
      <dgm:prSet presAssocID="{4042301F-7147-4AA2-B291-0E2C9D19FC4A}" presName="spaceRect" presStyleCnt="0"/>
      <dgm:spPr/>
    </dgm:pt>
    <dgm:pt modelId="{F585FD60-62BC-415F-9A26-DA7C8633F708}" type="pres">
      <dgm:prSet presAssocID="{4042301F-7147-4AA2-B291-0E2C9D19FC4A}" presName="parTx" presStyleLbl="revTx" presStyleIdx="3" presStyleCnt="6">
        <dgm:presLayoutVars>
          <dgm:chMax val="0"/>
          <dgm:chPref val="0"/>
        </dgm:presLayoutVars>
      </dgm:prSet>
      <dgm:spPr/>
    </dgm:pt>
    <dgm:pt modelId="{DE92531C-EC7D-49D8-AADE-67E6F9B4F31D}" type="pres">
      <dgm:prSet presAssocID="{5601EA3A-FE6A-4C2D-B46F-375866C2257D}" presName="sibTrans" presStyleCnt="0"/>
      <dgm:spPr/>
    </dgm:pt>
    <dgm:pt modelId="{EDFF6258-DC6D-4D18-A3A8-1BE17BE41164}" type="pres">
      <dgm:prSet presAssocID="{C2F4DF81-4F27-4670-A6F0-D6BFA52963E9}" presName="compNode" presStyleCnt="0"/>
      <dgm:spPr/>
    </dgm:pt>
    <dgm:pt modelId="{04D0BE56-6623-4D99-B005-58B0F300D2FF}" type="pres">
      <dgm:prSet presAssocID="{C2F4DF81-4F27-4670-A6F0-D6BFA52963E9}" presName="bgRect" presStyleLbl="bgShp" presStyleIdx="4" presStyleCnt="6"/>
      <dgm:spPr/>
    </dgm:pt>
    <dgm:pt modelId="{185C5416-175D-4966-9587-30469A74623E}" type="pres">
      <dgm:prSet presAssocID="{C2F4DF81-4F27-4670-A6F0-D6BFA52963E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loud"/>
        </a:ext>
      </dgm:extLst>
    </dgm:pt>
    <dgm:pt modelId="{98BC63A7-17B8-4282-A33A-CD75F4BAB70D}" type="pres">
      <dgm:prSet presAssocID="{C2F4DF81-4F27-4670-A6F0-D6BFA52963E9}" presName="spaceRect" presStyleCnt="0"/>
      <dgm:spPr/>
    </dgm:pt>
    <dgm:pt modelId="{8B6C9297-AC4F-419F-8BE3-C47886EA56C1}" type="pres">
      <dgm:prSet presAssocID="{C2F4DF81-4F27-4670-A6F0-D6BFA52963E9}" presName="parTx" presStyleLbl="revTx" presStyleIdx="4" presStyleCnt="6">
        <dgm:presLayoutVars>
          <dgm:chMax val="0"/>
          <dgm:chPref val="0"/>
        </dgm:presLayoutVars>
      </dgm:prSet>
      <dgm:spPr/>
    </dgm:pt>
    <dgm:pt modelId="{8A98218F-64FD-4A70-986C-068305F8C486}" type="pres">
      <dgm:prSet presAssocID="{93B8A440-8569-4DAA-9E7A-BD6EE55D87A4}" presName="sibTrans" presStyleCnt="0"/>
      <dgm:spPr/>
    </dgm:pt>
    <dgm:pt modelId="{66501495-D802-419A-9A2B-D47C3A97B637}" type="pres">
      <dgm:prSet presAssocID="{6A814647-D913-4675-9DB5-E997C122DFDB}" presName="compNode" presStyleCnt="0"/>
      <dgm:spPr/>
    </dgm:pt>
    <dgm:pt modelId="{A611FE8B-7231-44DF-B046-02FA9B584610}" type="pres">
      <dgm:prSet presAssocID="{6A814647-D913-4675-9DB5-E997C122DFDB}" presName="bgRect" presStyleLbl="bgShp" presStyleIdx="5" presStyleCnt="6"/>
      <dgm:spPr/>
    </dgm:pt>
    <dgm:pt modelId="{A4061E04-39AE-4679-8F58-C1D050DAC4B2}" type="pres">
      <dgm:prSet presAssocID="{6A814647-D913-4675-9DB5-E997C122DFDB}"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curity Camera"/>
        </a:ext>
      </dgm:extLst>
    </dgm:pt>
    <dgm:pt modelId="{5BBDEED6-AB4C-4D80-8168-A805CD380F07}" type="pres">
      <dgm:prSet presAssocID="{6A814647-D913-4675-9DB5-E997C122DFDB}" presName="spaceRect" presStyleCnt="0"/>
      <dgm:spPr/>
    </dgm:pt>
    <dgm:pt modelId="{D175B172-F266-49F0-8EAD-2F1F377639A0}" type="pres">
      <dgm:prSet presAssocID="{6A814647-D913-4675-9DB5-E997C122DFDB}" presName="parTx" presStyleLbl="revTx" presStyleIdx="5" presStyleCnt="6">
        <dgm:presLayoutVars>
          <dgm:chMax val="0"/>
          <dgm:chPref val="0"/>
        </dgm:presLayoutVars>
      </dgm:prSet>
      <dgm:spPr/>
    </dgm:pt>
  </dgm:ptLst>
  <dgm:cxnLst>
    <dgm:cxn modelId="{C3585C10-4399-46FD-A993-C229D0561FE9}" type="presOf" srcId="{0928249F-EC53-4F14-9018-B54C11B00539}" destId="{A9843D0E-9C17-4BB8-BA55-43920D677947}" srcOrd="0" destOrd="0" presId="urn:microsoft.com/office/officeart/2018/2/layout/IconVerticalSolidList"/>
    <dgm:cxn modelId="{03E44011-E2B8-40E5-A751-55550DC9BBF6}" srcId="{0928249F-EC53-4F14-9018-B54C11B00539}" destId="{3F5476C6-17DF-49C9-A103-48626936B4EA}" srcOrd="0" destOrd="0" parTransId="{C03DA33B-C902-46F7-AFB6-0E71B96F0802}" sibTransId="{3B4B91A6-BB6C-4335-B98F-A823FB6B9141}"/>
    <dgm:cxn modelId="{6B0CA55F-3D8C-415F-AEF7-879C4BD561C4}" type="presOf" srcId="{DA40E2BD-C401-4B4A-BBE0-24179892A54D}" destId="{E2C366D1-59DA-4A38-B953-CC736894CBB4}" srcOrd="0" destOrd="0" presId="urn:microsoft.com/office/officeart/2018/2/layout/IconVerticalSolidList"/>
    <dgm:cxn modelId="{1C528969-B15D-4C84-A9D7-A4C5CB270EAF}" srcId="{0928249F-EC53-4F14-9018-B54C11B00539}" destId="{DA40E2BD-C401-4B4A-BBE0-24179892A54D}" srcOrd="2" destOrd="0" parTransId="{6A6D916B-D5C6-4685-B49F-EAB6B90E6EE9}" sibTransId="{16F5EB4E-781C-4AA5-B22B-82205836CB5D}"/>
    <dgm:cxn modelId="{31DA7971-D6BF-4EB5-9AE1-09A5A19FF762}" type="presOf" srcId="{6A814647-D913-4675-9DB5-E997C122DFDB}" destId="{D175B172-F266-49F0-8EAD-2F1F377639A0}" srcOrd="0" destOrd="0" presId="urn:microsoft.com/office/officeart/2018/2/layout/IconVerticalSolidList"/>
    <dgm:cxn modelId="{45C9B656-65CB-47C6-A25E-F162A1D691F5}" srcId="{0928249F-EC53-4F14-9018-B54C11B00539}" destId="{4042301F-7147-4AA2-B291-0E2C9D19FC4A}" srcOrd="3" destOrd="0" parTransId="{1F41FB69-8706-47AA-AA22-13EA7BA0A615}" sibTransId="{5601EA3A-FE6A-4C2D-B46F-375866C2257D}"/>
    <dgm:cxn modelId="{127E1977-1A3A-4B14-9FFF-6ACEF50571E3}" srcId="{0928249F-EC53-4F14-9018-B54C11B00539}" destId="{C2F4DF81-4F27-4670-A6F0-D6BFA52963E9}" srcOrd="4" destOrd="0" parTransId="{C7FE9429-E521-4233-8458-4F6185CC0CE1}" sibTransId="{93B8A440-8569-4DAA-9E7A-BD6EE55D87A4}"/>
    <dgm:cxn modelId="{22537381-4ECC-4738-B20E-0A5ACC28B48C}" type="presOf" srcId="{3F5476C6-17DF-49C9-A103-48626936B4EA}" destId="{4B00C33A-189C-411B-B9A3-A3AEB458AD88}" srcOrd="0" destOrd="0" presId="urn:microsoft.com/office/officeart/2018/2/layout/IconVerticalSolidList"/>
    <dgm:cxn modelId="{97005CBD-6B21-4770-9DA1-F55195FEF1F3}" type="presOf" srcId="{C2F4DF81-4F27-4670-A6F0-D6BFA52963E9}" destId="{8B6C9297-AC4F-419F-8BE3-C47886EA56C1}" srcOrd="0" destOrd="0" presId="urn:microsoft.com/office/officeart/2018/2/layout/IconVerticalSolidList"/>
    <dgm:cxn modelId="{B984D0BF-5D16-4D9D-8E0B-1B82B5CEBA4A}" type="presOf" srcId="{30450624-02B8-42A6-B833-1F9EE8337488}" destId="{F3FC5216-031B-4CC7-BD6D-749D471A11C6}" srcOrd="0" destOrd="0" presId="urn:microsoft.com/office/officeart/2018/2/layout/IconVerticalSolidList"/>
    <dgm:cxn modelId="{98AAE0E2-4D59-43C3-BEE9-AF62CDF4E33E}" srcId="{0928249F-EC53-4F14-9018-B54C11B00539}" destId="{30450624-02B8-42A6-B833-1F9EE8337488}" srcOrd="1" destOrd="0" parTransId="{E0AE9E3F-FFBF-4961-A58B-3B725A4C2264}" sibTransId="{5102101D-8D24-47F8-8C9D-8D8C0E933633}"/>
    <dgm:cxn modelId="{057E15E3-C3A1-4CB4-A8AF-CA935B78BF72}" type="presOf" srcId="{4042301F-7147-4AA2-B291-0E2C9D19FC4A}" destId="{F585FD60-62BC-415F-9A26-DA7C8633F708}" srcOrd="0" destOrd="0" presId="urn:microsoft.com/office/officeart/2018/2/layout/IconVerticalSolidList"/>
    <dgm:cxn modelId="{689EEDF0-4342-40ED-B29A-2887740660F0}" srcId="{0928249F-EC53-4F14-9018-B54C11B00539}" destId="{6A814647-D913-4675-9DB5-E997C122DFDB}" srcOrd="5" destOrd="0" parTransId="{E1171C34-B42C-4906-822F-1C72BCA534F6}" sibTransId="{3F200477-3546-4F92-B05B-D0636F68B439}"/>
    <dgm:cxn modelId="{EBE769D9-2862-455B-8BB2-2442024B5DEA}" type="presParOf" srcId="{A9843D0E-9C17-4BB8-BA55-43920D677947}" destId="{0BD4CAC1-B218-4CF3-8B8D-717B5054A32C}" srcOrd="0" destOrd="0" presId="urn:microsoft.com/office/officeart/2018/2/layout/IconVerticalSolidList"/>
    <dgm:cxn modelId="{0D9B0FA5-9914-40A6-B39B-3F102AA517FB}" type="presParOf" srcId="{0BD4CAC1-B218-4CF3-8B8D-717B5054A32C}" destId="{FDD798EB-905F-470E-BEA0-855864EC9E69}" srcOrd="0" destOrd="0" presId="urn:microsoft.com/office/officeart/2018/2/layout/IconVerticalSolidList"/>
    <dgm:cxn modelId="{8B308B68-C4F7-4CF6-9D75-A7A01D8073D8}" type="presParOf" srcId="{0BD4CAC1-B218-4CF3-8B8D-717B5054A32C}" destId="{E2B26B55-A891-4AC6-9550-2EE95645A218}" srcOrd="1" destOrd="0" presId="urn:microsoft.com/office/officeart/2018/2/layout/IconVerticalSolidList"/>
    <dgm:cxn modelId="{A531CB4D-514F-48A8-A641-1C65AF2D4E23}" type="presParOf" srcId="{0BD4CAC1-B218-4CF3-8B8D-717B5054A32C}" destId="{34A62C6A-4452-4A43-80F7-822E58EE7D6E}" srcOrd="2" destOrd="0" presId="urn:microsoft.com/office/officeart/2018/2/layout/IconVerticalSolidList"/>
    <dgm:cxn modelId="{D7143EAE-2BCF-49A0-A95D-9D6D9C947AA3}" type="presParOf" srcId="{0BD4CAC1-B218-4CF3-8B8D-717B5054A32C}" destId="{4B00C33A-189C-411B-B9A3-A3AEB458AD88}" srcOrd="3" destOrd="0" presId="urn:microsoft.com/office/officeart/2018/2/layout/IconVerticalSolidList"/>
    <dgm:cxn modelId="{3A523B41-7214-4940-A267-1062D63DAB68}" type="presParOf" srcId="{A9843D0E-9C17-4BB8-BA55-43920D677947}" destId="{DC8BC251-CF6D-4960-A8D0-5E900DC1DADD}" srcOrd="1" destOrd="0" presId="urn:microsoft.com/office/officeart/2018/2/layout/IconVerticalSolidList"/>
    <dgm:cxn modelId="{185FFFA7-9883-4983-81FD-462BE28CAD3F}" type="presParOf" srcId="{A9843D0E-9C17-4BB8-BA55-43920D677947}" destId="{31A384F7-2F75-4503-BEBF-EA47D141CF8C}" srcOrd="2" destOrd="0" presId="urn:microsoft.com/office/officeart/2018/2/layout/IconVerticalSolidList"/>
    <dgm:cxn modelId="{CC8D945A-765E-4F6B-BC45-DFA58A9FFB53}" type="presParOf" srcId="{31A384F7-2F75-4503-BEBF-EA47D141CF8C}" destId="{47C6D335-E5AE-4F81-971A-90D5D107C5D3}" srcOrd="0" destOrd="0" presId="urn:microsoft.com/office/officeart/2018/2/layout/IconVerticalSolidList"/>
    <dgm:cxn modelId="{62BEE023-81B8-40AF-8FD5-CD331362E39A}" type="presParOf" srcId="{31A384F7-2F75-4503-BEBF-EA47D141CF8C}" destId="{E85A672C-5321-47D5-9F73-B27360DECFF1}" srcOrd="1" destOrd="0" presId="urn:microsoft.com/office/officeart/2018/2/layout/IconVerticalSolidList"/>
    <dgm:cxn modelId="{16482C89-19AA-43FE-9B98-43057E829DBF}" type="presParOf" srcId="{31A384F7-2F75-4503-BEBF-EA47D141CF8C}" destId="{A6D3B17B-5422-4A7F-A673-3D15D2818C3B}" srcOrd="2" destOrd="0" presId="urn:microsoft.com/office/officeart/2018/2/layout/IconVerticalSolidList"/>
    <dgm:cxn modelId="{CB520DFF-71D8-4C5A-9891-B24D03E27C6D}" type="presParOf" srcId="{31A384F7-2F75-4503-BEBF-EA47D141CF8C}" destId="{F3FC5216-031B-4CC7-BD6D-749D471A11C6}" srcOrd="3" destOrd="0" presId="urn:microsoft.com/office/officeart/2018/2/layout/IconVerticalSolidList"/>
    <dgm:cxn modelId="{7901F582-95BB-41E8-BC68-354879478D90}" type="presParOf" srcId="{A9843D0E-9C17-4BB8-BA55-43920D677947}" destId="{731D84E4-421E-46A7-8E5F-87CA91301525}" srcOrd="3" destOrd="0" presId="urn:microsoft.com/office/officeart/2018/2/layout/IconVerticalSolidList"/>
    <dgm:cxn modelId="{646E2ACC-4FFF-4B44-864D-266E35D90522}" type="presParOf" srcId="{A9843D0E-9C17-4BB8-BA55-43920D677947}" destId="{A129E59B-61D6-4D57-BCEB-F9AA7DDEC52B}" srcOrd="4" destOrd="0" presId="urn:microsoft.com/office/officeart/2018/2/layout/IconVerticalSolidList"/>
    <dgm:cxn modelId="{D27043DA-A035-4603-8FFB-46E6914D7795}" type="presParOf" srcId="{A129E59B-61D6-4D57-BCEB-F9AA7DDEC52B}" destId="{A54AED0A-650A-400E-BF91-6633C75CA412}" srcOrd="0" destOrd="0" presId="urn:microsoft.com/office/officeart/2018/2/layout/IconVerticalSolidList"/>
    <dgm:cxn modelId="{89A5A3C4-1F13-4840-934C-D2FE3BF76EB6}" type="presParOf" srcId="{A129E59B-61D6-4D57-BCEB-F9AA7DDEC52B}" destId="{27A02559-BC3C-4539-9AA4-F27E51424359}" srcOrd="1" destOrd="0" presId="urn:microsoft.com/office/officeart/2018/2/layout/IconVerticalSolidList"/>
    <dgm:cxn modelId="{147BE401-53A7-4A94-8153-54AC66F1CFEC}" type="presParOf" srcId="{A129E59B-61D6-4D57-BCEB-F9AA7DDEC52B}" destId="{0108167C-0E1E-4A0C-9074-0C3356BF497C}" srcOrd="2" destOrd="0" presId="urn:microsoft.com/office/officeart/2018/2/layout/IconVerticalSolidList"/>
    <dgm:cxn modelId="{02DEE6B8-FC49-43D4-A9B0-FE3604AC2673}" type="presParOf" srcId="{A129E59B-61D6-4D57-BCEB-F9AA7DDEC52B}" destId="{E2C366D1-59DA-4A38-B953-CC736894CBB4}" srcOrd="3" destOrd="0" presId="urn:microsoft.com/office/officeart/2018/2/layout/IconVerticalSolidList"/>
    <dgm:cxn modelId="{249A13CD-708A-45F3-A240-A40CC1D46F49}" type="presParOf" srcId="{A9843D0E-9C17-4BB8-BA55-43920D677947}" destId="{273C123C-E5F6-42F5-A495-4FD572A45054}" srcOrd="5" destOrd="0" presId="urn:microsoft.com/office/officeart/2018/2/layout/IconVerticalSolidList"/>
    <dgm:cxn modelId="{68EEE57C-52D0-441B-836A-97D3C5F1D9A6}" type="presParOf" srcId="{A9843D0E-9C17-4BB8-BA55-43920D677947}" destId="{C8709AAD-A472-4A83-98E5-45E10AB70385}" srcOrd="6" destOrd="0" presId="urn:microsoft.com/office/officeart/2018/2/layout/IconVerticalSolidList"/>
    <dgm:cxn modelId="{7D4DBDDC-71DB-499C-B71F-3546C9D5A575}" type="presParOf" srcId="{C8709AAD-A472-4A83-98E5-45E10AB70385}" destId="{94288276-6597-4397-A73B-61BA0C2105CC}" srcOrd="0" destOrd="0" presId="urn:microsoft.com/office/officeart/2018/2/layout/IconVerticalSolidList"/>
    <dgm:cxn modelId="{14876FC3-4294-428C-A804-9C7D4769F9B2}" type="presParOf" srcId="{C8709AAD-A472-4A83-98E5-45E10AB70385}" destId="{16E61DC6-5756-4072-A6AD-6BE30E902FE3}" srcOrd="1" destOrd="0" presId="urn:microsoft.com/office/officeart/2018/2/layout/IconVerticalSolidList"/>
    <dgm:cxn modelId="{704CAB61-4E67-4E75-AA13-B9F3E0C69F13}" type="presParOf" srcId="{C8709AAD-A472-4A83-98E5-45E10AB70385}" destId="{8FBE1EA4-99B5-43C8-AC9C-E79E2089FDDB}" srcOrd="2" destOrd="0" presId="urn:microsoft.com/office/officeart/2018/2/layout/IconVerticalSolidList"/>
    <dgm:cxn modelId="{5DCD18B8-A05A-4018-A011-A5CBFF8AED8D}" type="presParOf" srcId="{C8709AAD-A472-4A83-98E5-45E10AB70385}" destId="{F585FD60-62BC-415F-9A26-DA7C8633F708}" srcOrd="3" destOrd="0" presId="urn:microsoft.com/office/officeart/2018/2/layout/IconVerticalSolidList"/>
    <dgm:cxn modelId="{F9FDFF47-1A7B-40B2-BDB1-1A1991ABE4E3}" type="presParOf" srcId="{A9843D0E-9C17-4BB8-BA55-43920D677947}" destId="{DE92531C-EC7D-49D8-AADE-67E6F9B4F31D}" srcOrd="7" destOrd="0" presId="urn:microsoft.com/office/officeart/2018/2/layout/IconVerticalSolidList"/>
    <dgm:cxn modelId="{EE6B9647-C812-4DBB-BC6E-A644D7333681}" type="presParOf" srcId="{A9843D0E-9C17-4BB8-BA55-43920D677947}" destId="{EDFF6258-DC6D-4D18-A3A8-1BE17BE41164}" srcOrd="8" destOrd="0" presId="urn:microsoft.com/office/officeart/2018/2/layout/IconVerticalSolidList"/>
    <dgm:cxn modelId="{A1AE5FCE-3B2E-4C1B-BB22-B81374A48AE7}" type="presParOf" srcId="{EDFF6258-DC6D-4D18-A3A8-1BE17BE41164}" destId="{04D0BE56-6623-4D99-B005-58B0F300D2FF}" srcOrd="0" destOrd="0" presId="urn:microsoft.com/office/officeart/2018/2/layout/IconVerticalSolidList"/>
    <dgm:cxn modelId="{9BC34898-812E-4992-82F2-3026BFCE6ED1}" type="presParOf" srcId="{EDFF6258-DC6D-4D18-A3A8-1BE17BE41164}" destId="{185C5416-175D-4966-9587-30469A74623E}" srcOrd="1" destOrd="0" presId="urn:microsoft.com/office/officeart/2018/2/layout/IconVerticalSolidList"/>
    <dgm:cxn modelId="{4D795E9A-4BF1-4775-B711-FFBFAF9DBC76}" type="presParOf" srcId="{EDFF6258-DC6D-4D18-A3A8-1BE17BE41164}" destId="{98BC63A7-17B8-4282-A33A-CD75F4BAB70D}" srcOrd="2" destOrd="0" presId="urn:microsoft.com/office/officeart/2018/2/layout/IconVerticalSolidList"/>
    <dgm:cxn modelId="{5FBEA51C-F2B9-4551-A47C-B7BE7B37978C}" type="presParOf" srcId="{EDFF6258-DC6D-4D18-A3A8-1BE17BE41164}" destId="{8B6C9297-AC4F-419F-8BE3-C47886EA56C1}" srcOrd="3" destOrd="0" presId="urn:microsoft.com/office/officeart/2018/2/layout/IconVerticalSolidList"/>
    <dgm:cxn modelId="{100C3E27-C53C-4D7E-9CF2-CD0489A76C51}" type="presParOf" srcId="{A9843D0E-9C17-4BB8-BA55-43920D677947}" destId="{8A98218F-64FD-4A70-986C-068305F8C486}" srcOrd="9" destOrd="0" presId="urn:microsoft.com/office/officeart/2018/2/layout/IconVerticalSolidList"/>
    <dgm:cxn modelId="{23323FC1-45FE-4C49-9D27-A96E19D83133}" type="presParOf" srcId="{A9843D0E-9C17-4BB8-BA55-43920D677947}" destId="{66501495-D802-419A-9A2B-D47C3A97B637}" srcOrd="10" destOrd="0" presId="urn:microsoft.com/office/officeart/2018/2/layout/IconVerticalSolidList"/>
    <dgm:cxn modelId="{2AEBA2B1-2A2A-4EB7-AE0D-BF4D9F948053}" type="presParOf" srcId="{66501495-D802-419A-9A2B-D47C3A97B637}" destId="{A611FE8B-7231-44DF-B046-02FA9B584610}" srcOrd="0" destOrd="0" presId="urn:microsoft.com/office/officeart/2018/2/layout/IconVerticalSolidList"/>
    <dgm:cxn modelId="{C8C1D1A7-0185-4C0B-89BC-8E0B50B1A0A8}" type="presParOf" srcId="{66501495-D802-419A-9A2B-D47C3A97B637}" destId="{A4061E04-39AE-4679-8F58-C1D050DAC4B2}" srcOrd="1" destOrd="0" presId="urn:microsoft.com/office/officeart/2018/2/layout/IconVerticalSolidList"/>
    <dgm:cxn modelId="{08580B43-4A8A-49DA-8A3D-7AA9429522E2}" type="presParOf" srcId="{66501495-D802-419A-9A2B-D47C3A97B637}" destId="{5BBDEED6-AB4C-4D80-8168-A805CD380F07}" srcOrd="2" destOrd="0" presId="urn:microsoft.com/office/officeart/2018/2/layout/IconVerticalSolidList"/>
    <dgm:cxn modelId="{9627F64C-08FE-4C4C-9E7F-C127DBA8C54F}" type="presParOf" srcId="{66501495-D802-419A-9A2B-D47C3A97B637}" destId="{D175B172-F266-49F0-8EAD-2F1F377639A0}"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DA2070-5C28-410B-B5FF-B39EA5F67488}">
      <dsp:nvSpPr>
        <dsp:cNvPr id="0" name=""/>
        <dsp:cNvSpPr/>
      </dsp:nvSpPr>
      <dsp:spPr>
        <a:xfrm>
          <a:off x="0" y="4125"/>
          <a:ext cx="4726201" cy="61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062262D-524D-4190-94A6-CAA21902960F}">
      <dsp:nvSpPr>
        <dsp:cNvPr id="0" name=""/>
        <dsp:cNvSpPr/>
      </dsp:nvSpPr>
      <dsp:spPr>
        <a:xfrm>
          <a:off x="18747" y="18069"/>
          <a:ext cx="34120" cy="340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061503-DDD9-4366-B57D-39ADE9B67E02}">
      <dsp:nvSpPr>
        <dsp:cNvPr id="0" name=""/>
        <dsp:cNvSpPr/>
      </dsp:nvSpPr>
      <dsp:spPr>
        <a:xfrm>
          <a:off x="71615" y="4125"/>
          <a:ext cx="4312079" cy="1301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41" tIns="137741" rIns="137741" bIns="137741" numCol="1" spcCol="1270" anchor="ctr" anchorCtr="0">
          <a:noAutofit/>
        </a:bodyPr>
        <a:lstStyle/>
        <a:p>
          <a:pPr marL="0" lvl="0" indent="0" algn="l" defTabSz="622300">
            <a:lnSpc>
              <a:spcPct val="90000"/>
            </a:lnSpc>
            <a:spcBef>
              <a:spcPct val="0"/>
            </a:spcBef>
            <a:spcAft>
              <a:spcPct val="35000"/>
            </a:spcAft>
            <a:buNone/>
          </a:pPr>
          <a:r>
            <a:rPr lang="en-US" sz="1400" b="1" kern="1200"/>
            <a:t>Cost Efficiency</a:t>
          </a:r>
          <a:r>
            <a:rPr lang="en-US" sz="1400" kern="1200"/>
            <a:t> Cloud infrastructure eliminates the need for large upfront investments in hardware and data centers. Organizations pay only for the resources they actually use, which significantly reduces operational costs and allows for better budget predictability.</a:t>
          </a:r>
        </a:p>
      </dsp:txBody>
      <dsp:txXfrm>
        <a:off x="71615" y="4125"/>
        <a:ext cx="4312079" cy="1301491"/>
      </dsp:txXfrm>
    </dsp:sp>
    <dsp:sp modelId="{7310B0D8-54A5-4AE1-AC45-72EE61ACCAC5}">
      <dsp:nvSpPr>
        <dsp:cNvPr id="0" name=""/>
        <dsp:cNvSpPr/>
      </dsp:nvSpPr>
      <dsp:spPr>
        <a:xfrm>
          <a:off x="0" y="1527147"/>
          <a:ext cx="4726201" cy="61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067008-BB5A-4091-9586-25F88EEEF1D6}">
      <dsp:nvSpPr>
        <dsp:cNvPr id="0" name=""/>
        <dsp:cNvSpPr/>
      </dsp:nvSpPr>
      <dsp:spPr>
        <a:xfrm>
          <a:off x="18747" y="1541092"/>
          <a:ext cx="34120" cy="340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A589D-9807-4008-8976-36B1DE24CD9A}">
      <dsp:nvSpPr>
        <dsp:cNvPr id="0" name=""/>
        <dsp:cNvSpPr/>
      </dsp:nvSpPr>
      <dsp:spPr>
        <a:xfrm>
          <a:off x="71615" y="1527147"/>
          <a:ext cx="4312079" cy="1301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41" tIns="137741" rIns="137741" bIns="137741" numCol="1" spcCol="1270" anchor="ctr" anchorCtr="0">
          <a:noAutofit/>
        </a:bodyPr>
        <a:lstStyle/>
        <a:p>
          <a:pPr marL="0" lvl="0" indent="0" algn="l" defTabSz="622300">
            <a:lnSpc>
              <a:spcPct val="90000"/>
            </a:lnSpc>
            <a:spcBef>
              <a:spcPct val="0"/>
            </a:spcBef>
            <a:spcAft>
              <a:spcPct val="35000"/>
            </a:spcAft>
            <a:buNone/>
          </a:pPr>
          <a:r>
            <a:rPr lang="en-US" sz="1400" b="1" kern="1200"/>
            <a:t>Scalability and Flexibility</a:t>
          </a:r>
          <a:r>
            <a:rPr lang="en-US" sz="1400" kern="1200"/>
            <a:t> One of the most significant advantages is the ability to scale resources instantly based on demand. Whether facing sudden traffic spikes or planning for business growth, cloud infrastructure adapts automatically to meet changing requirements.</a:t>
          </a:r>
        </a:p>
      </dsp:txBody>
      <dsp:txXfrm>
        <a:off x="71615" y="1527147"/>
        <a:ext cx="4312079" cy="1301491"/>
      </dsp:txXfrm>
    </dsp:sp>
    <dsp:sp modelId="{646DD523-D2ED-4ECA-B95F-F882DC1ACF33}">
      <dsp:nvSpPr>
        <dsp:cNvPr id="0" name=""/>
        <dsp:cNvSpPr/>
      </dsp:nvSpPr>
      <dsp:spPr>
        <a:xfrm>
          <a:off x="0" y="3050169"/>
          <a:ext cx="4726201" cy="61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956E43-C6B2-4731-BB1E-36F25E36B1E8}">
      <dsp:nvSpPr>
        <dsp:cNvPr id="0" name=""/>
        <dsp:cNvSpPr/>
      </dsp:nvSpPr>
      <dsp:spPr>
        <a:xfrm>
          <a:off x="18747" y="3064114"/>
          <a:ext cx="34120" cy="340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80F9E01-0369-411E-BB19-4D4055682ECE}">
      <dsp:nvSpPr>
        <dsp:cNvPr id="0" name=""/>
        <dsp:cNvSpPr/>
      </dsp:nvSpPr>
      <dsp:spPr>
        <a:xfrm>
          <a:off x="71615" y="3050169"/>
          <a:ext cx="4312079" cy="1301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41" tIns="137741" rIns="137741" bIns="137741" numCol="1" spcCol="1270" anchor="ctr" anchorCtr="0">
          <a:noAutofit/>
        </a:bodyPr>
        <a:lstStyle/>
        <a:p>
          <a:pPr marL="0" lvl="0" indent="0" algn="l" defTabSz="622300">
            <a:lnSpc>
              <a:spcPct val="90000"/>
            </a:lnSpc>
            <a:spcBef>
              <a:spcPct val="0"/>
            </a:spcBef>
            <a:spcAft>
              <a:spcPct val="35000"/>
            </a:spcAft>
            <a:buNone/>
          </a:pPr>
          <a:r>
            <a:rPr lang="en-US" sz="1400" b="1" kern="1200"/>
            <a:t>Reliability and Global Reach</a:t>
          </a:r>
          <a:r>
            <a:rPr lang="en-US" sz="1400" kern="1200"/>
            <a:t> Cloud providers offer high uptime guarantees through redundant systems and geographic distribution. This ensures business continuity and provides robust disaster recovery capabilities that would be expensive to implement independently.</a:t>
          </a:r>
        </a:p>
      </dsp:txBody>
      <dsp:txXfrm>
        <a:off x="71615" y="3050169"/>
        <a:ext cx="4312079" cy="1301491"/>
      </dsp:txXfrm>
    </dsp:sp>
    <dsp:sp modelId="{A5CC9175-C503-47DE-AECC-8F405C5EBCB9}">
      <dsp:nvSpPr>
        <dsp:cNvPr id="0" name=""/>
        <dsp:cNvSpPr/>
      </dsp:nvSpPr>
      <dsp:spPr>
        <a:xfrm>
          <a:off x="0" y="4573192"/>
          <a:ext cx="4726201" cy="6197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6F76CE2-3AA6-4668-BF5E-AA42BA6885D1}">
      <dsp:nvSpPr>
        <dsp:cNvPr id="0" name=""/>
        <dsp:cNvSpPr/>
      </dsp:nvSpPr>
      <dsp:spPr>
        <a:xfrm>
          <a:off x="18747" y="4587136"/>
          <a:ext cx="34120" cy="3408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B2945A3-D159-4AE4-97AE-1DC4C6DB82F5}">
      <dsp:nvSpPr>
        <dsp:cNvPr id="0" name=""/>
        <dsp:cNvSpPr/>
      </dsp:nvSpPr>
      <dsp:spPr>
        <a:xfrm>
          <a:off x="71615" y="4573192"/>
          <a:ext cx="4312079" cy="130149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741" tIns="137741" rIns="137741" bIns="137741" numCol="1" spcCol="1270" anchor="ctr" anchorCtr="0">
          <a:noAutofit/>
        </a:bodyPr>
        <a:lstStyle/>
        <a:p>
          <a:pPr marL="0" lvl="0" indent="0" algn="l" defTabSz="622300">
            <a:lnSpc>
              <a:spcPct val="90000"/>
            </a:lnSpc>
            <a:spcBef>
              <a:spcPct val="0"/>
            </a:spcBef>
            <a:spcAft>
              <a:spcPct val="35000"/>
            </a:spcAft>
            <a:buNone/>
          </a:pPr>
          <a:r>
            <a:rPr lang="en-US" sz="1400" b="1" kern="1200"/>
            <a:t>Enhanced Security and Innovation</a:t>
          </a:r>
          <a:r>
            <a:rPr lang="en-US" sz="1400" kern="1200"/>
            <a:t> Enterprise-grade security measures are built into cloud infrastructure, with regular updates and compliance certifications. Additionally, organizations gain immediate access to cutting-edge technologies, enabling faster innovation and shorter time-to-market for new services.</a:t>
          </a:r>
        </a:p>
      </dsp:txBody>
      <dsp:txXfrm>
        <a:off x="71615" y="4573192"/>
        <a:ext cx="4312079" cy="13014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85E467-EC34-4351-8470-5849F2CA2555}">
      <dsp:nvSpPr>
        <dsp:cNvPr id="0" name=""/>
        <dsp:cNvSpPr/>
      </dsp:nvSpPr>
      <dsp:spPr>
        <a:xfrm>
          <a:off x="0" y="67887"/>
          <a:ext cx="4726201" cy="100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3F2671A-B945-4355-894B-92ADE44FF44F}">
      <dsp:nvSpPr>
        <dsp:cNvPr id="0" name=""/>
        <dsp:cNvSpPr/>
      </dsp:nvSpPr>
      <dsp:spPr>
        <a:xfrm>
          <a:off x="30391" y="90492"/>
          <a:ext cx="55257" cy="552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A7A9DB-34E3-4FF8-86A7-EC9D55247C54}">
      <dsp:nvSpPr>
        <dsp:cNvPr id="0" name=""/>
        <dsp:cNvSpPr/>
      </dsp:nvSpPr>
      <dsp:spPr>
        <a:xfrm>
          <a:off x="116040" y="67887"/>
          <a:ext cx="4231821"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622300">
            <a:lnSpc>
              <a:spcPct val="90000"/>
            </a:lnSpc>
            <a:spcBef>
              <a:spcPct val="0"/>
            </a:spcBef>
            <a:spcAft>
              <a:spcPct val="35000"/>
            </a:spcAft>
            <a:buNone/>
          </a:pPr>
          <a:r>
            <a:rPr lang="en-US" sz="1400" b="1" kern="1200"/>
            <a:t>Resource Allocation Strategies</a:t>
          </a:r>
          <a:r>
            <a:rPr lang="en-US" sz="1400" kern="1200"/>
            <a:t> Effective cloud resource management requires understanding workload patterns and implementing intelligent allocation strategies. This includes right-sizing instances, using auto-scaling groups, and implementing resource tagging for better organization and cost tracking.</a:t>
          </a:r>
        </a:p>
      </dsp:txBody>
      <dsp:txXfrm>
        <a:off x="116040" y="67887"/>
        <a:ext cx="4231821" cy="1763642"/>
      </dsp:txXfrm>
    </dsp:sp>
    <dsp:sp modelId="{466CCA4A-3CAB-415F-A872-1DF95ABCFCC7}">
      <dsp:nvSpPr>
        <dsp:cNvPr id="0" name=""/>
        <dsp:cNvSpPr/>
      </dsp:nvSpPr>
      <dsp:spPr>
        <a:xfrm>
          <a:off x="0" y="2057583"/>
          <a:ext cx="4726201" cy="100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DB716E-0006-45B5-832C-2A061DE22406}">
      <dsp:nvSpPr>
        <dsp:cNvPr id="0" name=""/>
        <dsp:cNvSpPr/>
      </dsp:nvSpPr>
      <dsp:spPr>
        <a:xfrm>
          <a:off x="30391" y="2080188"/>
          <a:ext cx="55257" cy="552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F2F799F-355B-4B81-B16B-8D72308BD0BE}">
      <dsp:nvSpPr>
        <dsp:cNvPr id="0" name=""/>
        <dsp:cNvSpPr/>
      </dsp:nvSpPr>
      <dsp:spPr>
        <a:xfrm>
          <a:off x="116040" y="2057583"/>
          <a:ext cx="4231821"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622300">
            <a:lnSpc>
              <a:spcPct val="90000"/>
            </a:lnSpc>
            <a:spcBef>
              <a:spcPct val="0"/>
            </a:spcBef>
            <a:spcAft>
              <a:spcPct val="35000"/>
            </a:spcAft>
            <a:buNone/>
          </a:pPr>
          <a:r>
            <a:rPr lang="en-US" sz="1400" b="1" kern="1200"/>
            <a:t>Monitoring and Analytics</a:t>
          </a:r>
          <a:r>
            <a:rPr lang="en-US" sz="1400" kern="1200"/>
            <a:t> Modern cloud platforms provide comprehensive monitoring tools that track performance metrics, resource utilization, and security events. These tools enable proactive problem detection and help organizations optimize their cloud investments through data-driven decisions.</a:t>
          </a:r>
        </a:p>
      </dsp:txBody>
      <dsp:txXfrm>
        <a:off x="116040" y="2057583"/>
        <a:ext cx="4231821" cy="1763642"/>
      </dsp:txXfrm>
    </dsp:sp>
    <dsp:sp modelId="{69363334-F34B-4AF8-A171-F7A781F85C96}">
      <dsp:nvSpPr>
        <dsp:cNvPr id="0" name=""/>
        <dsp:cNvSpPr/>
      </dsp:nvSpPr>
      <dsp:spPr>
        <a:xfrm>
          <a:off x="0" y="4047278"/>
          <a:ext cx="4726201" cy="10046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73E64F1-C7E1-401E-9200-FCDC7F7CA5E0}">
      <dsp:nvSpPr>
        <dsp:cNvPr id="0" name=""/>
        <dsp:cNvSpPr/>
      </dsp:nvSpPr>
      <dsp:spPr>
        <a:xfrm>
          <a:off x="30391" y="4069883"/>
          <a:ext cx="55257" cy="552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A28495-8BD4-4FA5-B0FB-FD19748F4DE1}">
      <dsp:nvSpPr>
        <dsp:cNvPr id="0" name=""/>
        <dsp:cNvSpPr/>
      </dsp:nvSpPr>
      <dsp:spPr>
        <a:xfrm>
          <a:off x="116040" y="4047278"/>
          <a:ext cx="4231821" cy="17636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86652" tIns="186652" rIns="186652" bIns="186652" numCol="1" spcCol="1270" anchor="ctr" anchorCtr="0">
          <a:noAutofit/>
        </a:bodyPr>
        <a:lstStyle/>
        <a:p>
          <a:pPr marL="0" lvl="0" indent="0" algn="l" defTabSz="622300">
            <a:lnSpc>
              <a:spcPct val="90000"/>
            </a:lnSpc>
            <a:spcBef>
              <a:spcPct val="0"/>
            </a:spcBef>
            <a:spcAft>
              <a:spcPct val="35000"/>
            </a:spcAft>
            <a:buNone/>
          </a:pPr>
          <a:r>
            <a:rPr lang="en-US" sz="1400" b="1" kern="1200"/>
            <a:t>Backup and Disaster Recovery</a:t>
          </a:r>
          <a:r>
            <a:rPr lang="en-US" sz="1400" kern="1200"/>
            <a:t> Cloud infrastructure offers sophisticated backup and disaster recovery options, including automated backups, cross-region replication, and point-in-time recovery capabilities. Organizations should develop comprehensive backup strategies that align with their business continuity requirements.</a:t>
          </a:r>
        </a:p>
      </dsp:txBody>
      <dsp:txXfrm>
        <a:off x="116040" y="4047278"/>
        <a:ext cx="4231821" cy="176364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DD798EB-905F-470E-BEA0-855864EC9E69}">
      <dsp:nvSpPr>
        <dsp:cNvPr id="0" name=""/>
        <dsp:cNvSpPr/>
      </dsp:nvSpPr>
      <dsp:spPr>
        <a:xfrm>
          <a:off x="0" y="1808"/>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2B26B55-A891-4AC6-9550-2EE95645A218}">
      <dsp:nvSpPr>
        <dsp:cNvPr id="0" name=""/>
        <dsp:cNvSpPr/>
      </dsp:nvSpPr>
      <dsp:spPr>
        <a:xfrm>
          <a:off x="233059" y="175158"/>
          <a:ext cx="423745" cy="4237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B00C33A-189C-411B-B9A3-A3AEB458AD88}">
      <dsp:nvSpPr>
        <dsp:cNvPr id="0" name=""/>
        <dsp:cNvSpPr/>
      </dsp:nvSpPr>
      <dsp:spPr>
        <a:xfrm>
          <a:off x="889864" y="1808"/>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dirty="0"/>
            <a:t>Shared Responsibility Model for Security</a:t>
          </a:r>
        </a:p>
      </dsp:txBody>
      <dsp:txXfrm>
        <a:off x="889864" y="1808"/>
        <a:ext cx="3794084" cy="770445"/>
      </dsp:txXfrm>
    </dsp:sp>
    <dsp:sp modelId="{47C6D335-E5AE-4F81-971A-90D5D107C5D3}">
      <dsp:nvSpPr>
        <dsp:cNvPr id="0" name=""/>
        <dsp:cNvSpPr/>
      </dsp:nvSpPr>
      <dsp:spPr>
        <a:xfrm>
          <a:off x="0" y="964865"/>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5A672C-5321-47D5-9F73-B27360DECFF1}">
      <dsp:nvSpPr>
        <dsp:cNvPr id="0" name=""/>
        <dsp:cNvSpPr/>
      </dsp:nvSpPr>
      <dsp:spPr>
        <a:xfrm>
          <a:off x="233059" y="1138215"/>
          <a:ext cx="423745" cy="4237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3FC5216-031B-4CC7-BD6D-749D471A11C6}">
      <dsp:nvSpPr>
        <dsp:cNvPr id="0" name=""/>
        <dsp:cNvSpPr/>
      </dsp:nvSpPr>
      <dsp:spPr>
        <a:xfrm>
          <a:off x="889864" y="964865"/>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Data Security </a:t>
          </a:r>
        </a:p>
      </dsp:txBody>
      <dsp:txXfrm>
        <a:off x="889864" y="964865"/>
        <a:ext cx="3794084" cy="770445"/>
      </dsp:txXfrm>
    </dsp:sp>
    <dsp:sp modelId="{A54AED0A-650A-400E-BF91-6633C75CA412}">
      <dsp:nvSpPr>
        <dsp:cNvPr id="0" name=""/>
        <dsp:cNvSpPr/>
      </dsp:nvSpPr>
      <dsp:spPr>
        <a:xfrm>
          <a:off x="0" y="1927922"/>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A02559-BC3C-4539-9AA4-F27E51424359}">
      <dsp:nvSpPr>
        <dsp:cNvPr id="0" name=""/>
        <dsp:cNvSpPr/>
      </dsp:nvSpPr>
      <dsp:spPr>
        <a:xfrm>
          <a:off x="233059" y="2101272"/>
          <a:ext cx="423745" cy="4237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2C366D1-59DA-4A38-B953-CC736894CBB4}">
      <dsp:nvSpPr>
        <dsp:cNvPr id="0" name=""/>
        <dsp:cNvSpPr/>
      </dsp:nvSpPr>
      <dsp:spPr>
        <a:xfrm>
          <a:off x="889864" y="1927922"/>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Securing Virtual Networks in the Cloud</a:t>
          </a:r>
        </a:p>
      </dsp:txBody>
      <dsp:txXfrm>
        <a:off x="889864" y="1927922"/>
        <a:ext cx="3794084" cy="770445"/>
      </dsp:txXfrm>
    </dsp:sp>
    <dsp:sp modelId="{94288276-6597-4397-A73B-61BA0C2105CC}">
      <dsp:nvSpPr>
        <dsp:cNvPr id="0" name=""/>
        <dsp:cNvSpPr/>
      </dsp:nvSpPr>
      <dsp:spPr>
        <a:xfrm>
          <a:off x="0" y="2890979"/>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6E61DC6-5756-4072-A6AD-6BE30E902FE3}">
      <dsp:nvSpPr>
        <dsp:cNvPr id="0" name=""/>
        <dsp:cNvSpPr/>
      </dsp:nvSpPr>
      <dsp:spPr>
        <a:xfrm>
          <a:off x="233059" y="3064329"/>
          <a:ext cx="423745" cy="4237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585FD60-62BC-415F-9A26-DA7C8633F708}">
      <dsp:nvSpPr>
        <dsp:cNvPr id="0" name=""/>
        <dsp:cNvSpPr/>
      </dsp:nvSpPr>
      <dsp:spPr>
        <a:xfrm>
          <a:off x="889864" y="2890979"/>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Identity and Access Management (IAM)</a:t>
          </a:r>
        </a:p>
      </dsp:txBody>
      <dsp:txXfrm>
        <a:off x="889864" y="2890979"/>
        <a:ext cx="3794084" cy="770445"/>
      </dsp:txXfrm>
    </dsp:sp>
    <dsp:sp modelId="{04D0BE56-6623-4D99-B005-58B0F300D2FF}">
      <dsp:nvSpPr>
        <dsp:cNvPr id="0" name=""/>
        <dsp:cNvSpPr/>
      </dsp:nvSpPr>
      <dsp:spPr>
        <a:xfrm>
          <a:off x="0" y="3854036"/>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85C5416-175D-4966-9587-30469A74623E}">
      <dsp:nvSpPr>
        <dsp:cNvPr id="0" name=""/>
        <dsp:cNvSpPr/>
      </dsp:nvSpPr>
      <dsp:spPr>
        <a:xfrm>
          <a:off x="233059" y="4027386"/>
          <a:ext cx="423745" cy="4237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6C9297-AC4F-419F-8BE3-C47886EA56C1}">
      <dsp:nvSpPr>
        <dsp:cNvPr id="0" name=""/>
        <dsp:cNvSpPr/>
      </dsp:nvSpPr>
      <dsp:spPr>
        <a:xfrm>
          <a:off x="889864" y="3854036"/>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Cloud Security Best Practices</a:t>
          </a:r>
        </a:p>
      </dsp:txBody>
      <dsp:txXfrm>
        <a:off x="889864" y="3854036"/>
        <a:ext cx="3794084" cy="770445"/>
      </dsp:txXfrm>
    </dsp:sp>
    <dsp:sp modelId="{A611FE8B-7231-44DF-B046-02FA9B584610}">
      <dsp:nvSpPr>
        <dsp:cNvPr id="0" name=""/>
        <dsp:cNvSpPr/>
      </dsp:nvSpPr>
      <dsp:spPr>
        <a:xfrm>
          <a:off x="0" y="4817093"/>
          <a:ext cx="4683949" cy="7704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4061E04-39AE-4679-8F58-C1D050DAC4B2}">
      <dsp:nvSpPr>
        <dsp:cNvPr id="0" name=""/>
        <dsp:cNvSpPr/>
      </dsp:nvSpPr>
      <dsp:spPr>
        <a:xfrm>
          <a:off x="233059" y="4990443"/>
          <a:ext cx="423745" cy="42374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175B172-F266-49F0-8EAD-2F1F377639A0}">
      <dsp:nvSpPr>
        <dsp:cNvPr id="0" name=""/>
        <dsp:cNvSpPr/>
      </dsp:nvSpPr>
      <dsp:spPr>
        <a:xfrm>
          <a:off x="889864" y="4817093"/>
          <a:ext cx="3794084" cy="7704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1539" tIns="81539" rIns="81539" bIns="81539" numCol="1" spcCol="1270" anchor="ctr" anchorCtr="0">
          <a:noAutofit/>
        </a:bodyPr>
        <a:lstStyle/>
        <a:p>
          <a:pPr marL="0" lvl="0" indent="0" algn="l" defTabSz="844550">
            <a:lnSpc>
              <a:spcPct val="90000"/>
            </a:lnSpc>
            <a:spcBef>
              <a:spcPct val="0"/>
            </a:spcBef>
            <a:spcAft>
              <a:spcPct val="35000"/>
            </a:spcAft>
            <a:buNone/>
          </a:pPr>
          <a:r>
            <a:rPr lang="en-US" sz="1900" kern="1200"/>
            <a:t>Security Testing</a:t>
          </a:r>
        </a:p>
      </dsp:txBody>
      <dsp:txXfrm>
        <a:off x="889864" y="4817093"/>
        <a:ext cx="3794084" cy="7704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2535F746-4E00-4C06-A966-6F22EEF0EA3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lnSpc>
                <a:spcPct val="100000"/>
              </a:lnSpc>
              <a:spcBef>
                <a:spcPct val="0"/>
              </a:spcBef>
              <a:defRPr sz="1200">
                <a:latin typeface="Arial" charset="0"/>
              </a:defRPr>
            </a:lvl1pPr>
          </a:lstStyle>
          <a:p>
            <a:pPr>
              <a:defRPr/>
            </a:pPr>
            <a:endParaRPr lang="en-GB"/>
          </a:p>
        </p:txBody>
      </p:sp>
      <p:sp>
        <p:nvSpPr>
          <p:cNvPr id="37891" name="Rectangle 3">
            <a:extLst>
              <a:ext uri="{FF2B5EF4-FFF2-40B4-BE49-F238E27FC236}">
                <a16:creationId xmlns:a16="http://schemas.microsoft.com/office/drawing/2014/main" id="{422EFC51-7527-4617-9E61-D0088A389FA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lnSpc>
                <a:spcPct val="100000"/>
              </a:lnSpc>
              <a:spcBef>
                <a:spcPct val="0"/>
              </a:spcBef>
              <a:defRPr sz="1200">
                <a:latin typeface="Arial" charset="0"/>
              </a:defRPr>
            </a:lvl1pPr>
          </a:lstStyle>
          <a:p>
            <a:pPr>
              <a:defRPr/>
            </a:pPr>
            <a:fld id="{88A3774A-4A05-463B-B5D2-E288C9E88FBF}" type="datetimeFigureOut">
              <a:rPr lang="en-GB"/>
              <a:pPr>
                <a:defRPr/>
              </a:pPr>
              <a:t>22/05/2025</a:t>
            </a:fld>
            <a:endParaRPr lang="en-GB"/>
          </a:p>
        </p:txBody>
      </p:sp>
      <p:sp>
        <p:nvSpPr>
          <p:cNvPr id="16388" name="Rectangle 4">
            <a:extLst>
              <a:ext uri="{FF2B5EF4-FFF2-40B4-BE49-F238E27FC236}">
                <a16:creationId xmlns:a16="http://schemas.microsoft.com/office/drawing/2014/main" id="{0C140558-173B-4ED9-B490-2125054A32D7}"/>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3" name="Rectangle 5">
            <a:extLst>
              <a:ext uri="{FF2B5EF4-FFF2-40B4-BE49-F238E27FC236}">
                <a16:creationId xmlns:a16="http://schemas.microsoft.com/office/drawing/2014/main" id="{97EC6580-2145-4C63-AF9A-A2A777BE8CE0}"/>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37894" name="Rectangle 6">
            <a:extLst>
              <a:ext uri="{FF2B5EF4-FFF2-40B4-BE49-F238E27FC236}">
                <a16:creationId xmlns:a16="http://schemas.microsoft.com/office/drawing/2014/main" id="{54289D8C-72BE-47FD-9DC5-2227348C9D5A}"/>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lnSpc>
                <a:spcPct val="100000"/>
              </a:lnSpc>
              <a:spcBef>
                <a:spcPct val="0"/>
              </a:spcBef>
              <a:defRPr sz="1200">
                <a:latin typeface="Arial" charset="0"/>
              </a:defRPr>
            </a:lvl1pPr>
          </a:lstStyle>
          <a:p>
            <a:pPr>
              <a:defRPr/>
            </a:pPr>
            <a:endParaRPr lang="en-GB"/>
          </a:p>
        </p:txBody>
      </p:sp>
      <p:sp>
        <p:nvSpPr>
          <p:cNvPr id="37895" name="Rectangle 7">
            <a:extLst>
              <a:ext uri="{FF2B5EF4-FFF2-40B4-BE49-F238E27FC236}">
                <a16:creationId xmlns:a16="http://schemas.microsoft.com/office/drawing/2014/main" id="{13C7BD79-6480-4E10-B0B4-775B67B36676}"/>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lnSpc>
                <a:spcPct val="100000"/>
              </a:lnSpc>
              <a:spcBef>
                <a:spcPct val="0"/>
              </a:spcBef>
              <a:defRPr sz="1200"/>
            </a:lvl1pPr>
          </a:lstStyle>
          <a:p>
            <a:pPr>
              <a:defRPr/>
            </a:pPr>
            <a:fld id="{EEA3DB32-49DF-438A-A3C2-C95FB8387F7A}"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Calibri"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a:extLst>
              <a:ext uri="{FF2B5EF4-FFF2-40B4-BE49-F238E27FC236}">
                <a16:creationId xmlns:a16="http://schemas.microsoft.com/office/drawing/2014/main" id="{59056261-EAEC-4604-A021-B84CFE668EC9}"/>
              </a:ext>
            </a:extLst>
          </p:cNvPr>
          <p:cNvSpPr>
            <a:spLocks noGrp="1" noRot="1" noChangeAspect="1" noChangeArrowheads="1" noTextEdit="1"/>
          </p:cNvSpPr>
          <p:nvPr>
            <p:ph type="sldImg"/>
          </p:nvPr>
        </p:nvSpPr>
        <p:spPr>
          <a:ln/>
        </p:spPr>
      </p:sp>
      <p:sp>
        <p:nvSpPr>
          <p:cNvPr id="19459" name="Notes Placeholder 2">
            <a:extLst>
              <a:ext uri="{FF2B5EF4-FFF2-40B4-BE49-F238E27FC236}">
                <a16:creationId xmlns:a16="http://schemas.microsoft.com/office/drawing/2014/main" id="{59D32DC1-CBC3-4E6E-8976-F6981566BD7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en-US"/>
          </a:p>
        </p:txBody>
      </p:sp>
      <p:sp>
        <p:nvSpPr>
          <p:cNvPr id="19460" name="Slide Number Placeholder 3">
            <a:extLst>
              <a:ext uri="{FF2B5EF4-FFF2-40B4-BE49-F238E27FC236}">
                <a16:creationId xmlns:a16="http://schemas.microsoft.com/office/drawing/2014/main" id="{22F8F284-5ECF-4457-9E97-11E50A4EE7AB}"/>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Calibri" panose="020F0502020204030204" pitchFamily="34" charset="0"/>
              </a:defRPr>
            </a:lvl1pPr>
            <a:lvl2pPr marL="742950" indent="-285750">
              <a:spcBef>
                <a:spcPct val="30000"/>
              </a:spcBef>
              <a:defRPr sz="1200">
                <a:solidFill>
                  <a:schemeClr val="tx1"/>
                </a:solidFill>
                <a:latin typeface="Calibri" panose="020F0502020204030204" pitchFamily="34" charset="0"/>
              </a:defRPr>
            </a:lvl2pPr>
            <a:lvl3pPr marL="1143000" indent="-228600">
              <a:spcBef>
                <a:spcPct val="30000"/>
              </a:spcBef>
              <a:defRPr sz="1200">
                <a:solidFill>
                  <a:schemeClr val="tx1"/>
                </a:solidFill>
                <a:latin typeface="Calibri" panose="020F0502020204030204" pitchFamily="34" charset="0"/>
              </a:defRPr>
            </a:lvl3pPr>
            <a:lvl4pPr marL="1600200" indent="-228600">
              <a:spcBef>
                <a:spcPct val="30000"/>
              </a:spcBef>
              <a:defRPr sz="1200">
                <a:solidFill>
                  <a:schemeClr val="tx1"/>
                </a:solidFill>
                <a:latin typeface="Calibri" panose="020F0502020204030204" pitchFamily="34" charset="0"/>
              </a:defRPr>
            </a:lvl4pPr>
            <a:lvl5pPr marL="2057400" indent="-22860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9E6591B2-F583-4581-A115-16EA5AAC9379}" type="slidenum">
              <a:rPr lang="en-GB" altLang="en-US" smtClean="0">
                <a:latin typeface="Arial" panose="020B0604020202020204" pitchFamily="34" charset="0"/>
              </a:rPr>
              <a:pPr>
                <a:spcBef>
                  <a:spcPct val="0"/>
                </a:spcBef>
              </a:pPr>
              <a:t>7</a:t>
            </a:fld>
            <a:endParaRPr lang="en-GB"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EA3DB32-49DF-438A-A3C2-C95FB8387F7A}" type="slidenum">
              <a:rPr lang="en-GB" altLang="en-US" smtClean="0"/>
              <a:pPr>
                <a:defRPr/>
              </a:pPr>
              <a:t>21</a:t>
            </a:fld>
            <a:endParaRPr lang="en-GB" altLang="en-US"/>
          </a:p>
        </p:txBody>
      </p:sp>
    </p:spTree>
    <p:extLst>
      <p:ext uri="{BB962C8B-B14F-4D97-AF65-F5344CB8AC3E}">
        <p14:creationId xmlns:p14="http://schemas.microsoft.com/office/powerpoint/2010/main" val="39029072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EA3DB32-49DF-438A-A3C2-C95FB8387F7A}" type="slidenum">
              <a:rPr lang="en-GB" altLang="en-US" smtClean="0"/>
              <a:pPr>
                <a:defRPr/>
              </a:pPr>
              <a:t>22</a:t>
            </a:fld>
            <a:endParaRPr lang="en-GB" altLang="en-US"/>
          </a:p>
        </p:txBody>
      </p:sp>
    </p:spTree>
    <p:extLst>
      <p:ext uri="{BB962C8B-B14F-4D97-AF65-F5344CB8AC3E}">
        <p14:creationId xmlns:p14="http://schemas.microsoft.com/office/powerpoint/2010/main" val="2805515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EA3DB32-49DF-438A-A3C2-C95FB8387F7A}" type="slidenum">
              <a:rPr lang="en-GB" altLang="en-US" smtClean="0"/>
              <a:pPr>
                <a:defRPr/>
              </a:pPr>
              <a:t>23</a:t>
            </a:fld>
            <a:endParaRPr lang="en-GB" altLang="en-US"/>
          </a:p>
        </p:txBody>
      </p:sp>
    </p:spTree>
    <p:extLst>
      <p:ext uri="{BB962C8B-B14F-4D97-AF65-F5344CB8AC3E}">
        <p14:creationId xmlns:p14="http://schemas.microsoft.com/office/powerpoint/2010/main" val="29576169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pPr>
              <a:defRPr/>
            </a:pPr>
            <a:fld id="{EEA3DB32-49DF-438A-A3C2-C95FB8387F7A}" type="slidenum">
              <a:rPr lang="en-GB" altLang="en-US" smtClean="0"/>
              <a:pPr>
                <a:defRPr/>
              </a:pPr>
              <a:t>27</a:t>
            </a:fld>
            <a:endParaRPr lang="en-GB" altLang="en-US"/>
          </a:p>
        </p:txBody>
      </p:sp>
    </p:spTree>
    <p:extLst>
      <p:ext uri="{BB962C8B-B14F-4D97-AF65-F5344CB8AC3E}">
        <p14:creationId xmlns:p14="http://schemas.microsoft.com/office/powerpoint/2010/main" val="3805447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Vulnerability assessment identifies weaknesses without running a penetration test.</a:t>
            </a:r>
          </a:p>
        </p:txBody>
      </p:sp>
      <p:sp>
        <p:nvSpPr>
          <p:cNvPr id="4" name="Slide Number Placeholder 3"/>
          <p:cNvSpPr>
            <a:spLocks noGrp="1"/>
          </p:cNvSpPr>
          <p:nvPr>
            <p:ph type="sldNum" sz="quarter" idx="5"/>
          </p:nvPr>
        </p:nvSpPr>
        <p:spPr/>
        <p:txBody>
          <a:bodyPr/>
          <a:lstStyle/>
          <a:p>
            <a:pPr>
              <a:defRPr/>
            </a:pPr>
            <a:fld id="{EEA3DB32-49DF-438A-A3C2-C95FB8387F7A}" type="slidenum">
              <a:rPr lang="en-GB" altLang="en-US" smtClean="0"/>
              <a:pPr>
                <a:defRPr/>
              </a:pPr>
              <a:t>28</a:t>
            </a:fld>
            <a:endParaRPr lang="en-GB" altLang="en-US"/>
          </a:p>
        </p:txBody>
      </p:sp>
    </p:spTree>
    <p:extLst>
      <p:ext uri="{BB962C8B-B14F-4D97-AF65-F5344CB8AC3E}">
        <p14:creationId xmlns:p14="http://schemas.microsoft.com/office/powerpoint/2010/main" val="36607637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EEA3DB32-49DF-438A-A3C2-C95FB8387F7A}" type="slidenum">
              <a:rPr lang="en-GB" altLang="en-US" smtClean="0"/>
              <a:pPr>
                <a:defRPr/>
              </a:pPr>
              <a:t>9</a:t>
            </a:fld>
            <a:endParaRPr lang="en-GB" altLang="en-US"/>
          </a:p>
        </p:txBody>
      </p:sp>
    </p:spTree>
    <p:extLst>
      <p:ext uri="{BB962C8B-B14F-4D97-AF65-F5344CB8AC3E}">
        <p14:creationId xmlns:p14="http://schemas.microsoft.com/office/powerpoint/2010/main" val="4059032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EA3DB32-49DF-438A-A3C2-C95FB8387F7A}"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10</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8757673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Middleware includes databases, application servers, queueing systems.</a:t>
            </a:r>
          </a:p>
        </p:txBody>
      </p:sp>
      <p:sp>
        <p:nvSpPr>
          <p:cNvPr id="4" name="Slide Number Placeholder 3"/>
          <p:cNvSpPr>
            <a:spLocks noGrp="1"/>
          </p:cNvSpPr>
          <p:nvPr>
            <p:ph type="sldNum" sz="quarter" idx="5"/>
          </p:nvPr>
        </p:nvSpPr>
        <p:spPr/>
        <p:txBody>
          <a:bodyPr/>
          <a:lstStyle/>
          <a:p>
            <a:pPr>
              <a:defRPr/>
            </a:pPr>
            <a:fld id="{EEA3DB32-49DF-438A-A3C2-C95FB8387F7A}" type="slidenum">
              <a:rPr lang="en-GB" altLang="en-US" smtClean="0"/>
              <a:pPr>
                <a:defRPr/>
              </a:pPr>
              <a:t>11</a:t>
            </a:fld>
            <a:endParaRPr lang="en-GB" altLang="en-US"/>
          </a:p>
        </p:txBody>
      </p:sp>
    </p:spTree>
    <p:extLst>
      <p:ext uri="{BB962C8B-B14F-4D97-AF65-F5344CB8AC3E}">
        <p14:creationId xmlns:p14="http://schemas.microsoft.com/office/powerpoint/2010/main" val="38111649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EA3DB32-49DF-438A-A3C2-C95FB8387F7A}"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12</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2972061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A3DB32-49DF-438A-A3C2-C95FB8387F7A}" type="slidenum">
              <a:rPr lang="en-GB" altLang="en-US" smtClean="0"/>
              <a:pPr>
                <a:defRPr/>
              </a:pPr>
              <a:t>13</a:t>
            </a:fld>
            <a:endParaRPr lang="en-GB" altLang="en-US"/>
          </a:p>
        </p:txBody>
      </p:sp>
    </p:spTree>
    <p:extLst>
      <p:ext uri="{BB962C8B-B14F-4D97-AF65-F5344CB8AC3E}">
        <p14:creationId xmlns:p14="http://schemas.microsoft.com/office/powerpoint/2010/main" val="13523959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EEA3DB32-49DF-438A-A3C2-C95FB8387F7A}" type="slidenum">
              <a:rPr lang="en-GB" altLang="en-US" smtClean="0"/>
              <a:pPr>
                <a:defRPr/>
              </a:pPr>
              <a:t>14</a:t>
            </a:fld>
            <a:endParaRPr lang="en-GB" altLang="en-US"/>
          </a:p>
        </p:txBody>
      </p:sp>
    </p:spTree>
    <p:extLst>
      <p:ext uri="{BB962C8B-B14F-4D97-AF65-F5344CB8AC3E}">
        <p14:creationId xmlns:p14="http://schemas.microsoft.com/office/powerpoint/2010/main" val="13891909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Isolation of customer virtual networks is achieved by the CSP through Software Defined Networking or SDN.</a:t>
            </a:r>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EA3DB32-49DF-438A-A3C2-C95FB8387F7A}"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17</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1516335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0" fontAlgn="base" latinLnBrk="0" hangingPunct="0">
              <a:lnSpc>
                <a:spcPct val="100000"/>
              </a:lnSpc>
              <a:spcBef>
                <a:spcPct val="0"/>
              </a:spcBef>
              <a:spcAft>
                <a:spcPct val="0"/>
              </a:spcAft>
              <a:buClrTx/>
              <a:buSzTx/>
              <a:buFontTx/>
              <a:buNone/>
              <a:tabLst/>
              <a:defRPr/>
            </a:pPr>
            <a:fld id="{EEA3DB32-49DF-438A-A3C2-C95FB8387F7A}" type="slidenum">
              <a:rPr kumimoji="0" lang="en-GB" altLang="en-US" sz="1200" b="0" i="0" u="none" strike="noStrike" kern="1200" cap="none" spc="0" normalizeH="0" baseline="0" noProof="0" smtClean="0">
                <a:ln>
                  <a:noFill/>
                </a:ln>
                <a:solidFill>
                  <a:srgbClr val="000000"/>
                </a:solidFill>
                <a:effectLst/>
                <a:uLnTx/>
                <a:uFillTx/>
                <a:latin typeface="Arial" panose="020B060402020202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18</a:t>
            </a:fld>
            <a:endParaRPr kumimoji="0" lang="en-GB" altLang="en-US" sz="1200" b="0" i="0" u="none" strike="noStrike" kern="1200" cap="none" spc="0" normalizeH="0" baseline="0" noProof="0">
              <a:ln>
                <a:noFill/>
              </a:ln>
              <a:solidFill>
                <a:srgbClr val="000000"/>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9437592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D3C5813C-3118-44A9-9851-31E16DB820C5}"/>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FBB8FCE3-A6D4-45C6-A894-18640915E41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AC5B5E28-9C1F-4646-B6BF-7DB8D1DF49D5}"/>
              </a:ext>
            </a:extLst>
          </p:cNvPr>
          <p:cNvSpPr>
            <a:spLocks noGrp="1" noChangeArrowheads="1"/>
          </p:cNvSpPr>
          <p:nvPr>
            <p:ph type="sldNum" sz="quarter" idx="12"/>
          </p:nvPr>
        </p:nvSpPr>
        <p:spPr>
          <a:ln/>
        </p:spPr>
        <p:txBody>
          <a:bodyPr/>
          <a:lstStyle>
            <a:lvl1pPr>
              <a:defRPr/>
            </a:lvl1pPr>
          </a:lstStyle>
          <a:p>
            <a:pPr>
              <a:defRPr/>
            </a:pPr>
            <a:fld id="{552E11DF-C3C3-4F81-8973-2BE7F83B38D6}" type="slidenum">
              <a:rPr lang="en-US" altLang="en-US"/>
              <a:pPr>
                <a:defRPr/>
              </a:pPr>
              <a:t>‹#›</a:t>
            </a:fld>
            <a:endParaRPr lang="en-US" altLang="en-US"/>
          </a:p>
        </p:txBody>
      </p:sp>
    </p:spTree>
    <p:extLst>
      <p:ext uri="{BB962C8B-B14F-4D97-AF65-F5344CB8AC3E}">
        <p14:creationId xmlns:p14="http://schemas.microsoft.com/office/powerpoint/2010/main" val="28728126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5CCACDF7-4833-4053-A46B-BB3357E96501}"/>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DCE0BE4A-D2E1-405A-92B3-80851A3C019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90B0B867-490E-4CCD-8C22-0B4E20A0AC40}"/>
              </a:ext>
            </a:extLst>
          </p:cNvPr>
          <p:cNvSpPr>
            <a:spLocks noGrp="1" noChangeArrowheads="1"/>
          </p:cNvSpPr>
          <p:nvPr>
            <p:ph type="sldNum" sz="quarter" idx="12"/>
          </p:nvPr>
        </p:nvSpPr>
        <p:spPr>
          <a:ln/>
        </p:spPr>
        <p:txBody>
          <a:bodyPr/>
          <a:lstStyle>
            <a:lvl1pPr>
              <a:defRPr/>
            </a:lvl1pPr>
          </a:lstStyle>
          <a:p>
            <a:pPr>
              <a:defRPr/>
            </a:pPr>
            <a:fld id="{86A19EDA-3DB4-4F5B-B7E2-668458AA29A1}" type="slidenum">
              <a:rPr lang="en-US" altLang="en-US"/>
              <a:pPr>
                <a:defRPr/>
              </a:pPr>
              <a:t>‹#›</a:t>
            </a:fld>
            <a:endParaRPr lang="en-US" altLang="en-US"/>
          </a:p>
        </p:txBody>
      </p:sp>
    </p:spTree>
    <p:extLst>
      <p:ext uri="{BB962C8B-B14F-4D97-AF65-F5344CB8AC3E}">
        <p14:creationId xmlns:p14="http://schemas.microsoft.com/office/powerpoint/2010/main" val="33197742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1039363-AA59-4A41-BF54-F04AB578AB08}"/>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292BFC84-258E-47FE-9341-CBF0C31FDD14}"/>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C8C06F4-A90E-4D37-9679-BF8AB702D5A1}"/>
              </a:ext>
            </a:extLst>
          </p:cNvPr>
          <p:cNvSpPr>
            <a:spLocks noGrp="1" noChangeArrowheads="1"/>
          </p:cNvSpPr>
          <p:nvPr>
            <p:ph type="sldNum" sz="quarter" idx="12"/>
          </p:nvPr>
        </p:nvSpPr>
        <p:spPr>
          <a:ln/>
        </p:spPr>
        <p:txBody>
          <a:bodyPr/>
          <a:lstStyle>
            <a:lvl1pPr>
              <a:defRPr/>
            </a:lvl1pPr>
          </a:lstStyle>
          <a:p>
            <a:pPr>
              <a:defRPr/>
            </a:pPr>
            <a:fld id="{A9E8596A-E32A-4734-B0B1-5B33E0493208}" type="slidenum">
              <a:rPr lang="en-US" altLang="en-US"/>
              <a:pPr>
                <a:defRPr/>
              </a:pPr>
              <a:t>‹#›</a:t>
            </a:fld>
            <a:endParaRPr lang="en-US" altLang="en-US"/>
          </a:p>
        </p:txBody>
      </p:sp>
    </p:spTree>
    <p:extLst>
      <p:ext uri="{BB962C8B-B14F-4D97-AF65-F5344CB8AC3E}">
        <p14:creationId xmlns:p14="http://schemas.microsoft.com/office/powerpoint/2010/main" val="35857702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2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28569205"/>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4077239524"/>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68580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7" y="5079369"/>
            <a:ext cx="4319105" cy="384175"/>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dirty="0"/>
              <a:t>Click to edit Master subtitle style</a:t>
            </a:r>
          </a:p>
        </p:txBody>
      </p:sp>
      <p:sp>
        <p:nvSpPr>
          <p:cNvPr id="17" name="Text Placeholder 38"/>
          <p:cNvSpPr>
            <a:spLocks noGrp="1"/>
          </p:cNvSpPr>
          <p:nvPr>
            <p:ph type="body" sz="quarter" idx="11"/>
          </p:nvPr>
        </p:nvSpPr>
        <p:spPr>
          <a:xfrm>
            <a:off x="469497" y="5399365"/>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7" y="5719361"/>
            <a:ext cx="4319105" cy="384175"/>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527051"/>
            <a:ext cx="796924" cy="565151"/>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29" name="Text Placeholder 2"/>
          <p:cNvSpPr>
            <a:spLocks noGrp="1"/>
          </p:cNvSpPr>
          <p:nvPr>
            <p:ph type="body" sz="quarter" idx="13"/>
          </p:nvPr>
        </p:nvSpPr>
        <p:spPr>
          <a:xfrm>
            <a:off x="463292" y="3829649"/>
            <a:ext cx="5925246" cy="398668"/>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dirty="0"/>
              <a:t>Click to edit Master text styles</a:t>
            </a:r>
          </a:p>
        </p:txBody>
      </p:sp>
      <p:sp>
        <p:nvSpPr>
          <p:cNvPr id="30" name="Title 1"/>
          <p:cNvSpPr>
            <a:spLocks noGrp="1"/>
          </p:cNvSpPr>
          <p:nvPr>
            <p:ph type="ctrTitle"/>
          </p:nvPr>
        </p:nvSpPr>
        <p:spPr>
          <a:xfrm>
            <a:off x="425766" y="3067667"/>
            <a:ext cx="5955513" cy="85964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dirty="0"/>
              <a:t>Click to edit Master title style</a:t>
            </a:r>
          </a:p>
        </p:txBody>
      </p:sp>
    </p:spTree>
    <p:extLst>
      <p:ext uri="{BB962C8B-B14F-4D97-AF65-F5344CB8AC3E}">
        <p14:creationId xmlns:p14="http://schemas.microsoft.com/office/powerpoint/2010/main" val="1668913962"/>
      </p:ext>
    </p:extLst>
  </p:cSld>
  <p:clrMapOvr>
    <a:masterClrMapping/>
  </p:clrMapOvr>
  <p:transition spd="slow">
    <p:wipe/>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Bullet_Title only">
    <p:spTree>
      <p:nvGrpSpPr>
        <p:cNvPr id="1" name=""/>
        <p:cNvGrpSpPr/>
        <p:nvPr/>
      </p:nvGrpSpPr>
      <p:grpSpPr>
        <a:xfrm>
          <a:off x="0" y="0"/>
          <a:ext cx="0" cy="0"/>
          <a:chOff x="0" y="0"/>
          <a:chExt cx="0" cy="0"/>
        </a:xfrm>
      </p:grpSpPr>
      <p:sp>
        <p:nvSpPr>
          <p:cNvPr id="3"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accent1"/>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121412557"/>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1"/>
            <a:ext cx="9144000" cy="68579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1220545"/>
            <a:ext cx="7598042" cy="3426595"/>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dirty="0"/>
              <a:t>Click to edit Master title style</a:t>
            </a:r>
          </a:p>
        </p:txBody>
      </p:sp>
      <p:sp>
        <p:nvSpPr>
          <p:cNvPr id="8" name="Rectangle 7"/>
          <p:cNvSpPr>
            <a:spLocks noChangeArrowheads="1"/>
          </p:cNvSpPr>
          <p:nvPr userDrawn="1"/>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40" y="6286929"/>
            <a:ext cx="340257" cy="241299"/>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990551896"/>
      </p:ext>
    </p:extLst>
  </p:cSld>
  <p:clrMapOvr>
    <a:masterClrMapping/>
  </p:clrMapOvr>
  <p:transition spd="slow">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3" y="1797051"/>
            <a:ext cx="8280057" cy="4098595"/>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dirty="0"/>
              <a:t>Click to edit Master title style</a:t>
            </a:r>
            <a:endParaRPr lang="en-GB" dirty="0"/>
          </a:p>
        </p:txBody>
      </p:sp>
    </p:spTree>
    <p:extLst>
      <p:ext uri="{BB962C8B-B14F-4D97-AF65-F5344CB8AC3E}">
        <p14:creationId xmlns:p14="http://schemas.microsoft.com/office/powerpoint/2010/main" val="2998947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093911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0" y="3403400"/>
            <a:ext cx="698624" cy="931499"/>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902143"/>
            <a:ext cx="698624" cy="931499"/>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4870791"/>
            <a:ext cx="698624" cy="931499"/>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910030"/>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365250" y="34103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4870791"/>
            <a:ext cx="5473700" cy="924508"/>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3403401"/>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4868187"/>
            <a:ext cx="698624" cy="924508"/>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902998"/>
            <a:ext cx="698624" cy="924508"/>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277658344"/>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4">
            <a:extLst>
              <a:ext uri="{FF2B5EF4-FFF2-40B4-BE49-F238E27FC236}">
                <a16:creationId xmlns:a16="http://schemas.microsoft.com/office/drawing/2014/main" id="{AE18546F-999D-45C9-BAB6-CC945B440343}"/>
              </a:ext>
            </a:extLst>
          </p:cNvPr>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defRPr>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defRPr>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defRPr>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latin typeface="Calibri" panose="020F0502020204030204" pitchFamily="34" charset="0"/>
            </a:endParaRPr>
          </a:p>
        </p:txBody>
      </p:sp>
      <p:pic>
        <p:nvPicPr>
          <p:cNvPr id="5" name="Picture 10">
            <a:extLst>
              <a:ext uri="{FF2B5EF4-FFF2-40B4-BE49-F238E27FC236}">
                <a16:creationId xmlns:a16="http://schemas.microsoft.com/office/drawing/2014/main" id="{AA96F931-9530-4B45-9771-637457E347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5">
            <a:extLst>
              <a:ext uri="{FF2B5EF4-FFF2-40B4-BE49-F238E27FC236}">
                <a16:creationId xmlns:a16="http://schemas.microsoft.com/office/drawing/2014/main" id="{9258D424-CCC3-441A-A738-76D2BA1BF498}"/>
              </a:ext>
            </a:extLst>
          </p:cNvPr>
          <p:cNvSpPr>
            <a:spLocks noChangeArrowheads="1"/>
          </p:cNvSpPr>
          <p:nvPr userDrawn="1"/>
        </p:nvSpPr>
        <p:spPr bwMode="auto">
          <a:xfrm>
            <a:off x="3175" y="0"/>
            <a:ext cx="2057400" cy="8382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defRPr>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defRPr>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defRPr>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pic>
        <p:nvPicPr>
          <p:cNvPr id="7" name="Picture 3" descr="T:\Sybex\Admin\Instructor Materials\Instructor Material Instructions\logoGraphics\sybex_awb_ko_50.tiff">
            <a:extLst>
              <a:ext uri="{FF2B5EF4-FFF2-40B4-BE49-F238E27FC236}">
                <a16:creationId xmlns:a16="http://schemas.microsoft.com/office/drawing/2014/main" id="{5BF7BCB5-B5D3-4C1E-A37C-29E98C25468C}"/>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4">
            <a:extLst>
              <a:ext uri="{FF2B5EF4-FFF2-40B4-BE49-F238E27FC236}">
                <a16:creationId xmlns:a16="http://schemas.microsoft.com/office/drawing/2014/main" id="{FFDF88F5-52DB-4D6B-8DD3-9FACFE5EF31B}"/>
              </a:ext>
            </a:extLst>
          </p:cNvPr>
          <p:cNvSpPr>
            <a:spLocks noGrp="1" noChangeArrowheads="1"/>
          </p:cNvSpPr>
          <p:nvPr>
            <p:ph type="dt" sz="half" idx="10"/>
          </p:nvPr>
        </p:nvSpPr>
        <p:spPr/>
        <p:txBody>
          <a:bodyPr/>
          <a:lstStyle>
            <a:lvl1pPr>
              <a:defRPr/>
            </a:lvl1pPr>
          </a:lstStyle>
          <a:p>
            <a:pPr>
              <a:defRPr/>
            </a:pPr>
            <a:endParaRPr lang="en-GB"/>
          </a:p>
        </p:txBody>
      </p:sp>
      <p:sp>
        <p:nvSpPr>
          <p:cNvPr id="9" name="Rectangle 5">
            <a:extLst>
              <a:ext uri="{FF2B5EF4-FFF2-40B4-BE49-F238E27FC236}">
                <a16:creationId xmlns:a16="http://schemas.microsoft.com/office/drawing/2014/main" id="{9F1E09B7-35A2-4A27-B524-CB5C406B94BD}"/>
              </a:ext>
            </a:extLst>
          </p:cNvPr>
          <p:cNvSpPr>
            <a:spLocks noGrp="1" noChangeArrowheads="1"/>
          </p:cNvSpPr>
          <p:nvPr>
            <p:ph type="ftr" sz="quarter" idx="11"/>
          </p:nvPr>
        </p:nvSpPr>
        <p:spPr/>
        <p:txBody>
          <a:bodyPr/>
          <a:lstStyle>
            <a:lvl1pPr>
              <a:defRPr/>
            </a:lvl1pPr>
          </a:lstStyle>
          <a:p>
            <a:pPr>
              <a:defRPr/>
            </a:pPr>
            <a:endParaRPr lang="en-GB"/>
          </a:p>
        </p:txBody>
      </p:sp>
      <p:sp>
        <p:nvSpPr>
          <p:cNvPr id="10" name="Rectangle 6">
            <a:extLst>
              <a:ext uri="{FF2B5EF4-FFF2-40B4-BE49-F238E27FC236}">
                <a16:creationId xmlns:a16="http://schemas.microsoft.com/office/drawing/2014/main" id="{27B00F12-6448-4B60-8F9D-09138F300234}"/>
              </a:ext>
            </a:extLst>
          </p:cNvPr>
          <p:cNvSpPr>
            <a:spLocks noGrp="1" noChangeArrowheads="1"/>
          </p:cNvSpPr>
          <p:nvPr>
            <p:ph type="sldNum" sz="quarter" idx="12"/>
          </p:nvPr>
        </p:nvSpPr>
        <p:spPr/>
        <p:txBody>
          <a:bodyPr/>
          <a:lstStyle>
            <a:lvl1pPr>
              <a:defRPr/>
            </a:lvl1pPr>
          </a:lstStyle>
          <a:p>
            <a:pPr>
              <a:defRPr/>
            </a:pPr>
            <a:fld id="{0A8B1E43-BF73-4CD2-A020-D7E0E299ADC6}" type="slidenum">
              <a:rPr lang="en-US" altLang="en-US"/>
              <a:pPr>
                <a:defRPr/>
              </a:pPr>
              <a:t>‹#›</a:t>
            </a:fld>
            <a:endParaRPr lang="en-US" altLang="en-US"/>
          </a:p>
        </p:txBody>
      </p:sp>
    </p:spTree>
    <p:extLst>
      <p:ext uri="{BB962C8B-B14F-4D97-AF65-F5344CB8AC3E}">
        <p14:creationId xmlns:p14="http://schemas.microsoft.com/office/powerpoint/2010/main" val="90186196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dirty="0"/>
              <a:t>Click to edit Master title style</a:t>
            </a:r>
          </a:p>
        </p:txBody>
      </p:sp>
      <p:sp>
        <p:nvSpPr>
          <p:cNvPr id="12" name="Oval 1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779790"/>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25" name="Text Placeholder 17"/>
          <p:cNvSpPr>
            <a:spLocks noGrp="1"/>
          </p:cNvSpPr>
          <p:nvPr>
            <p:ph type="body" sz="quarter" idx="14"/>
          </p:nvPr>
        </p:nvSpPr>
        <p:spPr>
          <a:xfrm>
            <a:off x="1172385" y="264608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3503262"/>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4366109"/>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4" y="5228956"/>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5228955"/>
            <a:ext cx="5678748" cy="615103"/>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5" y="5226351"/>
            <a:ext cx="464815" cy="615103"/>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1600563060"/>
      </p:ext>
    </p:extLst>
  </p:cSld>
  <p:clrMapOvr>
    <a:masterClrMapping/>
  </p:clrMapOvr>
  <p:transition spd="slow">
    <p:wip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dirty="0"/>
              <a:t>Click to edit Master title style</a:t>
            </a:r>
          </a:p>
        </p:txBody>
      </p:sp>
      <p:sp>
        <p:nvSpPr>
          <p:cNvPr id="42" name="Oval 41"/>
          <p:cNvSpPr/>
          <p:nvPr/>
        </p:nvSpPr>
        <p:spPr>
          <a:xfrm>
            <a:off x="575612" y="2639092"/>
            <a:ext cx="464815" cy="619753"/>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1" y="1771904"/>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2" y="3503262"/>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77979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Click to edit Master text styles</a:t>
            </a:r>
          </a:p>
        </p:txBody>
      </p:sp>
      <p:sp>
        <p:nvSpPr>
          <p:cNvPr id="46" name="Text Placeholder 17"/>
          <p:cNvSpPr>
            <a:spLocks noGrp="1"/>
          </p:cNvSpPr>
          <p:nvPr>
            <p:ph type="body" sz="quarter" idx="14"/>
          </p:nvPr>
        </p:nvSpPr>
        <p:spPr>
          <a:xfrm>
            <a:off x="1172385" y="264608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3503262"/>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2" y="177002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2" y="263909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3" y="3500658"/>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3" y="4366109"/>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4366109"/>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4" y="4363505"/>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4" y="5228956"/>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5228955"/>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5" y="5226351"/>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7" y="2644113"/>
            <a:ext cx="464815" cy="619753"/>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6" y="1776925"/>
            <a:ext cx="464815" cy="619753"/>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7" y="3508284"/>
            <a:ext cx="464815" cy="619753"/>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784811"/>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265110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3508283"/>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7" y="1775050"/>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7" y="264411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8" y="3505679"/>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8" y="4371130"/>
            <a:ext cx="464815" cy="619753"/>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4371130"/>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9" y="4368526"/>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9" y="5233977"/>
            <a:ext cx="464815" cy="619753"/>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5233977"/>
            <a:ext cx="2175886" cy="615103"/>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80" y="5231373"/>
            <a:ext cx="464815" cy="615103"/>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837471933"/>
      </p:ext>
    </p:extLst>
  </p:cSld>
  <p:clrMapOvr>
    <a:masterClrMapping/>
  </p:clrMapOvr>
  <p:transition spd="slow">
    <p:wip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1" y="1"/>
            <a:ext cx="9143999" cy="6887832"/>
          </a:xfrm>
          <a:prstGeom prst="rect">
            <a:avLst/>
          </a:prstGeom>
        </p:spPr>
      </p:pic>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4270300751"/>
      </p:ext>
    </p:extLst>
  </p:cSld>
  <p:clrMapOvr>
    <a:masterClrMapping/>
  </p:clrMapOvr>
  <p:transition spd="slow">
    <p:wip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68580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839808"/>
            <a:ext cx="1617944" cy="1147389"/>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13310378"/>
      </p:ext>
    </p:extLst>
  </p:cSld>
  <p:clrMapOvr>
    <a:masterClrMapping/>
  </p:clrMapOvr>
  <p:transition spd="slow">
    <p:wip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839808"/>
            <a:ext cx="1617944" cy="1147389"/>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767749742"/>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60327D27-771A-43A8-B224-F2DE7337B7D8}"/>
              </a:ext>
            </a:extLst>
          </p:cNvPr>
          <p:cNvSpPr>
            <a:spLocks noGrp="1" noChangeArrowheads="1"/>
          </p:cNvSpPr>
          <p:nvPr>
            <p:ph type="dt" sz="half" idx="10"/>
          </p:nvPr>
        </p:nvSpPr>
        <p:spPr>
          <a:ln/>
        </p:spPr>
        <p:txBody>
          <a:bodyPr/>
          <a:lstStyle>
            <a:lvl1pPr>
              <a:defRPr/>
            </a:lvl1pPr>
          </a:lstStyle>
          <a:p>
            <a:pPr>
              <a:defRPr/>
            </a:pPr>
            <a:endParaRPr lang="en-GB"/>
          </a:p>
        </p:txBody>
      </p:sp>
      <p:sp>
        <p:nvSpPr>
          <p:cNvPr id="5" name="Rectangle 5">
            <a:extLst>
              <a:ext uri="{FF2B5EF4-FFF2-40B4-BE49-F238E27FC236}">
                <a16:creationId xmlns:a16="http://schemas.microsoft.com/office/drawing/2014/main" id="{2FBCF8B9-33DD-4ADF-BD4C-0E8A25309B4A}"/>
              </a:ext>
            </a:extLst>
          </p:cNvPr>
          <p:cNvSpPr>
            <a:spLocks noGrp="1" noChangeArrowheads="1"/>
          </p:cNvSpPr>
          <p:nvPr>
            <p:ph type="ftr" sz="quarter" idx="11"/>
          </p:nvPr>
        </p:nvSpPr>
        <p:spPr>
          <a:ln/>
        </p:spPr>
        <p:txBody>
          <a:bodyPr/>
          <a:lstStyle>
            <a:lvl1pPr>
              <a:defRPr/>
            </a:lvl1pPr>
          </a:lstStyle>
          <a:p>
            <a:pPr>
              <a:defRPr/>
            </a:pPr>
            <a:endParaRPr lang="en-GB"/>
          </a:p>
        </p:txBody>
      </p:sp>
      <p:sp>
        <p:nvSpPr>
          <p:cNvPr id="6" name="Rectangle 6">
            <a:extLst>
              <a:ext uri="{FF2B5EF4-FFF2-40B4-BE49-F238E27FC236}">
                <a16:creationId xmlns:a16="http://schemas.microsoft.com/office/drawing/2014/main" id="{B076D4DA-7E9C-4651-BD5F-204D128CFA6A}"/>
              </a:ext>
            </a:extLst>
          </p:cNvPr>
          <p:cNvSpPr>
            <a:spLocks noGrp="1" noChangeArrowheads="1"/>
          </p:cNvSpPr>
          <p:nvPr>
            <p:ph type="sldNum" sz="quarter" idx="12"/>
          </p:nvPr>
        </p:nvSpPr>
        <p:spPr>
          <a:ln/>
        </p:spPr>
        <p:txBody>
          <a:bodyPr/>
          <a:lstStyle>
            <a:lvl1pPr>
              <a:defRPr/>
            </a:lvl1pPr>
          </a:lstStyle>
          <a:p>
            <a:pPr>
              <a:defRPr/>
            </a:pPr>
            <a:fld id="{91B5E0E9-5556-4523-8A42-760368932479}" type="slidenum">
              <a:rPr lang="en-US" altLang="en-US"/>
              <a:pPr>
                <a:defRPr/>
              </a:pPr>
              <a:t>‹#›</a:t>
            </a:fld>
            <a:endParaRPr lang="en-US" altLang="en-US"/>
          </a:p>
        </p:txBody>
      </p:sp>
    </p:spTree>
    <p:extLst>
      <p:ext uri="{BB962C8B-B14F-4D97-AF65-F5344CB8AC3E}">
        <p14:creationId xmlns:p14="http://schemas.microsoft.com/office/powerpoint/2010/main" val="2823568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EBD4B95D-0BEB-4FA8-80CB-5D3C2495B6FA}"/>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4E2EE163-B04B-47E7-8B3C-312C0F6DFFEB}"/>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2E8CD0B8-BA60-4521-904B-B6C6F6C79A4F}"/>
              </a:ext>
            </a:extLst>
          </p:cNvPr>
          <p:cNvSpPr>
            <a:spLocks noGrp="1" noChangeArrowheads="1"/>
          </p:cNvSpPr>
          <p:nvPr>
            <p:ph type="sldNum" sz="quarter" idx="12"/>
          </p:nvPr>
        </p:nvSpPr>
        <p:spPr>
          <a:ln/>
        </p:spPr>
        <p:txBody>
          <a:bodyPr/>
          <a:lstStyle>
            <a:lvl1pPr>
              <a:defRPr/>
            </a:lvl1pPr>
          </a:lstStyle>
          <a:p>
            <a:pPr>
              <a:defRPr/>
            </a:pPr>
            <a:fld id="{7B153357-7690-408C-8C2E-9969CA7964A7}" type="slidenum">
              <a:rPr lang="en-US" altLang="en-US"/>
              <a:pPr>
                <a:defRPr/>
              </a:pPr>
              <a:t>‹#›</a:t>
            </a:fld>
            <a:endParaRPr lang="en-US" altLang="en-US"/>
          </a:p>
        </p:txBody>
      </p:sp>
    </p:spTree>
    <p:extLst>
      <p:ext uri="{BB962C8B-B14F-4D97-AF65-F5344CB8AC3E}">
        <p14:creationId xmlns:p14="http://schemas.microsoft.com/office/powerpoint/2010/main" val="39479750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BCD7AB88-F1C1-40A6-8745-5E189F5EC8C6}"/>
              </a:ext>
            </a:extLst>
          </p:cNvPr>
          <p:cNvSpPr>
            <a:spLocks noGrp="1" noChangeArrowheads="1"/>
          </p:cNvSpPr>
          <p:nvPr>
            <p:ph type="dt" sz="half" idx="10"/>
          </p:nvPr>
        </p:nvSpPr>
        <p:spPr>
          <a:ln/>
        </p:spPr>
        <p:txBody>
          <a:bodyPr/>
          <a:lstStyle>
            <a:lvl1pPr>
              <a:defRPr/>
            </a:lvl1pPr>
          </a:lstStyle>
          <a:p>
            <a:pPr>
              <a:defRPr/>
            </a:pPr>
            <a:endParaRPr lang="en-GB"/>
          </a:p>
        </p:txBody>
      </p:sp>
      <p:sp>
        <p:nvSpPr>
          <p:cNvPr id="8" name="Rectangle 5">
            <a:extLst>
              <a:ext uri="{FF2B5EF4-FFF2-40B4-BE49-F238E27FC236}">
                <a16:creationId xmlns:a16="http://schemas.microsoft.com/office/drawing/2014/main" id="{C8FCB131-F17C-4952-85F2-2D8C763ED2E0}"/>
              </a:ext>
            </a:extLst>
          </p:cNvPr>
          <p:cNvSpPr>
            <a:spLocks noGrp="1" noChangeArrowheads="1"/>
          </p:cNvSpPr>
          <p:nvPr>
            <p:ph type="ftr" sz="quarter" idx="11"/>
          </p:nvPr>
        </p:nvSpPr>
        <p:spPr>
          <a:ln/>
        </p:spPr>
        <p:txBody>
          <a:bodyPr/>
          <a:lstStyle>
            <a:lvl1pPr>
              <a:defRPr/>
            </a:lvl1pPr>
          </a:lstStyle>
          <a:p>
            <a:pPr>
              <a:defRPr/>
            </a:pPr>
            <a:endParaRPr lang="en-GB"/>
          </a:p>
        </p:txBody>
      </p:sp>
      <p:sp>
        <p:nvSpPr>
          <p:cNvPr id="9" name="Rectangle 6">
            <a:extLst>
              <a:ext uri="{FF2B5EF4-FFF2-40B4-BE49-F238E27FC236}">
                <a16:creationId xmlns:a16="http://schemas.microsoft.com/office/drawing/2014/main" id="{7DBBBF3F-373E-4FBE-8990-6EFED4827DD6}"/>
              </a:ext>
            </a:extLst>
          </p:cNvPr>
          <p:cNvSpPr>
            <a:spLocks noGrp="1" noChangeArrowheads="1"/>
          </p:cNvSpPr>
          <p:nvPr>
            <p:ph type="sldNum" sz="quarter" idx="12"/>
          </p:nvPr>
        </p:nvSpPr>
        <p:spPr>
          <a:ln/>
        </p:spPr>
        <p:txBody>
          <a:bodyPr/>
          <a:lstStyle>
            <a:lvl1pPr>
              <a:defRPr/>
            </a:lvl1pPr>
          </a:lstStyle>
          <a:p>
            <a:pPr>
              <a:defRPr/>
            </a:pPr>
            <a:fld id="{B8B9CB40-3FC0-42ED-827B-9CF562B4A31F}" type="slidenum">
              <a:rPr lang="en-US" altLang="en-US"/>
              <a:pPr>
                <a:defRPr/>
              </a:pPr>
              <a:t>‹#›</a:t>
            </a:fld>
            <a:endParaRPr lang="en-US" altLang="en-US"/>
          </a:p>
        </p:txBody>
      </p:sp>
    </p:spTree>
    <p:extLst>
      <p:ext uri="{BB962C8B-B14F-4D97-AF65-F5344CB8AC3E}">
        <p14:creationId xmlns:p14="http://schemas.microsoft.com/office/powerpoint/2010/main" val="3694639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6391FA7-78F9-4673-80D1-C5086C4E2E93}"/>
              </a:ext>
            </a:extLst>
          </p:cNvPr>
          <p:cNvSpPr>
            <a:spLocks noGrp="1" noChangeArrowheads="1"/>
          </p:cNvSpPr>
          <p:nvPr>
            <p:ph type="dt" sz="half" idx="10"/>
          </p:nvPr>
        </p:nvSpPr>
        <p:spPr>
          <a:ln/>
        </p:spPr>
        <p:txBody>
          <a:bodyPr/>
          <a:lstStyle>
            <a:lvl1pPr>
              <a:defRPr/>
            </a:lvl1pPr>
          </a:lstStyle>
          <a:p>
            <a:pPr>
              <a:defRPr/>
            </a:pPr>
            <a:endParaRPr lang="en-GB"/>
          </a:p>
        </p:txBody>
      </p:sp>
      <p:sp>
        <p:nvSpPr>
          <p:cNvPr id="4" name="Rectangle 5">
            <a:extLst>
              <a:ext uri="{FF2B5EF4-FFF2-40B4-BE49-F238E27FC236}">
                <a16:creationId xmlns:a16="http://schemas.microsoft.com/office/drawing/2014/main" id="{4AA38D62-4A09-471E-BD6A-428AAD80D708}"/>
              </a:ext>
            </a:extLst>
          </p:cNvPr>
          <p:cNvSpPr>
            <a:spLocks noGrp="1" noChangeArrowheads="1"/>
          </p:cNvSpPr>
          <p:nvPr>
            <p:ph type="ftr" sz="quarter" idx="11"/>
          </p:nvPr>
        </p:nvSpPr>
        <p:spPr>
          <a:ln/>
        </p:spPr>
        <p:txBody>
          <a:bodyPr/>
          <a:lstStyle>
            <a:lvl1pPr>
              <a:defRPr/>
            </a:lvl1pPr>
          </a:lstStyle>
          <a:p>
            <a:pPr>
              <a:defRPr/>
            </a:pPr>
            <a:endParaRPr lang="en-GB"/>
          </a:p>
        </p:txBody>
      </p:sp>
      <p:sp>
        <p:nvSpPr>
          <p:cNvPr id="5" name="Rectangle 6">
            <a:extLst>
              <a:ext uri="{FF2B5EF4-FFF2-40B4-BE49-F238E27FC236}">
                <a16:creationId xmlns:a16="http://schemas.microsoft.com/office/drawing/2014/main" id="{41DC45C2-24A1-408C-B4D0-D624CC522EA7}"/>
              </a:ext>
            </a:extLst>
          </p:cNvPr>
          <p:cNvSpPr>
            <a:spLocks noGrp="1" noChangeArrowheads="1"/>
          </p:cNvSpPr>
          <p:nvPr>
            <p:ph type="sldNum" sz="quarter" idx="12"/>
          </p:nvPr>
        </p:nvSpPr>
        <p:spPr>
          <a:ln/>
        </p:spPr>
        <p:txBody>
          <a:bodyPr/>
          <a:lstStyle>
            <a:lvl1pPr>
              <a:defRPr/>
            </a:lvl1pPr>
          </a:lstStyle>
          <a:p>
            <a:pPr>
              <a:defRPr/>
            </a:pPr>
            <a:fld id="{896BB770-7ED6-46A2-8CFD-BA95C09312EA}" type="slidenum">
              <a:rPr lang="en-US" altLang="en-US"/>
              <a:pPr>
                <a:defRPr/>
              </a:pPr>
              <a:t>‹#›</a:t>
            </a:fld>
            <a:endParaRPr lang="en-US" altLang="en-US"/>
          </a:p>
        </p:txBody>
      </p:sp>
    </p:spTree>
    <p:extLst>
      <p:ext uri="{BB962C8B-B14F-4D97-AF65-F5344CB8AC3E}">
        <p14:creationId xmlns:p14="http://schemas.microsoft.com/office/powerpoint/2010/main" val="30600167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1DBE9F-AEE2-4E8E-80DF-C123676DD90D}"/>
              </a:ext>
            </a:extLst>
          </p:cNvPr>
          <p:cNvSpPr>
            <a:spLocks noChangeArrowheads="1"/>
          </p:cNvSpPr>
          <p:nvPr userDrawn="1"/>
        </p:nvSpPr>
        <p:spPr bwMode="auto">
          <a:xfrm>
            <a:off x="3175" y="0"/>
            <a:ext cx="2057400" cy="6858000"/>
          </a:xfrm>
          <a:prstGeom prst="rect">
            <a:avLst/>
          </a:prstGeom>
          <a:solidFill>
            <a:srgbClr val="CC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defRPr>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defRPr>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defRPr>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defRPr>
                <a:solidFill>
                  <a:schemeClr val="tx1"/>
                </a:solidFill>
                <a:latin typeface="Arial" panose="020B0604020202020204" pitchFamily="34" charset="0"/>
              </a:defRPr>
            </a:lvl9pPr>
          </a:lstStyle>
          <a:p>
            <a:pPr eaLnBrk="1" hangingPunct="1">
              <a:defRPr/>
            </a:pPr>
            <a:endParaRPr lang="en-US" altLang="en-US">
              <a:solidFill>
                <a:srgbClr val="000000"/>
              </a:solidFill>
              <a:latin typeface="Calibri" panose="020F0502020204030204" pitchFamily="34" charset="0"/>
            </a:endParaRPr>
          </a:p>
        </p:txBody>
      </p:sp>
      <p:pic>
        <p:nvPicPr>
          <p:cNvPr id="3" name="Picture 10">
            <a:extLst>
              <a:ext uri="{FF2B5EF4-FFF2-40B4-BE49-F238E27FC236}">
                <a16:creationId xmlns:a16="http://schemas.microsoft.com/office/drawing/2014/main" id="{268AFC0F-1DDA-4A42-BAE0-73B0020B672D}"/>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6094413"/>
            <a:ext cx="2060575" cy="763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a:extLst>
              <a:ext uri="{FF2B5EF4-FFF2-40B4-BE49-F238E27FC236}">
                <a16:creationId xmlns:a16="http://schemas.microsoft.com/office/drawing/2014/main" id="{7107E2B7-139C-42EC-A21E-2AAAD572E41D}"/>
              </a:ext>
            </a:extLst>
          </p:cNvPr>
          <p:cNvSpPr>
            <a:spLocks noChangeArrowheads="1"/>
          </p:cNvSpPr>
          <p:nvPr userDrawn="1"/>
        </p:nvSpPr>
        <p:spPr bwMode="auto">
          <a:xfrm>
            <a:off x="3175" y="0"/>
            <a:ext cx="2057400" cy="838200"/>
          </a:xfrm>
          <a:prstGeom prst="rect">
            <a:avLst/>
          </a:prstGeom>
          <a:solidFill>
            <a:srgbClr val="000000"/>
          </a:solidFill>
          <a:ln>
            <a:noFill/>
          </a:ln>
          <a:extLst>
            <a:ext uri="{91240B29-F687-4F45-9708-019B960494DF}">
              <a14:hiddenLine xmlns:a14="http://schemas.microsoft.com/office/drawing/2010/main" w="25400" algn="ctr">
                <a:solidFill>
                  <a:srgbClr val="000000"/>
                </a:solidFill>
                <a:miter lim="800000"/>
                <a:headEnd/>
                <a:tailEnd/>
              </a14:hiddenLine>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lnSpc>
                <a:spcPct val="90000"/>
              </a:lnSpc>
              <a:spcBef>
                <a:spcPct val="20000"/>
              </a:spcBef>
              <a:spcAft>
                <a:spcPct val="0"/>
              </a:spcAft>
              <a:defRPr>
                <a:solidFill>
                  <a:schemeClr val="tx1"/>
                </a:solidFill>
                <a:latin typeface="Arial" panose="020B0604020202020204" pitchFamily="34" charset="0"/>
              </a:defRPr>
            </a:lvl6pPr>
            <a:lvl7pPr marL="2971800" indent="-228600" eaLnBrk="0" fontAlgn="base" hangingPunct="0">
              <a:lnSpc>
                <a:spcPct val="90000"/>
              </a:lnSpc>
              <a:spcBef>
                <a:spcPct val="20000"/>
              </a:spcBef>
              <a:spcAft>
                <a:spcPct val="0"/>
              </a:spcAft>
              <a:defRPr>
                <a:solidFill>
                  <a:schemeClr val="tx1"/>
                </a:solidFill>
                <a:latin typeface="Arial" panose="020B0604020202020204" pitchFamily="34" charset="0"/>
              </a:defRPr>
            </a:lvl7pPr>
            <a:lvl8pPr marL="3429000" indent="-228600" eaLnBrk="0" fontAlgn="base" hangingPunct="0">
              <a:lnSpc>
                <a:spcPct val="90000"/>
              </a:lnSpc>
              <a:spcBef>
                <a:spcPct val="20000"/>
              </a:spcBef>
              <a:spcAft>
                <a:spcPct val="0"/>
              </a:spcAft>
              <a:defRPr>
                <a:solidFill>
                  <a:schemeClr val="tx1"/>
                </a:solidFill>
                <a:latin typeface="Arial" panose="020B0604020202020204" pitchFamily="34" charset="0"/>
              </a:defRPr>
            </a:lvl8pPr>
            <a:lvl9pPr marL="3886200" indent="-228600" eaLnBrk="0" fontAlgn="base" hangingPunct="0">
              <a:lnSpc>
                <a:spcPct val="90000"/>
              </a:lnSpc>
              <a:spcBef>
                <a:spcPct val="20000"/>
              </a:spcBef>
              <a:spcAft>
                <a:spcPct val="0"/>
              </a:spcAft>
              <a:defRPr>
                <a:solidFill>
                  <a:schemeClr val="tx1"/>
                </a:solidFill>
                <a:latin typeface="Arial" panose="020B0604020202020204" pitchFamily="34" charset="0"/>
              </a:defRPr>
            </a:lvl9pPr>
          </a:lstStyle>
          <a:p>
            <a:pPr algn="ctr" eaLnBrk="1" hangingPunct="1">
              <a:defRPr/>
            </a:pPr>
            <a:endParaRPr lang="en-US" altLang="en-US">
              <a:solidFill>
                <a:srgbClr val="FFFFFF"/>
              </a:solidFill>
              <a:latin typeface="Calibri" panose="020F0502020204030204" pitchFamily="34" charset="0"/>
            </a:endParaRPr>
          </a:p>
        </p:txBody>
      </p:sp>
      <p:pic>
        <p:nvPicPr>
          <p:cNvPr id="5" name="Picture 3" descr="T:\Sybex\Admin\Instructor Materials\Instructor Material Instructions\logoGraphics\sybex_awb_ko_50.tiff">
            <a:extLst>
              <a:ext uri="{FF2B5EF4-FFF2-40B4-BE49-F238E27FC236}">
                <a16:creationId xmlns:a16="http://schemas.microsoft.com/office/drawing/2014/main" id="{8176B46C-3B27-4242-8803-38352BA74AD2}"/>
              </a:ext>
            </a:extLst>
          </p:cNvPr>
          <p:cNvPicPr>
            <a:picLocks noChangeAspect="1" noChangeArrowheads="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276225" y="166688"/>
            <a:ext cx="137160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a:ext uri="{FF2B5EF4-FFF2-40B4-BE49-F238E27FC236}">
                <a16:creationId xmlns:a16="http://schemas.microsoft.com/office/drawing/2014/main" id="{A0BFEEA1-38A1-464C-AE22-56717A5D29EA}"/>
              </a:ext>
            </a:extLst>
          </p:cNvPr>
          <p:cNvSpPr>
            <a:spLocks noGrp="1" noChangeArrowheads="1"/>
          </p:cNvSpPr>
          <p:nvPr>
            <p:ph type="dt" sz="half" idx="10"/>
          </p:nvPr>
        </p:nvSpPr>
        <p:spPr/>
        <p:txBody>
          <a:bodyPr/>
          <a:lstStyle>
            <a:lvl1pPr>
              <a:defRPr/>
            </a:lvl1pPr>
          </a:lstStyle>
          <a:p>
            <a:pPr>
              <a:defRPr/>
            </a:pPr>
            <a:endParaRPr lang="en-GB"/>
          </a:p>
        </p:txBody>
      </p:sp>
      <p:sp>
        <p:nvSpPr>
          <p:cNvPr id="7" name="Rectangle 5">
            <a:extLst>
              <a:ext uri="{FF2B5EF4-FFF2-40B4-BE49-F238E27FC236}">
                <a16:creationId xmlns:a16="http://schemas.microsoft.com/office/drawing/2014/main" id="{95F4D160-FB65-4D6F-87A7-45A8F8AB42F8}"/>
              </a:ext>
            </a:extLst>
          </p:cNvPr>
          <p:cNvSpPr>
            <a:spLocks noGrp="1" noChangeArrowheads="1"/>
          </p:cNvSpPr>
          <p:nvPr>
            <p:ph type="ftr" sz="quarter" idx="11"/>
          </p:nvPr>
        </p:nvSpPr>
        <p:spPr/>
        <p:txBody>
          <a:bodyPr/>
          <a:lstStyle>
            <a:lvl1pPr>
              <a:defRPr/>
            </a:lvl1pPr>
          </a:lstStyle>
          <a:p>
            <a:pPr>
              <a:defRPr/>
            </a:pPr>
            <a:endParaRPr lang="en-GB"/>
          </a:p>
        </p:txBody>
      </p:sp>
      <p:sp>
        <p:nvSpPr>
          <p:cNvPr id="8" name="Rectangle 6">
            <a:extLst>
              <a:ext uri="{FF2B5EF4-FFF2-40B4-BE49-F238E27FC236}">
                <a16:creationId xmlns:a16="http://schemas.microsoft.com/office/drawing/2014/main" id="{9346B90E-7EEE-43DD-AA35-7D3735741557}"/>
              </a:ext>
            </a:extLst>
          </p:cNvPr>
          <p:cNvSpPr>
            <a:spLocks noGrp="1" noChangeArrowheads="1"/>
          </p:cNvSpPr>
          <p:nvPr>
            <p:ph type="sldNum" sz="quarter" idx="12"/>
          </p:nvPr>
        </p:nvSpPr>
        <p:spPr/>
        <p:txBody>
          <a:bodyPr/>
          <a:lstStyle>
            <a:lvl1pPr>
              <a:defRPr/>
            </a:lvl1pPr>
          </a:lstStyle>
          <a:p>
            <a:pPr>
              <a:defRPr/>
            </a:pPr>
            <a:fld id="{E607CCAA-7318-404A-AB29-A59DECC83666}" type="slidenum">
              <a:rPr lang="en-US" altLang="en-US"/>
              <a:pPr>
                <a:defRPr/>
              </a:pPr>
              <a:t>‹#›</a:t>
            </a:fld>
            <a:endParaRPr lang="en-US" altLang="en-US"/>
          </a:p>
        </p:txBody>
      </p:sp>
    </p:spTree>
    <p:extLst>
      <p:ext uri="{BB962C8B-B14F-4D97-AF65-F5344CB8AC3E}">
        <p14:creationId xmlns:p14="http://schemas.microsoft.com/office/powerpoint/2010/main" val="2984195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1DA13C39-71FD-41F5-9B18-BE02F56415B3}"/>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9375B9EE-11C1-431C-A973-2D7208BEBEF2}"/>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5139086D-88DD-444B-892B-3C641E0EE2F9}"/>
              </a:ext>
            </a:extLst>
          </p:cNvPr>
          <p:cNvSpPr>
            <a:spLocks noGrp="1" noChangeArrowheads="1"/>
          </p:cNvSpPr>
          <p:nvPr>
            <p:ph type="sldNum" sz="quarter" idx="12"/>
          </p:nvPr>
        </p:nvSpPr>
        <p:spPr>
          <a:ln/>
        </p:spPr>
        <p:txBody>
          <a:bodyPr/>
          <a:lstStyle>
            <a:lvl1pPr>
              <a:defRPr/>
            </a:lvl1pPr>
          </a:lstStyle>
          <a:p>
            <a:pPr>
              <a:defRPr/>
            </a:pPr>
            <a:fld id="{8F1BF806-93DB-4AE4-A970-ACCCCBD6430E}" type="slidenum">
              <a:rPr lang="en-US" altLang="en-US"/>
              <a:pPr>
                <a:defRPr/>
              </a:pPr>
              <a:t>‹#›</a:t>
            </a:fld>
            <a:endParaRPr lang="en-US" altLang="en-US"/>
          </a:p>
        </p:txBody>
      </p:sp>
    </p:spTree>
    <p:extLst>
      <p:ext uri="{BB962C8B-B14F-4D97-AF65-F5344CB8AC3E}">
        <p14:creationId xmlns:p14="http://schemas.microsoft.com/office/powerpoint/2010/main" val="1559067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CC531EA9-3FEB-4708-B7E2-C4A56DEB47A9}"/>
              </a:ext>
            </a:extLst>
          </p:cNvPr>
          <p:cNvSpPr>
            <a:spLocks noGrp="1" noChangeArrowheads="1"/>
          </p:cNvSpPr>
          <p:nvPr>
            <p:ph type="dt" sz="half" idx="10"/>
          </p:nvPr>
        </p:nvSpPr>
        <p:spPr>
          <a:ln/>
        </p:spPr>
        <p:txBody>
          <a:bodyPr/>
          <a:lstStyle>
            <a:lvl1pPr>
              <a:defRPr/>
            </a:lvl1pPr>
          </a:lstStyle>
          <a:p>
            <a:pPr>
              <a:defRPr/>
            </a:pPr>
            <a:endParaRPr lang="en-GB"/>
          </a:p>
        </p:txBody>
      </p:sp>
      <p:sp>
        <p:nvSpPr>
          <p:cNvPr id="6" name="Rectangle 5">
            <a:extLst>
              <a:ext uri="{FF2B5EF4-FFF2-40B4-BE49-F238E27FC236}">
                <a16:creationId xmlns:a16="http://schemas.microsoft.com/office/drawing/2014/main" id="{4850A7D3-683E-4A51-9337-AE258633ACB1}"/>
              </a:ext>
            </a:extLst>
          </p:cNvPr>
          <p:cNvSpPr>
            <a:spLocks noGrp="1" noChangeArrowheads="1"/>
          </p:cNvSpPr>
          <p:nvPr>
            <p:ph type="ftr" sz="quarter" idx="11"/>
          </p:nvPr>
        </p:nvSpPr>
        <p:spPr>
          <a:ln/>
        </p:spPr>
        <p:txBody>
          <a:bodyPr/>
          <a:lstStyle>
            <a:lvl1pPr>
              <a:defRPr/>
            </a:lvl1pPr>
          </a:lstStyle>
          <a:p>
            <a:pPr>
              <a:defRPr/>
            </a:pPr>
            <a:endParaRPr lang="en-GB"/>
          </a:p>
        </p:txBody>
      </p:sp>
      <p:sp>
        <p:nvSpPr>
          <p:cNvPr id="7" name="Rectangle 6">
            <a:extLst>
              <a:ext uri="{FF2B5EF4-FFF2-40B4-BE49-F238E27FC236}">
                <a16:creationId xmlns:a16="http://schemas.microsoft.com/office/drawing/2014/main" id="{219DE190-AC82-4067-BAAC-692018E31A6E}"/>
              </a:ext>
            </a:extLst>
          </p:cNvPr>
          <p:cNvSpPr>
            <a:spLocks noGrp="1" noChangeArrowheads="1"/>
          </p:cNvSpPr>
          <p:nvPr>
            <p:ph type="sldNum" sz="quarter" idx="12"/>
          </p:nvPr>
        </p:nvSpPr>
        <p:spPr>
          <a:ln/>
        </p:spPr>
        <p:txBody>
          <a:bodyPr/>
          <a:lstStyle>
            <a:lvl1pPr>
              <a:defRPr/>
            </a:lvl1pPr>
          </a:lstStyle>
          <a:p>
            <a:pPr>
              <a:defRPr/>
            </a:pPr>
            <a:fld id="{1B856179-A40F-4C5C-9FA8-95FCBF491EB2}" type="slidenum">
              <a:rPr lang="en-US" altLang="en-US"/>
              <a:pPr>
                <a:defRPr/>
              </a:pPr>
              <a:t>‹#›</a:t>
            </a:fld>
            <a:endParaRPr lang="en-US" altLang="en-US"/>
          </a:p>
        </p:txBody>
      </p:sp>
    </p:spTree>
    <p:extLst>
      <p:ext uri="{BB962C8B-B14F-4D97-AF65-F5344CB8AC3E}">
        <p14:creationId xmlns:p14="http://schemas.microsoft.com/office/powerpoint/2010/main" val="2693018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CCAF9CF4-1940-4E93-88DD-463F13B8DC06}"/>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DAFBBE10-2873-4311-B813-85E0F0990C1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3F6F0ED6-893B-4CBD-AFB8-FCFB65BCED52}"/>
              </a:ext>
            </a:extLst>
          </p:cNvPr>
          <p:cNvSpPr>
            <a:spLocks noGrp="1" noChangeArrowheads="1"/>
          </p:cNvSpPr>
          <p:nvPr>
            <p:ph type="dt" sz="half" idx="2"/>
          </p:nvPr>
        </p:nvSpPr>
        <p:spPr bwMode="auto">
          <a:xfrm>
            <a:off x="457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lnSpc>
                <a:spcPct val="100000"/>
              </a:lnSpc>
              <a:spcBef>
                <a:spcPct val="0"/>
              </a:spcBef>
              <a:defRPr sz="1400">
                <a:latin typeface="Arial" charset="0"/>
              </a:defRPr>
            </a:lvl1pPr>
          </a:lstStyle>
          <a:p>
            <a:pPr>
              <a:defRPr/>
            </a:pPr>
            <a:endParaRPr lang="en-GB"/>
          </a:p>
        </p:txBody>
      </p:sp>
      <p:sp>
        <p:nvSpPr>
          <p:cNvPr id="1029" name="Rectangle 5">
            <a:extLst>
              <a:ext uri="{FF2B5EF4-FFF2-40B4-BE49-F238E27FC236}">
                <a16:creationId xmlns:a16="http://schemas.microsoft.com/office/drawing/2014/main" id="{3C9F6366-C711-496D-972F-86DC63737F5D}"/>
              </a:ext>
            </a:extLst>
          </p:cNvPr>
          <p:cNvSpPr>
            <a:spLocks noGrp="1" noChangeArrowheads="1"/>
          </p:cNvSpPr>
          <p:nvPr>
            <p:ph type="ftr" sz="quarter" idx="3"/>
          </p:nvPr>
        </p:nvSpPr>
        <p:spPr bwMode="auto">
          <a:xfrm>
            <a:off x="3124200" y="6245225"/>
            <a:ext cx="2895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ctr" eaLnBrk="1" hangingPunct="1">
              <a:lnSpc>
                <a:spcPct val="100000"/>
              </a:lnSpc>
              <a:spcBef>
                <a:spcPct val="0"/>
              </a:spcBef>
              <a:defRPr sz="1400">
                <a:latin typeface="Arial" charset="0"/>
              </a:defRPr>
            </a:lvl1pPr>
          </a:lstStyle>
          <a:p>
            <a:pPr>
              <a:defRPr/>
            </a:pPr>
            <a:endParaRPr lang="en-GB"/>
          </a:p>
        </p:txBody>
      </p:sp>
      <p:sp>
        <p:nvSpPr>
          <p:cNvPr id="1030" name="Rectangle 6">
            <a:extLst>
              <a:ext uri="{FF2B5EF4-FFF2-40B4-BE49-F238E27FC236}">
                <a16:creationId xmlns:a16="http://schemas.microsoft.com/office/drawing/2014/main" id="{6B669C36-69CA-4519-8E6D-DEED5D50A1E9}"/>
              </a:ext>
            </a:extLst>
          </p:cNvPr>
          <p:cNvSpPr>
            <a:spLocks noGrp="1" noChangeArrowheads="1"/>
          </p:cNvSpPr>
          <p:nvPr>
            <p:ph type="sldNum" sz="quarter" idx="4"/>
          </p:nvPr>
        </p:nvSpPr>
        <p:spPr bwMode="auto">
          <a:xfrm>
            <a:off x="6553200" y="6245225"/>
            <a:ext cx="2133600" cy="47625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defRPr sz="1400"/>
            </a:lvl1pPr>
          </a:lstStyle>
          <a:p>
            <a:pPr>
              <a:defRPr/>
            </a:pPr>
            <a:fld id="{855261EA-1808-4FEE-A426-C3AFD8032C2D}"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825" r:id="rId1"/>
    <p:sldLayoutId id="2147483834" r:id="rId2"/>
    <p:sldLayoutId id="2147483826" r:id="rId3"/>
    <p:sldLayoutId id="2147483827" r:id="rId4"/>
    <p:sldLayoutId id="2147483828" r:id="rId5"/>
    <p:sldLayoutId id="2147483829" r:id="rId6"/>
    <p:sldLayoutId id="2147483835" r:id="rId7"/>
    <p:sldLayoutId id="2147483830" r:id="rId8"/>
    <p:sldLayoutId id="2147483831" r:id="rId9"/>
    <p:sldLayoutId id="2147483832" r:id="rId10"/>
    <p:sldLayoutId id="2147483833" r:id="rId11"/>
  </p:sldLayoutIdLst>
  <p:hf hdr="0" ftr="0" dt="0"/>
  <p:txStyles>
    <p:title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455085"/>
            <a:ext cx="8345488"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168" y="6375382"/>
            <a:ext cx="218953"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6373710"/>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40" y="6286929"/>
            <a:ext cx="340257" cy="241299"/>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972144544"/>
      </p:ext>
    </p:extLst>
  </p:cSld>
  <p:clrMap bg1="lt1" tx1="dk1" bg2="lt2" tx2="dk2" accent1="accent1" accent2="accent2" accent3="accent3" accent4="accent4" accent5="accent5" accent6="accent6" hlink="hlink" folHlink="folHlink"/>
  <p:sldLayoutIdLst>
    <p:sldLayoutId id="2147483858" r:id="rId1"/>
    <p:sldLayoutId id="2147483859" r:id="rId2"/>
    <p:sldLayoutId id="2147483860" r:id="rId3"/>
    <p:sldLayoutId id="2147483861"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Lst>
  <p:transition spd="slow">
    <p:wipe/>
  </p:transition>
  <p:hf hdr="0" ftr="0" dt="0"/>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hyperlink" Target="https://aws.amazon.com/iam/" TargetMode="Externa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6.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5" name="Rectangle 17414">
            <a:extLst>
              <a:ext uri="{FF2B5EF4-FFF2-40B4-BE49-F238E27FC236}">
                <a16:creationId xmlns:a16="http://schemas.microsoft.com/office/drawing/2014/main" id="{F4155C20-3F0E-4576-8A0B-C345B62312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17410" name="Subtitle 2">
            <a:extLst>
              <a:ext uri="{FF2B5EF4-FFF2-40B4-BE49-F238E27FC236}">
                <a16:creationId xmlns:a16="http://schemas.microsoft.com/office/drawing/2014/main" id="{E998BDC4-718D-4BEA-973A-04147AAE8103}"/>
              </a:ext>
              <a:ext uri="{C183D7F6-B498-43B3-948B-1728B52AA6E4}">
                <adec:decorative xmlns:adec="http://schemas.microsoft.com/office/drawing/2017/decorative" val="1"/>
              </a:ext>
            </a:extLst>
          </p:cNvPr>
          <p:cNvSpPr>
            <a:spLocks noGrp="1"/>
          </p:cNvSpPr>
          <p:nvPr>
            <p:ph type="subTitle" idx="4294967295"/>
          </p:nvPr>
        </p:nvSpPr>
        <p:spPr>
          <a:xfrm>
            <a:off x="4344745" y="1590840"/>
            <a:ext cx="3757880" cy="5007531"/>
          </a:xfrm>
        </p:spPr>
        <p:txBody>
          <a:bodyPr vert="horz" lIns="91440" tIns="45720" rIns="91440" bIns="45720" rtlCol="0">
            <a:normAutofit/>
          </a:bodyPr>
          <a:lstStyle/>
          <a:p>
            <a:pPr marL="0" indent="0" eaLnBrk="1" hangingPunct="1">
              <a:lnSpc>
                <a:spcPct val="90000"/>
              </a:lnSpc>
              <a:spcBef>
                <a:spcPts val="1000"/>
              </a:spcBef>
              <a:buNone/>
            </a:pPr>
            <a:r>
              <a:rPr lang="en-US" altLang="en-US" sz="3800" kern="1200" dirty="0">
                <a:solidFill>
                  <a:srgbClr val="FFFFFF"/>
                </a:solidFill>
                <a:latin typeface="+mn-lt"/>
                <a:ea typeface="+mn-ea"/>
                <a:cs typeface="+mn-cs"/>
              </a:rPr>
              <a:t>Chapter 5</a:t>
            </a:r>
          </a:p>
          <a:p>
            <a:pPr marL="0" indent="0" eaLnBrk="1" hangingPunct="1">
              <a:lnSpc>
                <a:spcPct val="90000"/>
              </a:lnSpc>
              <a:spcBef>
                <a:spcPts val="1000"/>
              </a:spcBef>
              <a:buNone/>
            </a:pPr>
            <a:r>
              <a:rPr lang="en-US" sz="3800" kern="1200" dirty="0">
                <a:solidFill>
                  <a:srgbClr val="FFFFFF"/>
                </a:solidFill>
                <a:latin typeface="+mn-lt"/>
                <a:ea typeface="+mn-ea"/>
                <a:cs typeface="+mn-cs"/>
              </a:rPr>
              <a:t>Cloud Infrastructure and Security Management</a:t>
            </a:r>
          </a:p>
          <a:p>
            <a:pPr marL="0" indent="0" eaLnBrk="1" hangingPunct="1">
              <a:lnSpc>
                <a:spcPct val="90000"/>
              </a:lnSpc>
              <a:spcBef>
                <a:spcPts val="1000"/>
              </a:spcBef>
              <a:buNone/>
            </a:pPr>
            <a:endParaRPr lang="en-US" altLang="en-US" sz="3800" kern="1200" dirty="0">
              <a:solidFill>
                <a:srgbClr val="FFFFFF"/>
              </a:solidFill>
              <a:latin typeface="+mn-lt"/>
              <a:ea typeface="+mn-ea"/>
              <a:cs typeface="+mn-cs"/>
            </a:endParaRPr>
          </a:p>
          <a:p>
            <a:pPr marL="0" indent="0" eaLnBrk="1" hangingPunct="1">
              <a:lnSpc>
                <a:spcPct val="90000"/>
              </a:lnSpc>
              <a:spcBef>
                <a:spcPts val="1000"/>
              </a:spcBef>
              <a:buNone/>
            </a:pPr>
            <a:r>
              <a:rPr lang="en-US" altLang="en-US" sz="3800" kern="1200" dirty="0">
                <a:solidFill>
                  <a:srgbClr val="FFFFFF"/>
                </a:solidFill>
                <a:latin typeface="+mn-lt"/>
                <a:ea typeface="+mn-ea"/>
                <a:cs typeface="+mn-cs"/>
              </a:rPr>
              <a:t>Dr.Mohammed Tawfik</a:t>
            </a:r>
          </a:p>
        </p:txBody>
      </p:sp>
      <p:cxnSp>
        <p:nvCxnSpPr>
          <p:cNvPr id="17417" name="Straight Connector 17416">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491" y="1589368"/>
            <a:ext cx="0" cy="5259754"/>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7419" name="Graphic 21">
            <a:extLst>
              <a:ext uri="{FF2B5EF4-FFF2-40B4-BE49-F238E27FC236}">
                <a16:creationId xmlns:a16="http://schemas.microsoft.com/office/drawing/2014/main" id="{0BAEB82B-9A6B-4982-B56B-7529C6EA9A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67346" y="1731109"/>
            <a:ext cx="104279" cy="136646"/>
          </a:xfrm>
          <a:custGeom>
            <a:avLst/>
            <a:gdLst>
              <a:gd name="connsiteX0" fmla="*/ 129602 w 139039"/>
              <a:gd name="connsiteY0" fmla="*/ 59048 h 136646"/>
              <a:gd name="connsiteX1" fmla="*/ 78957 w 139039"/>
              <a:gd name="connsiteY1" fmla="*/ 59048 h 136646"/>
              <a:gd name="connsiteX2" fmla="*/ 78957 w 139039"/>
              <a:gd name="connsiteY2" fmla="*/ 9275 h 136646"/>
              <a:gd name="connsiteX3" fmla="*/ 69520 w 139039"/>
              <a:gd name="connsiteY3" fmla="*/ 0 h 136646"/>
              <a:gd name="connsiteX4" fmla="*/ 60082 w 139039"/>
              <a:gd name="connsiteY4" fmla="*/ 9275 h 136646"/>
              <a:gd name="connsiteX5" fmla="*/ 60082 w 139039"/>
              <a:gd name="connsiteY5" fmla="*/ 59048 h 136646"/>
              <a:gd name="connsiteX6" fmla="*/ 9437 w 139039"/>
              <a:gd name="connsiteY6" fmla="*/ 59048 h 136646"/>
              <a:gd name="connsiteX7" fmla="*/ 0 w 139039"/>
              <a:gd name="connsiteY7" fmla="*/ 68323 h 136646"/>
              <a:gd name="connsiteX8" fmla="*/ 9437 w 139039"/>
              <a:gd name="connsiteY8" fmla="*/ 77598 h 136646"/>
              <a:gd name="connsiteX9" fmla="*/ 60082 w 139039"/>
              <a:gd name="connsiteY9" fmla="*/ 77598 h 136646"/>
              <a:gd name="connsiteX10" fmla="*/ 60082 w 139039"/>
              <a:gd name="connsiteY10" fmla="*/ 127371 h 136646"/>
              <a:gd name="connsiteX11" fmla="*/ 69520 w 139039"/>
              <a:gd name="connsiteY11" fmla="*/ 136646 h 136646"/>
              <a:gd name="connsiteX12" fmla="*/ 78957 w 139039"/>
              <a:gd name="connsiteY12" fmla="*/ 127371 h 136646"/>
              <a:gd name="connsiteX13" fmla="*/ 78957 w 139039"/>
              <a:gd name="connsiteY13" fmla="*/ 77598 h 136646"/>
              <a:gd name="connsiteX14" fmla="*/ 129602 w 139039"/>
              <a:gd name="connsiteY14" fmla="*/ 77598 h 136646"/>
              <a:gd name="connsiteX15" fmla="*/ 139039 w 139039"/>
              <a:gd name="connsiteY15" fmla="*/ 68323 h 136646"/>
              <a:gd name="connsiteX16" fmla="*/ 129602 w 139039"/>
              <a:gd name="connsiteY16" fmla="*/ 59048 h 1366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6646">
                <a:moveTo>
                  <a:pt x="129602" y="59048"/>
                </a:moveTo>
                <a:lnTo>
                  <a:pt x="78957" y="59048"/>
                </a:lnTo>
                <a:lnTo>
                  <a:pt x="78957" y="9275"/>
                </a:lnTo>
                <a:cubicBezTo>
                  <a:pt x="78957" y="4152"/>
                  <a:pt x="74731" y="0"/>
                  <a:pt x="69520" y="0"/>
                </a:cubicBezTo>
                <a:cubicBezTo>
                  <a:pt x="64308" y="0"/>
                  <a:pt x="60082" y="4152"/>
                  <a:pt x="60082" y="9275"/>
                </a:cubicBezTo>
                <a:lnTo>
                  <a:pt x="60082" y="59048"/>
                </a:lnTo>
                <a:lnTo>
                  <a:pt x="9437" y="59048"/>
                </a:lnTo>
                <a:cubicBezTo>
                  <a:pt x="4225" y="59048"/>
                  <a:pt x="0" y="63201"/>
                  <a:pt x="0" y="68323"/>
                </a:cubicBezTo>
                <a:cubicBezTo>
                  <a:pt x="0" y="73445"/>
                  <a:pt x="4225" y="77598"/>
                  <a:pt x="9437" y="77598"/>
                </a:cubicBezTo>
                <a:lnTo>
                  <a:pt x="60082" y="77598"/>
                </a:lnTo>
                <a:lnTo>
                  <a:pt x="60082" y="127371"/>
                </a:lnTo>
                <a:cubicBezTo>
                  <a:pt x="60082" y="132493"/>
                  <a:pt x="64308" y="136646"/>
                  <a:pt x="69520" y="136646"/>
                </a:cubicBezTo>
                <a:cubicBezTo>
                  <a:pt x="74731" y="136646"/>
                  <a:pt x="78957" y="132493"/>
                  <a:pt x="78957" y="127371"/>
                </a:cubicBezTo>
                <a:lnTo>
                  <a:pt x="78957" y="77598"/>
                </a:lnTo>
                <a:lnTo>
                  <a:pt x="129602" y="77598"/>
                </a:lnTo>
                <a:cubicBezTo>
                  <a:pt x="134814" y="77598"/>
                  <a:pt x="139039" y="73445"/>
                  <a:pt x="139039" y="68323"/>
                </a:cubicBezTo>
                <a:cubicBezTo>
                  <a:pt x="139039" y="63201"/>
                  <a:pt x="134814" y="59048"/>
                  <a:pt x="129602" y="59048"/>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17421" name="Graphic 17">
            <a:extLst>
              <a:ext uri="{FF2B5EF4-FFF2-40B4-BE49-F238E27FC236}">
                <a16:creationId xmlns:a16="http://schemas.microsoft.com/office/drawing/2014/main" id="{FC71CE45-EECF-4555-AD4B-1B3D0D5D15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536431" y="1956458"/>
            <a:ext cx="68353" cy="89570"/>
          </a:xfrm>
          <a:custGeom>
            <a:avLst/>
            <a:gdLst>
              <a:gd name="connsiteX0" fmla="*/ 91138 w 91138"/>
              <a:gd name="connsiteY0" fmla="*/ 44785 h 89570"/>
              <a:gd name="connsiteX1" fmla="*/ 45569 w 91138"/>
              <a:gd name="connsiteY1" fmla="*/ 89570 h 89570"/>
              <a:gd name="connsiteX2" fmla="*/ 0 w 91138"/>
              <a:gd name="connsiteY2" fmla="*/ 44785 h 89570"/>
              <a:gd name="connsiteX3" fmla="*/ 45569 w 91138"/>
              <a:gd name="connsiteY3" fmla="*/ 0 h 89570"/>
              <a:gd name="connsiteX4" fmla="*/ 91138 w 91138"/>
              <a:gd name="connsiteY4" fmla="*/ 44785 h 895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89570">
                <a:moveTo>
                  <a:pt x="91138" y="44785"/>
                </a:moveTo>
                <a:cubicBezTo>
                  <a:pt x="91138" y="69519"/>
                  <a:pt x="70736" y="89570"/>
                  <a:pt x="45569" y="89570"/>
                </a:cubicBezTo>
                <a:cubicBezTo>
                  <a:pt x="20402" y="89570"/>
                  <a:pt x="0" y="69519"/>
                  <a:pt x="0" y="44785"/>
                </a:cubicBezTo>
                <a:cubicBezTo>
                  <a:pt x="0" y="20051"/>
                  <a:pt x="20402" y="0"/>
                  <a:pt x="45569" y="0"/>
                </a:cubicBezTo>
                <a:cubicBezTo>
                  <a:pt x="70736" y="0"/>
                  <a:pt x="91138" y="20051"/>
                  <a:pt x="91138" y="44785"/>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7423" name="Graphic 22">
            <a:extLst>
              <a:ext uri="{FF2B5EF4-FFF2-40B4-BE49-F238E27FC236}">
                <a16:creationId xmlns:a16="http://schemas.microsoft.com/office/drawing/2014/main" id="{53AA89D1-0C70-46BB-8E35-5722A4B18A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55691" y="2177021"/>
            <a:ext cx="95785" cy="125516"/>
          </a:xfrm>
          <a:custGeom>
            <a:avLst/>
            <a:gdLst>
              <a:gd name="connsiteX0" fmla="*/ 63857 w 127714"/>
              <a:gd name="connsiteY0" fmla="*/ 18549 h 125516"/>
              <a:gd name="connsiteX1" fmla="*/ 108840 w 127714"/>
              <a:gd name="connsiteY1" fmla="*/ 62758 h 125516"/>
              <a:gd name="connsiteX2" fmla="*/ 63857 w 127714"/>
              <a:gd name="connsiteY2" fmla="*/ 106967 h 125516"/>
              <a:gd name="connsiteX3" fmla="*/ 18874 w 127714"/>
              <a:gd name="connsiteY3" fmla="*/ 62758 h 125516"/>
              <a:gd name="connsiteX4" fmla="*/ 63857 w 127714"/>
              <a:gd name="connsiteY4" fmla="*/ 18549 h 125516"/>
              <a:gd name="connsiteX5" fmla="*/ 63857 w 127714"/>
              <a:gd name="connsiteY5" fmla="*/ 0 h 125516"/>
              <a:gd name="connsiteX6" fmla="*/ 0 w 127714"/>
              <a:gd name="connsiteY6" fmla="*/ 62758 h 125516"/>
              <a:gd name="connsiteX7" fmla="*/ 63857 w 127714"/>
              <a:gd name="connsiteY7" fmla="*/ 125516 h 125516"/>
              <a:gd name="connsiteX8" fmla="*/ 127714 w 127714"/>
              <a:gd name="connsiteY8" fmla="*/ 62758 h 125516"/>
              <a:gd name="connsiteX9" fmla="*/ 63857 w 127714"/>
              <a:gd name="connsiteY9" fmla="*/ 0 h 125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5516">
                <a:moveTo>
                  <a:pt x="63857" y="18549"/>
                </a:moveTo>
                <a:cubicBezTo>
                  <a:pt x="88700" y="18549"/>
                  <a:pt x="108840" y="38342"/>
                  <a:pt x="108840" y="62758"/>
                </a:cubicBezTo>
                <a:cubicBezTo>
                  <a:pt x="108840" y="87174"/>
                  <a:pt x="88700" y="106967"/>
                  <a:pt x="63857" y="106967"/>
                </a:cubicBezTo>
                <a:cubicBezTo>
                  <a:pt x="39014" y="106967"/>
                  <a:pt x="18874" y="87174"/>
                  <a:pt x="18874" y="62758"/>
                </a:cubicBezTo>
                <a:cubicBezTo>
                  <a:pt x="18898" y="38352"/>
                  <a:pt x="39024" y="18573"/>
                  <a:pt x="63857" y="18549"/>
                </a:cubicBezTo>
                <a:moveTo>
                  <a:pt x="63857" y="0"/>
                </a:moveTo>
                <a:cubicBezTo>
                  <a:pt x="28590" y="0"/>
                  <a:pt x="0" y="28098"/>
                  <a:pt x="0" y="62758"/>
                </a:cubicBezTo>
                <a:cubicBezTo>
                  <a:pt x="0" y="97418"/>
                  <a:pt x="28590" y="125516"/>
                  <a:pt x="63857" y="125516"/>
                </a:cubicBezTo>
                <a:cubicBezTo>
                  <a:pt x="99124" y="125516"/>
                  <a:pt x="127714" y="97418"/>
                  <a:pt x="127714" y="62758"/>
                </a:cubicBezTo>
                <a:cubicBezTo>
                  <a:pt x="127714" y="28098"/>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4" name="Group 13">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487837" y="2732147"/>
            <a:ext cx="5860051" cy="395784"/>
            <a:chOff x="6081624" y="1998368"/>
            <a:chExt cx="5613457" cy="782175"/>
          </a:xfrm>
          <a:solidFill>
            <a:schemeClr val="accent4"/>
          </a:solidFill>
        </p:grpSpPr>
        <p:sp>
          <p:nvSpPr>
            <p:cNvPr id="15" name="Rectangle 14">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4646" y="922919"/>
            <a:ext cx="8333796"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1">
            <a:extLst>
              <a:ext uri="{FF2B5EF4-FFF2-40B4-BE49-F238E27FC236}">
                <a16:creationId xmlns:a16="http://schemas.microsoft.com/office/drawing/2014/main" id="{49F719EE-762A-4999-BBF7-21783291F5B3}"/>
              </a:ext>
            </a:extLst>
          </p:cNvPr>
          <p:cNvSpPr>
            <a:spLocks noGrp="1"/>
          </p:cNvSpPr>
          <p:nvPr>
            <p:ph type="title"/>
          </p:nvPr>
        </p:nvSpPr>
        <p:spPr>
          <a:xfrm>
            <a:off x="1600200" y="785266"/>
            <a:ext cx="6472836" cy="609600"/>
          </a:xfrm>
        </p:spPr>
        <p:txBody>
          <a:bodyPr vert="horz" lIns="91440" tIns="45720" rIns="91440" bIns="45720" rtlCol="0" anchor="b">
            <a:normAutofit fontScale="90000"/>
          </a:bodyPr>
          <a:lstStyle/>
          <a:p>
            <a:pPr algn="l" eaLnBrk="1" hangingPunct="1">
              <a:lnSpc>
                <a:spcPct val="90000"/>
              </a:lnSpc>
            </a:pPr>
            <a:r>
              <a:rPr lang="en-US" sz="4300" b="1" kern="1200" dirty="0">
                <a:solidFill>
                  <a:schemeClr val="tx1"/>
                </a:solidFill>
                <a:latin typeface="+mj-lt"/>
                <a:ea typeface="+mj-ea"/>
                <a:cs typeface="+mj-cs"/>
              </a:rPr>
              <a:t>Shared Responsibility Model  for Security</a:t>
            </a:r>
          </a:p>
        </p:txBody>
      </p:sp>
      <p:sp>
        <p:nvSpPr>
          <p:cNvPr id="7" name="TextBox 6">
            <a:extLst>
              <a:ext uri="{FF2B5EF4-FFF2-40B4-BE49-F238E27FC236}">
                <a16:creationId xmlns:a16="http://schemas.microsoft.com/office/drawing/2014/main" id="{BA0B5181-8556-4FB5-A444-DDC795A63CB0}"/>
              </a:ext>
            </a:extLst>
          </p:cNvPr>
          <p:cNvSpPr txBox="1"/>
          <p:nvPr/>
        </p:nvSpPr>
        <p:spPr>
          <a:xfrm>
            <a:off x="907444" y="2525988"/>
            <a:ext cx="7387313" cy="3032168"/>
          </a:xfrm>
          <a:prstGeom prst="rect">
            <a:avLst/>
          </a:prstGeom>
        </p:spPr>
        <p:txBody>
          <a:bodyPr vert="horz" lIns="91440" tIns="45720" rIns="91440" bIns="45720" rtlCol="0" anchor="ctr">
            <a:noAutofit/>
          </a:bodyPr>
          <a:lstStyle/>
          <a:p>
            <a:pPr marR="0" lvl="0" indent="-228600" eaLnBrk="1" fontAlgn="base" hangingPunct="1">
              <a:lnSpc>
                <a:spcPct val="90000"/>
              </a:lnSpc>
              <a:spcBef>
                <a:spcPct val="30000"/>
              </a:spcBef>
              <a:spcAft>
                <a:spcPct val="0"/>
              </a:spcAft>
              <a:buClrTx/>
              <a:buSzTx/>
              <a:buFont typeface="Arial" panose="020B0604020202020204" pitchFamily="34" charset="0"/>
              <a:buChar char="•"/>
              <a:tabLst/>
              <a:defRPr/>
            </a:pPr>
            <a:r>
              <a:rPr lang="en-US" sz="1600" dirty="0">
                <a:latin typeface="+mn-lt"/>
              </a:rPr>
              <a:t>It is vital to understand that security is a shared responsibility between two parties: the CSP and the cloud consumer.</a:t>
            </a:r>
          </a:p>
          <a:p>
            <a:pPr marR="0" lvl="0" indent="-228600" eaLnBrk="1" fontAlgn="base" hangingPunct="1">
              <a:lnSpc>
                <a:spcPct val="90000"/>
              </a:lnSpc>
              <a:spcBef>
                <a:spcPct val="30000"/>
              </a:spcBef>
              <a:spcAft>
                <a:spcPct val="0"/>
              </a:spcAft>
              <a:buClrTx/>
              <a:buSzTx/>
              <a:buFont typeface="Arial" panose="020B0604020202020204" pitchFamily="34" charset="0"/>
              <a:buChar char="•"/>
              <a:tabLst/>
              <a:defRPr/>
            </a:pPr>
            <a:r>
              <a:rPr lang="en-US" sz="1600" dirty="0">
                <a:latin typeface="+mn-lt"/>
              </a:rPr>
              <a:t>The CSP is responsible for securing the cloud infrastructure (Regions, Zones, etc.) over which services are provisioned and achieving logical isolation between customer data. The consumer is always responsible for access management and data security. Many CSPs provide security tools and services, but the customer is responsible for configuring and using them based on their need.</a:t>
            </a:r>
          </a:p>
          <a:p>
            <a:pPr marR="0" lvl="0" indent="-228600" eaLnBrk="1" fontAlgn="base" hangingPunct="1">
              <a:lnSpc>
                <a:spcPct val="90000"/>
              </a:lnSpc>
              <a:spcBef>
                <a:spcPct val="30000"/>
              </a:spcBef>
              <a:spcAft>
                <a:spcPct val="0"/>
              </a:spcAft>
              <a:buClrTx/>
              <a:buSzTx/>
              <a:buFont typeface="Arial" panose="020B0604020202020204" pitchFamily="34" charset="0"/>
              <a:buChar char="•"/>
              <a:tabLst/>
              <a:defRPr/>
            </a:pPr>
            <a:r>
              <a:rPr lang="en-US" sz="1600" dirty="0">
                <a:latin typeface="+mn-lt"/>
              </a:rPr>
              <a:t>Specific responsibilities vary by:</a:t>
            </a:r>
          </a:p>
          <a:p>
            <a:pPr marL="285750" marR="0" lvl="0" indent="-228600" eaLnBrk="1" fontAlgn="base" hangingPunct="1">
              <a:lnSpc>
                <a:spcPct val="90000"/>
              </a:lnSpc>
              <a:spcBef>
                <a:spcPct val="30000"/>
              </a:spcBef>
              <a:spcAft>
                <a:spcPct val="0"/>
              </a:spcAft>
              <a:buClrTx/>
              <a:buSzTx/>
              <a:buFont typeface="Arial" panose="020B0604020202020204" pitchFamily="34" charset="0"/>
              <a:buChar char="•"/>
              <a:tabLst/>
              <a:defRPr/>
            </a:pPr>
            <a:r>
              <a:rPr lang="en-US" sz="1600" dirty="0">
                <a:latin typeface="+mn-lt"/>
              </a:rPr>
              <a:t>the cloud service provider (CSP)</a:t>
            </a:r>
          </a:p>
          <a:p>
            <a:pPr marL="285750" marR="0" lvl="0" indent="-228600" eaLnBrk="1" fontAlgn="base" hangingPunct="1">
              <a:lnSpc>
                <a:spcPct val="90000"/>
              </a:lnSpc>
              <a:spcBef>
                <a:spcPct val="30000"/>
              </a:spcBef>
              <a:spcAft>
                <a:spcPct val="0"/>
              </a:spcAft>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latin typeface="+mn-lt"/>
              </a:rPr>
              <a:t>type of service model (IaaS, PaaS, SaaS)</a:t>
            </a:r>
            <a:endParaRPr lang="en-US" sz="1600" dirty="0">
              <a:latin typeface="+mn-lt"/>
            </a:endParaRPr>
          </a:p>
          <a:p>
            <a:pPr marL="285750" marR="0" lvl="0" indent="-228600" eaLnBrk="1" fontAlgn="base" hangingPunct="1">
              <a:lnSpc>
                <a:spcPct val="90000"/>
              </a:lnSpc>
              <a:spcBef>
                <a:spcPct val="30000"/>
              </a:spcBef>
              <a:spcAft>
                <a:spcPct val="0"/>
              </a:spcAft>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latin typeface="+mn-lt"/>
              </a:rPr>
              <a:t>service offering (managed vs. unmanaged) </a:t>
            </a:r>
          </a:p>
          <a:p>
            <a:pPr marL="283464" marR="0" lvl="0" indent="-228600" eaLnBrk="1" fontAlgn="base" hangingPunct="1">
              <a:lnSpc>
                <a:spcPct val="90000"/>
              </a:lnSpc>
              <a:spcBef>
                <a:spcPct val="30000"/>
              </a:spcBef>
              <a:spcAft>
                <a:spcPct val="0"/>
              </a:spcAft>
              <a:buClrTx/>
              <a:buSzTx/>
              <a:buFont typeface="Arial" panose="020B0604020202020204" pitchFamily="34" charset="0"/>
              <a:buChar char="•"/>
              <a:tabLst/>
              <a:defRPr/>
            </a:pPr>
            <a:r>
              <a:rPr kumimoji="0" lang="en-US" sz="1600" b="0" i="0" u="none" strike="noStrike" cap="none" spc="0" normalizeH="0" baseline="0" noProof="0" dirty="0">
                <a:ln>
                  <a:noFill/>
                </a:ln>
                <a:effectLst/>
                <a:uLnTx/>
                <a:uFillTx/>
                <a:latin typeface="+mn-lt"/>
              </a:rPr>
              <a:t>For e.g., in </a:t>
            </a:r>
            <a:r>
              <a:rPr lang="en-US" sz="1600" dirty="0">
                <a:latin typeface="+mn-lt"/>
              </a:rPr>
              <a:t>the AWS cloud platform, the Elastic Compute Cloud or EC2 service is an example of an unmanaged IaaS service. When a cloud customer launches an EC2 instance in the cloud (equivalent to a VM), they are responsible for installing, patching, and upgrading the OS atop the instance. However, a relational database or RDS instance is an example of a managed solution. Many of the administrative tasks such as performing backups and patching the software that powers the database is handled by AWS. </a:t>
            </a:r>
            <a:endParaRPr kumimoji="0" lang="en-US" sz="1600" b="0" i="0" u="none" strike="noStrike" cap="none" spc="0" normalizeH="0" baseline="0" noProof="0" dirty="0">
              <a:ln>
                <a:noFill/>
              </a:ln>
              <a:effectLst/>
              <a:uLnTx/>
              <a:uFillTx/>
              <a:latin typeface="+mn-lt"/>
            </a:endParaRPr>
          </a:p>
          <a:p>
            <a:pPr marR="0" lvl="0" indent="-228600" eaLnBrk="1" fontAlgn="base" hangingPunct="1">
              <a:lnSpc>
                <a:spcPct val="90000"/>
              </a:lnSpc>
              <a:spcBef>
                <a:spcPct val="30000"/>
              </a:spcBef>
              <a:spcAft>
                <a:spcPct val="0"/>
              </a:spcAft>
              <a:buClrTx/>
              <a:buSzTx/>
              <a:buFont typeface="Arial" panose="020B0604020202020204" pitchFamily="34" charset="0"/>
              <a:buChar char="•"/>
              <a:tabLst/>
              <a:defRPr/>
            </a:pPr>
            <a:endParaRPr kumimoji="0" lang="en-US" sz="1600" b="0" i="0" u="none" strike="noStrike" cap="none" spc="0" normalizeH="0" baseline="0" noProof="0" dirty="0">
              <a:ln>
                <a:noFill/>
              </a:ln>
              <a:effectLst/>
              <a:uLnTx/>
              <a:uFillTx/>
              <a:latin typeface="+mn-lt"/>
            </a:endParaRPr>
          </a:p>
        </p:txBody>
      </p:sp>
      <p:sp>
        <p:nvSpPr>
          <p:cNvPr id="2" name="Slide Number Placeholder 1">
            <a:extLst>
              <a:ext uri="{FF2B5EF4-FFF2-40B4-BE49-F238E27FC236}">
                <a16:creationId xmlns:a16="http://schemas.microsoft.com/office/drawing/2014/main" id="{FF60786D-0FFA-42A9-B4D4-853C62BD78AE}"/>
              </a:ext>
            </a:extLst>
          </p:cNvPr>
          <p:cNvSpPr>
            <a:spLocks noGrp="1"/>
          </p:cNvSpPr>
          <p:nvPr>
            <p:ph type="sldNum" sz="quarter" idx="12"/>
          </p:nvPr>
        </p:nvSpPr>
        <p:spPr>
          <a:xfrm>
            <a:off x="6457950" y="6492240"/>
            <a:ext cx="1891585" cy="365125"/>
          </a:xfrm>
        </p:spPr>
        <p:txBody>
          <a:bodyPr vert="horz" lIns="91440" tIns="45720" rIns="91440" bIns="45720" rtlCol="0" anchor="ctr">
            <a:normAutofit/>
          </a:bodyPr>
          <a:lstStyle/>
          <a:p>
            <a:pPr>
              <a:spcAft>
                <a:spcPts val="600"/>
              </a:spcAft>
              <a:defRPr/>
            </a:pPr>
            <a:fld id="{896BB770-7ED6-46A2-8CFD-BA95C09312EA}" type="slidenum">
              <a:rPr lang="en-US" altLang="en-US" sz="1200" smtClean="0">
                <a:solidFill>
                  <a:schemeClr val="tx1">
                    <a:tint val="75000"/>
                  </a:schemeClr>
                </a:solidFill>
                <a:latin typeface="+mn-lt"/>
              </a:rPr>
              <a:pPr>
                <a:spcAft>
                  <a:spcPts val="600"/>
                </a:spcAft>
                <a:defRPr/>
              </a:pPr>
              <a:t>10</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38239324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42A558C-A40B-4FBB-A79B-651ADBE8F693}"/>
              </a:ext>
            </a:extLst>
          </p:cNvPr>
          <p:cNvSpPr>
            <a:spLocks noGrp="1"/>
          </p:cNvSpPr>
          <p:nvPr>
            <p:ph type="sldNum" sz="quarter" idx="12"/>
          </p:nvPr>
        </p:nvSpPr>
        <p:spPr/>
        <p:txBody>
          <a:bodyPr/>
          <a:lstStyle/>
          <a:p>
            <a:pPr>
              <a:defRPr/>
            </a:pPr>
            <a:fld id="{896BB770-7ED6-46A2-8CFD-BA95C09312EA}" type="slidenum">
              <a:rPr lang="en-US" altLang="en-US" smtClean="0"/>
              <a:pPr>
                <a:defRPr/>
              </a:pPr>
              <a:t>11</a:t>
            </a:fld>
            <a:endParaRPr lang="en-US" altLang="en-US"/>
          </a:p>
        </p:txBody>
      </p:sp>
      <p:sp>
        <p:nvSpPr>
          <p:cNvPr id="5" name="TextBox 4">
            <a:extLst>
              <a:ext uri="{FF2B5EF4-FFF2-40B4-BE49-F238E27FC236}">
                <a16:creationId xmlns:a16="http://schemas.microsoft.com/office/drawing/2014/main" id="{DB4B8107-F17D-427D-A360-1F40C313B19D}"/>
              </a:ext>
            </a:extLst>
          </p:cNvPr>
          <p:cNvSpPr txBox="1"/>
          <p:nvPr/>
        </p:nvSpPr>
        <p:spPr>
          <a:xfrm>
            <a:off x="609600" y="4724400"/>
            <a:ext cx="8229600" cy="1384995"/>
          </a:xfrm>
          <a:prstGeom prst="rect">
            <a:avLst/>
          </a:prstGeom>
          <a:noFill/>
        </p:spPr>
        <p:txBody>
          <a:bodyPr wrap="square" rtlCol="0">
            <a:spAutoFit/>
          </a:bodyPr>
          <a:lstStyle/>
          <a:p>
            <a:r>
              <a:rPr lang="en-US" sz="1400" dirty="0"/>
              <a:t>The figure shows how the responsibility for security varies with the type of service model in use.</a:t>
            </a:r>
          </a:p>
          <a:p>
            <a:endParaRPr lang="en-US" sz="1400" dirty="0"/>
          </a:p>
          <a:p>
            <a:r>
              <a:rPr lang="en-US" sz="1400" dirty="0"/>
              <a:t>In the example of IaaS, you can see the responsibility for network security lies with both parties. The CSP secures the physical network but configuring the virtual network on top (implemented as Virtual Private Cloud or VPC) including trust zones and access to resources therein is the customer’s responsibility. </a:t>
            </a:r>
          </a:p>
        </p:txBody>
      </p:sp>
      <p:pic>
        <p:nvPicPr>
          <p:cNvPr id="6" name="Picture 5" descr="Figure shows how responsibility for security varies by service model.">
            <a:extLst>
              <a:ext uri="{FF2B5EF4-FFF2-40B4-BE49-F238E27FC236}">
                <a16:creationId xmlns:a16="http://schemas.microsoft.com/office/drawing/2014/main" id="{FC6D4E81-6D4A-4763-A0FA-A5128E7DAC57}"/>
              </a:ext>
            </a:extLst>
          </p:cNvPr>
          <p:cNvPicPr>
            <a:picLocks noChangeAspect="1"/>
          </p:cNvPicPr>
          <p:nvPr/>
        </p:nvPicPr>
        <p:blipFill>
          <a:blip r:embed="rId3"/>
          <a:stretch>
            <a:fillRect/>
          </a:stretch>
        </p:blipFill>
        <p:spPr>
          <a:xfrm>
            <a:off x="1828800" y="914400"/>
            <a:ext cx="5486400" cy="3385358"/>
          </a:xfrm>
          <a:prstGeom prst="rect">
            <a:avLst/>
          </a:prstGeom>
        </p:spPr>
      </p:pic>
      <p:sp>
        <p:nvSpPr>
          <p:cNvPr id="7" name="TextBox 4">
            <a:extLst>
              <a:ext uri="{FF2B5EF4-FFF2-40B4-BE49-F238E27FC236}">
                <a16:creationId xmlns:a16="http://schemas.microsoft.com/office/drawing/2014/main" id="{3E7FDCAD-2D61-AEF5-24F8-3A608CD60D3A}"/>
              </a:ext>
            </a:extLst>
          </p:cNvPr>
          <p:cNvSpPr txBox="1"/>
          <p:nvPr/>
        </p:nvSpPr>
        <p:spPr>
          <a:xfrm>
            <a:off x="3429000" y="4218007"/>
            <a:ext cx="3876392" cy="261610"/>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r>
              <a:rPr lang="en-US" sz="1100" dirty="0"/>
              <a:t>Original Source: Practical Cloud Security by Chris Dotson</a:t>
            </a:r>
          </a:p>
        </p:txBody>
      </p:sp>
    </p:spTree>
    <p:extLst>
      <p:ext uri="{BB962C8B-B14F-4D97-AF65-F5344CB8AC3E}">
        <p14:creationId xmlns:p14="http://schemas.microsoft.com/office/powerpoint/2010/main" val="22859636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 y="0"/>
            <a:ext cx="91437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03504" y="802955"/>
            <a:ext cx="3574747" cy="1454051"/>
          </a:xfrm>
        </p:spPr>
        <p:txBody>
          <a:bodyPr vert="horz" lIns="91440" tIns="45720" rIns="91440" bIns="45720" rtlCol="0" anchor="ctr">
            <a:normAutofit/>
          </a:bodyPr>
          <a:lstStyle/>
          <a:p>
            <a:pPr algn="l" eaLnBrk="1" hangingPunct="1">
              <a:lnSpc>
                <a:spcPct val="90000"/>
              </a:lnSpc>
            </a:pPr>
            <a:r>
              <a:rPr lang="en-US" sz="3100" b="1" kern="1200">
                <a:latin typeface="+mj-lt"/>
                <a:ea typeface="+mj-ea"/>
                <a:cs typeface="+mj-cs"/>
              </a:rPr>
              <a:t>Data Security</a:t>
            </a:r>
          </a:p>
        </p:txBody>
      </p:sp>
      <p:sp>
        <p:nvSpPr>
          <p:cNvPr id="6" name="TextBox 5">
            <a:extLst>
              <a:ext uri="{FF2B5EF4-FFF2-40B4-BE49-F238E27FC236}">
                <a16:creationId xmlns:a16="http://schemas.microsoft.com/office/drawing/2014/main" id="{705A7574-378E-487D-9187-F1462E6A523F}"/>
              </a:ext>
            </a:extLst>
          </p:cNvPr>
          <p:cNvSpPr txBox="1"/>
          <p:nvPr/>
        </p:nvSpPr>
        <p:spPr>
          <a:xfrm>
            <a:off x="603504" y="2421683"/>
            <a:ext cx="3574461" cy="3353476"/>
          </a:xfrm>
          <a:prstGeom prst="rect">
            <a:avLst/>
          </a:prstGeom>
        </p:spPr>
        <p:txBody>
          <a:bodyPr vert="horz" lIns="91440" tIns="45720" rIns="91440" bIns="45720" rtlCol="0" anchor="t">
            <a:normAutofit/>
          </a:bodyPr>
          <a:lstStyle/>
          <a:p>
            <a:pPr indent="-228600" eaLnBrk="1" hangingPunct="1">
              <a:lnSpc>
                <a:spcPct val="90000"/>
              </a:lnSpc>
              <a:spcAft>
                <a:spcPts val="600"/>
              </a:spcAft>
              <a:buFont typeface="Arial" panose="020B0604020202020204" pitchFamily="34" charset="0"/>
              <a:buChar char="•"/>
            </a:pPr>
            <a:r>
              <a:rPr lang="en-US" sz="1200">
                <a:solidFill>
                  <a:schemeClr val="tx2"/>
                </a:solidFill>
                <a:latin typeface="+mn-lt"/>
              </a:rPr>
              <a:t>Data security applies to stored data as well as data in transit. The CIA triad serves as the foundation for data security and is defined by the following three components:</a:t>
            </a:r>
          </a:p>
          <a:p>
            <a:pPr indent="-228600" eaLnBrk="1" hangingPunct="1">
              <a:lnSpc>
                <a:spcPct val="90000"/>
              </a:lnSpc>
              <a:spcAft>
                <a:spcPts val="600"/>
              </a:spcAft>
              <a:buFont typeface="Arial" panose="020B0604020202020204" pitchFamily="34" charset="0"/>
              <a:buChar char="•"/>
            </a:pPr>
            <a:endParaRPr lang="en-US" sz="1200">
              <a:solidFill>
                <a:schemeClr val="tx2"/>
              </a:solidFill>
              <a:latin typeface="+mn-lt"/>
            </a:endParaRPr>
          </a:p>
          <a:p>
            <a:pPr marL="285750" indent="-228600" eaLnBrk="1" hangingPunct="1">
              <a:lnSpc>
                <a:spcPct val="90000"/>
              </a:lnSpc>
              <a:spcAft>
                <a:spcPts val="600"/>
              </a:spcAft>
              <a:buFont typeface="Arial" panose="020B0604020202020204" pitchFamily="34" charset="0"/>
              <a:buChar char="•"/>
            </a:pPr>
            <a:r>
              <a:rPr lang="en-US" sz="1200" b="1">
                <a:solidFill>
                  <a:schemeClr val="tx2"/>
                </a:solidFill>
                <a:latin typeface="+mn-lt"/>
              </a:rPr>
              <a:t>Data Confidentiality </a:t>
            </a:r>
            <a:r>
              <a:rPr lang="en-US" sz="1200">
                <a:solidFill>
                  <a:schemeClr val="tx2"/>
                </a:solidFill>
                <a:latin typeface="+mn-lt"/>
              </a:rPr>
              <a:t>– Ensures only authorized parties can access data</a:t>
            </a:r>
          </a:p>
          <a:p>
            <a:pPr marL="285750" indent="-228600" eaLnBrk="1" hangingPunct="1">
              <a:lnSpc>
                <a:spcPct val="90000"/>
              </a:lnSpc>
              <a:spcAft>
                <a:spcPts val="600"/>
              </a:spcAft>
              <a:buFont typeface="Arial" panose="020B0604020202020204" pitchFamily="34" charset="0"/>
              <a:buChar char="•"/>
            </a:pPr>
            <a:r>
              <a:rPr lang="en-US" sz="1200" b="1">
                <a:solidFill>
                  <a:schemeClr val="tx2"/>
                </a:solidFill>
                <a:latin typeface="+mn-lt"/>
              </a:rPr>
              <a:t>Data Integrity </a:t>
            </a:r>
            <a:r>
              <a:rPr lang="en-US" sz="1200">
                <a:solidFill>
                  <a:schemeClr val="tx2"/>
                </a:solidFill>
                <a:latin typeface="+mn-lt"/>
              </a:rPr>
              <a:t>– Ensures that data has not been modified intentionally or unintentionally and comes from a trusted source</a:t>
            </a:r>
          </a:p>
          <a:p>
            <a:pPr marL="285750" indent="-228600" eaLnBrk="1" hangingPunct="1">
              <a:lnSpc>
                <a:spcPct val="90000"/>
              </a:lnSpc>
              <a:spcAft>
                <a:spcPts val="600"/>
              </a:spcAft>
              <a:buFont typeface="Arial" panose="020B0604020202020204" pitchFamily="34" charset="0"/>
              <a:buChar char="•"/>
            </a:pPr>
            <a:r>
              <a:rPr lang="en-US" sz="1200" b="1">
                <a:solidFill>
                  <a:schemeClr val="tx2"/>
                </a:solidFill>
                <a:latin typeface="+mn-lt"/>
              </a:rPr>
              <a:t>Data Availability </a:t>
            </a:r>
            <a:r>
              <a:rPr lang="en-US" sz="1200">
                <a:solidFill>
                  <a:schemeClr val="tx2"/>
                </a:solidFill>
                <a:latin typeface="+mn-lt"/>
              </a:rPr>
              <a:t>– Ensures that data is accessible to users whenever needed</a:t>
            </a:r>
          </a:p>
          <a:p>
            <a:pPr marL="285750" indent="-228600" eaLnBrk="1" hangingPunct="1">
              <a:lnSpc>
                <a:spcPct val="90000"/>
              </a:lnSpc>
              <a:spcAft>
                <a:spcPts val="600"/>
              </a:spcAft>
              <a:buFont typeface="Arial" panose="020B0604020202020204" pitchFamily="34" charset="0"/>
              <a:buChar char="•"/>
            </a:pPr>
            <a:endParaRPr lang="en-US" sz="1200">
              <a:solidFill>
                <a:schemeClr val="tx2"/>
              </a:solidFill>
              <a:latin typeface="+mn-lt"/>
            </a:endParaRPr>
          </a:p>
          <a:p>
            <a:pPr indent="-228600" eaLnBrk="1" hangingPunct="1">
              <a:lnSpc>
                <a:spcPct val="90000"/>
              </a:lnSpc>
              <a:spcAft>
                <a:spcPts val="600"/>
              </a:spcAft>
              <a:buFont typeface="Arial" panose="020B0604020202020204" pitchFamily="34" charset="0"/>
              <a:buChar char="•"/>
            </a:pPr>
            <a:r>
              <a:rPr lang="en-US" sz="1200">
                <a:solidFill>
                  <a:schemeClr val="tx2"/>
                </a:solidFill>
                <a:latin typeface="+mn-lt"/>
              </a:rPr>
              <a:t>Data confidentiality is achieved with encryption. Data authentication and integrity is achieved with digital signatures.</a:t>
            </a:r>
          </a:p>
        </p:txBody>
      </p:sp>
      <p:grpSp>
        <p:nvGrpSpPr>
          <p:cNvPr id="28" name="Group 27">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63680" y="-16714"/>
            <a:ext cx="4780320" cy="6874714"/>
            <a:chOff x="5818240" y="-1"/>
            <a:chExt cx="6373761" cy="6874714"/>
          </a:xfrm>
        </p:grpSpPr>
        <p:sp>
          <p:nvSpPr>
            <p:cNvPr id="29" name="Freeform: Shape 28">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9" name="Picture 18" descr="The figure depicts the three important components of data security.">
            <a:extLst>
              <a:ext uri="{FF2B5EF4-FFF2-40B4-BE49-F238E27FC236}">
                <a16:creationId xmlns:a16="http://schemas.microsoft.com/office/drawing/2014/main" id="{7AB5B546-AB7F-401E-AA8F-1D65D393446F}"/>
              </a:ext>
            </a:extLst>
          </p:cNvPr>
          <p:cNvPicPr>
            <a:picLocks noChangeAspect="1"/>
          </p:cNvPicPr>
          <p:nvPr/>
        </p:nvPicPr>
        <p:blipFill>
          <a:blip r:embed="rId3"/>
          <a:stretch>
            <a:fillRect/>
          </a:stretch>
        </p:blipFill>
        <p:spPr>
          <a:xfrm>
            <a:off x="5781294" y="2800449"/>
            <a:ext cx="3106674" cy="2180646"/>
          </a:xfrm>
          <a:prstGeom prst="rect">
            <a:avLst/>
          </a:prstGeom>
        </p:spPr>
      </p:pic>
      <p:sp>
        <p:nvSpPr>
          <p:cNvPr id="4" name="Slide Number Placeholder 3">
            <a:extLst>
              <a:ext uri="{FF2B5EF4-FFF2-40B4-BE49-F238E27FC236}">
                <a16:creationId xmlns:a16="http://schemas.microsoft.com/office/drawing/2014/main" id="{5FF9922F-7B1C-43A6-821E-F94002234A57}"/>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896BB770-7ED6-46A2-8CFD-BA95C09312EA}" type="slidenum">
              <a:rPr lang="en-US" altLang="en-US" sz="1200" smtClean="0">
                <a:solidFill>
                  <a:schemeClr val="tx1">
                    <a:tint val="75000"/>
                  </a:schemeClr>
                </a:solidFill>
                <a:latin typeface="+mn-lt"/>
              </a:rPr>
              <a:pPr>
                <a:spcAft>
                  <a:spcPts val="600"/>
                </a:spcAft>
                <a:defRPr/>
              </a:pPr>
              <a:t>12</a:t>
            </a:fld>
            <a:endParaRPr lang="en-US" altLang="en-US" sz="1200">
              <a:solidFill>
                <a:schemeClr val="tx1">
                  <a:tint val="75000"/>
                </a:schemeClr>
              </a:solidFill>
              <a:latin typeface="+mn-lt"/>
            </a:endParaRPr>
          </a:p>
        </p:txBody>
      </p:sp>
    </p:spTree>
    <p:extLst>
      <p:ext uri="{BB962C8B-B14F-4D97-AF65-F5344CB8AC3E}">
        <p14:creationId xmlns:p14="http://schemas.microsoft.com/office/powerpoint/2010/main" val="2487293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1552"/>
            <a:ext cx="9140228" cy="1143000"/>
          </a:xfrm>
        </p:spPr>
        <p:txBody>
          <a:bodyPr/>
          <a:lstStyle/>
          <a:p>
            <a:r>
              <a:rPr lang="en-US" dirty="0"/>
              <a:t>Types of Encryption</a:t>
            </a:r>
          </a:p>
        </p:txBody>
      </p:sp>
      <p:sp>
        <p:nvSpPr>
          <p:cNvPr id="3" name="TextBox 2">
            <a:extLst>
              <a:ext uri="{FF2B5EF4-FFF2-40B4-BE49-F238E27FC236}">
                <a16:creationId xmlns:a16="http://schemas.microsoft.com/office/drawing/2014/main" id="{7E1732C3-858C-4DAD-8691-F48C4744C707}"/>
              </a:ext>
            </a:extLst>
          </p:cNvPr>
          <p:cNvSpPr txBox="1"/>
          <p:nvPr/>
        </p:nvSpPr>
        <p:spPr>
          <a:xfrm>
            <a:off x="152400" y="1131447"/>
            <a:ext cx="8987828" cy="4031873"/>
          </a:xfrm>
          <a:prstGeom prst="rect">
            <a:avLst/>
          </a:prstGeom>
          <a:noFill/>
        </p:spPr>
        <p:txBody>
          <a:bodyPr wrap="square" rtlCol="0">
            <a:spAutoFit/>
          </a:bodyPr>
          <a:lstStyle/>
          <a:p>
            <a:r>
              <a:rPr lang="en-US" dirty="0"/>
              <a:t>There are two broad categories of encryption:</a:t>
            </a:r>
          </a:p>
          <a:p>
            <a:endParaRPr lang="en-US" dirty="0"/>
          </a:p>
          <a:p>
            <a:pPr marL="285750" indent="-285750">
              <a:buFont typeface="Arial" panose="020B0604020202020204" pitchFamily="34" charset="0"/>
              <a:buChar char="•"/>
            </a:pPr>
            <a:r>
              <a:rPr lang="en-US" b="1" dirty="0"/>
              <a:t>Symmetric Encryption  </a:t>
            </a:r>
          </a:p>
          <a:p>
            <a:pPr marL="742950" lvl="1" indent="-285750">
              <a:buFont typeface="Arial" panose="020B0604020202020204" pitchFamily="34" charset="0"/>
              <a:buChar char="•"/>
            </a:pPr>
            <a:r>
              <a:rPr lang="en-US" sz="1400" dirty="0"/>
              <a:t>Uses a single (secret) key to encrypt and decrypt data</a:t>
            </a:r>
          </a:p>
          <a:p>
            <a:pPr marL="742950" lvl="1" indent="-285750">
              <a:buFont typeface="Arial" panose="020B0604020202020204" pitchFamily="34" charset="0"/>
              <a:buChar char="•"/>
            </a:pPr>
            <a:r>
              <a:rPr lang="en-US" sz="1400" dirty="0"/>
              <a:t>Both the sender and receiver must have the secret key. To deliver the key safely to the receiver, it is generated in a separate process and transmitted before communication begins.</a:t>
            </a:r>
          </a:p>
          <a:p>
            <a:pPr marL="742950" lvl="1" indent="-285750">
              <a:buFont typeface="Arial" panose="020B0604020202020204" pitchFamily="34" charset="0"/>
              <a:buChar char="•"/>
            </a:pPr>
            <a:r>
              <a:rPr lang="en-US" sz="1400" dirty="0"/>
              <a:t>Advanced Encryption Standard (AES) is the strongest symmetric algorithm that we have today.</a:t>
            </a:r>
          </a:p>
          <a:p>
            <a:endParaRPr lang="en-US" sz="1600" b="1" dirty="0"/>
          </a:p>
          <a:p>
            <a:pPr marL="285750" indent="-285750">
              <a:buFont typeface="Arial" panose="020B0604020202020204" pitchFamily="34" charset="0"/>
              <a:buChar char="•"/>
            </a:pPr>
            <a:r>
              <a:rPr lang="en-US" b="1" dirty="0"/>
              <a:t>Asymmetric encryption</a:t>
            </a:r>
          </a:p>
          <a:p>
            <a:pPr marL="742950" lvl="1" indent="-285750">
              <a:buFont typeface="Arial" panose="020B0604020202020204" pitchFamily="34" charset="0"/>
              <a:buChar char="•"/>
            </a:pPr>
            <a:r>
              <a:rPr lang="en-US" sz="1400" dirty="0"/>
              <a:t>Uses two different but mathematically related keys – public and private key</a:t>
            </a:r>
          </a:p>
          <a:p>
            <a:pPr marL="742950" lvl="1" indent="-285750">
              <a:buFont typeface="Arial" panose="020B0604020202020204" pitchFamily="34" charset="0"/>
              <a:buChar char="•"/>
            </a:pPr>
            <a:r>
              <a:rPr lang="en-US" sz="1400" dirty="0"/>
              <a:t>The private key is only known to the owner of the key pair and must be kept secret, but the public key can be shared freely.</a:t>
            </a:r>
          </a:p>
          <a:p>
            <a:pPr marL="742950" lvl="1" indent="-285750">
              <a:buFont typeface="Arial" panose="020B0604020202020204" pitchFamily="34" charset="0"/>
              <a:buChar char="•"/>
            </a:pPr>
            <a:r>
              <a:rPr lang="en-US" sz="1400" dirty="0"/>
              <a:t>Data is encrypted using the recipient’s public key and decrypted only using the private key.</a:t>
            </a:r>
          </a:p>
          <a:p>
            <a:pPr marL="742950" lvl="1" indent="-285750">
              <a:buFont typeface="Arial" panose="020B0604020202020204" pitchFamily="34" charset="0"/>
              <a:buChar char="•"/>
            </a:pPr>
            <a:r>
              <a:rPr lang="en-US" sz="1400" dirty="0"/>
              <a:t>For e.g., Bob wants to send a message to Alice and uses Alice’s public key to encrypt the message. Alice then uses her own private key to decrypt and read the message.</a:t>
            </a:r>
          </a:p>
          <a:p>
            <a:pPr marL="742950" lvl="1" indent="-285750">
              <a:buFont typeface="Arial" panose="020B0604020202020204" pitchFamily="34" charset="0"/>
              <a:buChar char="•"/>
            </a:pPr>
            <a:r>
              <a:rPr lang="en-US" sz="1400" dirty="0"/>
              <a:t>One of the most popular asymmetric algorithm is RSA (Rivest-Shamir-Adleman; named after the developers of the algorithm). It was developed in 1977 and published for commercial use.</a:t>
            </a:r>
          </a:p>
        </p:txBody>
      </p:sp>
      <p:sp>
        <p:nvSpPr>
          <p:cNvPr id="5" name="Slide Number Placeholder 4">
            <a:extLst>
              <a:ext uri="{FF2B5EF4-FFF2-40B4-BE49-F238E27FC236}">
                <a16:creationId xmlns:a16="http://schemas.microsoft.com/office/drawing/2014/main" id="{6EEDE6D6-C3C6-414D-BAD9-639648A63580}"/>
              </a:ext>
            </a:extLst>
          </p:cNvPr>
          <p:cNvSpPr>
            <a:spLocks noGrp="1"/>
          </p:cNvSpPr>
          <p:nvPr>
            <p:ph type="sldNum" sz="quarter" idx="12"/>
          </p:nvPr>
        </p:nvSpPr>
        <p:spPr/>
        <p:txBody>
          <a:bodyPr/>
          <a:lstStyle/>
          <a:p>
            <a:pPr>
              <a:defRPr/>
            </a:pPr>
            <a:fld id="{896BB770-7ED6-46A2-8CFD-BA95C09312EA}" type="slidenum">
              <a:rPr lang="en-US" altLang="en-US" smtClean="0"/>
              <a:pPr>
                <a:defRPr/>
              </a:pPr>
              <a:t>13</a:t>
            </a:fld>
            <a:endParaRPr lang="en-US" altLang="en-US" dirty="0"/>
          </a:p>
        </p:txBody>
      </p:sp>
    </p:spTree>
    <p:extLst>
      <p:ext uri="{BB962C8B-B14F-4D97-AF65-F5344CB8AC3E}">
        <p14:creationId xmlns:p14="http://schemas.microsoft.com/office/powerpoint/2010/main" val="501090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0"/>
            <a:ext cx="8229600" cy="1143000"/>
          </a:xfrm>
        </p:spPr>
        <p:txBody>
          <a:bodyPr/>
          <a:lstStyle/>
          <a:p>
            <a:r>
              <a:rPr lang="en-US"/>
              <a:t>Digital Signatures</a:t>
            </a:r>
            <a:endParaRPr lang="en-US" dirty="0"/>
          </a:p>
        </p:txBody>
      </p:sp>
      <p:sp>
        <p:nvSpPr>
          <p:cNvPr id="3" name="TextBox 2">
            <a:extLst>
              <a:ext uri="{FF2B5EF4-FFF2-40B4-BE49-F238E27FC236}">
                <a16:creationId xmlns:a16="http://schemas.microsoft.com/office/drawing/2014/main" id="{7E1732C3-858C-4DAD-8691-F48C4744C707}"/>
              </a:ext>
            </a:extLst>
          </p:cNvPr>
          <p:cNvSpPr txBox="1"/>
          <p:nvPr/>
        </p:nvSpPr>
        <p:spPr>
          <a:xfrm>
            <a:off x="457200" y="1066801"/>
            <a:ext cx="7924800" cy="5170646"/>
          </a:xfrm>
          <a:prstGeom prst="rect">
            <a:avLst/>
          </a:prstGeom>
          <a:noFill/>
        </p:spPr>
        <p:txBody>
          <a:bodyPr wrap="square" rtlCol="0">
            <a:spAutoFit/>
          </a:bodyPr>
          <a:lstStyle/>
          <a:p>
            <a:endParaRPr lang="en-US" b="1"/>
          </a:p>
          <a:p>
            <a:r>
              <a:rPr lang="en-US" b="1"/>
              <a:t>Digital Signatures </a:t>
            </a:r>
          </a:p>
          <a:p>
            <a:pPr marL="285750" indent="-285750">
              <a:buFont typeface="Arial" panose="020B0604020202020204" pitchFamily="34" charset="0"/>
              <a:buChar char="•"/>
            </a:pPr>
            <a:r>
              <a:rPr lang="en-US" sz="1400"/>
              <a:t>A digital signature is a type of electronic signature which is used to validate the authenticity and integrity of a message such as an email, a credit card transaction, etc.</a:t>
            </a:r>
          </a:p>
          <a:p>
            <a:pPr marL="285750" indent="-285750">
              <a:buFont typeface="Arial" panose="020B0604020202020204" pitchFamily="34" charset="0"/>
              <a:buChar char="•"/>
            </a:pPr>
            <a:r>
              <a:rPr lang="en-US" sz="1400"/>
              <a:t>A hash function is applied to the data in the message to generate a hash value. </a:t>
            </a:r>
          </a:p>
          <a:p>
            <a:pPr marL="285750" indent="-285750">
              <a:buFont typeface="Arial" panose="020B0604020202020204" pitchFamily="34" charset="0"/>
              <a:buChar char="•"/>
            </a:pPr>
            <a:r>
              <a:rPr lang="en-US" sz="1400"/>
              <a:t>The sender’s private key is then used to encrypt the hash value and create the digital signature. </a:t>
            </a:r>
          </a:p>
          <a:p>
            <a:pPr marL="285750" indent="-285750">
              <a:buFont typeface="Arial" panose="020B0604020202020204" pitchFamily="34" charset="0"/>
              <a:buChar char="•"/>
            </a:pPr>
            <a:r>
              <a:rPr lang="en-US" sz="1400"/>
              <a:t>Receiving parties use the public key of the sender to validate the hash. If the message is tampered with, the signature is invalidated.</a:t>
            </a:r>
          </a:p>
          <a:p>
            <a:pPr marL="285750" indent="-285750">
              <a:buFont typeface="Arial" panose="020B0604020202020204" pitchFamily="34" charset="0"/>
              <a:buChar char="•"/>
            </a:pPr>
            <a:r>
              <a:rPr lang="en-US" sz="1400"/>
              <a:t>There are many popular hashing algorithms in use today namely, Secure Hashing Algorithm (SHA-1, SHA-2, SHA-256) and Message Digest 5 (MD5).</a:t>
            </a:r>
          </a:p>
          <a:p>
            <a:pPr marL="285750" indent="-285750">
              <a:buFont typeface="Arial" panose="020B0604020202020204" pitchFamily="34" charset="0"/>
              <a:buChar char="•"/>
            </a:pPr>
            <a:endParaRPr lang="en-US" sz="1400"/>
          </a:p>
          <a:p>
            <a:r>
              <a:rPr lang="en-US" sz="1400" b="1"/>
              <a:t>What is Public Key Infrastructure or PKI?</a:t>
            </a:r>
          </a:p>
          <a:p>
            <a:r>
              <a:rPr lang="en-US" sz="1400"/>
              <a:t>The challenge with asymmetric encryption and digital signatures is how do you verify the authenticity of the public key? How do you know that it belongs to the same entity that you think it does?</a:t>
            </a:r>
          </a:p>
          <a:p>
            <a:r>
              <a:rPr lang="en-US" sz="1400"/>
              <a:t>The challenge is resolved by PKI. The Certificate Authority (CA) in the PKI hierarchy is responsible for issuing, renewing, and revoking digital certificates to entities such as users, computers, applications, etc. Each digital certificate consists of a unique private and related public key pair.</a:t>
            </a:r>
          </a:p>
          <a:p>
            <a:endParaRPr lang="en-US" sz="1400"/>
          </a:p>
          <a:p>
            <a:r>
              <a:rPr lang="en-US" sz="1400"/>
              <a:t>A very common analogy used to explain this concept is the DMV. Just as we trust the driver’s license issued to people by the DMV, we trust the digital certificates that are issued to entities by the CA.</a:t>
            </a:r>
            <a:endParaRPr lang="en-US" sz="1400" dirty="0"/>
          </a:p>
        </p:txBody>
      </p:sp>
      <p:sp>
        <p:nvSpPr>
          <p:cNvPr id="4" name="Slide Number Placeholder 3">
            <a:extLst>
              <a:ext uri="{FF2B5EF4-FFF2-40B4-BE49-F238E27FC236}">
                <a16:creationId xmlns:a16="http://schemas.microsoft.com/office/drawing/2014/main" id="{F871B84D-E90E-418F-8FEB-C24CD70F6575}"/>
              </a:ext>
            </a:extLst>
          </p:cNvPr>
          <p:cNvSpPr>
            <a:spLocks noGrp="1"/>
          </p:cNvSpPr>
          <p:nvPr>
            <p:ph type="sldNum" sz="quarter" idx="12"/>
          </p:nvPr>
        </p:nvSpPr>
        <p:spPr/>
        <p:txBody>
          <a:bodyPr/>
          <a:lstStyle/>
          <a:p>
            <a:pPr>
              <a:defRPr/>
            </a:pPr>
            <a:fld id="{896BB770-7ED6-46A2-8CFD-BA95C09312EA}" type="slidenum">
              <a:rPr lang="en-US" altLang="en-US" smtClean="0"/>
              <a:pPr>
                <a:defRPr/>
              </a:pPr>
              <a:t>14</a:t>
            </a:fld>
            <a:endParaRPr lang="en-US" altLang="en-US" dirty="0"/>
          </a:p>
        </p:txBody>
      </p:sp>
    </p:spTree>
    <p:extLst>
      <p:ext uri="{BB962C8B-B14F-4D97-AF65-F5344CB8AC3E}">
        <p14:creationId xmlns:p14="http://schemas.microsoft.com/office/powerpoint/2010/main" val="8093900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2D2BB-A548-4BD6-AD47-ECFE8D958229}"/>
              </a:ext>
            </a:extLst>
          </p:cNvPr>
          <p:cNvSpPr>
            <a:spLocks noGrp="1"/>
          </p:cNvSpPr>
          <p:nvPr>
            <p:ph type="title"/>
          </p:nvPr>
        </p:nvSpPr>
        <p:spPr>
          <a:xfrm>
            <a:off x="457200" y="0"/>
            <a:ext cx="8229600" cy="1143000"/>
          </a:xfrm>
        </p:spPr>
        <p:txBody>
          <a:bodyPr/>
          <a:lstStyle/>
          <a:p>
            <a:r>
              <a:rPr lang="en-US" dirty="0"/>
              <a:t>Encryption Protocols</a:t>
            </a:r>
          </a:p>
        </p:txBody>
      </p:sp>
      <p:sp>
        <p:nvSpPr>
          <p:cNvPr id="3" name="Slide Number Placeholder 2">
            <a:extLst>
              <a:ext uri="{FF2B5EF4-FFF2-40B4-BE49-F238E27FC236}">
                <a16:creationId xmlns:a16="http://schemas.microsoft.com/office/drawing/2014/main" id="{269CD756-175F-46E7-AB08-3A52FB460152}"/>
              </a:ext>
            </a:extLst>
          </p:cNvPr>
          <p:cNvSpPr>
            <a:spLocks noGrp="1"/>
          </p:cNvSpPr>
          <p:nvPr>
            <p:ph type="sldNum" sz="quarter" idx="12"/>
          </p:nvPr>
        </p:nvSpPr>
        <p:spPr/>
        <p:txBody>
          <a:bodyPr/>
          <a:lstStyle/>
          <a:p>
            <a:pPr>
              <a:defRPr/>
            </a:pPr>
            <a:fld id="{896BB770-7ED6-46A2-8CFD-BA95C09312EA}" type="slidenum">
              <a:rPr lang="en-US" altLang="en-US" smtClean="0"/>
              <a:pPr>
                <a:defRPr/>
              </a:pPr>
              <a:t>15</a:t>
            </a:fld>
            <a:endParaRPr lang="en-US" altLang="en-US"/>
          </a:p>
        </p:txBody>
      </p:sp>
      <p:sp>
        <p:nvSpPr>
          <p:cNvPr id="4" name="TextBox 3">
            <a:extLst>
              <a:ext uri="{FF2B5EF4-FFF2-40B4-BE49-F238E27FC236}">
                <a16:creationId xmlns:a16="http://schemas.microsoft.com/office/drawing/2014/main" id="{931BB71A-9CB2-430B-8A64-191A325AD905}"/>
              </a:ext>
            </a:extLst>
          </p:cNvPr>
          <p:cNvSpPr txBox="1"/>
          <p:nvPr/>
        </p:nvSpPr>
        <p:spPr>
          <a:xfrm>
            <a:off x="533400" y="1676400"/>
            <a:ext cx="8229600" cy="3139321"/>
          </a:xfrm>
          <a:prstGeom prst="rect">
            <a:avLst/>
          </a:prstGeom>
          <a:noFill/>
        </p:spPr>
        <p:txBody>
          <a:bodyPr wrap="square" rtlCol="0">
            <a:spAutoFit/>
          </a:bodyPr>
          <a:lstStyle/>
          <a:p>
            <a:pPr marL="285750" indent="-285750">
              <a:buFont typeface="Arial" panose="020B0604020202020204" pitchFamily="34" charset="0"/>
              <a:buChar char="•"/>
            </a:pPr>
            <a:r>
              <a:rPr lang="en-US" b="1" dirty="0"/>
              <a:t>HTTPS</a:t>
            </a:r>
          </a:p>
          <a:p>
            <a:pPr marL="742950" lvl="1" indent="-285750">
              <a:buFont typeface="Arial" panose="020B0604020202020204" pitchFamily="34" charset="0"/>
              <a:buChar char="•"/>
            </a:pPr>
            <a:r>
              <a:rPr lang="en-US" sz="1600" dirty="0"/>
              <a:t>Many public cloud services can be accessed over HTTPS.</a:t>
            </a:r>
          </a:p>
          <a:p>
            <a:pPr marL="742950" lvl="1" indent="-285750">
              <a:buFont typeface="Arial" panose="020B0604020202020204" pitchFamily="34" charset="0"/>
              <a:buChar char="•"/>
            </a:pPr>
            <a:r>
              <a:rPr lang="en-US" sz="1600" dirty="0"/>
              <a:t>The underlying protocol for HTTPS is SSL/TLS which uses encryption and authentication to accomplish security.</a:t>
            </a:r>
          </a:p>
          <a:p>
            <a:pPr marL="742950" lvl="1" indent="-285750">
              <a:buFont typeface="Arial" panose="020B0604020202020204" pitchFamily="34" charset="0"/>
              <a:buChar char="•"/>
            </a:pPr>
            <a:r>
              <a:rPr lang="en-US" sz="1600" dirty="0"/>
              <a:t>TLS is SSL’s successor with minor improvements.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VPN Tunnels</a:t>
            </a:r>
          </a:p>
          <a:p>
            <a:pPr marL="742950" lvl="1" indent="-285750">
              <a:buFont typeface="Arial" panose="020B0604020202020204" pitchFamily="34" charset="0"/>
              <a:buChar char="•"/>
            </a:pPr>
            <a:r>
              <a:rPr lang="en-US" sz="1600" dirty="0"/>
              <a:t>VPN tunnels are commonly used to securely extend an organization’s on-premise environment into the public cloud i.e., hybrid cloud .</a:t>
            </a:r>
          </a:p>
          <a:p>
            <a:pPr marL="742950" lvl="1" indent="-285750">
              <a:buFont typeface="Arial" panose="020B0604020202020204" pitchFamily="34" charset="0"/>
              <a:buChar char="•"/>
            </a:pPr>
            <a:r>
              <a:rPr lang="en-US" sz="1600" dirty="0"/>
              <a:t>VPN tunnels are built over the </a:t>
            </a:r>
            <a:r>
              <a:rPr lang="en-US" sz="1600" dirty="0" err="1"/>
              <a:t>IPSec</a:t>
            </a:r>
            <a:r>
              <a:rPr lang="en-US" sz="1600" dirty="0"/>
              <a:t> tunneling protocol.</a:t>
            </a:r>
          </a:p>
          <a:p>
            <a:pPr marL="742950" lvl="1" indent="-285750">
              <a:buFont typeface="Arial" panose="020B0604020202020204" pitchFamily="34" charset="0"/>
              <a:buChar char="•"/>
            </a:pPr>
            <a:r>
              <a:rPr lang="en-US" sz="1600" dirty="0" err="1"/>
              <a:t>IPSec</a:t>
            </a:r>
            <a:r>
              <a:rPr lang="en-US" sz="1600" dirty="0"/>
              <a:t> encrypts data by using PKI certificates or asymmetric encryption, and also offers authentication.  </a:t>
            </a:r>
          </a:p>
        </p:txBody>
      </p:sp>
      <p:sp>
        <p:nvSpPr>
          <p:cNvPr id="5" name="TextBox 4">
            <a:extLst>
              <a:ext uri="{FF2B5EF4-FFF2-40B4-BE49-F238E27FC236}">
                <a16:creationId xmlns:a16="http://schemas.microsoft.com/office/drawing/2014/main" id="{E2085B09-E4F7-465F-B44B-EB578C1A303F}"/>
              </a:ext>
            </a:extLst>
          </p:cNvPr>
          <p:cNvSpPr txBox="1"/>
          <p:nvPr/>
        </p:nvSpPr>
        <p:spPr>
          <a:xfrm>
            <a:off x="533400" y="5480513"/>
            <a:ext cx="3276600" cy="1015663"/>
          </a:xfrm>
          <a:prstGeom prst="rect">
            <a:avLst/>
          </a:prstGeom>
          <a:noFill/>
        </p:spPr>
        <p:txBody>
          <a:bodyPr wrap="square" rtlCol="0">
            <a:spAutoFit/>
          </a:bodyPr>
          <a:lstStyle/>
          <a:p>
            <a:r>
              <a:rPr lang="en-US" sz="1200" dirty="0"/>
              <a:t>HTTP – Hypertext Transfer Protocol Secure</a:t>
            </a:r>
          </a:p>
          <a:p>
            <a:r>
              <a:rPr lang="en-US" sz="1200" dirty="0"/>
              <a:t>SSL – Secure Sockets Layer</a:t>
            </a:r>
          </a:p>
          <a:p>
            <a:r>
              <a:rPr lang="en-US" sz="1200" dirty="0"/>
              <a:t>TLS – Transport Layer Security</a:t>
            </a:r>
          </a:p>
          <a:p>
            <a:r>
              <a:rPr lang="en-US" sz="1200" dirty="0"/>
              <a:t>VPN – Virtual Private Network</a:t>
            </a:r>
          </a:p>
          <a:p>
            <a:r>
              <a:rPr lang="en-US" sz="1200" dirty="0" err="1"/>
              <a:t>IPSec</a:t>
            </a:r>
            <a:r>
              <a:rPr lang="en-US" sz="1200" dirty="0"/>
              <a:t> – Internet Protocol Security</a:t>
            </a:r>
            <a:endParaRPr lang="en-US" dirty="0"/>
          </a:p>
        </p:txBody>
      </p:sp>
    </p:spTree>
    <p:extLst>
      <p:ext uri="{BB962C8B-B14F-4D97-AF65-F5344CB8AC3E}">
        <p14:creationId xmlns:p14="http://schemas.microsoft.com/office/powerpoint/2010/main" val="1468034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E20EB-D6C0-48CD-A739-902B606958F5}"/>
              </a:ext>
            </a:extLst>
          </p:cNvPr>
          <p:cNvSpPr>
            <a:spLocks noGrp="1"/>
          </p:cNvSpPr>
          <p:nvPr>
            <p:ph type="title"/>
          </p:nvPr>
        </p:nvSpPr>
        <p:spPr/>
        <p:txBody>
          <a:bodyPr/>
          <a:lstStyle/>
          <a:p>
            <a:r>
              <a:rPr lang="en-US" dirty="0"/>
              <a:t>What is Tokenization?</a:t>
            </a:r>
          </a:p>
        </p:txBody>
      </p:sp>
      <p:sp>
        <p:nvSpPr>
          <p:cNvPr id="3" name="Slide Number Placeholder 2">
            <a:extLst>
              <a:ext uri="{FF2B5EF4-FFF2-40B4-BE49-F238E27FC236}">
                <a16:creationId xmlns:a16="http://schemas.microsoft.com/office/drawing/2014/main" id="{75328224-0E65-4570-86B5-502765F365BF}"/>
              </a:ext>
            </a:extLst>
          </p:cNvPr>
          <p:cNvSpPr>
            <a:spLocks noGrp="1"/>
          </p:cNvSpPr>
          <p:nvPr>
            <p:ph type="sldNum" sz="quarter" idx="12"/>
          </p:nvPr>
        </p:nvSpPr>
        <p:spPr/>
        <p:txBody>
          <a:bodyPr/>
          <a:lstStyle/>
          <a:p>
            <a:pPr>
              <a:defRPr/>
            </a:pPr>
            <a:fld id="{896BB770-7ED6-46A2-8CFD-BA95C09312EA}" type="slidenum">
              <a:rPr lang="en-US" altLang="en-US" smtClean="0"/>
              <a:pPr>
                <a:defRPr/>
              </a:pPr>
              <a:t>16</a:t>
            </a:fld>
            <a:endParaRPr lang="en-US" altLang="en-US"/>
          </a:p>
        </p:txBody>
      </p:sp>
      <p:sp>
        <p:nvSpPr>
          <p:cNvPr id="5" name="TextBox 4">
            <a:extLst>
              <a:ext uri="{FF2B5EF4-FFF2-40B4-BE49-F238E27FC236}">
                <a16:creationId xmlns:a16="http://schemas.microsoft.com/office/drawing/2014/main" id="{CE17CEB5-E96C-4BD3-9765-1E95D65F0F2D}"/>
              </a:ext>
            </a:extLst>
          </p:cNvPr>
          <p:cNvSpPr txBox="1"/>
          <p:nvPr/>
        </p:nvSpPr>
        <p:spPr>
          <a:xfrm>
            <a:off x="495300" y="1600200"/>
            <a:ext cx="8153400" cy="2800767"/>
          </a:xfrm>
          <a:prstGeom prst="rect">
            <a:avLst/>
          </a:prstGeom>
          <a:noFill/>
        </p:spPr>
        <p:txBody>
          <a:bodyPr wrap="square">
            <a:spAutoFit/>
          </a:bodyPr>
          <a:lstStyle/>
          <a:p>
            <a:pPr marL="285750" indent="-285750">
              <a:buFont typeface="Arial" panose="020B0604020202020204" pitchFamily="34" charset="0"/>
              <a:buChar char="•"/>
            </a:pPr>
            <a:r>
              <a:rPr lang="en-US" sz="1600" dirty="0"/>
              <a:t>Tokenization is a </a:t>
            </a:r>
            <a:r>
              <a:rPr lang="en-US" sz="1600" u="sng" dirty="0"/>
              <a:t>data masking</a:t>
            </a:r>
            <a:r>
              <a:rPr lang="en-US" sz="1600" dirty="0"/>
              <a:t> technique implemented by organizations with regulatory requirements to prevent exposure of sensitive information such as Personally Identifiable Information (PII)</a:t>
            </a:r>
            <a:r>
              <a:rPr lang="en-US" sz="1600" baseline="30000" dirty="0"/>
              <a:t>1</a:t>
            </a:r>
            <a:r>
              <a:rPr lang="en-US" sz="1600" dirty="0"/>
              <a:t>, Personal Health Information (PHI), etc. </a:t>
            </a:r>
          </a:p>
          <a:p>
            <a:pPr marL="285750" indent="-285750">
              <a:buFont typeface="Arial" panose="020B0604020202020204" pitchFamily="34" charset="0"/>
              <a:buChar char="•"/>
            </a:pPr>
            <a:r>
              <a:rPr lang="en-US" sz="1600" dirty="0"/>
              <a:t>Randomly generated “tokens” are used as placeholders for sensitive data in the public cloud.  </a:t>
            </a:r>
          </a:p>
          <a:p>
            <a:pPr marL="285750" indent="-285750">
              <a:buFont typeface="Arial" panose="020B0604020202020204" pitchFamily="34" charset="0"/>
              <a:buChar char="•"/>
            </a:pPr>
            <a:r>
              <a:rPr lang="en-US" sz="1600" dirty="0"/>
              <a:t>There is no mathematical relationship between a token and the original value. Thus, tokens are useless if breached.</a:t>
            </a:r>
          </a:p>
          <a:p>
            <a:pPr marL="285750" indent="-285750">
              <a:buFont typeface="Arial" panose="020B0604020202020204" pitchFamily="34" charset="0"/>
              <a:buChar char="•"/>
            </a:pPr>
            <a:r>
              <a:rPr lang="en-US" sz="1600" dirty="0"/>
              <a:t>The process requires use of a token vault (a database) that stores the mapping between the tokens and the original value. The sensitive data remains in the vault which is secured via encryption.</a:t>
            </a:r>
          </a:p>
          <a:p>
            <a:r>
              <a:rPr lang="en-US" sz="1600" dirty="0"/>
              <a:t> </a:t>
            </a:r>
          </a:p>
        </p:txBody>
      </p:sp>
      <p:sp>
        <p:nvSpPr>
          <p:cNvPr id="6" name="TextBox 5">
            <a:extLst>
              <a:ext uri="{FF2B5EF4-FFF2-40B4-BE49-F238E27FC236}">
                <a16:creationId xmlns:a16="http://schemas.microsoft.com/office/drawing/2014/main" id="{87C286AC-556E-4A12-9020-1ACB77FAF241}"/>
              </a:ext>
            </a:extLst>
          </p:cNvPr>
          <p:cNvSpPr txBox="1"/>
          <p:nvPr/>
        </p:nvSpPr>
        <p:spPr>
          <a:xfrm>
            <a:off x="457200" y="5991885"/>
            <a:ext cx="7696200" cy="276999"/>
          </a:xfrm>
          <a:prstGeom prst="rect">
            <a:avLst/>
          </a:prstGeom>
          <a:noFill/>
        </p:spPr>
        <p:txBody>
          <a:bodyPr wrap="square" rtlCol="0">
            <a:spAutoFit/>
          </a:bodyPr>
          <a:lstStyle/>
          <a:p>
            <a:r>
              <a:rPr lang="en-US" sz="1200" baseline="30000" dirty="0"/>
              <a:t>1</a:t>
            </a:r>
            <a:r>
              <a:rPr lang="en-US" sz="1200" dirty="0"/>
              <a:t> Example of PII include social security number, credit card number, bank account number, etc.</a:t>
            </a:r>
          </a:p>
        </p:txBody>
      </p:sp>
    </p:spTree>
    <p:extLst>
      <p:ext uri="{BB962C8B-B14F-4D97-AF65-F5344CB8AC3E}">
        <p14:creationId xmlns:p14="http://schemas.microsoft.com/office/powerpoint/2010/main" val="1036350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37D0-76BF-4353-88D7-DA8ACB38D50F}"/>
              </a:ext>
            </a:extLst>
          </p:cNvPr>
          <p:cNvSpPr>
            <a:spLocks noGrp="1"/>
          </p:cNvSpPr>
          <p:nvPr>
            <p:ph type="title"/>
          </p:nvPr>
        </p:nvSpPr>
        <p:spPr>
          <a:xfrm>
            <a:off x="466435" y="9236"/>
            <a:ext cx="8229600" cy="1143000"/>
          </a:xfrm>
        </p:spPr>
        <p:txBody>
          <a:bodyPr/>
          <a:lstStyle/>
          <a:p>
            <a:r>
              <a:rPr lang="en-US" sz="3200" b="1" dirty="0"/>
              <a:t>Securing Virtual Networks in the Cloud</a:t>
            </a:r>
          </a:p>
        </p:txBody>
      </p:sp>
      <p:sp>
        <p:nvSpPr>
          <p:cNvPr id="7" name="TextBox 6">
            <a:extLst>
              <a:ext uri="{FF2B5EF4-FFF2-40B4-BE49-F238E27FC236}">
                <a16:creationId xmlns:a16="http://schemas.microsoft.com/office/drawing/2014/main" id="{CE7E9F2A-954D-48C2-AB0E-53A84768E636}"/>
              </a:ext>
            </a:extLst>
          </p:cNvPr>
          <p:cNvSpPr txBox="1"/>
          <p:nvPr/>
        </p:nvSpPr>
        <p:spPr>
          <a:xfrm>
            <a:off x="262080" y="1295400"/>
            <a:ext cx="8638309" cy="3908762"/>
          </a:xfrm>
          <a:prstGeom prst="rect">
            <a:avLst/>
          </a:prstGeom>
          <a:noFill/>
        </p:spPr>
        <p:txBody>
          <a:bodyPr wrap="square" rtlCol="0">
            <a:spAutoFit/>
          </a:bodyPr>
          <a:lstStyle/>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sz="1600" dirty="0">
                <a:solidFill>
                  <a:srgbClr val="000000"/>
                </a:solidFill>
              </a:rPr>
              <a:t>As discussed in Chapter 4, organizations can provision a “logically isolated virtual network” in the public cloud known as Virtual Private Cloud.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sz="1600" dirty="0">
                <a:solidFill>
                  <a:srgbClr val="000000"/>
                </a:solidFill>
              </a:rPr>
              <a:t>Cloud customers can choose the size and IP address ranges for their VPC and customize routing based on their need.</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sz="1600" dirty="0">
                <a:solidFill>
                  <a:srgbClr val="000000"/>
                </a:solidFill>
              </a:rPr>
              <a:t>A VPC resides in a geographic region and is further divided into trust zones via non-overlapping subnets. Subnets are of two types:</a:t>
            </a:r>
          </a:p>
          <a:p>
            <a:pPr marL="742950" lvl="1" indent="-285750">
              <a:lnSpc>
                <a:spcPct val="150000"/>
              </a:lnSpc>
              <a:buFont typeface="Arial" panose="020B0604020202020204" pitchFamily="34" charset="0"/>
              <a:buChar char="•"/>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Public subnet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is u</a:t>
            </a:r>
            <a:r>
              <a:rPr lang="en-US" sz="1600" dirty="0">
                <a:solidFill>
                  <a:srgbClr val="000000"/>
                </a:solidFill>
              </a:rPr>
              <a:t>sed to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host virtual resources that are accessible from the Internet </a:t>
            </a:r>
          </a:p>
          <a:p>
            <a:pPr marL="742950" lvl="1" indent="-285750">
              <a:lnSpc>
                <a:spcPct val="150000"/>
              </a:lnSpc>
              <a:buFont typeface="Arial" panose="020B0604020202020204" pitchFamily="34" charset="0"/>
              <a:buChar char="•"/>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Private subnet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is used to host virtual resources that must be kept private</a:t>
            </a:r>
          </a:p>
          <a:p>
            <a:pPr lvl="1">
              <a:defRPr/>
            </a:pPr>
            <a:endParaRPr lang="en-US" sz="1600" dirty="0">
              <a:solidFill>
                <a:srgbClr val="000000"/>
              </a:solidFill>
            </a:endParaRPr>
          </a:p>
          <a:p>
            <a:pPr marR="0" lvl="0" algn="l" defTabSz="914400" rtl="0" eaLnBrk="0" fontAlgn="base" latinLnBrk="0" hangingPunct="0">
              <a:lnSpc>
                <a:spcPct val="100000"/>
              </a:lnSpc>
              <a:spcBef>
                <a:spcPct val="0"/>
              </a:spcBef>
              <a:spcAft>
                <a:spcPct val="0"/>
              </a:spcAft>
              <a:buClrTx/>
              <a:buSzTx/>
              <a:tabLst/>
              <a:defRPr/>
            </a:pPr>
            <a:endPar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p:txBody>
      </p:sp>
      <p:sp>
        <p:nvSpPr>
          <p:cNvPr id="3" name="Slide Number Placeholder 2">
            <a:extLst>
              <a:ext uri="{FF2B5EF4-FFF2-40B4-BE49-F238E27FC236}">
                <a16:creationId xmlns:a16="http://schemas.microsoft.com/office/drawing/2014/main" id="{7BD6A070-711C-4FB5-80B3-080A7D536EA5}"/>
              </a:ext>
            </a:extLst>
          </p:cNvPr>
          <p:cNvSpPr>
            <a:spLocks noGrp="1"/>
          </p:cNvSpPr>
          <p:nvPr>
            <p:ph type="sldNum" sz="quarter" idx="12"/>
          </p:nvPr>
        </p:nvSpPr>
        <p:spPr/>
        <p:txBody>
          <a:bodyPr/>
          <a:lstStyle/>
          <a:p>
            <a:pPr>
              <a:defRPr/>
            </a:pPr>
            <a:fld id="{896BB770-7ED6-46A2-8CFD-BA95C09312EA}" type="slidenum">
              <a:rPr lang="en-US" altLang="en-US" smtClean="0"/>
              <a:pPr>
                <a:defRPr/>
              </a:pPr>
              <a:t>17</a:t>
            </a:fld>
            <a:endParaRPr lang="en-US" altLang="en-US"/>
          </a:p>
        </p:txBody>
      </p:sp>
    </p:spTree>
    <p:extLst>
      <p:ext uri="{BB962C8B-B14F-4D97-AF65-F5344CB8AC3E}">
        <p14:creationId xmlns:p14="http://schemas.microsoft.com/office/powerpoint/2010/main" val="117319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037D0-76BF-4353-88D7-DA8ACB38D50F}"/>
              </a:ext>
            </a:extLst>
          </p:cNvPr>
          <p:cNvSpPr>
            <a:spLocks noGrp="1"/>
          </p:cNvSpPr>
          <p:nvPr>
            <p:ph type="title"/>
          </p:nvPr>
        </p:nvSpPr>
        <p:spPr>
          <a:xfrm>
            <a:off x="466435" y="9236"/>
            <a:ext cx="8229600" cy="1143000"/>
          </a:xfrm>
        </p:spPr>
        <p:txBody>
          <a:bodyPr/>
          <a:lstStyle/>
          <a:p>
            <a:r>
              <a:rPr lang="en-US" dirty="0"/>
              <a:t>Firewalls and Traffic Filters </a:t>
            </a:r>
          </a:p>
        </p:txBody>
      </p:sp>
      <p:sp>
        <p:nvSpPr>
          <p:cNvPr id="7" name="TextBox 6">
            <a:extLst>
              <a:ext uri="{FF2B5EF4-FFF2-40B4-BE49-F238E27FC236}">
                <a16:creationId xmlns:a16="http://schemas.microsoft.com/office/drawing/2014/main" id="{CE7E9F2A-954D-48C2-AB0E-53A84768E636}"/>
              </a:ext>
            </a:extLst>
          </p:cNvPr>
          <p:cNvSpPr txBox="1"/>
          <p:nvPr/>
        </p:nvSpPr>
        <p:spPr>
          <a:xfrm>
            <a:off x="262080" y="990600"/>
            <a:ext cx="8638309" cy="5586658"/>
          </a:xfrm>
          <a:prstGeom prst="rect">
            <a:avLst/>
          </a:prstGeom>
          <a:noFill/>
        </p:spPr>
        <p:txBody>
          <a:bodyPr wrap="square" rtlCol="0">
            <a:spAutoFit/>
          </a:bodyPr>
          <a:lstStyle/>
          <a:p>
            <a:pPr marR="0" lvl="0" algn="l" defTabSz="914400" rtl="0" eaLnBrk="0" fontAlgn="base" latinLnBrk="0" hangingPunct="0">
              <a:lnSpc>
                <a:spcPct val="150000"/>
              </a:lnSpc>
              <a:spcBef>
                <a:spcPct val="0"/>
              </a:spcBef>
              <a:spcAft>
                <a:spcPct val="0"/>
              </a:spcAft>
              <a:buClrTx/>
              <a:buSzTx/>
              <a:tabLst/>
              <a:defRPr/>
            </a:pPr>
            <a:r>
              <a:rPr lang="en-US" sz="1600" dirty="0">
                <a:solidFill>
                  <a:srgbClr val="000000"/>
                </a:solidFill>
              </a:rPr>
              <a:t>Securing virtual networks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may utilize multiple solutions: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Virtual Firewall Appliance (VFA)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performs port/service filtering and stateful packet inspection at the perimeter of the VPC</a:t>
            </a:r>
          </a:p>
          <a:p>
            <a:pPr marR="0" lvl="0" algn="l" defTabSz="914400" rtl="0" eaLnBrk="0" fontAlgn="base" latinLnBrk="0" hangingPunct="0">
              <a:lnSpc>
                <a:spcPct val="150000"/>
              </a:lnSpc>
              <a:spcBef>
                <a:spcPct val="0"/>
              </a:spcBef>
              <a:spcAft>
                <a:spcPct val="0"/>
              </a:spcAft>
              <a:buClrTx/>
              <a:buSzTx/>
              <a:tabLst/>
              <a:defRPr/>
            </a:pPr>
            <a:r>
              <a:rPr lang="en-US" sz="1600" dirty="0">
                <a:solidFill>
                  <a:srgbClr val="000000"/>
                </a:solidFill>
              </a:rPr>
              <a:t>     Most VFAs are next-generation and include additional functions such as</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Web </a:t>
            </a:r>
            <a:r>
              <a:rPr lang="en-US" sz="1600" dirty="0">
                <a:solidFill>
                  <a:srgbClr val="000000"/>
                </a:solidFill>
              </a:rPr>
              <a:t>A</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plication Firewall (WAF) </a:t>
            </a:r>
          </a:p>
          <a:p>
            <a:pPr marL="1200150" marR="0" lvl="2"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screens traffic for web applications (Layer 7)</a:t>
            </a:r>
          </a:p>
          <a:p>
            <a:pPr marL="1200150" marR="0" lvl="2"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prevents common exploits such as cross-site scripting and SQL injection</a:t>
            </a:r>
          </a:p>
          <a:p>
            <a:pPr marL="742950" marR="0" lvl="1"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Intrusion Detection System (IDS)/Intrusion Prevention System (IPS)</a:t>
            </a:r>
          </a:p>
          <a:p>
            <a:pPr marL="1200150" marR="0" lvl="2"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Both perform monitoring to identify malicious traffic</a:t>
            </a:r>
          </a:p>
          <a:p>
            <a:pPr marL="1200150" marR="0" lvl="2"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lang="en-US" sz="1600" dirty="0">
                <a:solidFill>
                  <a:srgbClr val="000000"/>
                </a:solidFill>
              </a:rPr>
              <a:t>An IDS sends alerts and logs suspicious traffic, but an IPS can also block traffic.</a:t>
            </a:r>
          </a:p>
          <a:p>
            <a:pPr marL="742950" lvl="1" indent="-285750">
              <a:lnSpc>
                <a:spcPct val="150000"/>
              </a:lnSpc>
              <a:buFont typeface="Arial" panose="020B0604020202020204" pitchFamily="34" charset="0"/>
              <a:buChar char="•"/>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DDOS Defense</a:t>
            </a:r>
          </a:p>
          <a:p>
            <a:pPr marL="1200150" lvl="2" indent="-285750">
              <a:lnSpc>
                <a:spcPct val="150000"/>
              </a:lnSpc>
              <a:buFont typeface="Arial" panose="020B0604020202020204" pitchFamily="34" charset="0"/>
              <a:buChar char="–"/>
              <a:defRPr/>
            </a:pP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Most common attack in the cloud; cloud firewalls can prevent DDOS (Distributed Denial of Service) traffic from reaching organizational cloud servers </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Network ACLs (NACLs)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specify rules for what traffic is allowed in and out of subnets</a:t>
            </a:r>
          </a:p>
          <a:p>
            <a:pPr marL="285750" marR="0" lvl="0" indent="-285750" algn="l" defTabSz="914400" rtl="0" eaLnBrk="0" fontAlgn="base" latinLnBrk="0" hangingPunct="0">
              <a:lnSpc>
                <a:spcPct val="150000"/>
              </a:lnSpc>
              <a:spcBef>
                <a:spcPct val="0"/>
              </a:spcBef>
              <a:spcAft>
                <a:spcPct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Security Groups </a:t>
            </a:r>
            <a:r>
              <a:rPr kumimoji="0" lang="en-US" sz="16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control traffic to and from the individual virtual machines </a:t>
            </a:r>
          </a:p>
        </p:txBody>
      </p:sp>
      <p:sp>
        <p:nvSpPr>
          <p:cNvPr id="3" name="Slide Number Placeholder 2">
            <a:extLst>
              <a:ext uri="{FF2B5EF4-FFF2-40B4-BE49-F238E27FC236}">
                <a16:creationId xmlns:a16="http://schemas.microsoft.com/office/drawing/2014/main" id="{7BD6A070-711C-4FB5-80B3-080A7D536EA5}"/>
              </a:ext>
            </a:extLst>
          </p:cNvPr>
          <p:cNvSpPr>
            <a:spLocks noGrp="1"/>
          </p:cNvSpPr>
          <p:nvPr>
            <p:ph type="sldNum" sz="quarter" idx="12"/>
          </p:nvPr>
        </p:nvSpPr>
        <p:spPr/>
        <p:txBody>
          <a:bodyPr/>
          <a:lstStyle/>
          <a:p>
            <a:pPr>
              <a:defRPr/>
            </a:pPr>
            <a:fld id="{896BB770-7ED6-46A2-8CFD-BA95C09312EA}" type="slidenum">
              <a:rPr lang="en-US" altLang="en-US" smtClean="0"/>
              <a:pPr>
                <a:defRPr/>
              </a:pPr>
              <a:t>18</a:t>
            </a:fld>
            <a:endParaRPr lang="en-US" altLang="en-US" dirty="0"/>
          </a:p>
        </p:txBody>
      </p:sp>
    </p:spTree>
    <p:extLst>
      <p:ext uri="{BB962C8B-B14F-4D97-AF65-F5344CB8AC3E}">
        <p14:creationId xmlns:p14="http://schemas.microsoft.com/office/powerpoint/2010/main" val="37380354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75F13-AA0F-49A1-AC5E-4EEA52B6555D}"/>
              </a:ext>
            </a:extLst>
          </p:cNvPr>
          <p:cNvSpPr>
            <a:spLocks noGrp="1"/>
          </p:cNvSpPr>
          <p:nvPr>
            <p:ph type="title"/>
          </p:nvPr>
        </p:nvSpPr>
        <p:spPr>
          <a:xfrm>
            <a:off x="0" y="-23058"/>
            <a:ext cx="9144000" cy="1143000"/>
          </a:xfrm>
        </p:spPr>
        <p:txBody>
          <a:bodyPr/>
          <a:lstStyle/>
          <a:p>
            <a:r>
              <a:rPr lang="en-US" sz="2800" dirty="0"/>
              <a:t>Example: A Two-tier Web Application in the Cloud</a:t>
            </a:r>
          </a:p>
        </p:txBody>
      </p:sp>
      <p:sp>
        <p:nvSpPr>
          <p:cNvPr id="3" name="Slide Number Placeholder 2">
            <a:extLst>
              <a:ext uri="{FF2B5EF4-FFF2-40B4-BE49-F238E27FC236}">
                <a16:creationId xmlns:a16="http://schemas.microsoft.com/office/drawing/2014/main" id="{E337C21C-CE4A-479B-9E69-6EB631D6DE39}"/>
              </a:ext>
            </a:extLst>
          </p:cNvPr>
          <p:cNvSpPr>
            <a:spLocks noGrp="1"/>
          </p:cNvSpPr>
          <p:nvPr>
            <p:ph type="sldNum" sz="quarter" idx="12"/>
          </p:nvPr>
        </p:nvSpPr>
        <p:spPr/>
        <p:txBody>
          <a:bodyPr/>
          <a:lstStyle/>
          <a:p>
            <a:pPr>
              <a:defRPr/>
            </a:pPr>
            <a:fld id="{896BB770-7ED6-46A2-8CFD-BA95C09312EA}" type="slidenum">
              <a:rPr lang="en-US" altLang="en-US" smtClean="0"/>
              <a:pPr>
                <a:defRPr/>
              </a:pPr>
              <a:t>19</a:t>
            </a:fld>
            <a:endParaRPr lang="en-US" altLang="en-US"/>
          </a:p>
        </p:txBody>
      </p:sp>
      <p:sp>
        <p:nvSpPr>
          <p:cNvPr id="4" name="TextBox 3">
            <a:extLst>
              <a:ext uri="{FF2B5EF4-FFF2-40B4-BE49-F238E27FC236}">
                <a16:creationId xmlns:a16="http://schemas.microsoft.com/office/drawing/2014/main" id="{BD6A0235-0575-4192-A592-F6820C58E046}"/>
              </a:ext>
            </a:extLst>
          </p:cNvPr>
          <p:cNvSpPr txBox="1"/>
          <p:nvPr/>
        </p:nvSpPr>
        <p:spPr>
          <a:xfrm>
            <a:off x="166396" y="794957"/>
            <a:ext cx="8811208" cy="6093976"/>
          </a:xfrm>
          <a:prstGeom prst="rect">
            <a:avLst/>
          </a:prstGeom>
          <a:noFill/>
        </p:spPr>
        <p:txBody>
          <a:bodyPr wrap="square" rtlCol="0">
            <a:spAutoFit/>
          </a:bodyPr>
          <a:lstStyle/>
          <a:p>
            <a:r>
              <a:rPr lang="en-US" sz="1600" dirty="0"/>
              <a:t>A custom VPC with a private and public subnet can be utilized for the deployment of such an application. The application comprises of two tiers:</a:t>
            </a:r>
          </a:p>
          <a:p>
            <a:endParaRPr lang="en-US" dirty="0"/>
          </a:p>
          <a:p>
            <a:r>
              <a:rPr lang="en-US" b="1" dirty="0"/>
              <a:t>Web tier (Front end)</a:t>
            </a:r>
          </a:p>
          <a:p>
            <a:pPr marL="285750" indent="-285750">
              <a:buFontTx/>
              <a:buChar char="-"/>
            </a:pPr>
            <a:r>
              <a:rPr lang="en-US" sz="1400" dirty="0"/>
              <a:t>A virtual machine is deployed and runs web server software such as Apache.</a:t>
            </a:r>
          </a:p>
          <a:p>
            <a:pPr marL="285750" indent="-285750">
              <a:buFontTx/>
              <a:buChar char="-"/>
            </a:pPr>
            <a:r>
              <a:rPr lang="en-US" sz="1400" dirty="0"/>
              <a:t>The web server is the public-facing element that receives requests from Internet and is launched in the public subnet. </a:t>
            </a:r>
          </a:p>
          <a:p>
            <a:endParaRPr lang="en-US" dirty="0"/>
          </a:p>
          <a:p>
            <a:r>
              <a:rPr lang="en-US" b="1" dirty="0"/>
              <a:t>Database tier (Back end)</a:t>
            </a:r>
          </a:p>
          <a:p>
            <a:pPr marL="285750" indent="-285750">
              <a:buFontTx/>
              <a:buChar char="-"/>
            </a:pPr>
            <a:r>
              <a:rPr lang="en-US" sz="1400" dirty="0"/>
              <a:t>A virtual machine is deployed to run database software such as My SQL.</a:t>
            </a:r>
          </a:p>
          <a:p>
            <a:pPr marL="285750" indent="-285750">
              <a:buFontTx/>
              <a:buChar char="-"/>
            </a:pPr>
            <a:r>
              <a:rPr lang="en-US" sz="1400" dirty="0"/>
              <a:t>The purpose of the database is to store and retrieve client information including transactions and must be kept private.</a:t>
            </a:r>
          </a:p>
          <a:p>
            <a:pPr marL="285750" indent="-285750">
              <a:buFontTx/>
              <a:buChar char="-"/>
            </a:pPr>
            <a:r>
              <a:rPr lang="en-US" sz="1400" dirty="0"/>
              <a:t>The database VM is launched into the private subnet.</a:t>
            </a:r>
          </a:p>
          <a:p>
            <a:pPr marL="285750" indent="-285750">
              <a:buFontTx/>
              <a:buChar char="-"/>
            </a:pPr>
            <a:endParaRPr lang="en-US" sz="1400" dirty="0"/>
          </a:p>
          <a:p>
            <a:r>
              <a:rPr lang="en-US" sz="1600" b="1" dirty="0"/>
              <a:t>How is security built into this deployment?</a:t>
            </a:r>
          </a:p>
          <a:p>
            <a:pPr marL="285750" indent="-285750">
              <a:buFont typeface="Arial" panose="020B0604020202020204" pitchFamily="34" charset="0"/>
              <a:buChar char="•"/>
            </a:pPr>
            <a:r>
              <a:rPr lang="en-US" sz="1400" dirty="0"/>
              <a:t>Traffic from Internet users must first pass the virtual firewall appliance. The appliance will monitor and analyze incoming traffic and direct web requests to the web tier. All other traffic is blocked.</a:t>
            </a:r>
          </a:p>
          <a:p>
            <a:pPr marL="285750" indent="-285750">
              <a:buFont typeface="Arial" panose="020B0604020202020204" pitchFamily="34" charset="0"/>
              <a:buChar char="•"/>
            </a:pPr>
            <a:r>
              <a:rPr lang="en-US" sz="1400" dirty="0"/>
              <a:t>A security group is configured and attached to the web tier to permit only HTTP (port 80) or HTTPS (port 443) traffic </a:t>
            </a:r>
            <a:r>
              <a:rPr lang="en-US" sz="1400" u="sng" dirty="0"/>
              <a:t>from any source</a:t>
            </a:r>
            <a:r>
              <a:rPr lang="en-US" sz="1400" dirty="0"/>
              <a:t>. All other traffic must be blocked. </a:t>
            </a:r>
          </a:p>
          <a:p>
            <a:pPr marL="285750" indent="-285750">
              <a:buFont typeface="Arial" panose="020B0604020202020204" pitchFamily="34" charset="0"/>
              <a:buChar char="•"/>
            </a:pPr>
            <a:r>
              <a:rPr lang="en-US" sz="1400" dirty="0"/>
              <a:t>Though traffic originating on the Internet is not permitted to reach the database server, the web server must be allowed to read/write information to the database. A second security group configuration is created specifically for the database tier to allow inbound MySQL traffic (port 3306) </a:t>
            </a:r>
            <a:r>
              <a:rPr lang="en-US" sz="1400" u="sng" dirty="0"/>
              <a:t>from the web security group</a:t>
            </a:r>
            <a:r>
              <a:rPr lang="en-US" sz="1400" dirty="0"/>
              <a:t>. All other traffic is blocked.</a:t>
            </a:r>
          </a:p>
          <a:p>
            <a:pPr marL="285750" indent="-285750">
              <a:buFont typeface="Arial" panose="020B0604020202020204" pitchFamily="34" charset="0"/>
              <a:buChar char="•"/>
            </a:pPr>
            <a:r>
              <a:rPr lang="en-US" sz="1400" dirty="0"/>
              <a:t>A third security group can be utilized for administrators that will permit them remote access to the web and database VMs from specific IP addresses (administrator PCs) in their corporate location. RDP is commonly used with Windows VMs and SSH for Linux VMs.</a:t>
            </a:r>
            <a:endParaRPr lang="en-US" dirty="0"/>
          </a:p>
        </p:txBody>
      </p:sp>
    </p:spTree>
    <p:extLst>
      <p:ext uri="{BB962C8B-B14F-4D97-AF65-F5344CB8AC3E}">
        <p14:creationId xmlns:p14="http://schemas.microsoft.com/office/powerpoint/2010/main" val="3569074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3A0AE2A-7F48-4CC5-D003-7537B7F3217A}"/>
              </a:ext>
            </a:extLst>
          </p:cNvPr>
          <p:cNvPicPr>
            <a:picLocks noChangeAspect="1"/>
          </p:cNvPicPr>
          <p:nvPr/>
        </p:nvPicPr>
        <p:blipFill>
          <a:blip r:embed="rId2"/>
          <a:srcRect l="16795" r="49924"/>
          <a:stretch>
            <a:fillRect/>
          </a:stretch>
        </p:blipFill>
        <p:spPr>
          <a:xfrm>
            <a:off x="21" y="-2"/>
            <a:ext cx="2819380" cy="6858002"/>
          </a:xfrm>
          <a:prstGeom prst="rect">
            <a:avLst/>
          </a:prstGeom>
        </p:spPr>
      </p:pic>
      <p:sp useBgFill="1">
        <p:nvSpPr>
          <p:cNvPr id="12" name="Rectangle 11">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7647" y="-1"/>
            <a:ext cx="5086352" cy="2286000"/>
          </a:xfrm>
          <a:prstGeom prst="rect">
            <a:avLst/>
          </a:prstGeom>
          <a:ln>
            <a:noFill/>
          </a:ln>
          <a:effectLst>
            <a:outerShdw blurRad="355600" dist="152400" sx="95000" sy="95000" algn="t" rotWithShape="0">
              <a:srgbClr val="000000">
                <a:alpha val="2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DE5D454-6FD2-BF22-665F-7DD5C56A9E40}"/>
              </a:ext>
            </a:extLst>
          </p:cNvPr>
          <p:cNvSpPr>
            <a:spLocks noGrp="1"/>
          </p:cNvSpPr>
          <p:nvPr>
            <p:ph type="title"/>
          </p:nvPr>
        </p:nvSpPr>
        <p:spPr>
          <a:xfrm>
            <a:off x="4586487" y="405685"/>
            <a:ext cx="4098726" cy="1559301"/>
          </a:xfrm>
        </p:spPr>
        <p:txBody>
          <a:bodyPr vert="horz" lIns="91440" tIns="45720" rIns="91440" bIns="45720" rtlCol="0" anchor="ctr">
            <a:normAutofit/>
          </a:bodyPr>
          <a:lstStyle/>
          <a:p>
            <a:pPr algn="l" eaLnBrk="1" hangingPunct="1">
              <a:lnSpc>
                <a:spcPct val="90000"/>
              </a:lnSpc>
            </a:pPr>
            <a:r>
              <a:rPr lang="en-US" sz="3500" kern="1200">
                <a:solidFill>
                  <a:schemeClr val="tx1"/>
                </a:solidFill>
              </a:rPr>
              <a:t>What is Cloud Infrastructure?</a:t>
            </a:r>
          </a:p>
        </p:txBody>
      </p:sp>
      <p:sp>
        <p:nvSpPr>
          <p:cNvPr id="4" name="TextBox 3">
            <a:extLst>
              <a:ext uri="{FF2B5EF4-FFF2-40B4-BE49-F238E27FC236}">
                <a16:creationId xmlns:a16="http://schemas.microsoft.com/office/drawing/2014/main" id="{CC624628-B3CE-2295-3862-C49BDF1391F5}"/>
              </a:ext>
            </a:extLst>
          </p:cNvPr>
          <p:cNvSpPr txBox="1"/>
          <p:nvPr/>
        </p:nvSpPr>
        <p:spPr>
          <a:xfrm>
            <a:off x="3055622" y="2066753"/>
            <a:ext cx="5749290" cy="4508844"/>
          </a:xfrm>
          <a:prstGeom prst="rect">
            <a:avLst/>
          </a:prstGeom>
        </p:spPr>
        <p:txBody>
          <a:bodyPr vert="horz" lIns="91440" tIns="45720" rIns="91440" bIns="45720" rtlCol="0" anchor="ctr">
            <a:normAutofit/>
          </a:bodyPr>
          <a:lstStyle/>
          <a:p>
            <a:pPr indent="-228600" eaLnBrk="1" hangingPunct="1">
              <a:lnSpc>
                <a:spcPct val="90000"/>
              </a:lnSpc>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Definition</a:t>
            </a:r>
            <a:r>
              <a:rPr lang="en-US" sz="1600" dirty="0">
                <a:latin typeface="Times New Roman" panose="02020603050405020304" pitchFamily="18" charset="0"/>
                <a:cs typeface="Times New Roman" panose="02020603050405020304" pitchFamily="18" charset="0"/>
              </a:rPr>
              <a:t> Cloud infrastructure refers to the hardware and software components needed to support cloud computing services, including servers, storage, networking, and virtualization software.</a:t>
            </a:r>
          </a:p>
          <a:p>
            <a:pPr indent="-228600" eaLnBrk="1" hangingPunct="1">
              <a:lnSpc>
                <a:spcPct val="90000"/>
              </a:lnSpc>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Key Components</a:t>
            </a:r>
            <a:endParaRPr lang="en-US" sz="1600" dirty="0">
              <a:latin typeface="Times New Roman" panose="02020603050405020304" pitchFamily="18" charset="0"/>
              <a:cs typeface="Times New Roman" panose="02020603050405020304" pitchFamily="18" charset="0"/>
            </a:endParaRPr>
          </a:p>
          <a:p>
            <a:pPr indent="-228600" eaLnBrk="1" hangingPunct="1">
              <a:lnSpc>
                <a:spcPct val="90000"/>
              </a:lnSpc>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Physical Hardware</a:t>
            </a:r>
            <a:r>
              <a:rPr lang="en-US" sz="1600" dirty="0">
                <a:latin typeface="Times New Roman" panose="02020603050405020304" pitchFamily="18" charset="0"/>
                <a:cs typeface="Times New Roman" panose="02020603050405020304" pitchFamily="18" charset="0"/>
              </a:rPr>
              <a:t>: Servers, data centers, networking equipment</a:t>
            </a:r>
          </a:p>
          <a:p>
            <a:pPr indent="-228600" eaLnBrk="1" hangingPunct="1">
              <a:lnSpc>
                <a:spcPct val="90000"/>
              </a:lnSpc>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Virtualization Layer</a:t>
            </a:r>
            <a:r>
              <a:rPr lang="en-US" sz="1600" dirty="0">
                <a:latin typeface="Times New Roman" panose="02020603050405020304" pitchFamily="18" charset="0"/>
                <a:cs typeface="Times New Roman" panose="02020603050405020304" pitchFamily="18" charset="0"/>
              </a:rPr>
              <a:t>: Hypervisors and virtual machine management</a:t>
            </a:r>
          </a:p>
          <a:p>
            <a:pPr indent="-228600" eaLnBrk="1" hangingPunct="1">
              <a:lnSpc>
                <a:spcPct val="90000"/>
              </a:lnSpc>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Network Infrastructure</a:t>
            </a:r>
            <a:r>
              <a:rPr lang="en-US" sz="1600" dirty="0">
                <a:latin typeface="Times New Roman" panose="02020603050405020304" pitchFamily="18" charset="0"/>
                <a:cs typeface="Times New Roman" panose="02020603050405020304" pitchFamily="18" charset="0"/>
              </a:rPr>
              <a:t>: Internet connectivity, load balancers, CDNs</a:t>
            </a:r>
          </a:p>
          <a:p>
            <a:pPr indent="-228600" eaLnBrk="1" hangingPunct="1">
              <a:lnSpc>
                <a:spcPct val="90000"/>
              </a:lnSpc>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Management Software</a:t>
            </a:r>
            <a:r>
              <a:rPr lang="en-US" sz="1600" dirty="0">
                <a:latin typeface="Times New Roman" panose="02020603050405020304" pitchFamily="18" charset="0"/>
                <a:cs typeface="Times New Roman" panose="02020603050405020304" pitchFamily="18" charset="0"/>
              </a:rPr>
              <a:t>: Orchestration, monitoring, and automation tools</a:t>
            </a:r>
          </a:p>
          <a:p>
            <a:pPr indent="-228600" eaLnBrk="1" hangingPunct="1">
              <a:lnSpc>
                <a:spcPct val="90000"/>
              </a:lnSpc>
              <a:spcAft>
                <a:spcPts val="600"/>
              </a:spcAft>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Service Models</a:t>
            </a:r>
            <a:endParaRPr lang="en-US" sz="1600" dirty="0">
              <a:latin typeface="Times New Roman" panose="02020603050405020304" pitchFamily="18" charset="0"/>
              <a:cs typeface="Times New Roman" panose="02020603050405020304" pitchFamily="18" charset="0"/>
            </a:endParaRPr>
          </a:p>
          <a:p>
            <a:pPr indent="-228600" eaLnBrk="1" hangingPunct="1">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Infrastructure as a Service (IaaS)</a:t>
            </a:r>
          </a:p>
          <a:p>
            <a:pPr indent="-228600" eaLnBrk="1" hangingPunct="1">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Platform as a Service (PaaS)</a:t>
            </a:r>
          </a:p>
          <a:p>
            <a:pPr indent="-228600" eaLnBrk="1" hangingPunct="1">
              <a:lnSpc>
                <a:spcPct val="90000"/>
              </a:lnSpc>
              <a:spcAft>
                <a:spcPts val="6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Software as a Service (SaaS)</a:t>
            </a:r>
          </a:p>
          <a:p>
            <a:pPr indent="-228600" eaLnBrk="1" hangingPunct="1">
              <a:lnSpc>
                <a:spcPct val="90000"/>
              </a:lnSpc>
              <a:spcAft>
                <a:spcPts val="600"/>
              </a:spcAft>
              <a:buFont typeface="Arial" panose="020B0604020202020204" pitchFamily="34" charset="0"/>
              <a:buChar char="•"/>
            </a:pPr>
            <a:endParaRPr lang="en-US" sz="1600" dirty="0">
              <a:latin typeface="Times New Roman" panose="02020603050405020304" pitchFamily="18" charset="0"/>
              <a:cs typeface="Times New Roman" panose="02020603050405020304" pitchFamily="18" charset="0"/>
            </a:endParaRPr>
          </a:p>
        </p:txBody>
      </p:sp>
      <p:sp>
        <p:nvSpPr>
          <p:cNvPr id="3" name="Slide Number Placeholder 2">
            <a:extLst>
              <a:ext uri="{FF2B5EF4-FFF2-40B4-BE49-F238E27FC236}">
                <a16:creationId xmlns:a16="http://schemas.microsoft.com/office/drawing/2014/main" id="{21DDA65E-393D-3BE6-BB41-96421D8B0784}"/>
              </a:ext>
            </a:extLst>
          </p:cNvPr>
          <p:cNvSpPr>
            <a:spLocks noGrp="1"/>
          </p:cNvSpPr>
          <p:nvPr>
            <p:ph type="sldNum" sz="quarter" idx="12"/>
          </p:nvPr>
        </p:nvSpPr>
        <p:spPr>
          <a:xfrm>
            <a:off x="6549390" y="6356350"/>
            <a:ext cx="2400300" cy="365125"/>
          </a:xfrm>
        </p:spPr>
        <p:txBody>
          <a:bodyPr vert="horz" lIns="91440" tIns="45720" rIns="91440" bIns="45720" rtlCol="0" anchor="ctr">
            <a:normAutofit/>
          </a:bodyPr>
          <a:lstStyle/>
          <a:p>
            <a:pPr fontAlgn="auto">
              <a:spcBef>
                <a:spcPts val="0"/>
              </a:spcBef>
              <a:spcAft>
                <a:spcPts val="600"/>
              </a:spcAft>
              <a:defRPr/>
            </a:pPr>
            <a:fld id="{896BB770-7ED6-46A2-8CFD-BA95C09312EA}" type="slidenum">
              <a:rPr lang="en-US" altLang="en-US" sz="1200">
                <a:latin typeface="Calibri" panose="020F0502020204030204"/>
              </a:rPr>
              <a:pPr fontAlgn="auto">
                <a:spcBef>
                  <a:spcPts val="0"/>
                </a:spcBef>
                <a:spcAft>
                  <a:spcPts val="600"/>
                </a:spcAft>
                <a:defRPr/>
              </a:pPr>
              <a:t>2</a:t>
            </a:fld>
            <a:endParaRPr lang="en-US" altLang="en-US" sz="1200">
              <a:latin typeface="Calibri" panose="020F0502020204030204"/>
            </a:endParaRPr>
          </a:p>
        </p:txBody>
      </p:sp>
    </p:spTree>
    <p:extLst>
      <p:ext uri="{BB962C8B-B14F-4D97-AF65-F5344CB8AC3E}">
        <p14:creationId xmlns:p14="http://schemas.microsoft.com/office/powerpoint/2010/main" val="32141527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F2D4462-3D50-4427-A6C6-3CF2B148A305}"/>
              </a:ext>
            </a:extLst>
          </p:cNvPr>
          <p:cNvSpPr>
            <a:spLocks noGrp="1"/>
          </p:cNvSpPr>
          <p:nvPr>
            <p:ph type="sldNum" sz="quarter" idx="12"/>
          </p:nvPr>
        </p:nvSpPr>
        <p:spPr/>
        <p:txBody>
          <a:bodyPr/>
          <a:lstStyle/>
          <a:p>
            <a:pPr>
              <a:defRPr/>
            </a:pPr>
            <a:fld id="{896BB770-7ED6-46A2-8CFD-BA95C09312EA}" type="slidenum">
              <a:rPr lang="en-US" altLang="en-US" smtClean="0"/>
              <a:pPr>
                <a:defRPr/>
              </a:pPr>
              <a:t>20</a:t>
            </a:fld>
            <a:endParaRPr lang="en-US" altLang="en-US"/>
          </a:p>
        </p:txBody>
      </p:sp>
      <p:sp>
        <p:nvSpPr>
          <p:cNvPr id="4" name="Title 3" descr="Securing a two-tier application in the AWS VPC.">
            <a:extLst>
              <a:ext uri="{FF2B5EF4-FFF2-40B4-BE49-F238E27FC236}">
                <a16:creationId xmlns:a16="http://schemas.microsoft.com/office/drawing/2014/main" id="{FCBFC42A-4DDB-4FCC-A056-FE1B5FA36491}"/>
              </a:ext>
            </a:extLst>
          </p:cNvPr>
          <p:cNvSpPr>
            <a:spLocks noGrp="1"/>
          </p:cNvSpPr>
          <p:nvPr>
            <p:ph type="title"/>
          </p:nvPr>
        </p:nvSpPr>
        <p:spPr/>
        <p:txBody>
          <a:bodyPr/>
          <a:lstStyle/>
          <a:p>
            <a:r>
              <a:rPr lang="en-US" sz="2800" dirty="0"/>
              <a:t>Securing a Two-tier Application in the AWS VPC</a:t>
            </a:r>
          </a:p>
        </p:txBody>
      </p:sp>
      <p:pic>
        <p:nvPicPr>
          <p:cNvPr id="8" name="Picture 7" descr="Figure shows the use of the VFA and security groups in the AWS cloud.">
            <a:extLst>
              <a:ext uri="{FF2B5EF4-FFF2-40B4-BE49-F238E27FC236}">
                <a16:creationId xmlns:a16="http://schemas.microsoft.com/office/drawing/2014/main" id="{DC961893-902D-4F0C-9A10-C71391D06F57}"/>
              </a:ext>
            </a:extLst>
          </p:cNvPr>
          <p:cNvPicPr>
            <a:picLocks noChangeAspect="1"/>
          </p:cNvPicPr>
          <p:nvPr/>
        </p:nvPicPr>
        <p:blipFill>
          <a:blip r:embed="rId2"/>
          <a:stretch>
            <a:fillRect/>
          </a:stretch>
        </p:blipFill>
        <p:spPr>
          <a:xfrm>
            <a:off x="76200" y="1905000"/>
            <a:ext cx="8708881" cy="3343275"/>
          </a:xfrm>
          <a:prstGeom prst="rect">
            <a:avLst/>
          </a:prstGeom>
        </p:spPr>
      </p:pic>
    </p:spTree>
    <p:extLst>
      <p:ext uri="{BB962C8B-B14F-4D97-AF65-F5344CB8AC3E}">
        <p14:creationId xmlns:p14="http://schemas.microsoft.com/office/powerpoint/2010/main" val="1821706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5B80-3551-496A-9633-331A2352FD65}"/>
              </a:ext>
            </a:extLst>
          </p:cNvPr>
          <p:cNvSpPr>
            <a:spLocks noGrp="1"/>
          </p:cNvSpPr>
          <p:nvPr>
            <p:ph type="title"/>
          </p:nvPr>
        </p:nvSpPr>
        <p:spPr>
          <a:xfrm>
            <a:off x="0" y="-15837"/>
            <a:ext cx="9144000" cy="1143000"/>
          </a:xfrm>
        </p:spPr>
        <p:txBody>
          <a:bodyPr/>
          <a:lstStyle/>
          <a:p>
            <a:r>
              <a:rPr lang="en-US" b="1" dirty="0"/>
              <a:t>Identity and Access Management (IAM)</a:t>
            </a:r>
          </a:p>
        </p:txBody>
      </p:sp>
      <p:sp>
        <p:nvSpPr>
          <p:cNvPr id="3" name="TextBox 2">
            <a:extLst>
              <a:ext uri="{FF2B5EF4-FFF2-40B4-BE49-F238E27FC236}">
                <a16:creationId xmlns:a16="http://schemas.microsoft.com/office/drawing/2014/main" id="{F3BDEE55-60D3-458B-A0A2-553968AD609A}"/>
              </a:ext>
            </a:extLst>
          </p:cNvPr>
          <p:cNvSpPr txBox="1"/>
          <p:nvPr/>
        </p:nvSpPr>
        <p:spPr>
          <a:xfrm>
            <a:off x="457200" y="1071801"/>
            <a:ext cx="8229600" cy="4616648"/>
          </a:xfrm>
          <a:prstGeom prst="rect">
            <a:avLst/>
          </a:prstGeom>
          <a:noFill/>
        </p:spPr>
        <p:txBody>
          <a:bodyPr wrap="square" rtlCol="0">
            <a:spAutoFit/>
          </a:bodyPr>
          <a:lstStyle/>
          <a:p>
            <a:r>
              <a:rPr lang="en-US" dirty="0"/>
              <a:t>IAM is a framework that ensures that the right entities have access to the right resources when needed. It is very important for cloud customers to understand the concept of IAM as it falls under their umbrella of their responsibilities.</a:t>
            </a:r>
          </a:p>
          <a:p>
            <a:r>
              <a:rPr lang="en-US" dirty="0"/>
              <a:t>IAM includes the following processes:</a:t>
            </a:r>
          </a:p>
          <a:p>
            <a:endParaRPr lang="en-US" dirty="0"/>
          </a:p>
          <a:p>
            <a:r>
              <a:rPr lang="en-US" sz="1600" b="1" dirty="0"/>
              <a:t>Authentication </a:t>
            </a:r>
            <a:r>
              <a:rPr lang="en-US" sz="1600" dirty="0"/>
              <a:t>–</a:t>
            </a:r>
            <a:r>
              <a:rPr lang="en-US" sz="1600" b="1" dirty="0"/>
              <a:t> </a:t>
            </a:r>
            <a:r>
              <a:rPr lang="en-US" sz="1400" dirty="0"/>
              <a:t>A process where users must prove who they are</a:t>
            </a:r>
          </a:p>
          <a:p>
            <a:pPr marL="285750" indent="-285750">
              <a:buFont typeface="Arial" panose="020B0604020202020204" pitchFamily="34" charset="0"/>
              <a:buChar char="•"/>
            </a:pPr>
            <a:r>
              <a:rPr lang="en-US" sz="1400" dirty="0"/>
              <a:t>The traditional approach includes supplying credentials in the form of a username and password.</a:t>
            </a:r>
          </a:p>
          <a:p>
            <a:pPr marL="285750" indent="-285750">
              <a:buFont typeface="Arial" panose="020B0604020202020204" pitchFamily="34" charset="0"/>
              <a:buChar char="•"/>
            </a:pPr>
            <a:r>
              <a:rPr lang="en-US" sz="1400" dirty="0"/>
              <a:t>Most organizations today however require Multi-factor authentication (MFA) for better security i.e., users must provide two or more verification factors for authentication. </a:t>
            </a:r>
          </a:p>
          <a:p>
            <a:pPr marL="285750" indent="-285750">
              <a:buFont typeface="Arial" panose="020B0604020202020204" pitchFamily="34" charset="0"/>
              <a:buChar char="•"/>
            </a:pPr>
            <a:r>
              <a:rPr lang="en-US" sz="1400" dirty="0"/>
              <a:t>There are three recognized types of factors that can be utilized:</a:t>
            </a:r>
          </a:p>
          <a:p>
            <a:pPr marL="742950" lvl="1" indent="-285750">
              <a:buFont typeface="Arial" panose="020B0604020202020204" pitchFamily="34" charset="0"/>
              <a:buChar char="•"/>
            </a:pPr>
            <a:r>
              <a:rPr lang="en-US" sz="1400" b="1" dirty="0"/>
              <a:t>Something You Know </a:t>
            </a:r>
            <a:r>
              <a:rPr lang="en-US" sz="1400" dirty="0"/>
              <a:t>– For e.g., password or passphrase, PIN, code, etc.</a:t>
            </a:r>
          </a:p>
          <a:p>
            <a:pPr marL="742950" lvl="1" indent="-285750">
              <a:buFont typeface="Arial" panose="020B0604020202020204" pitchFamily="34" charset="0"/>
              <a:buChar char="•"/>
            </a:pPr>
            <a:r>
              <a:rPr lang="en-US" sz="1400" b="1" dirty="0"/>
              <a:t>Something You Have </a:t>
            </a:r>
            <a:r>
              <a:rPr lang="en-US" sz="1400" dirty="0"/>
              <a:t>– For e.g., an ID card, a smart card, token, etc.</a:t>
            </a:r>
          </a:p>
          <a:p>
            <a:pPr marL="742950" lvl="1" indent="-285750">
              <a:buFont typeface="Arial" panose="020B0604020202020204" pitchFamily="34" charset="0"/>
              <a:buChar char="•"/>
            </a:pPr>
            <a:r>
              <a:rPr lang="en-US" sz="1400" b="1" dirty="0"/>
              <a:t>Something You Are </a:t>
            </a:r>
            <a:r>
              <a:rPr lang="en-US" sz="1400" dirty="0"/>
              <a:t>– For e.g., fingerprint, retina scan, facial recognition, voice pattern, etc.</a:t>
            </a:r>
            <a:endParaRPr lang="en-US" sz="1400" b="1" dirty="0"/>
          </a:p>
          <a:p>
            <a:pPr marL="742950" lvl="1" indent="-285750">
              <a:buFont typeface="Arial" panose="020B0604020202020204" pitchFamily="34" charset="0"/>
              <a:buChar char="•"/>
            </a:pPr>
            <a:endParaRPr lang="en-US" sz="1400" b="1" dirty="0"/>
          </a:p>
          <a:p>
            <a:r>
              <a:rPr lang="en-US" sz="1600" b="1" dirty="0"/>
              <a:t>Authorization – </a:t>
            </a:r>
            <a:r>
              <a:rPr lang="en-US" sz="1400" dirty="0"/>
              <a:t>A process that determines what resources authenticated users have access to</a:t>
            </a:r>
          </a:p>
          <a:p>
            <a:endParaRPr lang="en-US" sz="1600" b="1" dirty="0"/>
          </a:p>
          <a:p>
            <a:r>
              <a:rPr lang="en-US" sz="1600" b="1" dirty="0"/>
              <a:t>Accounting –  </a:t>
            </a:r>
            <a:r>
              <a:rPr lang="en-US" sz="1400" dirty="0"/>
              <a:t>A process that logs every user action</a:t>
            </a:r>
          </a:p>
          <a:p>
            <a:endParaRPr lang="en-US" sz="1400" dirty="0"/>
          </a:p>
          <a:p>
            <a:endParaRPr lang="en-US" sz="1400" dirty="0"/>
          </a:p>
        </p:txBody>
      </p:sp>
      <p:sp>
        <p:nvSpPr>
          <p:cNvPr id="6" name="Slide Number Placeholder 5">
            <a:extLst>
              <a:ext uri="{FF2B5EF4-FFF2-40B4-BE49-F238E27FC236}">
                <a16:creationId xmlns:a16="http://schemas.microsoft.com/office/drawing/2014/main" id="{C2096619-414B-4C25-BAE5-3861BD42FB59}"/>
              </a:ext>
            </a:extLst>
          </p:cNvPr>
          <p:cNvSpPr>
            <a:spLocks noGrp="1"/>
          </p:cNvSpPr>
          <p:nvPr>
            <p:ph type="sldNum" sz="quarter" idx="12"/>
          </p:nvPr>
        </p:nvSpPr>
        <p:spPr/>
        <p:txBody>
          <a:bodyPr/>
          <a:lstStyle/>
          <a:p>
            <a:pPr>
              <a:defRPr/>
            </a:pPr>
            <a:fld id="{896BB770-7ED6-46A2-8CFD-BA95C09312EA}" type="slidenum">
              <a:rPr lang="en-US" altLang="en-US" smtClean="0"/>
              <a:pPr>
                <a:defRPr/>
              </a:pPr>
              <a:t>21</a:t>
            </a:fld>
            <a:endParaRPr lang="en-US" altLang="en-US" dirty="0"/>
          </a:p>
        </p:txBody>
      </p:sp>
      <p:sp>
        <p:nvSpPr>
          <p:cNvPr id="4" name="Rectangle 3">
            <a:extLst>
              <a:ext uri="{FF2B5EF4-FFF2-40B4-BE49-F238E27FC236}">
                <a16:creationId xmlns:a16="http://schemas.microsoft.com/office/drawing/2014/main" id="{12D3CD00-87FE-46DE-B50E-6DD6C9DA7F2B}"/>
              </a:ext>
            </a:extLst>
          </p:cNvPr>
          <p:cNvSpPr/>
          <p:nvPr/>
        </p:nvSpPr>
        <p:spPr>
          <a:xfrm>
            <a:off x="152400" y="2286000"/>
            <a:ext cx="8652199" cy="3581400"/>
          </a:xfrm>
          <a:prstGeom prst="rect">
            <a:avLst/>
          </a:prstGeom>
          <a:solidFill>
            <a:schemeClr val="accent1">
              <a:alpha val="24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287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5B80-3551-496A-9633-331A2352FD65}"/>
              </a:ext>
            </a:extLst>
          </p:cNvPr>
          <p:cNvSpPr>
            <a:spLocks noGrp="1"/>
          </p:cNvSpPr>
          <p:nvPr>
            <p:ph type="title"/>
          </p:nvPr>
        </p:nvSpPr>
        <p:spPr>
          <a:xfrm>
            <a:off x="0" y="-15837"/>
            <a:ext cx="9144000" cy="1143000"/>
          </a:xfrm>
        </p:spPr>
        <p:txBody>
          <a:bodyPr/>
          <a:lstStyle/>
          <a:p>
            <a:r>
              <a:rPr lang="en-US" dirty="0"/>
              <a:t>IAM - 2</a:t>
            </a:r>
          </a:p>
        </p:txBody>
      </p:sp>
      <p:sp>
        <p:nvSpPr>
          <p:cNvPr id="3" name="TextBox 2">
            <a:extLst>
              <a:ext uri="{FF2B5EF4-FFF2-40B4-BE49-F238E27FC236}">
                <a16:creationId xmlns:a16="http://schemas.microsoft.com/office/drawing/2014/main" id="{F3BDEE55-60D3-458B-A0A2-553968AD609A}"/>
              </a:ext>
            </a:extLst>
          </p:cNvPr>
          <p:cNvSpPr txBox="1"/>
          <p:nvPr/>
        </p:nvSpPr>
        <p:spPr>
          <a:xfrm>
            <a:off x="457200" y="1071801"/>
            <a:ext cx="8305800" cy="3231654"/>
          </a:xfrm>
          <a:prstGeom prst="rect">
            <a:avLst/>
          </a:prstGeom>
          <a:noFill/>
        </p:spPr>
        <p:txBody>
          <a:bodyPr wrap="square" rtlCol="0">
            <a:spAutoFit/>
          </a:bodyPr>
          <a:lstStyle/>
          <a:p>
            <a:endParaRPr lang="en-US" sz="1400" dirty="0"/>
          </a:p>
          <a:p>
            <a:endParaRPr lang="en-US" sz="1400" dirty="0"/>
          </a:p>
          <a:p>
            <a:r>
              <a:rPr lang="en-US" sz="1600" dirty="0"/>
              <a:t>There are two new terms commonly used in context of Cloud Computing:</a:t>
            </a:r>
          </a:p>
          <a:p>
            <a:endParaRPr lang="en-US" sz="1600" dirty="0"/>
          </a:p>
          <a:p>
            <a:pPr marL="285750" indent="-285750">
              <a:buFont typeface="Arial" panose="020B0604020202020204" pitchFamily="34" charset="0"/>
              <a:buChar char="•"/>
            </a:pPr>
            <a:r>
              <a:rPr lang="en-US" sz="1600" b="1" dirty="0"/>
              <a:t>Identity Federation or Federated Identity – </a:t>
            </a:r>
            <a:r>
              <a:rPr lang="en-US" sz="1600" dirty="0"/>
              <a:t>When organizations adopt a public cloud, identity federation allows cloud customers to retain their on-premise credentials to access cloud services from the CSP.</a:t>
            </a:r>
          </a:p>
          <a:p>
            <a:endParaRPr lang="en-US" sz="1600" dirty="0"/>
          </a:p>
          <a:p>
            <a:pPr marL="285750" indent="-285750">
              <a:buFont typeface="Arial" panose="020B0604020202020204" pitchFamily="34" charset="0"/>
              <a:buChar char="•"/>
            </a:pPr>
            <a:r>
              <a:rPr lang="en-US" sz="1600" b="1" dirty="0"/>
              <a:t>Single Sign-on (SSO) </a:t>
            </a:r>
            <a:r>
              <a:rPr lang="en-US" sz="1600" dirty="0"/>
              <a:t>– Allows users to access multiple applications through one authentication process. </a:t>
            </a:r>
          </a:p>
          <a:p>
            <a:pPr marL="283464"/>
            <a:r>
              <a:rPr lang="en-US" sz="1600" dirty="0"/>
              <a:t>The advantage is that users only need to remember one set of credentials. Examples of SSO technologies are SAML (Security Assertion Markup Language), OAuth (Open Authorization), etc.  </a:t>
            </a:r>
            <a:endParaRPr lang="en-US" sz="2000" dirty="0"/>
          </a:p>
        </p:txBody>
      </p:sp>
      <p:sp>
        <p:nvSpPr>
          <p:cNvPr id="6" name="Slide Number Placeholder 5">
            <a:extLst>
              <a:ext uri="{FF2B5EF4-FFF2-40B4-BE49-F238E27FC236}">
                <a16:creationId xmlns:a16="http://schemas.microsoft.com/office/drawing/2014/main" id="{C2096619-414B-4C25-BAE5-3861BD42FB59}"/>
              </a:ext>
            </a:extLst>
          </p:cNvPr>
          <p:cNvSpPr>
            <a:spLocks noGrp="1"/>
          </p:cNvSpPr>
          <p:nvPr>
            <p:ph type="sldNum" sz="quarter" idx="12"/>
          </p:nvPr>
        </p:nvSpPr>
        <p:spPr/>
        <p:txBody>
          <a:bodyPr/>
          <a:lstStyle/>
          <a:p>
            <a:pPr>
              <a:defRPr/>
            </a:pPr>
            <a:fld id="{896BB770-7ED6-46A2-8CFD-BA95C09312EA}" type="slidenum">
              <a:rPr lang="en-US" altLang="en-US" smtClean="0"/>
              <a:pPr>
                <a:defRPr/>
              </a:pPr>
              <a:t>22</a:t>
            </a:fld>
            <a:endParaRPr lang="en-US" altLang="en-US" dirty="0"/>
          </a:p>
        </p:txBody>
      </p:sp>
    </p:spTree>
    <p:extLst>
      <p:ext uri="{BB962C8B-B14F-4D97-AF65-F5344CB8AC3E}">
        <p14:creationId xmlns:p14="http://schemas.microsoft.com/office/powerpoint/2010/main" val="2919038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D5B80-3551-496A-9633-331A2352FD65}"/>
              </a:ext>
            </a:extLst>
          </p:cNvPr>
          <p:cNvSpPr>
            <a:spLocks noGrp="1"/>
          </p:cNvSpPr>
          <p:nvPr>
            <p:ph type="title"/>
          </p:nvPr>
        </p:nvSpPr>
        <p:spPr>
          <a:xfrm>
            <a:off x="0" y="0"/>
            <a:ext cx="9143999" cy="1143000"/>
          </a:xfrm>
        </p:spPr>
        <p:txBody>
          <a:bodyPr/>
          <a:lstStyle/>
          <a:p>
            <a:r>
              <a:rPr lang="en-US" dirty="0"/>
              <a:t>Access Control Methodologies</a:t>
            </a:r>
          </a:p>
        </p:txBody>
      </p:sp>
      <p:sp>
        <p:nvSpPr>
          <p:cNvPr id="3" name="TextBox 2">
            <a:extLst>
              <a:ext uri="{FF2B5EF4-FFF2-40B4-BE49-F238E27FC236}">
                <a16:creationId xmlns:a16="http://schemas.microsoft.com/office/drawing/2014/main" id="{F3BDEE55-60D3-458B-A0A2-553968AD609A}"/>
              </a:ext>
            </a:extLst>
          </p:cNvPr>
          <p:cNvSpPr txBox="1"/>
          <p:nvPr/>
        </p:nvSpPr>
        <p:spPr>
          <a:xfrm>
            <a:off x="457200" y="996249"/>
            <a:ext cx="8305800" cy="5109091"/>
          </a:xfrm>
          <a:prstGeom prst="rect">
            <a:avLst/>
          </a:prstGeom>
          <a:noFill/>
        </p:spPr>
        <p:txBody>
          <a:bodyPr wrap="square" rtlCol="0">
            <a:spAutoFit/>
          </a:bodyPr>
          <a:lstStyle/>
          <a:p>
            <a:r>
              <a:rPr lang="en-US" dirty="0"/>
              <a:t>Several methods can be used to assign permissions to users so that they can access resources. They are:</a:t>
            </a:r>
          </a:p>
          <a:p>
            <a:endParaRPr lang="en-US" dirty="0"/>
          </a:p>
          <a:p>
            <a:pPr marL="342900" indent="-342900">
              <a:buFont typeface="Arial" panose="020B0604020202020204" pitchFamily="34" charset="0"/>
              <a:buChar char="•"/>
            </a:pPr>
            <a:r>
              <a:rPr lang="en-US" sz="1600" b="1" dirty="0"/>
              <a:t>Mandatory Access Control (MAC) </a:t>
            </a:r>
          </a:p>
          <a:p>
            <a:pPr marL="742950" lvl="1" indent="-285750">
              <a:buFont typeface="Arial" panose="020B0604020202020204" pitchFamily="34" charset="0"/>
              <a:buChar char="‒"/>
            </a:pPr>
            <a:r>
              <a:rPr lang="en-US" sz="1600" dirty="0"/>
              <a:t>Permissions to resources are controlled by the Operating System (OS)</a:t>
            </a:r>
          </a:p>
          <a:p>
            <a:pPr marL="742950" lvl="1" indent="-285750">
              <a:buFont typeface="Arial" panose="020B0604020202020204" pitchFamily="34" charset="0"/>
              <a:buChar char="‒"/>
            </a:pPr>
            <a:r>
              <a:rPr lang="en-US" sz="1600" dirty="0"/>
              <a:t>Requires security labels or classification of data into categories such as confidential, restricted, secret, etc.</a:t>
            </a:r>
          </a:p>
          <a:p>
            <a:pPr marL="742950" lvl="1" indent="-285750">
              <a:buFont typeface="Arial" panose="020B0604020202020204" pitchFamily="34" charset="0"/>
              <a:buChar char="‒"/>
            </a:pPr>
            <a:r>
              <a:rPr lang="en-US" sz="1600" dirty="0"/>
              <a:t>Users access resources based on their clearance level.</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Discretionary Access Control (DAC)</a:t>
            </a:r>
          </a:p>
          <a:p>
            <a:pPr marL="742950" lvl="1" indent="-285750">
              <a:buFont typeface="Arial" panose="020B0604020202020204" pitchFamily="34" charset="0"/>
              <a:buChar char="‒"/>
            </a:pPr>
            <a:r>
              <a:rPr lang="en-US" sz="1600" dirty="0"/>
              <a:t>Power to grant or deny access is at the discretion of the data owner</a:t>
            </a:r>
          </a:p>
          <a:p>
            <a:pPr marL="742950" lvl="1" indent="-285750">
              <a:buFont typeface="Arial" panose="020B0604020202020204" pitchFamily="34" charset="0"/>
              <a:buChar char="‒"/>
            </a:pPr>
            <a:r>
              <a:rPr lang="en-US" sz="1600" dirty="0"/>
              <a:t>For e.g., access to a file is controlled through the use of an Access Control List (ACL)</a:t>
            </a:r>
          </a:p>
          <a:p>
            <a:pPr marL="742950" lvl="1"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Non-discretionary Access Control (NDAC)	</a:t>
            </a:r>
          </a:p>
          <a:p>
            <a:pPr marL="742950" lvl="1" indent="-285750">
              <a:buFont typeface="Arial" panose="020B0604020202020204" pitchFamily="34" charset="0"/>
              <a:buChar char="‒"/>
            </a:pPr>
            <a:r>
              <a:rPr lang="en-US" sz="1600" dirty="0"/>
              <a:t>Commonly implemented as Role-Based Access Control (RBAC)</a:t>
            </a:r>
          </a:p>
          <a:p>
            <a:pPr marL="742950" lvl="1" indent="-285750">
              <a:buFont typeface="Arial" panose="020B0604020202020204" pitchFamily="34" charset="0"/>
              <a:buChar char="‒"/>
            </a:pPr>
            <a:r>
              <a:rPr lang="en-US" sz="1600" dirty="0"/>
              <a:t>Privileges are tied to job roles and responsibilities within the organization (for e.g., system administrator, project manager, developer, etc.)</a:t>
            </a:r>
          </a:p>
          <a:p>
            <a:pPr marL="742950" lvl="1" indent="-285750">
              <a:buFont typeface="Arial" panose="020B0604020202020204" pitchFamily="34" charset="0"/>
              <a:buChar char="‒"/>
            </a:pPr>
            <a:r>
              <a:rPr lang="en-US" sz="1600" dirty="0"/>
              <a:t>Uses the Principle of Least Privilege (POLP)</a:t>
            </a:r>
          </a:p>
          <a:p>
            <a:pPr marL="742950" lvl="1" indent="-285750">
              <a:buFont typeface="Arial" panose="020B0604020202020204" pitchFamily="34" charset="0"/>
              <a:buChar char="‒"/>
            </a:pPr>
            <a:r>
              <a:rPr lang="en-US" sz="1600" dirty="0"/>
              <a:t>Scales well</a:t>
            </a:r>
          </a:p>
        </p:txBody>
      </p:sp>
      <p:sp>
        <p:nvSpPr>
          <p:cNvPr id="4" name="Slide Number Placeholder 3">
            <a:extLst>
              <a:ext uri="{FF2B5EF4-FFF2-40B4-BE49-F238E27FC236}">
                <a16:creationId xmlns:a16="http://schemas.microsoft.com/office/drawing/2014/main" id="{B01E38AC-71D6-4AB9-92C5-AEFBC6FB8F77}"/>
              </a:ext>
            </a:extLst>
          </p:cNvPr>
          <p:cNvSpPr>
            <a:spLocks noGrp="1"/>
          </p:cNvSpPr>
          <p:nvPr>
            <p:ph type="sldNum" sz="quarter" idx="12"/>
          </p:nvPr>
        </p:nvSpPr>
        <p:spPr/>
        <p:txBody>
          <a:bodyPr/>
          <a:lstStyle/>
          <a:p>
            <a:pPr>
              <a:defRPr/>
            </a:pPr>
            <a:fld id="{896BB770-7ED6-46A2-8CFD-BA95C09312EA}" type="slidenum">
              <a:rPr lang="en-US" altLang="en-US" smtClean="0"/>
              <a:pPr>
                <a:defRPr/>
              </a:pPr>
              <a:t>23</a:t>
            </a:fld>
            <a:endParaRPr lang="en-US" altLang="en-US" dirty="0"/>
          </a:p>
        </p:txBody>
      </p:sp>
    </p:spTree>
    <p:extLst>
      <p:ext uri="{BB962C8B-B14F-4D97-AF65-F5344CB8AC3E}">
        <p14:creationId xmlns:p14="http://schemas.microsoft.com/office/powerpoint/2010/main" val="39852176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F51941-8FDC-49E9-B819-FA1EA00A7281}"/>
              </a:ext>
            </a:extLst>
          </p:cNvPr>
          <p:cNvSpPr>
            <a:spLocks noGrp="1"/>
          </p:cNvSpPr>
          <p:nvPr>
            <p:ph type="title"/>
          </p:nvPr>
        </p:nvSpPr>
        <p:spPr/>
        <p:txBody>
          <a:bodyPr/>
          <a:lstStyle/>
          <a:p>
            <a:r>
              <a:rPr lang="en-US" dirty="0"/>
              <a:t>IAM Concepts and Terms in AWS</a:t>
            </a:r>
          </a:p>
        </p:txBody>
      </p:sp>
      <p:sp>
        <p:nvSpPr>
          <p:cNvPr id="3" name="Slide Number Placeholder 2">
            <a:extLst>
              <a:ext uri="{FF2B5EF4-FFF2-40B4-BE49-F238E27FC236}">
                <a16:creationId xmlns:a16="http://schemas.microsoft.com/office/drawing/2014/main" id="{C586CEB5-49F2-4B03-B4B8-25F7B78739B7}"/>
              </a:ext>
            </a:extLst>
          </p:cNvPr>
          <p:cNvSpPr>
            <a:spLocks noGrp="1"/>
          </p:cNvSpPr>
          <p:nvPr>
            <p:ph type="sldNum" sz="quarter" idx="12"/>
          </p:nvPr>
        </p:nvSpPr>
        <p:spPr/>
        <p:txBody>
          <a:bodyPr/>
          <a:lstStyle/>
          <a:p>
            <a:pPr>
              <a:defRPr/>
            </a:pPr>
            <a:fld id="{896BB770-7ED6-46A2-8CFD-BA95C09312EA}" type="slidenum">
              <a:rPr lang="en-US" altLang="en-US" smtClean="0"/>
              <a:pPr>
                <a:defRPr/>
              </a:pPr>
              <a:t>24</a:t>
            </a:fld>
            <a:endParaRPr lang="en-US" altLang="en-US"/>
          </a:p>
        </p:txBody>
      </p:sp>
      <p:sp>
        <p:nvSpPr>
          <p:cNvPr id="4" name="TextBox 3">
            <a:extLst>
              <a:ext uri="{FF2B5EF4-FFF2-40B4-BE49-F238E27FC236}">
                <a16:creationId xmlns:a16="http://schemas.microsoft.com/office/drawing/2014/main" id="{73E7B406-ACB8-4A14-8AB5-20D43F1DE313}"/>
              </a:ext>
            </a:extLst>
          </p:cNvPr>
          <p:cNvSpPr txBox="1"/>
          <p:nvPr/>
        </p:nvSpPr>
        <p:spPr>
          <a:xfrm>
            <a:off x="457200" y="1524000"/>
            <a:ext cx="8305800" cy="4570995"/>
          </a:xfrm>
          <a:prstGeom prst="rect">
            <a:avLst/>
          </a:prstGeom>
          <a:noFill/>
        </p:spPr>
        <p:txBody>
          <a:bodyPr wrap="square" rtlCol="0">
            <a:spAutoFit/>
          </a:bodyPr>
          <a:lstStyle/>
          <a:p>
            <a:r>
              <a:rPr lang="en-US" dirty="0"/>
              <a:t>In the AWS world, permissions are governed through IAM policies which are JSON documents. AWS controls access to AWS resources and services utilizing three components:</a:t>
            </a:r>
          </a:p>
          <a:p>
            <a:pPr marL="285750" indent="-285750">
              <a:lnSpc>
                <a:spcPct val="150000"/>
              </a:lnSpc>
              <a:buFont typeface="Arial" panose="020B0604020202020204" pitchFamily="34" charset="0"/>
              <a:buChar char="•"/>
            </a:pPr>
            <a:r>
              <a:rPr lang="en-US" sz="1600" b="1" dirty="0"/>
              <a:t>Users</a:t>
            </a:r>
            <a:r>
              <a:rPr lang="en-US" sz="1600" dirty="0"/>
              <a:t> – An entity such as a person, service, or application authenticated to access AWS resources</a:t>
            </a:r>
          </a:p>
          <a:p>
            <a:pPr marL="285750" indent="-285750">
              <a:lnSpc>
                <a:spcPct val="150000"/>
              </a:lnSpc>
              <a:buFont typeface="Arial" panose="020B0604020202020204" pitchFamily="34" charset="0"/>
              <a:buChar char="•"/>
            </a:pPr>
            <a:r>
              <a:rPr lang="en-US" sz="1600" b="1" dirty="0"/>
              <a:t>Groups</a:t>
            </a:r>
            <a:r>
              <a:rPr lang="en-US" sz="1600" dirty="0"/>
              <a:t> – Created to assign identical permissions to multiple users. For e.g., group of developers, group of administrators, etc. This is a very scalable method. Policies are applied at the group level and automatically flow down to all the users in that group. A user can be a part of multiple groups and avail of privileges assigned to both groups. </a:t>
            </a:r>
          </a:p>
          <a:p>
            <a:pPr marL="285750" indent="-285750">
              <a:lnSpc>
                <a:spcPct val="150000"/>
              </a:lnSpc>
              <a:buFont typeface="Arial" panose="020B0604020202020204" pitchFamily="34" charset="0"/>
              <a:buChar char="•"/>
            </a:pPr>
            <a:r>
              <a:rPr lang="en-US" sz="1600" b="1" dirty="0"/>
              <a:t>Roles</a:t>
            </a:r>
            <a:r>
              <a:rPr lang="en-US" sz="1600" dirty="0"/>
              <a:t> – Unlike users who are assigned long-standing credentials, roles are reserved for a temporary purpose (short-lived); roles are assumable by a person, service, or application</a:t>
            </a:r>
          </a:p>
          <a:p>
            <a:pPr>
              <a:lnSpc>
                <a:spcPct val="150000"/>
              </a:lnSpc>
            </a:pPr>
            <a:r>
              <a:rPr lang="en-US" sz="1600" dirty="0"/>
              <a:t>Click </a:t>
            </a:r>
            <a:r>
              <a:rPr lang="en-US" sz="1600" dirty="0">
                <a:hlinkClick r:id="rId2"/>
              </a:rPr>
              <a:t>https://aws.amazon.com/iam/</a:t>
            </a:r>
            <a:r>
              <a:rPr lang="en-US" sz="1600" dirty="0"/>
              <a:t> for more information on AWS IAM.</a:t>
            </a:r>
          </a:p>
        </p:txBody>
      </p:sp>
    </p:spTree>
    <p:extLst>
      <p:ext uri="{BB962C8B-B14F-4D97-AF65-F5344CB8AC3E}">
        <p14:creationId xmlns:p14="http://schemas.microsoft.com/office/powerpoint/2010/main" val="34620551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5891D9-D575-47DF-B2DA-B792A3161323}"/>
              </a:ext>
            </a:extLst>
          </p:cNvPr>
          <p:cNvSpPr>
            <a:spLocks noGrp="1"/>
          </p:cNvSpPr>
          <p:nvPr>
            <p:ph type="title"/>
          </p:nvPr>
        </p:nvSpPr>
        <p:spPr/>
        <p:txBody>
          <a:bodyPr/>
          <a:lstStyle/>
          <a:p>
            <a:r>
              <a:rPr lang="en-US" dirty="0"/>
              <a:t>Some Security Principles</a:t>
            </a:r>
          </a:p>
        </p:txBody>
      </p:sp>
      <p:sp>
        <p:nvSpPr>
          <p:cNvPr id="3" name="Slide Number Placeholder 2">
            <a:extLst>
              <a:ext uri="{FF2B5EF4-FFF2-40B4-BE49-F238E27FC236}">
                <a16:creationId xmlns:a16="http://schemas.microsoft.com/office/drawing/2014/main" id="{4CF4EB08-D880-4835-A2E4-9423B164173B}"/>
              </a:ext>
            </a:extLst>
          </p:cNvPr>
          <p:cNvSpPr>
            <a:spLocks noGrp="1"/>
          </p:cNvSpPr>
          <p:nvPr>
            <p:ph type="sldNum" sz="quarter" idx="12"/>
          </p:nvPr>
        </p:nvSpPr>
        <p:spPr/>
        <p:txBody>
          <a:bodyPr/>
          <a:lstStyle/>
          <a:p>
            <a:pPr>
              <a:defRPr/>
            </a:pPr>
            <a:fld id="{896BB770-7ED6-46A2-8CFD-BA95C09312EA}" type="slidenum">
              <a:rPr lang="en-US" altLang="en-US" smtClean="0"/>
              <a:pPr>
                <a:defRPr/>
              </a:pPr>
              <a:t>25</a:t>
            </a:fld>
            <a:endParaRPr lang="en-US" altLang="en-US"/>
          </a:p>
        </p:txBody>
      </p:sp>
      <p:sp>
        <p:nvSpPr>
          <p:cNvPr id="7" name="TextBox 6">
            <a:extLst>
              <a:ext uri="{FF2B5EF4-FFF2-40B4-BE49-F238E27FC236}">
                <a16:creationId xmlns:a16="http://schemas.microsoft.com/office/drawing/2014/main" id="{BD2D407E-995D-417D-8726-33779E355C2C}"/>
              </a:ext>
            </a:extLst>
          </p:cNvPr>
          <p:cNvSpPr txBox="1"/>
          <p:nvPr/>
        </p:nvSpPr>
        <p:spPr>
          <a:xfrm>
            <a:off x="228600" y="1613119"/>
            <a:ext cx="8534400" cy="3600986"/>
          </a:xfrm>
          <a:prstGeom prst="rect">
            <a:avLst/>
          </a:prstGeom>
          <a:noFill/>
        </p:spPr>
        <p:txBody>
          <a:bodyPr wrap="square">
            <a:spAutoFit/>
          </a:bodyPr>
          <a:lstStyle/>
          <a:p>
            <a:pPr marL="45720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Principle of Least Privilege (POLP) –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This states that a user must be granted only the minimum permissions necessary to do their job. </a:t>
            </a:r>
          </a:p>
          <a:p>
            <a:pPr marL="45720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45720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Defense-in-Depth –</a:t>
            </a:r>
            <a:r>
              <a:rPr kumimoji="0" lang="en-US"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This is a security approach that suggests the need for using multiple overlapping security controls to protect a system. For e.g., multiple </a:t>
            </a:r>
            <a:r>
              <a:rPr lang="en-US" sz="1600" dirty="0">
                <a:solidFill>
                  <a:prstClr val="black"/>
                </a:solidFill>
              </a:rPr>
              <a:t>trust zones alongside ACLs and intrusion detection and prevention systems would create a layered security system.</a:t>
            </a: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45720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45720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Separation of duties – </a:t>
            </a:r>
            <a:r>
              <a:rPr kumimoji="0" lang="en-US"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A</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sensitive task should be performed by two or more people. This ensures that one individual cannot knowingly or unknowingly compromise a system.</a:t>
            </a:r>
          </a:p>
          <a:p>
            <a:pPr marL="171450" marR="0" lvl="1" algn="l" defTabSz="914400" rtl="0" eaLnBrk="0" fontAlgn="base" latinLnBrk="0" hangingPunct="0">
              <a:lnSpc>
                <a:spcPct val="100000"/>
              </a:lnSpc>
              <a:spcBef>
                <a:spcPct val="0"/>
              </a:spcBef>
              <a:spcAft>
                <a:spcPct val="0"/>
              </a:spcAft>
              <a:buClrTx/>
              <a:buSzTx/>
              <a:tabLst/>
              <a:defRPr/>
            </a:pPr>
            <a:endPar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457200" marR="0" lvl="1"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defRPr/>
            </a:pPr>
            <a:r>
              <a:rPr kumimoji="0" lang="en-US" sz="1600" b="1"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Zero Trust Model </a:t>
            </a:r>
            <a:r>
              <a:rPr kumimoji="0" lang="en-US" sz="16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This is a security model that treats both internal and external users as “untrusted” and insists on continuous validation of access.</a:t>
            </a:r>
          </a:p>
        </p:txBody>
      </p:sp>
    </p:spTree>
    <p:extLst>
      <p:ext uri="{BB962C8B-B14F-4D97-AF65-F5344CB8AC3E}">
        <p14:creationId xmlns:p14="http://schemas.microsoft.com/office/powerpoint/2010/main" val="98896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ECC521-5C8C-4E82-A076-E92142333154}"/>
              </a:ext>
            </a:extLst>
          </p:cNvPr>
          <p:cNvSpPr>
            <a:spLocks noGrp="1"/>
          </p:cNvSpPr>
          <p:nvPr>
            <p:ph type="title"/>
          </p:nvPr>
        </p:nvSpPr>
        <p:spPr>
          <a:xfrm>
            <a:off x="0" y="0"/>
            <a:ext cx="9144000" cy="1143000"/>
          </a:xfrm>
        </p:spPr>
        <p:txBody>
          <a:bodyPr/>
          <a:lstStyle/>
          <a:p>
            <a:r>
              <a:rPr lang="en-US" b="1" dirty="0"/>
              <a:t>Cloud Security Best Practices</a:t>
            </a:r>
          </a:p>
        </p:txBody>
      </p:sp>
      <p:sp>
        <p:nvSpPr>
          <p:cNvPr id="3" name="Slide Number Placeholder 2">
            <a:extLst>
              <a:ext uri="{FF2B5EF4-FFF2-40B4-BE49-F238E27FC236}">
                <a16:creationId xmlns:a16="http://schemas.microsoft.com/office/drawing/2014/main" id="{95544FB6-6CFB-4113-81C5-2DAD4207AD4C}"/>
              </a:ext>
            </a:extLst>
          </p:cNvPr>
          <p:cNvSpPr>
            <a:spLocks noGrp="1"/>
          </p:cNvSpPr>
          <p:nvPr>
            <p:ph type="sldNum" sz="quarter" idx="12"/>
          </p:nvPr>
        </p:nvSpPr>
        <p:spPr/>
        <p:txBody>
          <a:bodyPr/>
          <a:lstStyle/>
          <a:p>
            <a:pPr>
              <a:defRPr/>
            </a:pPr>
            <a:fld id="{896BB770-7ED6-46A2-8CFD-BA95C09312EA}" type="slidenum">
              <a:rPr lang="en-US" altLang="en-US" smtClean="0"/>
              <a:pPr>
                <a:defRPr/>
              </a:pPr>
              <a:t>26</a:t>
            </a:fld>
            <a:endParaRPr lang="en-US" altLang="en-US"/>
          </a:p>
        </p:txBody>
      </p:sp>
      <p:sp>
        <p:nvSpPr>
          <p:cNvPr id="4" name="TextBox 3">
            <a:extLst>
              <a:ext uri="{FF2B5EF4-FFF2-40B4-BE49-F238E27FC236}">
                <a16:creationId xmlns:a16="http://schemas.microsoft.com/office/drawing/2014/main" id="{FA2865B6-63BB-47C7-B790-0D68330BE726}"/>
              </a:ext>
            </a:extLst>
          </p:cNvPr>
          <p:cNvSpPr txBox="1"/>
          <p:nvPr/>
        </p:nvSpPr>
        <p:spPr>
          <a:xfrm>
            <a:off x="533400" y="966053"/>
            <a:ext cx="8001000" cy="5139869"/>
          </a:xfrm>
          <a:prstGeom prst="rect">
            <a:avLst/>
          </a:prstGeom>
          <a:noFill/>
        </p:spPr>
        <p:txBody>
          <a:bodyPr wrap="square" rtlCol="0">
            <a:spAutoFit/>
          </a:bodyPr>
          <a:lstStyle/>
          <a:p>
            <a:r>
              <a:rPr lang="en-US" sz="1600" dirty="0"/>
              <a:t>Some cloud security best practices have been discussed below. Note that this is not an exhaustive list.</a:t>
            </a:r>
          </a:p>
          <a:p>
            <a:endParaRPr lang="en-US" sz="1600" dirty="0"/>
          </a:p>
          <a:p>
            <a:r>
              <a:rPr lang="en-US" sz="1400" b="1" dirty="0"/>
              <a:t>Training staff</a:t>
            </a:r>
          </a:p>
          <a:p>
            <a:pPr marL="285750" indent="-285750">
              <a:buFont typeface="Arial" panose="020B0604020202020204" pitchFamily="34" charset="0"/>
              <a:buChar char="•"/>
            </a:pPr>
            <a:r>
              <a:rPr lang="en-US" sz="1400" dirty="0"/>
              <a:t>Misconfigurations are most prevalent and create security loopholes making it easy for attackers to access data and services. These happen not only from human error, but poor understanding of technology and the shared responsibility model for cloud security.</a:t>
            </a:r>
          </a:p>
          <a:p>
            <a:pPr marL="285750" indent="-285750">
              <a:buFont typeface="Arial" panose="020B0604020202020204" pitchFamily="34" charset="0"/>
              <a:buChar char="•"/>
            </a:pPr>
            <a:r>
              <a:rPr lang="en-US" sz="1400" dirty="0"/>
              <a:t>Organizations should provide CSP-specific training to their staff.</a:t>
            </a:r>
          </a:p>
          <a:p>
            <a:endParaRPr lang="en-US" sz="1400" dirty="0"/>
          </a:p>
          <a:p>
            <a:r>
              <a:rPr lang="en-US" sz="1400" b="1" dirty="0"/>
              <a:t>IAM solution</a:t>
            </a:r>
          </a:p>
          <a:p>
            <a:r>
              <a:rPr lang="en-US" sz="1400" dirty="0"/>
              <a:t>One of the biggest threat to cloud security is unauthorized access to resources and information. When designing an IAM solution, </a:t>
            </a:r>
          </a:p>
          <a:p>
            <a:pPr marL="285750" indent="-285750">
              <a:buFont typeface="Arial" panose="020B0604020202020204" pitchFamily="34" charset="0"/>
              <a:buChar char="•"/>
            </a:pPr>
            <a:r>
              <a:rPr lang="en-US" sz="1400" dirty="0"/>
              <a:t>Configure a strong password policy</a:t>
            </a:r>
          </a:p>
          <a:p>
            <a:pPr marL="285750" indent="-285750">
              <a:buFont typeface="Arial" panose="020B0604020202020204" pitchFamily="34" charset="0"/>
              <a:buChar char="•"/>
            </a:pPr>
            <a:r>
              <a:rPr lang="en-US" sz="1400" dirty="0"/>
              <a:t>Enable multifactor authentication (MFA) with logins to reduce risks </a:t>
            </a:r>
          </a:p>
          <a:p>
            <a:pPr marL="285750" indent="-285750">
              <a:buFont typeface="Arial" panose="020B0604020202020204" pitchFamily="34" charset="0"/>
              <a:buChar char="•"/>
            </a:pPr>
            <a:r>
              <a:rPr lang="en-US" sz="1400" dirty="0"/>
              <a:t>Assign user permissions according to the Principle of Least Privilege (POLP)</a:t>
            </a:r>
          </a:p>
          <a:p>
            <a:pPr marL="285750" indent="-285750">
              <a:buFont typeface="Arial" panose="020B0604020202020204" pitchFamily="34" charset="0"/>
              <a:buChar char="•"/>
            </a:pPr>
            <a:r>
              <a:rPr lang="en-US" sz="1400" dirty="0"/>
              <a:t>Delegate temporary credentials for short-term tasks</a:t>
            </a:r>
          </a:p>
          <a:p>
            <a:pPr marL="285750" indent="-285750">
              <a:buFont typeface="Arial" panose="020B0604020202020204" pitchFamily="34" charset="0"/>
              <a:buChar char="•"/>
            </a:pPr>
            <a:r>
              <a:rPr lang="en-US" sz="1400" dirty="0"/>
              <a:t>Enable federated access</a:t>
            </a:r>
          </a:p>
          <a:p>
            <a:pPr marL="285750" indent="-285750">
              <a:buFont typeface="Arial" panose="020B0604020202020204" pitchFamily="34" charset="0"/>
              <a:buChar char="•"/>
            </a:pPr>
            <a:r>
              <a:rPr lang="en-US" sz="1400" dirty="0">
                <a:solidFill>
                  <a:srgbClr val="000000"/>
                </a:solidFill>
                <a:latin typeface="Arial" panose="020B0604020202020204" pitchFamily="34" charset="0"/>
              </a:rPr>
              <a:t>Assume Zero Trust model for access to and between resources</a:t>
            </a:r>
          </a:p>
          <a:p>
            <a:endParaRPr lang="en-US" sz="1400" dirty="0"/>
          </a:p>
          <a:p>
            <a:r>
              <a:rPr lang="en-US" sz="1400" b="1" dirty="0"/>
              <a:t>Data Encryption</a:t>
            </a:r>
          </a:p>
          <a:p>
            <a:pPr marL="285750" indent="-285750">
              <a:buFont typeface="Arial" panose="020B0604020202020204" pitchFamily="34" charset="0"/>
              <a:buChar char="•"/>
            </a:pPr>
            <a:r>
              <a:rPr lang="en-US" sz="1400" dirty="0"/>
              <a:t>Enforce encryption of data at rest and transit</a:t>
            </a:r>
          </a:p>
          <a:p>
            <a:pPr marL="285750" indent="-285750">
              <a:buFont typeface="Arial" panose="020B0604020202020204" pitchFamily="34" charset="0"/>
              <a:buChar char="•"/>
            </a:pPr>
            <a:r>
              <a:rPr lang="en-US" sz="1400" dirty="0"/>
              <a:t>Leverage CSP tools for encryption and key management. For enhanced security, you may consider creating your own custom keys.</a:t>
            </a:r>
          </a:p>
        </p:txBody>
      </p:sp>
    </p:spTree>
    <p:extLst>
      <p:ext uri="{BB962C8B-B14F-4D97-AF65-F5344CB8AC3E}">
        <p14:creationId xmlns:p14="http://schemas.microsoft.com/office/powerpoint/2010/main" val="12906818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1"/>
            <a:ext cx="9143997"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2" y="0"/>
            <a:ext cx="6086479"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1"/>
            <a:ext cx="3057523"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1"/>
            <a:ext cx="8799485"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id="{C45A96E4-1D84-4F9B-B85E-277687DA58ED}"/>
              </a:ext>
            </a:extLst>
          </p:cNvPr>
          <p:cNvSpPr>
            <a:spLocks noGrp="1"/>
          </p:cNvSpPr>
          <p:nvPr>
            <p:ph type="title"/>
          </p:nvPr>
        </p:nvSpPr>
        <p:spPr>
          <a:xfrm>
            <a:off x="1028699" y="294538"/>
            <a:ext cx="7421963" cy="1033669"/>
          </a:xfrm>
        </p:spPr>
        <p:txBody>
          <a:bodyPr vert="horz" lIns="91440" tIns="45720" rIns="91440" bIns="45720" rtlCol="0" anchor="ctr">
            <a:normAutofit/>
          </a:bodyPr>
          <a:lstStyle/>
          <a:p>
            <a:pPr algn="l" eaLnBrk="1" hangingPunct="1">
              <a:lnSpc>
                <a:spcPct val="90000"/>
              </a:lnSpc>
            </a:pPr>
            <a:r>
              <a:rPr lang="en-US" sz="3500" kern="1200">
                <a:solidFill>
                  <a:srgbClr val="FFFFFF"/>
                </a:solidFill>
                <a:latin typeface="+mj-lt"/>
                <a:ea typeface="+mj-ea"/>
                <a:cs typeface="+mj-cs"/>
              </a:rPr>
              <a:t>Cloud Security Best Practices – 2 </a:t>
            </a:r>
          </a:p>
        </p:txBody>
      </p:sp>
      <p:sp>
        <p:nvSpPr>
          <p:cNvPr id="4" name="TextBox 3">
            <a:extLst>
              <a:ext uri="{FF2B5EF4-FFF2-40B4-BE49-F238E27FC236}">
                <a16:creationId xmlns:a16="http://schemas.microsoft.com/office/drawing/2014/main" id="{FA2865B6-63BB-47C7-B790-0D68330BE726}"/>
              </a:ext>
            </a:extLst>
          </p:cNvPr>
          <p:cNvSpPr txBox="1"/>
          <p:nvPr/>
        </p:nvSpPr>
        <p:spPr>
          <a:xfrm>
            <a:off x="1028699" y="2318197"/>
            <a:ext cx="7293023" cy="3683358"/>
          </a:xfrm>
          <a:prstGeom prst="rect">
            <a:avLst/>
          </a:prstGeom>
        </p:spPr>
        <p:txBody>
          <a:bodyPr vert="horz" lIns="91440" tIns="45720" rIns="91440" bIns="45720" rtlCol="0" anchor="ctr">
            <a:normAutofit/>
          </a:bodyPr>
          <a:lstStyle/>
          <a:p>
            <a:pPr indent="-228600" eaLnBrk="1" hangingPunct="1">
              <a:lnSpc>
                <a:spcPct val="90000"/>
              </a:lnSpc>
              <a:spcAft>
                <a:spcPts val="600"/>
              </a:spcAft>
              <a:buFont typeface="Arial" panose="020B0604020202020204" pitchFamily="34" charset="0"/>
              <a:buChar char="•"/>
            </a:pPr>
            <a:r>
              <a:rPr lang="en-US" sz="1200" b="1">
                <a:latin typeface="+mn-lt"/>
              </a:rPr>
              <a:t>Monitoring and Logging</a:t>
            </a:r>
          </a:p>
          <a:p>
            <a:pPr marL="285750" indent="-228600" eaLnBrk="1" hangingPunct="1">
              <a:lnSpc>
                <a:spcPct val="90000"/>
              </a:lnSpc>
              <a:spcAft>
                <a:spcPts val="600"/>
              </a:spcAft>
              <a:buFont typeface="Arial" panose="020B0604020202020204" pitchFamily="34" charset="0"/>
              <a:buChar char="•"/>
            </a:pPr>
            <a:r>
              <a:rPr lang="en-US" sz="1200">
                <a:latin typeface="+mn-lt"/>
              </a:rPr>
              <a:t>Employ monitoring solutions to gain more visibility into the cloud environment. </a:t>
            </a:r>
          </a:p>
          <a:p>
            <a:pPr marL="285750" indent="-228600" eaLnBrk="1" hangingPunct="1">
              <a:lnSpc>
                <a:spcPct val="90000"/>
              </a:lnSpc>
              <a:spcAft>
                <a:spcPts val="600"/>
              </a:spcAft>
              <a:buFont typeface="Arial" panose="020B0604020202020204" pitchFamily="34" charset="0"/>
              <a:buChar char="•"/>
            </a:pPr>
            <a:r>
              <a:rPr lang="en-US" sz="1200">
                <a:latin typeface="+mn-lt"/>
              </a:rPr>
              <a:t>Log user activity. Logs can help identify who performed which action, what resources were used, when did the event occur, etc. </a:t>
            </a:r>
          </a:p>
          <a:p>
            <a:pPr indent="-228600" eaLnBrk="1" hangingPunct="1">
              <a:lnSpc>
                <a:spcPct val="90000"/>
              </a:lnSpc>
              <a:spcAft>
                <a:spcPts val="600"/>
              </a:spcAft>
              <a:buFont typeface="Arial" panose="020B0604020202020204" pitchFamily="34" charset="0"/>
              <a:buChar char="•"/>
            </a:pPr>
            <a:endParaRPr lang="en-US" sz="1200" b="1">
              <a:latin typeface="+mn-lt"/>
            </a:endParaRPr>
          </a:p>
          <a:p>
            <a:pPr indent="-228600" eaLnBrk="1" hangingPunct="1">
              <a:lnSpc>
                <a:spcPct val="90000"/>
              </a:lnSpc>
              <a:spcAft>
                <a:spcPts val="600"/>
              </a:spcAft>
              <a:buFont typeface="Arial" panose="020B0604020202020204" pitchFamily="34" charset="0"/>
              <a:buChar char="•"/>
            </a:pPr>
            <a:r>
              <a:rPr lang="en-US" sz="1200" b="1">
                <a:latin typeface="+mn-lt"/>
              </a:rPr>
              <a:t>Compliance Requirements</a:t>
            </a:r>
          </a:p>
          <a:p>
            <a:pPr marL="285750" indent="-228600" eaLnBrk="1" hangingPunct="1">
              <a:lnSpc>
                <a:spcPct val="90000"/>
              </a:lnSpc>
              <a:spcAft>
                <a:spcPts val="600"/>
              </a:spcAft>
              <a:buFont typeface="Arial" panose="020B0604020202020204" pitchFamily="34" charset="0"/>
              <a:buChar char="•"/>
            </a:pPr>
            <a:r>
              <a:rPr lang="en-US" sz="1200">
                <a:latin typeface="+mn-lt"/>
              </a:rPr>
              <a:t>Organizations in healthcare, finance, etc. collect sensitive information. Others are mandated by governments to store data within specific geographical boundaries. Such organizations must make sure their cloud service provider can meet their data locality, privacy, and security needs.</a:t>
            </a:r>
          </a:p>
          <a:p>
            <a:pPr indent="-228600" eaLnBrk="1" hangingPunct="1">
              <a:lnSpc>
                <a:spcPct val="90000"/>
              </a:lnSpc>
              <a:spcAft>
                <a:spcPts val="600"/>
              </a:spcAft>
              <a:buFont typeface="Arial" panose="020B0604020202020204" pitchFamily="34" charset="0"/>
              <a:buChar char="•"/>
            </a:pPr>
            <a:r>
              <a:rPr lang="en-US" sz="1200">
                <a:latin typeface="+mn-lt"/>
              </a:rPr>
              <a:t> </a:t>
            </a:r>
          </a:p>
          <a:p>
            <a:pPr indent="-228600" eaLnBrk="1" hangingPunct="1">
              <a:lnSpc>
                <a:spcPct val="90000"/>
              </a:lnSpc>
              <a:spcAft>
                <a:spcPts val="600"/>
              </a:spcAft>
              <a:buFont typeface="Arial" panose="020B0604020202020204" pitchFamily="34" charset="0"/>
              <a:buChar char="•"/>
            </a:pPr>
            <a:r>
              <a:rPr lang="en-US" sz="1200" b="1">
                <a:latin typeface="+mn-lt"/>
              </a:rPr>
              <a:t>Security Testing and Audit</a:t>
            </a:r>
          </a:p>
          <a:p>
            <a:pPr marL="285750" indent="-228600" eaLnBrk="1" hangingPunct="1">
              <a:lnSpc>
                <a:spcPct val="90000"/>
              </a:lnSpc>
              <a:spcAft>
                <a:spcPts val="600"/>
              </a:spcAft>
              <a:buFont typeface="Arial" panose="020B0604020202020204" pitchFamily="34" charset="0"/>
              <a:buChar char="•"/>
            </a:pPr>
            <a:r>
              <a:rPr lang="en-US" sz="1200">
                <a:latin typeface="+mn-lt"/>
              </a:rPr>
              <a:t>All enterprises must conduct security testing on a regular basis to check for vulnerabilities in their cloud environment.</a:t>
            </a:r>
          </a:p>
          <a:p>
            <a:pPr marL="285750" indent="-228600" eaLnBrk="1" hangingPunct="1">
              <a:lnSpc>
                <a:spcPct val="90000"/>
              </a:lnSpc>
              <a:spcAft>
                <a:spcPts val="600"/>
              </a:spcAft>
              <a:buFont typeface="Arial" panose="020B0604020202020204" pitchFamily="34" charset="0"/>
              <a:buChar char="•"/>
            </a:pPr>
            <a:r>
              <a:rPr lang="en-US" sz="1200">
                <a:latin typeface="+mn-lt"/>
              </a:rPr>
              <a:t>A periodic audit is also vital. A third-party evaluation is better as it eliminates bias from pre-existing knowledge.</a:t>
            </a:r>
          </a:p>
          <a:p>
            <a:pPr indent="-228600" eaLnBrk="1" hangingPunct="1">
              <a:lnSpc>
                <a:spcPct val="90000"/>
              </a:lnSpc>
              <a:spcAft>
                <a:spcPts val="600"/>
              </a:spcAft>
              <a:buFont typeface="Arial" panose="020B0604020202020204" pitchFamily="34" charset="0"/>
              <a:buChar char="•"/>
            </a:pPr>
            <a:endParaRPr lang="en-US" sz="1200" b="1">
              <a:latin typeface="+mn-lt"/>
            </a:endParaRPr>
          </a:p>
          <a:p>
            <a:pPr indent="-228600" eaLnBrk="1" hangingPunct="1">
              <a:lnSpc>
                <a:spcPct val="90000"/>
              </a:lnSpc>
              <a:spcAft>
                <a:spcPts val="600"/>
              </a:spcAft>
              <a:buFont typeface="Arial" panose="020B0604020202020204" pitchFamily="34" charset="0"/>
              <a:buChar char="•"/>
            </a:pPr>
            <a:endParaRPr lang="en-US" sz="1200" b="1">
              <a:latin typeface="+mn-lt"/>
            </a:endParaRPr>
          </a:p>
          <a:p>
            <a:pPr indent="-228600" eaLnBrk="1" hangingPunct="1">
              <a:lnSpc>
                <a:spcPct val="90000"/>
              </a:lnSpc>
              <a:spcAft>
                <a:spcPts val="600"/>
              </a:spcAft>
              <a:buFont typeface="Arial" panose="020B0604020202020204" pitchFamily="34" charset="0"/>
              <a:buChar char="•"/>
            </a:pPr>
            <a:endParaRPr lang="en-US" sz="1200">
              <a:latin typeface="+mn-lt"/>
            </a:endParaRPr>
          </a:p>
        </p:txBody>
      </p:sp>
      <p:sp>
        <p:nvSpPr>
          <p:cNvPr id="3" name="Slide Number Placeholder 2">
            <a:extLst>
              <a:ext uri="{FF2B5EF4-FFF2-40B4-BE49-F238E27FC236}">
                <a16:creationId xmlns:a16="http://schemas.microsoft.com/office/drawing/2014/main" id="{95544FB6-6CFB-4113-81C5-2DAD4207AD4C}"/>
              </a:ext>
            </a:extLst>
          </p:cNvPr>
          <p:cNvSpPr>
            <a:spLocks noGrp="1"/>
          </p:cNvSpPr>
          <p:nvPr>
            <p:ph type="sldNum" sz="quarter" idx="12"/>
          </p:nvPr>
        </p:nvSpPr>
        <p:spPr>
          <a:xfrm>
            <a:off x="8778240" y="6455431"/>
            <a:ext cx="334434" cy="365125"/>
          </a:xfrm>
        </p:spPr>
        <p:txBody>
          <a:bodyPr vert="horz" lIns="91440" tIns="45720" rIns="91440" bIns="45720" rtlCol="0" anchor="ctr">
            <a:normAutofit/>
          </a:bodyPr>
          <a:lstStyle/>
          <a:p>
            <a:pPr>
              <a:spcAft>
                <a:spcPts val="600"/>
              </a:spcAft>
              <a:defRPr/>
            </a:pPr>
            <a:fld id="{896BB770-7ED6-46A2-8CFD-BA95C09312EA}" type="slidenum">
              <a:rPr lang="en-US" altLang="en-US" sz="1000">
                <a:solidFill>
                  <a:schemeClr val="tx1">
                    <a:lumMod val="50000"/>
                    <a:lumOff val="50000"/>
                  </a:schemeClr>
                </a:solidFill>
                <a:latin typeface="+mn-lt"/>
              </a:rPr>
              <a:pPr>
                <a:spcAft>
                  <a:spcPts val="600"/>
                </a:spcAft>
                <a:defRPr/>
              </a:pPr>
              <a:t>27</a:t>
            </a:fld>
            <a:endParaRPr lang="en-US" altLang="en-US" sz="1000">
              <a:solidFill>
                <a:schemeClr val="tx1">
                  <a:lumMod val="50000"/>
                  <a:lumOff val="50000"/>
                </a:schemeClr>
              </a:solidFill>
              <a:latin typeface="+mn-lt"/>
            </a:endParaRPr>
          </a:p>
        </p:txBody>
      </p:sp>
    </p:spTree>
    <p:extLst>
      <p:ext uri="{BB962C8B-B14F-4D97-AF65-F5344CB8AC3E}">
        <p14:creationId xmlns:p14="http://schemas.microsoft.com/office/powerpoint/2010/main" val="24753022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336136" y="1336710"/>
            <a:ext cx="68580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088181" y="1092216"/>
            <a:ext cx="6346209"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833933" y="3515977"/>
            <a:ext cx="2501979"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76002" y="1496845"/>
            <a:ext cx="68580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74277" y="1668285"/>
            <a:ext cx="4318303"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77A7F23-4417-4935-8D26-00CDD30F27F5}"/>
              </a:ext>
            </a:extLst>
          </p:cNvPr>
          <p:cNvSpPr>
            <a:spLocks noGrp="1"/>
          </p:cNvSpPr>
          <p:nvPr>
            <p:ph type="title"/>
          </p:nvPr>
        </p:nvSpPr>
        <p:spPr>
          <a:xfrm>
            <a:off x="619797" y="586855"/>
            <a:ext cx="3172575" cy="3387497"/>
          </a:xfrm>
        </p:spPr>
        <p:txBody>
          <a:bodyPr vert="horz" lIns="91440" tIns="45720" rIns="91440" bIns="45720" rtlCol="0" anchor="b">
            <a:normAutofit/>
          </a:bodyPr>
          <a:lstStyle/>
          <a:p>
            <a:pPr algn="r" eaLnBrk="1" hangingPunct="1">
              <a:lnSpc>
                <a:spcPct val="90000"/>
              </a:lnSpc>
            </a:pPr>
            <a:r>
              <a:rPr lang="en-US" sz="3500" b="1" kern="1200">
                <a:solidFill>
                  <a:srgbClr val="FFFFFF"/>
                </a:solidFill>
                <a:latin typeface="+mj-lt"/>
                <a:ea typeface="+mj-ea"/>
                <a:cs typeface="+mj-cs"/>
              </a:rPr>
              <a:t>Security Testing</a:t>
            </a:r>
          </a:p>
        </p:txBody>
      </p:sp>
      <p:sp>
        <p:nvSpPr>
          <p:cNvPr id="3" name="TextBox 2">
            <a:extLst>
              <a:ext uri="{FF2B5EF4-FFF2-40B4-BE49-F238E27FC236}">
                <a16:creationId xmlns:a16="http://schemas.microsoft.com/office/drawing/2014/main" id="{D7D1985E-B55A-456E-BCB9-018901028875}"/>
              </a:ext>
            </a:extLst>
          </p:cNvPr>
          <p:cNvSpPr txBox="1"/>
          <p:nvPr/>
        </p:nvSpPr>
        <p:spPr>
          <a:xfrm>
            <a:off x="4877368" y="649480"/>
            <a:ext cx="3646835" cy="5546047"/>
          </a:xfrm>
          <a:prstGeom prst="rect">
            <a:avLst/>
          </a:prstGeom>
        </p:spPr>
        <p:txBody>
          <a:bodyPr vert="horz" lIns="91440" tIns="45720" rIns="91440" bIns="45720" rtlCol="0" anchor="ctr">
            <a:normAutofit/>
          </a:bodyPr>
          <a:lstStyle/>
          <a:p>
            <a:pPr marL="285750" indent="-228600" eaLnBrk="1" hangingPunct="1">
              <a:lnSpc>
                <a:spcPct val="90000"/>
              </a:lnSpc>
              <a:spcAft>
                <a:spcPts val="600"/>
              </a:spcAft>
              <a:buFont typeface="Arial" panose="020B0604020202020204" pitchFamily="34" charset="0"/>
              <a:buChar char="•"/>
            </a:pPr>
            <a:r>
              <a:rPr lang="en-US" sz="1400" b="1">
                <a:latin typeface="+mn-lt"/>
              </a:rPr>
              <a:t>Vulnerability scanning </a:t>
            </a:r>
            <a:r>
              <a:rPr lang="en-US" sz="1400">
                <a:latin typeface="+mn-lt"/>
              </a:rPr>
              <a:t>is the process of discovering flaws or weaknesses in systems and applications. Vulnerability scanning is organized into three phases: intelligent gathering, vulnerability assessment and vulnerability validation.</a:t>
            </a:r>
          </a:p>
          <a:p>
            <a:pPr marL="285750" indent="-228600" eaLnBrk="1" hangingPunct="1">
              <a:lnSpc>
                <a:spcPct val="90000"/>
              </a:lnSpc>
              <a:spcAft>
                <a:spcPts val="600"/>
              </a:spcAft>
              <a:buFont typeface="Arial" panose="020B0604020202020204" pitchFamily="34" charset="0"/>
              <a:buChar char="•"/>
            </a:pPr>
            <a:r>
              <a:rPr lang="en-US" sz="1400" b="1">
                <a:latin typeface="+mn-lt"/>
              </a:rPr>
              <a:t>Penetration testing </a:t>
            </a:r>
            <a:r>
              <a:rPr lang="en-US" sz="1400">
                <a:latin typeface="+mn-lt"/>
              </a:rPr>
              <a:t>is an extension of vulnerability scanning that evaluates system security by attacking target systems as an outside attacker would, and documenting which attacks were successful, how the systems were exploited, and which vulnerabilities were utilized.</a:t>
            </a:r>
          </a:p>
          <a:p>
            <a:pPr marL="285750" indent="-228600" eaLnBrk="1" hangingPunct="1">
              <a:lnSpc>
                <a:spcPct val="90000"/>
              </a:lnSpc>
              <a:spcAft>
                <a:spcPts val="600"/>
              </a:spcAft>
              <a:buFont typeface="Arial" panose="020B0604020202020204" pitchFamily="34" charset="0"/>
              <a:buChar char="•"/>
            </a:pPr>
            <a:r>
              <a:rPr lang="en-US" sz="1400">
                <a:latin typeface="+mn-lt"/>
              </a:rPr>
              <a:t>Penetration testing is organized into seven phases: intelligent gathering, vulnerability assessment and vulnerability validation, attack planning and simulation, exploitation, post-exploitation and reporting.</a:t>
            </a:r>
          </a:p>
          <a:p>
            <a:pPr marL="285750" indent="-228600" eaLnBrk="1" hangingPunct="1">
              <a:lnSpc>
                <a:spcPct val="90000"/>
              </a:lnSpc>
              <a:spcAft>
                <a:spcPts val="600"/>
              </a:spcAft>
              <a:buFont typeface="Arial" panose="020B0604020202020204" pitchFamily="34" charset="0"/>
              <a:buChar char="•"/>
            </a:pPr>
            <a:r>
              <a:rPr kumimoji="0" lang="en-US" sz="1400" b="0" i="0" u="none" strike="noStrike" cap="none" spc="0" normalizeH="0" baseline="0" noProof="0">
                <a:ln>
                  <a:noFill/>
                </a:ln>
                <a:effectLst/>
                <a:uLnTx/>
                <a:uFillTx/>
                <a:latin typeface="+mn-lt"/>
              </a:rPr>
              <a:t>Some cloud vendors may require notification before conducting vulnerability scanning or penetration testing. </a:t>
            </a:r>
          </a:p>
          <a:p>
            <a:pPr indent="-228600" eaLnBrk="1" hangingPunct="1">
              <a:lnSpc>
                <a:spcPct val="90000"/>
              </a:lnSpc>
              <a:spcAft>
                <a:spcPts val="600"/>
              </a:spcAft>
              <a:buFont typeface="Arial" panose="020B0604020202020204" pitchFamily="34" charset="0"/>
              <a:buChar char="•"/>
            </a:pPr>
            <a:endParaRPr lang="en-US" sz="1400">
              <a:latin typeface="+mn-lt"/>
            </a:endParaRPr>
          </a:p>
        </p:txBody>
      </p:sp>
      <p:sp>
        <p:nvSpPr>
          <p:cNvPr id="4" name="Slide Number Placeholder 3">
            <a:extLst>
              <a:ext uri="{FF2B5EF4-FFF2-40B4-BE49-F238E27FC236}">
                <a16:creationId xmlns:a16="http://schemas.microsoft.com/office/drawing/2014/main" id="{E951173E-1C65-4FA5-949B-17017DC1B45D}"/>
              </a:ext>
            </a:extLst>
          </p:cNvPr>
          <p:cNvSpPr>
            <a:spLocks noGrp="1"/>
          </p:cNvSpPr>
          <p:nvPr>
            <p:ph type="sldNum" sz="quarter" idx="12"/>
          </p:nvPr>
        </p:nvSpPr>
        <p:spPr>
          <a:xfrm>
            <a:off x="8778240" y="6455664"/>
            <a:ext cx="336042" cy="365125"/>
          </a:xfrm>
        </p:spPr>
        <p:txBody>
          <a:bodyPr vert="horz" lIns="91440" tIns="45720" rIns="91440" bIns="45720" rtlCol="0" anchor="ctr">
            <a:normAutofit/>
          </a:bodyPr>
          <a:lstStyle/>
          <a:p>
            <a:pPr>
              <a:spcAft>
                <a:spcPts val="600"/>
              </a:spcAft>
              <a:defRPr/>
            </a:pPr>
            <a:fld id="{896BB770-7ED6-46A2-8CFD-BA95C09312EA}" type="slidenum">
              <a:rPr lang="en-US" altLang="en-US" sz="1000">
                <a:solidFill>
                  <a:schemeClr val="tx1">
                    <a:lumMod val="50000"/>
                    <a:lumOff val="50000"/>
                  </a:schemeClr>
                </a:solidFill>
                <a:latin typeface="+mn-lt"/>
              </a:rPr>
              <a:pPr>
                <a:spcAft>
                  <a:spcPts val="600"/>
                </a:spcAft>
                <a:defRPr/>
              </a:pPr>
              <a:t>28</a:t>
            </a:fld>
            <a:endParaRPr lang="en-US" altLang="en-US" sz="1000">
              <a:solidFill>
                <a:schemeClr val="tx1">
                  <a:lumMod val="50000"/>
                  <a:lumOff val="50000"/>
                </a:schemeClr>
              </a:solidFill>
              <a:latin typeface="+mn-lt"/>
            </a:endParaRPr>
          </a:p>
        </p:txBody>
      </p:sp>
    </p:spTree>
    <p:extLst>
      <p:ext uri="{BB962C8B-B14F-4D97-AF65-F5344CB8AC3E}">
        <p14:creationId xmlns:p14="http://schemas.microsoft.com/office/powerpoint/2010/main" val="32909288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327D73B4-9F5C-4A64-A179-51B9500CB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C1F06963-6374-4B48-844F-071A9BAAAE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9646" y="554152"/>
            <a:ext cx="4306641" cy="5742189"/>
          </a:xfrm>
          <a:prstGeom prst="ellipse">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4C48C2-D055-54D7-A5F8-C330A431F649}"/>
              </a:ext>
            </a:extLst>
          </p:cNvPr>
          <p:cNvSpPr>
            <a:spLocks noGrp="1"/>
          </p:cNvSpPr>
          <p:nvPr>
            <p:ph type="title"/>
          </p:nvPr>
        </p:nvSpPr>
        <p:spPr>
          <a:xfrm>
            <a:off x="933804" y="1289765"/>
            <a:ext cx="2738325" cy="4270963"/>
          </a:xfrm>
        </p:spPr>
        <p:txBody>
          <a:bodyPr vert="horz" lIns="91440" tIns="45720" rIns="91440" bIns="45720" rtlCol="0" anchor="ctr">
            <a:normAutofit/>
          </a:bodyPr>
          <a:lstStyle/>
          <a:p>
            <a:pPr eaLnBrk="1" hangingPunct="1">
              <a:lnSpc>
                <a:spcPct val="90000"/>
              </a:lnSpc>
            </a:pPr>
            <a:r>
              <a:rPr lang="en-US" sz="3400" kern="1200" dirty="0">
                <a:solidFill>
                  <a:srgbClr val="FFFFFF"/>
                </a:solidFill>
                <a:latin typeface="+mj-lt"/>
                <a:ea typeface="+mj-ea"/>
                <a:cs typeface="+mj-cs"/>
              </a:rPr>
              <a:t>Types of Cloud Infrastructure</a:t>
            </a:r>
          </a:p>
        </p:txBody>
      </p:sp>
      <p:sp>
        <p:nvSpPr>
          <p:cNvPr id="13"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42619" y="374394"/>
            <a:ext cx="128637"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15"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2581" y="1084507"/>
            <a:ext cx="118159"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sp>
        <p:nvSpPr>
          <p:cNvPr id="4" name="TextBox 3">
            <a:extLst>
              <a:ext uri="{FF2B5EF4-FFF2-40B4-BE49-F238E27FC236}">
                <a16:creationId xmlns:a16="http://schemas.microsoft.com/office/drawing/2014/main" id="{34B1B060-4907-9359-C73F-810CAAFAF377}"/>
              </a:ext>
            </a:extLst>
          </p:cNvPr>
          <p:cNvSpPr txBox="1"/>
          <p:nvPr/>
        </p:nvSpPr>
        <p:spPr>
          <a:xfrm>
            <a:off x="4722924" y="518400"/>
            <a:ext cx="3578706" cy="5837949"/>
          </a:xfrm>
          <a:prstGeom prst="rect">
            <a:avLst/>
          </a:prstGeom>
        </p:spPr>
        <p:txBody>
          <a:bodyPr vert="horz" lIns="91440" tIns="45720" rIns="91440" bIns="45720" rtlCol="0" anchor="ctr">
            <a:normAutofit/>
          </a:bodyPr>
          <a:lstStyle/>
          <a:p>
            <a:pPr indent="-228600" eaLnBrk="1" hangingPunct="1">
              <a:lnSpc>
                <a:spcPct val="90000"/>
              </a:lnSpc>
              <a:spcAft>
                <a:spcPts val="600"/>
              </a:spcAft>
              <a:buFont typeface="Arial" panose="020B0604020202020204" pitchFamily="34" charset="0"/>
              <a:buChar char="•"/>
            </a:pPr>
            <a:r>
              <a:rPr lang="en-US" sz="1400" b="1" dirty="0">
                <a:solidFill>
                  <a:schemeClr val="tx1">
                    <a:alpha val="80000"/>
                  </a:schemeClr>
                </a:solidFill>
                <a:latin typeface="+mn-lt"/>
              </a:rPr>
              <a:t>Public Cloud</a:t>
            </a:r>
            <a:endParaRPr lang="en-US" sz="1400" dirty="0">
              <a:solidFill>
                <a:schemeClr val="tx1">
                  <a:alpha val="80000"/>
                </a:schemeClr>
              </a:solidFill>
              <a:latin typeface="+mn-lt"/>
            </a:endParaRP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Owned and operated by third-party providers (AWS, Azure, Google Cloud)</a:t>
            </a: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Resources shared among multiple customers</a:t>
            </a: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Pay-as-you-go pricing model</a:t>
            </a:r>
          </a:p>
          <a:p>
            <a:pPr indent="-228600" eaLnBrk="1" hangingPunct="1">
              <a:lnSpc>
                <a:spcPct val="90000"/>
              </a:lnSpc>
              <a:spcAft>
                <a:spcPts val="600"/>
              </a:spcAft>
              <a:buFont typeface="Arial" panose="020B0604020202020204" pitchFamily="34" charset="0"/>
              <a:buChar char="•"/>
            </a:pPr>
            <a:r>
              <a:rPr lang="en-US" sz="1400" b="1" dirty="0">
                <a:solidFill>
                  <a:schemeClr val="tx1">
                    <a:alpha val="80000"/>
                  </a:schemeClr>
                </a:solidFill>
                <a:latin typeface="+mn-lt"/>
              </a:rPr>
              <a:t>Private Cloud</a:t>
            </a:r>
            <a:endParaRPr lang="en-US" sz="1400" dirty="0">
              <a:solidFill>
                <a:schemeClr val="tx1">
                  <a:alpha val="80000"/>
                </a:schemeClr>
              </a:solidFill>
              <a:latin typeface="+mn-lt"/>
            </a:endParaRP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Dedicated infrastructure for single organization</a:t>
            </a: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Can be on-premises or hosted by third party</a:t>
            </a: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Greater control and security</a:t>
            </a:r>
          </a:p>
          <a:p>
            <a:pPr indent="-228600" eaLnBrk="1" hangingPunct="1">
              <a:lnSpc>
                <a:spcPct val="90000"/>
              </a:lnSpc>
              <a:spcAft>
                <a:spcPts val="600"/>
              </a:spcAft>
              <a:buFont typeface="Arial" panose="020B0604020202020204" pitchFamily="34" charset="0"/>
              <a:buChar char="•"/>
            </a:pPr>
            <a:r>
              <a:rPr lang="en-US" sz="1400" b="1" dirty="0">
                <a:solidFill>
                  <a:schemeClr val="tx1">
                    <a:alpha val="80000"/>
                  </a:schemeClr>
                </a:solidFill>
                <a:latin typeface="+mn-lt"/>
              </a:rPr>
              <a:t>Hybrid Cloud</a:t>
            </a:r>
            <a:endParaRPr lang="en-US" sz="1400" dirty="0">
              <a:solidFill>
                <a:schemeClr val="tx1">
                  <a:alpha val="80000"/>
                </a:schemeClr>
              </a:solidFill>
              <a:latin typeface="+mn-lt"/>
            </a:endParaRP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Combination of public and private clouds</a:t>
            </a: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Data and applications can move between environments</a:t>
            </a: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Flexibility and optimization opportunities</a:t>
            </a:r>
          </a:p>
          <a:p>
            <a:pPr indent="-228600" eaLnBrk="1" hangingPunct="1">
              <a:lnSpc>
                <a:spcPct val="90000"/>
              </a:lnSpc>
              <a:spcAft>
                <a:spcPts val="600"/>
              </a:spcAft>
              <a:buFont typeface="Arial" panose="020B0604020202020204" pitchFamily="34" charset="0"/>
              <a:buChar char="•"/>
            </a:pPr>
            <a:r>
              <a:rPr lang="en-US" sz="1400" b="1" dirty="0">
                <a:solidFill>
                  <a:schemeClr val="tx1">
                    <a:alpha val="80000"/>
                  </a:schemeClr>
                </a:solidFill>
                <a:latin typeface="+mn-lt"/>
              </a:rPr>
              <a:t>Multi-Cloud</a:t>
            </a:r>
            <a:endParaRPr lang="en-US" sz="1400" dirty="0">
              <a:solidFill>
                <a:schemeClr val="tx1">
                  <a:alpha val="80000"/>
                </a:schemeClr>
              </a:solidFill>
              <a:latin typeface="+mn-lt"/>
            </a:endParaRP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Using services from multiple cloud providers</a:t>
            </a: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Avoids vendor lock-in</a:t>
            </a:r>
          </a:p>
          <a:p>
            <a:pPr indent="-228600" eaLnBrk="1" hangingPunct="1">
              <a:lnSpc>
                <a:spcPct val="90000"/>
              </a:lnSpc>
              <a:spcAft>
                <a:spcPts val="600"/>
              </a:spcAft>
              <a:buFont typeface="Arial" panose="020B0604020202020204" pitchFamily="34" charset="0"/>
              <a:buChar char="•"/>
            </a:pPr>
            <a:r>
              <a:rPr lang="en-US" sz="1400" dirty="0">
                <a:solidFill>
                  <a:schemeClr val="tx1">
                    <a:alpha val="80000"/>
                  </a:schemeClr>
                </a:solidFill>
                <a:latin typeface="+mn-lt"/>
              </a:rPr>
              <a:t>Best-of-breed approach</a:t>
            </a:r>
          </a:p>
          <a:p>
            <a:pPr indent="-228600" eaLnBrk="1" hangingPunct="1">
              <a:lnSpc>
                <a:spcPct val="90000"/>
              </a:lnSpc>
              <a:spcAft>
                <a:spcPts val="600"/>
              </a:spcAft>
              <a:buFont typeface="Arial" panose="020B0604020202020204" pitchFamily="34" charset="0"/>
              <a:buChar char="•"/>
            </a:pPr>
            <a:endParaRPr lang="en-US" sz="1400" dirty="0">
              <a:solidFill>
                <a:schemeClr val="tx1">
                  <a:alpha val="80000"/>
                </a:schemeClr>
              </a:solidFill>
              <a:latin typeface="+mn-lt"/>
            </a:endParaRPr>
          </a:p>
        </p:txBody>
      </p:sp>
      <p:sp>
        <p:nvSpPr>
          <p:cNvPr id="17"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77410" y="5751820"/>
            <a:ext cx="84319"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3" name="Slide Number Placeholder 2">
            <a:extLst>
              <a:ext uri="{FF2B5EF4-FFF2-40B4-BE49-F238E27FC236}">
                <a16:creationId xmlns:a16="http://schemas.microsoft.com/office/drawing/2014/main" id="{8316E744-6D21-F4BB-7C95-5F2BBB5A03A2}"/>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896BB770-7ED6-46A2-8CFD-BA95C09312EA}" type="slidenum">
              <a:rPr lang="en-US" altLang="en-US" sz="1200">
                <a:solidFill>
                  <a:schemeClr val="tx1">
                    <a:alpha val="60000"/>
                  </a:schemeClr>
                </a:solidFill>
                <a:latin typeface="+mn-lt"/>
              </a:rPr>
              <a:pPr>
                <a:spcAft>
                  <a:spcPts val="600"/>
                </a:spcAft>
                <a:defRPr/>
              </a:pPr>
              <a:t>3</a:t>
            </a:fld>
            <a:endParaRPr lang="en-US" altLang="en-US" sz="1200">
              <a:solidFill>
                <a:schemeClr val="tx1">
                  <a:alpha val="60000"/>
                </a:schemeClr>
              </a:solidFill>
              <a:latin typeface="+mn-lt"/>
            </a:endParaRPr>
          </a:p>
        </p:txBody>
      </p:sp>
      <p:cxnSp>
        <p:nvCxnSpPr>
          <p:cNvPr id="19" name="Straight Connector 18">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915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2679492-7988-4050-9056-5424444524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B091B163-7D61-4891-ABCF-5C13D9C418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334933" cy="6858000"/>
          </a:xfrm>
          <a:prstGeom prst="rect">
            <a:avLst/>
          </a:prstGeom>
          <a:gradFill flip="none" rotWithShape="1">
            <a:gsLst>
              <a:gs pos="0">
                <a:schemeClr val="accent1"/>
              </a:gs>
              <a:gs pos="10000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41126113-F959-78E5-2A99-65E5D0F4476F}"/>
              </a:ext>
            </a:extLst>
          </p:cNvPr>
          <p:cNvSpPr>
            <a:spLocks noGrp="1"/>
          </p:cNvSpPr>
          <p:nvPr>
            <p:ph type="title"/>
          </p:nvPr>
        </p:nvSpPr>
        <p:spPr>
          <a:xfrm>
            <a:off x="891051" y="381935"/>
            <a:ext cx="3006438" cy="5974414"/>
          </a:xfrm>
        </p:spPr>
        <p:txBody>
          <a:bodyPr vert="horz" lIns="91440" tIns="45720" rIns="91440" bIns="45720" rtlCol="0" anchor="ctr">
            <a:normAutofit/>
          </a:bodyPr>
          <a:lstStyle/>
          <a:p>
            <a:pPr algn="l" eaLnBrk="1" hangingPunct="1">
              <a:lnSpc>
                <a:spcPct val="90000"/>
              </a:lnSpc>
            </a:pPr>
            <a:r>
              <a:rPr lang="en-US" sz="3300" kern="1200">
                <a:solidFill>
                  <a:srgbClr val="FFFFFF"/>
                </a:solidFill>
                <a:latin typeface="+mj-lt"/>
                <a:ea typeface="+mj-ea"/>
                <a:cs typeface="+mj-cs"/>
              </a:rPr>
              <a:t>Understanding Cloud Resources</a:t>
            </a:r>
          </a:p>
        </p:txBody>
      </p:sp>
      <p:grpSp>
        <p:nvGrpSpPr>
          <p:cNvPr id="13" name="Group 12">
            <a:extLst>
              <a:ext uri="{FF2B5EF4-FFF2-40B4-BE49-F238E27FC236}">
                <a16:creationId xmlns:a16="http://schemas.microsoft.com/office/drawing/2014/main" id="{0474DF76-993E-44DE-AFB0-C416182ACEC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60420" y="554152"/>
            <a:ext cx="430632" cy="1075866"/>
            <a:chOff x="613892" y="554152"/>
            <a:chExt cx="574177" cy="1075866"/>
          </a:xfrm>
          <a:solidFill>
            <a:srgbClr val="FFFFFF"/>
          </a:solidFill>
        </p:grpSpPr>
        <p:sp>
          <p:nvSpPr>
            <p:cNvPr id="14"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3061"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grpFill/>
            <a:ln w="776" cap="flat">
              <a:noFill/>
              <a:prstDash val="solid"/>
              <a:miter/>
            </a:ln>
          </p:spPr>
          <p:txBody>
            <a:bodyPr rtlCol="0" anchor="ctr"/>
            <a:lstStyle/>
            <a:p>
              <a:endParaRPr lang="en-US"/>
            </a:p>
          </p:txBody>
        </p:sp>
        <p:sp>
          <p:nvSpPr>
            <p:cNvPr id="15"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75643"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grpFill/>
            <a:ln w="516" cap="flat">
              <a:noFill/>
              <a:prstDash val="solid"/>
              <a:miter/>
            </a:ln>
          </p:spPr>
          <p:txBody>
            <a:bodyPr rtlCol="0" anchor="ctr"/>
            <a:lstStyle/>
            <a:p>
              <a:endParaRPr lang="en-US"/>
            </a:p>
          </p:txBody>
        </p:sp>
        <p:sp>
          <p:nvSpPr>
            <p:cNvPr id="16"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3892"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grpFill/>
            <a:ln w="751" cap="flat">
              <a:noFill/>
              <a:prstDash val="solid"/>
              <a:miter/>
            </a:ln>
          </p:spPr>
          <p:txBody>
            <a:bodyPr rtlCol="0" anchor="ctr"/>
            <a:lstStyle/>
            <a:p>
              <a:endParaRPr lang="en-US"/>
            </a:p>
          </p:txBody>
        </p:sp>
      </p:grpSp>
      <p:sp>
        <p:nvSpPr>
          <p:cNvPr id="17" name="Title 1">
            <a:extLst>
              <a:ext uri="{FF2B5EF4-FFF2-40B4-BE49-F238E27FC236}">
                <a16:creationId xmlns:a16="http://schemas.microsoft.com/office/drawing/2014/main" id="{011ED685-8FF8-7A9C-BFE5-ED419E534CDB}"/>
              </a:ext>
            </a:extLst>
          </p:cNvPr>
          <p:cNvSpPr txBox="1">
            <a:spLocks/>
          </p:cNvSpPr>
          <p:nvPr/>
        </p:nvSpPr>
        <p:spPr bwMode="auto">
          <a:xfrm>
            <a:off x="4722924" y="518400"/>
            <a:ext cx="3578706" cy="5837949"/>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algn="ctr" rtl="0" eaLnBrk="0" fontAlgn="base" hangingPunct="0">
              <a:spcBef>
                <a:spcPct val="0"/>
              </a:spcBef>
              <a:spcAft>
                <a:spcPct val="0"/>
              </a:spcAft>
              <a:defRPr sz="3600">
                <a:solidFill>
                  <a:schemeClr val="tx2"/>
                </a:solidFill>
                <a:latin typeface="+mj-lt"/>
                <a:ea typeface="+mj-ea"/>
                <a:cs typeface="+mj-cs"/>
              </a:defRPr>
            </a:lvl1pPr>
            <a:lvl2pPr algn="ctr" rtl="0" eaLnBrk="0" fontAlgn="base" hangingPunct="0">
              <a:spcBef>
                <a:spcPct val="0"/>
              </a:spcBef>
              <a:spcAft>
                <a:spcPct val="0"/>
              </a:spcAft>
              <a:defRPr sz="3600">
                <a:solidFill>
                  <a:schemeClr val="tx2"/>
                </a:solidFill>
                <a:latin typeface="Arial" charset="0"/>
              </a:defRPr>
            </a:lvl2pPr>
            <a:lvl3pPr algn="ctr" rtl="0" eaLnBrk="0" fontAlgn="base" hangingPunct="0">
              <a:spcBef>
                <a:spcPct val="0"/>
              </a:spcBef>
              <a:spcAft>
                <a:spcPct val="0"/>
              </a:spcAft>
              <a:defRPr sz="3600">
                <a:solidFill>
                  <a:schemeClr val="tx2"/>
                </a:solidFill>
                <a:latin typeface="Arial" charset="0"/>
              </a:defRPr>
            </a:lvl3pPr>
            <a:lvl4pPr algn="ctr" rtl="0" eaLnBrk="0" fontAlgn="base" hangingPunct="0">
              <a:spcBef>
                <a:spcPct val="0"/>
              </a:spcBef>
              <a:spcAft>
                <a:spcPct val="0"/>
              </a:spcAft>
              <a:defRPr sz="3600">
                <a:solidFill>
                  <a:schemeClr val="tx2"/>
                </a:solidFill>
                <a:latin typeface="Arial" charset="0"/>
              </a:defRPr>
            </a:lvl4pPr>
            <a:lvl5pPr algn="ctr" rtl="0" eaLnBrk="0" fontAlgn="base" hangingPunct="0">
              <a:spcBef>
                <a:spcPct val="0"/>
              </a:spcBef>
              <a:spcAft>
                <a:spcPct val="0"/>
              </a:spcAft>
              <a:defRPr sz="3600">
                <a:solidFill>
                  <a:schemeClr val="tx2"/>
                </a:solidFill>
                <a:latin typeface="Arial" charset="0"/>
              </a:defRPr>
            </a:lvl5pPr>
            <a:lvl6pPr marL="457200" algn="ctr" rtl="0" fontAlgn="base">
              <a:spcBef>
                <a:spcPct val="0"/>
              </a:spcBef>
              <a:spcAft>
                <a:spcPct val="0"/>
              </a:spcAft>
              <a:defRPr sz="3600">
                <a:solidFill>
                  <a:schemeClr val="tx2"/>
                </a:solidFill>
                <a:latin typeface="Arial" charset="0"/>
              </a:defRPr>
            </a:lvl6pPr>
            <a:lvl7pPr marL="914400" algn="ctr" rtl="0" fontAlgn="base">
              <a:spcBef>
                <a:spcPct val="0"/>
              </a:spcBef>
              <a:spcAft>
                <a:spcPct val="0"/>
              </a:spcAft>
              <a:defRPr sz="3600">
                <a:solidFill>
                  <a:schemeClr val="tx2"/>
                </a:solidFill>
                <a:latin typeface="Arial" charset="0"/>
              </a:defRPr>
            </a:lvl7pPr>
            <a:lvl8pPr marL="1371600" algn="ctr" rtl="0" fontAlgn="base">
              <a:spcBef>
                <a:spcPct val="0"/>
              </a:spcBef>
              <a:spcAft>
                <a:spcPct val="0"/>
              </a:spcAft>
              <a:defRPr sz="3600">
                <a:solidFill>
                  <a:schemeClr val="tx2"/>
                </a:solidFill>
                <a:latin typeface="Arial" charset="0"/>
              </a:defRPr>
            </a:lvl8pPr>
            <a:lvl9pPr marL="1828800" algn="ctr" rtl="0" fontAlgn="base">
              <a:spcBef>
                <a:spcPct val="0"/>
              </a:spcBef>
              <a:spcAft>
                <a:spcPct val="0"/>
              </a:spcAft>
              <a:defRPr sz="3600">
                <a:solidFill>
                  <a:schemeClr val="tx2"/>
                </a:solidFill>
                <a:latin typeface="Arial" charset="0"/>
              </a:defRPr>
            </a:lvl9pPr>
          </a:lstStyle>
          <a:p>
            <a:pPr indent="-228600" algn="l" eaLnBrk="1" hangingPunct="1">
              <a:lnSpc>
                <a:spcPct val="90000"/>
              </a:lnSpc>
              <a:spcAft>
                <a:spcPts val="600"/>
              </a:spcAft>
              <a:buFont typeface="Arial" panose="020B0604020202020204" pitchFamily="34" charset="0"/>
              <a:buChar char="•"/>
            </a:pPr>
            <a:r>
              <a:rPr lang="en-US" sz="1600" b="1">
                <a:solidFill>
                  <a:schemeClr val="tx1">
                    <a:alpha val="80000"/>
                  </a:schemeClr>
                </a:solidFill>
                <a:latin typeface="+mn-lt"/>
                <a:ea typeface="+mn-ea"/>
                <a:cs typeface="+mn-cs"/>
              </a:rPr>
              <a:t>Compute Resources</a:t>
            </a:r>
            <a:endParaRPr lang="en-US" sz="1600">
              <a:solidFill>
                <a:schemeClr val="tx1">
                  <a:alpha val="80000"/>
                </a:schemeClr>
              </a:solidFill>
              <a:latin typeface="+mn-lt"/>
              <a:ea typeface="+mn-ea"/>
              <a:cs typeface="+mn-cs"/>
            </a:endParaRP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Virtual machines (VMs) and containers</a:t>
            </a: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CPU, memory, and processing power on-demand</a:t>
            </a: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Auto-scaling capabilities</a:t>
            </a:r>
          </a:p>
          <a:p>
            <a:pPr indent="-228600" algn="l" eaLnBrk="1" hangingPunct="1">
              <a:lnSpc>
                <a:spcPct val="90000"/>
              </a:lnSpc>
              <a:spcAft>
                <a:spcPts val="600"/>
              </a:spcAft>
              <a:buFont typeface="Arial" panose="020B0604020202020204" pitchFamily="34" charset="0"/>
              <a:buChar char="•"/>
            </a:pPr>
            <a:r>
              <a:rPr lang="en-US" sz="1600" b="1">
                <a:solidFill>
                  <a:schemeClr val="tx1">
                    <a:alpha val="80000"/>
                  </a:schemeClr>
                </a:solidFill>
                <a:latin typeface="+mn-lt"/>
                <a:ea typeface="+mn-ea"/>
                <a:cs typeface="+mn-cs"/>
              </a:rPr>
              <a:t>Storage Resources</a:t>
            </a:r>
            <a:endParaRPr lang="en-US" sz="1600">
              <a:solidFill>
                <a:schemeClr val="tx1">
                  <a:alpha val="80000"/>
                </a:schemeClr>
              </a:solidFill>
              <a:latin typeface="+mn-lt"/>
              <a:ea typeface="+mn-ea"/>
              <a:cs typeface="+mn-cs"/>
            </a:endParaRP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Object storage (files, images, videos)</a:t>
            </a: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Block storage (database storage)</a:t>
            </a: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File storage (shared file systems)</a:t>
            </a:r>
          </a:p>
          <a:p>
            <a:pPr indent="-228600" algn="l" eaLnBrk="1" hangingPunct="1">
              <a:lnSpc>
                <a:spcPct val="90000"/>
              </a:lnSpc>
              <a:spcAft>
                <a:spcPts val="600"/>
              </a:spcAft>
              <a:buFont typeface="Arial" panose="020B0604020202020204" pitchFamily="34" charset="0"/>
              <a:buChar char="•"/>
            </a:pPr>
            <a:r>
              <a:rPr lang="en-US" sz="1600" b="1">
                <a:solidFill>
                  <a:schemeClr val="tx1">
                    <a:alpha val="80000"/>
                  </a:schemeClr>
                </a:solidFill>
                <a:latin typeface="+mn-lt"/>
                <a:ea typeface="+mn-ea"/>
                <a:cs typeface="+mn-cs"/>
              </a:rPr>
              <a:t>Network Resources</a:t>
            </a:r>
            <a:endParaRPr lang="en-US" sz="1600">
              <a:solidFill>
                <a:schemeClr val="tx1">
                  <a:alpha val="80000"/>
                </a:schemeClr>
              </a:solidFill>
              <a:latin typeface="+mn-lt"/>
              <a:ea typeface="+mn-ea"/>
              <a:cs typeface="+mn-cs"/>
            </a:endParaRP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Virtual networks and subnets</a:t>
            </a: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Load balancers and firewalls</a:t>
            </a: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Content delivery networks (CDNs)</a:t>
            </a:r>
          </a:p>
          <a:p>
            <a:pPr indent="-228600" algn="l" eaLnBrk="1" hangingPunct="1">
              <a:lnSpc>
                <a:spcPct val="90000"/>
              </a:lnSpc>
              <a:spcAft>
                <a:spcPts val="600"/>
              </a:spcAft>
              <a:buFont typeface="Arial" panose="020B0604020202020204" pitchFamily="34" charset="0"/>
              <a:buChar char="•"/>
            </a:pPr>
            <a:r>
              <a:rPr lang="en-US" sz="1600" b="1">
                <a:solidFill>
                  <a:schemeClr val="tx1">
                    <a:alpha val="80000"/>
                  </a:schemeClr>
                </a:solidFill>
                <a:latin typeface="+mn-lt"/>
                <a:ea typeface="+mn-ea"/>
                <a:cs typeface="+mn-cs"/>
              </a:rPr>
              <a:t>Database Resources</a:t>
            </a:r>
            <a:endParaRPr lang="en-US" sz="1600">
              <a:solidFill>
                <a:schemeClr val="tx1">
                  <a:alpha val="80000"/>
                </a:schemeClr>
              </a:solidFill>
              <a:latin typeface="+mn-lt"/>
              <a:ea typeface="+mn-ea"/>
              <a:cs typeface="+mn-cs"/>
            </a:endParaRP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Managed database services</a:t>
            </a: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NoSQL and relational databases</a:t>
            </a:r>
          </a:p>
          <a:p>
            <a:pPr indent="-228600" algn="l" eaLnBrk="1" hangingPunct="1">
              <a:lnSpc>
                <a:spcPct val="90000"/>
              </a:lnSpc>
              <a:spcAft>
                <a:spcPts val="600"/>
              </a:spcAft>
              <a:buFont typeface="Arial" panose="020B0604020202020204" pitchFamily="34" charset="0"/>
              <a:buChar char="•"/>
            </a:pPr>
            <a:r>
              <a:rPr lang="en-US" sz="1600">
                <a:solidFill>
                  <a:schemeClr val="tx1">
                    <a:alpha val="80000"/>
                  </a:schemeClr>
                </a:solidFill>
                <a:latin typeface="+mn-lt"/>
                <a:ea typeface="+mn-ea"/>
                <a:cs typeface="+mn-cs"/>
              </a:rPr>
              <a:t>Data warehousing solutions</a:t>
            </a:r>
          </a:p>
        </p:txBody>
      </p:sp>
      <p:sp>
        <p:nvSpPr>
          <p:cNvPr id="3" name="Slide Number Placeholder 2">
            <a:extLst>
              <a:ext uri="{FF2B5EF4-FFF2-40B4-BE49-F238E27FC236}">
                <a16:creationId xmlns:a16="http://schemas.microsoft.com/office/drawing/2014/main" id="{9FA01703-B789-3890-0C3B-69F45710B5B8}"/>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896BB770-7ED6-46A2-8CFD-BA95C09312EA}" type="slidenum">
              <a:rPr lang="en-US" altLang="en-US" sz="1200">
                <a:solidFill>
                  <a:schemeClr val="tx1">
                    <a:alpha val="60000"/>
                  </a:schemeClr>
                </a:solidFill>
                <a:latin typeface="+mn-lt"/>
              </a:rPr>
              <a:pPr>
                <a:spcAft>
                  <a:spcPts val="600"/>
                </a:spcAft>
                <a:defRPr/>
              </a:pPr>
              <a:t>4</a:t>
            </a:fld>
            <a:endParaRPr lang="en-US" altLang="en-US" sz="1200">
              <a:solidFill>
                <a:schemeClr val="tx1">
                  <a:alpha val="60000"/>
                </a:schemeClr>
              </a:solidFill>
              <a:latin typeface="+mn-lt"/>
            </a:endParaRPr>
          </a:p>
        </p:txBody>
      </p:sp>
      <p:cxnSp>
        <p:nvCxnSpPr>
          <p:cNvPr id="18" name="Straight Connector 17">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89621" y="3610394"/>
            <a:ext cx="0" cy="3238728"/>
          </a:xfrm>
          <a:prstGeom prst="line">
            <a:avLst/>
          </a:prstGeom>
          <a:ln w="25400" cap="sq">
            <a:gradFill flip="none" rotWithShape="1">
              <a:gsLst>
                <a:gs pos="0">
                  <a:schemeClr val="accent1"/>
                </a:gs>
                <a:gs pos="100000">
                  <a:schemeClr val="accent2"/>
                </a:gs>
              </a:gsLst>
              <a:lin ang="5400000" scaled="0"/>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1463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4160D9D-E7BA-03F5-0018-54F1E80D74BD}"/>
              </a:ext>
            </a:extLst>
          </p:cNvPr>
          <p:cNvSpPr>
            <a:spLocks noGrp="1"/>
          </p:cNvSpPr>
          <p:nvPr>
            <p:ph type="title"/>
          </p:nvPr>
        </p:nvSpPr>
        <p:spPr>
          <a:xfrm>
            <a:off x="628650" y="1195697"/>
            <a:ext cx="2400300" cy="4238118"/>
          </a:xfrm>
        </p:spPr>
        <p:txBody>
          <a:bodyPr vert="horz" lIns="91440" tIns="45720" rIns="91440" bIns="45720" rtlCol="0" anchor="ctr">
            <a:normAutofit/>
          </a:bodyPr>
          <a:lstStyle/>
          <a:p>
            <a:pPr algn="l" eaLnBrk="1" hangingPunct="1">
              <a:lnSpc>
                <a:spcPct val="90000"/>
              </a:lnSpc>
            </a:pPr>
            <a:r>
              <a:rPr lang="en-US" sz="2800" kern="1200">
                <a:solidFill>
                  <a:schemeClr val="bg1"/>
                </a:solidFill>
                <a:latin typeface="+mj-lt"/>
                <a:ea typeface="+mj-ea"/>
                <a:cs typeface="+mj-cs"/>
              </a:rPr>
              <a:t>Benefits of Cloud Infrastructure</a:t>
            </a:r>
          </a:p>
        </p:txBody>
      </p:sp>
      <p:grpSp>
        <p:nvGrpSpPr>
          <p:cNvPr id="36"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37" name="Freeform: Shape 36">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39" name="Oval 38">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0" name="Oval 3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41"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3" name="Freeform: Shape 2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Slide Number Placeholder 2">
            <a:extLst>
              <a:ext uri="{FF2B5EF4-FFF2-40B4-BE49-F238E27FC236}">
                <a16:creationId xmlns:a16="http://schemas.microsoft.com/office/drawing/2014/main" id="{57D353EE-991A-31DA-22B8-A04DC9C0C344}"/>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896BB770-7ED6-46A2-8CFD-BA95C09312EA}" type="slidenum">
              <a:rPr lang="en-US" altLang="en-US" sz="1200">
                <a:latin typeface="+mn-lt"/>
              </a:rPr>
              <a:pPr>
                <a:spcAft>
                  <a:spcPts val="600"/>
                </a:spcAft>
                <a:defRPr/>
              </a:pPr>
              <a:t>5</a:t>
            </a:fld>
            <a:endParaRPr lang="en-US" altLang="en-US" sz="1200">
              <a:latin typeface="+mn-lt"/>
            </a:endParaRPr>
          </a:p>
        </p:txBody>
      </p:sp>
      <p:graphicFrame>
        <p:nvGraphicFramePr>
          <p:cNvPr id="42" name="Title 1">
            <a:extLst>
              <a:ext uri="{FF2B5EF4-FFF2-40B4-BE49-F238E27FC236}">
                <a16:creationId xmlns:a16="http://schemas.microsoft.com/office/drawing/2014/main" id="{15FD92D3-33A1-0CF4-B701-3688DE6FBCFD}"/>
              </a:ext>
            </a:extLst>
          </p:cNvPr>
          <p:cNvGraphicFramePr/>
          <p:nvPr>
            <p:extLst>
              <p:ext uri="{D42A27DB-BD31-4B8C-83A1-F6EECF244321}">
                <p14:modId xmlns:p14="http://schemas.microsoft.com/office/powerpoint/2010/main" val="2771589142"/>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87462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C541B88-1AE9-40C3-AFD5-967787C197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E5F17139-31EE-46AC-B04F-DBBD852DD6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6794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9E09BC-29B7-217F-0082-8F468E119B25}"/>
              </a:ext>
            </a:extLst>
          </p:cNvPr>
          <p:cNvSpPr>
            <a:spLocks noGrp="1"/>
          </p:cNvSpPr>
          <p:nvPr>
            <p:ph type="title"/>
          </p:nvPr>
        </p:nvSpPr>
        <p:spPr>
          <a:xfrm>
            <a:off x="628650" y="1195697"/>
            <a:ext cx="2400300" cy="4238118"/>
          </a:xfrm>
        </p:spPr>
        <p:txBody>
          <a:bodyPr vert="horz" lIns="91440" tIns="45720" rIns="91440" bIns="45720" rtlCol="0" anchor="ctr">
            <a:normAutofit/>
          </a:bodyPr>
          <a:lstStyle/>
          <a:p>
            <a:pPr algn="l" eaLnBrk="1" hangingPunct="1">
              <a:lnSpc>
                <a:spcPct val="90000"/>
              </a:lnSpc>
            </a:pPr>
            <a:r>
              <a:rPr lang="en-US" sz="2800" kern="1200">
                <a:solidFill>
                  <a:schemeClr val="bg1"/>
                </a:solidFill>
                <a:latin typeface="+mj-lt"/>
                <a:ea typeface="+mj-ea"/>
                <a:cs typeface="+mj-cs"/>
              </a:rPr>
              <a:t>Cloud Resource Management and Monitorin</a:t>
            </a:r>
          </a:p>
        </p:txBody>
      </p:sp>
      <p:grpSp>
        <p:nvGrpSpPr>
          <p:cNvPr id="14" name="Graphic 38">
            <a:extLst>
              <a:ext uri="{FF2B5EF4-FFF2-40B4-BE49-F238E27FC236}">
                <a16:creationId xmlns:a16="http://schemas.microsoft.com/office/drawing/2014/main" id="{7CF625D3-71A3-4F30-A096-8EF334E959D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02912"/>
            <a:ext cx="1432689" cy="709660"/>
            <a:chOff x="2267504" y="2540250"/>
            <a:chExt cx="1990951" cy="739640"/>
          </a:xfrm>
          <a:solidFill>
            <a:schemeClr val="bg1"/>
          </a:solidFill>
        </p:grpSpPr>
        <p:sp>
          <p:nvSpPr>
            <p:cNvPr id="15" name="Freeform: Shape 14">
              <a:extLst>
                <a:ext uri="{FF2B5EF4-FFF2-40B4-BE49-F238E27FC236}">
                  <a16:creationId xmlns:a16="http://schemas.microsoft.com/office/drawing/2014/main" id="{C6754E2F-F56E-4BA3-99DD-8EBF110E34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54025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5835 h 286230"/>
                <a:gd name="connsiteX8" fmla="*/ 255835 w 1990951"/>
                <a:gd name="connsiteY8" fmla="*/ 0 h 286230"/>
                <a:gd name="connsiteX9" fmla="*/ 504071 w 1990951"/>
                <a:gd name="connsiteY9" fmla="*/ 245703 h 286230"/>
                <a:gd name="connsiteX10" fmla="*/ 749773 w 1990951"/>
                <a:gd name="connsiteY10" fmla="*/ 0 h 286230"/>
                <a:gd name="connsiteX11" fmla="*/ 995476 w 1990951"/>
                <a:gd name="connsiteY11" fmla="*/ 245703 h 286230"/>
                <a:gd name="connsiteX12" fmla="*/ 1243712 w 1990951"/>
                <a:gd name="connsiteY12" fmla="*/ 0 h 286230"/>
                <a:gd name="connsiteX13" fmla="*/ 1489414 w 1990951"/>
                <a:gd name="connsiteY13" fmla="*/ 245703 h 286230"/>
                <a:gd name="connsiteX14" fmla="*/ 1735117 w 1990951"/>
                <a:gd name="connsiteY14" fmla="*/ 0 h 286230"/>
                <a:gd name="connsiteX15" fmla="*/ 1990952 w 1990951"/>
                <a:gd name="connsiteY15" fmla="*/ 255835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5835"/>
                  </a:lnTo>
                  <a:lnTo>
                    <a:pt x="255835" y="0"/>
                  </a:lnTo>
                  <a:lnTo>
                    <a:pt x="504071" y="245703"/>
                  </a:lnTo>
                  <a:lnTo>
                    <a:pt x="749773" y="0"/>
                  </a:lnTo>
                  <a:lnTo>
                    <a:pt x="995476" y="245703"/>
                  </a:lnTo>
                  <a:lnTo>
                    <a:pt x="1243712" y="0"/>
                  </a:lnTo>
                  <a:lnTo>
                    <a:pt x="1489414" y="245703"/>
                  </a:lnTo>
                  <a:lnTo>
                    <a:pt x="1735117" y="0"/>
                  </a:lnTo>
                  <a:lnTo>
                    <a:pt x="1990952" y="255835"/>
                  </a:lnTo>
                  <a:lnTo>
                    <a:pt x="1973221" y="276099"/>
                  </a:lnTo>
                  <a:lnTo>
                    <a:pt x="1735117" y="40528"/>
                  </a:lnTo>
                  <a:close/>
                </a:path>
              </a:pathLst>
            </a:custGeom>
            <a:grpFill/>
            <a:ln w="2532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24A69059-7C49-49C6-B071-F2A9B558E0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267504" y="2993660"/>
              <a:ext cx="1990951" cy="286230"/>
            </a:xfrm>
            <a:custGeom>
              <a:avLst/>
              <a:gdLst>
                <a:gd name="connsiteX0" fmla="*/ 1489414 w 1990951"/>
                <a:gd name="connsiteY0" fmla="*/ 286231 h 286230"/>
                <a:gd name="connsiteX1" fmla="*/ 1243712 w 1990951"/>
                <a:gd name="connsiteY1" fmla="*/ 40528 h 286230"/>
                <a:gd name="connsiteX2" fmla="*/ 995476 w 1990951"/>
                <a:gd name="connsiteY2" fmla="*/ 286231 h 286230"/>
                <a:gd name="connsiteX3" fmla="*/ 749773 w 1990951"/>
                <a:gd name="connsiteY3" fmla="*/ 40528 h 286230"/>
                <a:gd name="connsiteX4" fmla="*/ 504071 w 1990951"/>
                <a:gd name="connsiteY4" fmla="*/ 286231 h 286230"/>
                <a:gd name="connsiteX5" fmla="*/ 255835 w 1990951"/>
                <a:gd name="connsiteY5" fmla="*/ 40528 h 286230"/>
                <a:gd name="connsiteX6" fmla="*/ 20264 w 1990951"/>
                <a:gd name="connsiteY6" fmla="*/ 276099 h 286230"/>
                <a:gd name="connsiteX7" fmla="*/ 0 w 1990951"/>
                <a:gd name="connsiteY7" fmla="*/ 258368 h 286230"/>
                <a:gd name="connsiteX8" fmla="*/ 255835 w 1990951"/>
                <a:gd name="connsiteY8" fmla="*/ 0 h 286230"/>
                <a:gd name="connsiteX9" fmla="*/ 504071 w 1990951"/>
                <a:gd name="connsiteY9" fmla="*/ 248236 h 286230"/>
                <a:gd name="connsiteX10" fmla="*/ 749773 w 1990951"/>
                <a:gd name="connsiteY10" fmla="*/ 0 h 286230"/>
                <a:gd name="connsiteX11" fmla="*/ 995476 w 1990951"/>
                <a:gd name="connsiteY11" fmla="*/ 248236 h 286230"/>
                <a:gd name="connsiteX12" fmla="*/ 1243712 w 1990951"/>
                <a:gd name="connsiteY12" fmla="*/ 0 h 286230"/>
                <a:gd name="connsiteX13" fmla="*/ 1489414 w 1990951"/>
                <a:gd name="connsiteY13" fmla="*/ 248236 h 286230"/>
                <a:gd name="connsiteX14" fmla="*/ 1735117 w 1990951"/>
                <a:gd name="connsiteY14" fmla="*/ 0 h 286230"/>
                <a:gd name="connsiteX15" fmla="*/ 1990952 w 1990951"/>
                <a:gd name="connsiteY15" fmla="*/ 258368 h 286230"/>
                <a:gd name="connsiteX16" fmla="*/ 1973221 w 1990951"/>
                <a:gd name="connsiteY16" fmla="*/ 276099 h 286230"/>
                <a:gd name="connsiteX17" fmla="*/ 1735117 w 1990951"/>
                <a:gd name="connsiteY17" fmla="*/ 40528 h 2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90951" h="286230">
                  <a:moveTo>
                    <a:pt x="1489414" y="286231"/>
                  </a:moveTo>
                  <a:lnTo>
                    <a:pt x="1243712" y="40528"/>
                  </a:lnTo>
                  <a:lnTo>
                    <a:pt x="995476" y="286231"/>
                  </a:lnTo>
                  <a:lnTo>
                    <a:pt x="749773" y="40528"/>
                  </a:lnTo>
                  <a:lnTo>
                    <a:pt x="504071" y="286231"/>
                  </a:lnTo>
                  <a:lnTo>
                    <a:pt x="255835" y="40528"/>
                  </a:lnTo>
                  <a:lnTo>
                    <a:pt x="20264" y="276099"/>
                  </a:lnTo>
                  <a:lnTo>
                    <a:pt x="0" y="258368"/>
                  </a:lnTo>
                  <a:lnTo>
                    <a:pt x="255835" y="0"/>
                  </a:lnTo>
                  <a:lnTo>
                    <a:pt x="504071" y="248236"/>
                  </a:lnTo>
                  <a:lnTo>
                    <a:pt x="749773" y="0"/>
                  </a:lnTo>
                  <a:lnTo>
                    <a:pt x="995476" y="248236"/>
                  </a:lnTo>
                  <a:lnTo>
                    <a:pt x="1243712" y="0"/>
                  </a:lnTo>
                  <a:lnTo>
                    <a:pt x="1489414" y="248236"/>
                  </a:lnTo>
                  <a:lnTo>
                    <a:pt x="1735117" y="0"/>
                  </a:lnTo>
                  <a:lnTo>
                    <a:pt x="1990952" y="258368"/>
                  </a:lnTo>
                  <a:lnTo>
                    <a:pt x="1973221" y="276099"/>
                  </a:lnTo>
                  <a:lnTo>
                    <a:pt x="1735117" y="40528"/>
                  </a:lnTo>
                  <a:close/>
                </a:path>
              </a:pathLst>
            </a:custGeom>
            <a:grpFill/>
            <a:ln w="25320" cap="flat">
              <a:noFill/>
              <a:prstDash val="solid"/>
              <a:miter/>
            </a:ln>
          </p:spPr>
          <p:txBody>
            <a:bodyPr rtlCol="0" anchor="ctr"/>
            <a:lstStyle/>
            <a:p>
              <a:endParaRPr lang="en-US"/>
            </a:p>
          </p:txBody>
        </p:sp>
      </p:grpSp>
      <p:sp>
        <p:nvSpPr>
          <p:cNvPr id="18" name="Oval 17">
            <a:extLst>
              <a:ext uri="{FF2B5EF4-FFF2-40B4-BE49-F238E27FC236}">
                <a16:creationId xmlns:a16="http://schemas.microsoft.com/office/drawing/2014/main" id="{89D16701-DA76-4F72-BB63-E2C3FFBDFE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0" name="Oval 19">
            <a:extLst>
              <a:ext uri="{FF2B5EF4-FFF2-40B4-BE49-F238E27FC236}">
                <a16:creationId xmlns:a16="http://schemas.microsoft.com/office/drawing/2014/main" id="{1CC28BE1-9DC6-43FE-9582-39F091098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95" y="4752208"/>
            <a:ext cx="273765" cy="365021"/>
          </a:xfrm>
          <a:prstGeom prst="ellipse">
            <a:avLst/>
          </a:prstGeom>
          <a:solidFill>
            <a:schemeClr val="accent6">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pSp>
        <p:nvGrpSpPr>
          <p:cNvPr id="22" name="Graphic 4">
            <a:extLst>
              <a:ext uri="{FF2B5EF4-FFF2-40B4-BE49-F238E27FC236}">
                <a16:creationId xmlns:a16="http://schemas.microsoft.com/office/drawing/2014/main" id="{AF9AF3F3-CE0C-4125-BDD7-346487FA0B4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82214" y="5539935"/>
            <a:ext cx="731374" cy="975171"/>
            <a:chOff x="5829300" y="3162300"/>
            <a:chExt cx="532256" cy="532257"/>
          </a:xfrm>
          <a:solidFill>
            <a:schemeClr val="bg1"/>
          </a:solidFill>
        </p:grpSpPr>
        <p:sp>
          <p:nvSpPr>
            <p:cNvPr id="23" name="Freeform: Shape 22">
              <a:extLst>
                <a:ext uri="{FF2B5EF4-FFF2-40B4-BE49-F238E27FC236}">
                  <a16:creationId xmlns:a16="http://schemas.microsoft.com/office/drawing/2014/main" id="{B31DFBFA-CF4D-4940-9086-26F83E5C6B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7854033-BD20-4C77-8C5B-048F4B3BDD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BC93AA74-BEB3-444F-835B-7AA6ECE6178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F00DF1C9-6952-4704-B8B3-95406E18E4C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B34783FD-297C-40D2-964B-DBAE4DE283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DE621623-0357-4FD5-A1AC-40050102595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024F346E-10A0-458F-A9CA-8C0079472F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7937A2F7-01A9-47F3-BED6-B61D998408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5B44DAF8-5073-441A-82E1-180385D35F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52B0413D-0E36-4A90-8E6A-9EDC676A60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86059ECF-0D50-48AD-B67A-645EC29D3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B394906F-6BF2-447E-9886-F12708E128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A45EB96B-215A-4EBF-A594-2B08222339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sp>
        <p:nvSpPr>
          <p:cNvPr id="3" name="Slide Number Placeholder 2">
            <a:extLst>
              <a:ext uri="{FF2B5EF4-FFF2-40B4-BE49-F238E27FC236}">
                <a16:creationId xmlns:a16="http://schemas.microsoft.com/office/drawing/2014/main" id="{D3502345-28EF-010F-FC7C-D73E007A7416}"/>
              </a:ext>
            </a:extLst>
          </p:cNvPr>
          <p:cNvSpPr>
            <a:spLocks noGrp="1"/>
          </p:cNvSpPr>
          <p:nvPr>
            <p:ph type="sldNum" sz="quarter" idx="12"/>
          </p:nvPr>
        </p:nvSpPr>
        <p:spPr>
          <a:xfrm>
            <a:off x="6457950" y="6356350"/>
            <a:ext cx="2057400" cy="365125"/>
          </a:xfrm>
        </p:spPr>
        <p:txBody>
          <a:bodyPr vert="horz" lIns="91440" tIns="45720" rIns="91440" bIns="45720" rtlCol="0" anchor="ctr">
            <a:normAutofit/>
          </a:bodyPr>
          <a:lstStyle/>
          <a:p>
            <a:pPr>
              <a:spcAft>
                <a:spcPts val="600"/>
              </a:spcAft>
              <a:defRPr/>
            </a:pPr>
            <a:fld id="{896BB770-7ED6-46A2-8CFD-BA95C09312EA}" type="slidenum">
              <a:rPr lang="en-US" altLang="en-US" sz="1200">
                <a:latin typeface="+mn-lt"/>
              </a:rPr>
              <a:pPr>
                <a:spcAft>
                  <a:spcPts val="600"/>
                </a:spcAft>
                <a:defRPr/>
              </a:pPr>
              <a:t>6</a:t>
            </a:fld>
            <a:endParaRPr lang="en-US" altLang="en-US" sz="1200">
              <a:latin typeface="+mn-lt"/>
            </a:endParaRPr>
          </a:p>
        </p:txBody>
      </p:sp>
      <p:graphicFrame>
        <p:nvGraphicFramePr>
          <p:cNvPr id="6" name="Title 1">
            <a:extLst>
              <a:ext uri="{FF2B5EF4-FFF2-40B4-BE49-F238E27FC236}">
                <a16:creationId xmlns:a16="http://schemas.microsoft.com/office/drawing/2014/main" id="{1806634E-C9F2-DAB9-FE40-27F1F684A4D5}"/>
              </a:ext>
            </a:extLst>
          </p:cNvPr>
          <p:cNvGraphicFramePr/>
          <p:nvPr>
            <p:extLst>
              <p:ext uri="{D42A27DB-BD31-4B8C-83A1-F6EECF244321}">
                <p14:modId xmlns:p14="http://schemas.microsoft.com/office/powerpoint/2010/main" val="3536190508"/>
              </p:ext>
            </p:extLst>
          </p:nvPr>
        </p:nvGraphicFramePr>
        <p:xfrm>
          <a:off x="4113104" y="477540"/>
          <a:ext cx="4726201" cy="58788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6958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445" name="Rectangle 18444">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313"/>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8438" name="Rectangle 8">
            <a:extLst>
              <a:ext uri="{FF2B5EF4-FFF2-40B4-BE49-F238E27FC236}">
                <a16:creationId xmlns:a16="http://schemas.microsoft.com/office/drawing/2014/main" id="{B194F911-B1C6-46DA-B035-CAB3ED33DCB3}"/>
              </a:ext>
            </a:extLst>
          </p:cNvPr>
          <p:cNvSpPr>
            <a:spLocks noGrp="1" noChangeArrowheads="1"/>
          </p:cNvSpPr>
          <p:nvPr>
            <p:ph type="title"/>
          </p:nvPr>
        </p:nvSpPr>
        <p:spPr>
          <a:xfrm>
            <a:off x="359545" y="1070800"/>
            <a:ext cx="2954766" cy="5583126"/>
          </a:xfrm>
        </p:spPr>
        <p:txBody>
          <a:bodyPr vert="horz" lIns="91440" tIns="45720" rIns="91440" bIns="45720" rtlCol="0" anchor="ctr">
            <a:normAutofit/>
          </a:bodyPr>
          <a:lstStyle/>
          <a:p>
            <a:pPr algn="r" eaLnBrk="1" hangingPunct="1">
              <a:lnSpc>
                <a:spcPct val="90000"/>
              </a:lnSpc>
            </a:pPr>
            <a:r>
              <a:rPr lang="en-US" altLang="en-US" sz="4900" b="1" kern="1200" dirty="0">
                <a:solidFill>
                  <a:schemeClr val="tx1"/>
                </a:solidFill>
                <a:latin typeface="+mj-lt"/>
                <a:ea typeface="+mj-ea"/>
                <a:cs typeface="+mj-cs"/>
              </a:rPr>
              <a:t>Security Management Overview</a:t>
            </a:r>
          </a:p>
        </p:txBody>
      </p:sp>
      <p:sp>
        <p:nvSpPr>
          <p:cNvPr id="2" name="Slide Number Placeholder 1">
            <a:extLst>
              <a:ext uri="{FF2B5EF4-FFF2-40B4-BE49-F238E27FC236}">
                <a16:creationId xmlns:a16="http://schemas.microsoft.com/office/drawing/2014/main" id="{B7B58F01-1446-4F4C-A48C-19CCDD88B2F8}"/>
              </a:ext>
            </a:extLst>
          </p:cNvPr>
          <p:cNvSpPr>
            <a:spLocks noGrp="1"/>
          </p:cNvSpPr>
          <p:nvPr>
            <p:ph type="sldNum" sz="quarter" idx="12"/>
          </p:nvPr>
        </p:nvSpPr>
        <p:spPr>
          <a:xfrm>
            <a:off x="6457950" y="320400"/>
            <a:ext cx="2057400" cy="365125"/>
          </a:xfrm>
        </p:spPr>
        <p:txBody>
          <a:bodyPr vert="horz" lIns="91440" tIns="45720" rIns="91440" bIns="45720" rtlCol="0" anchor="ctr">
            <a:normAutofit/>
          </a:bodyPr>
          <a:lstStyle/>
          <a:p>
            <a:pPr>
              <a:spcAft>
                <a:spcPts val="600"/>
              </a:spcAft>
              <a:defRPr/>
            </a:pPr>
            <a:fld id="{896BB770-7ED6-46A2-8CFD-BA95C09312EA}" type="slidenum">
              <a:rPr lang="en-US" altLang="en-US" sz="1200">
                <a:solidFill>
                  <a:schemeClr val="tx1">
                    <a:alpha val="60000"/>
                  </a:schemeClr>
                </a:solidFill>
                <a:latin typeface="+mn-lt"/>
              </a:rPr>
              <a:pPr>
                <a:spcAft>
                  <a:spcPts val="600"/>
                </a:spcAft>
                <a:defRPr/>
              </a:pPr>
              <a:t>7</a:t>
            </a:fld>
            <a:endParaRPr lang="en-US" altLang="en-US" sz="1200">
              <a:solidFill>
                <a:schemeClr val="tx1">
                  <a:alpha val="60000"/>
                </a:schemeClr>
              </a:solidFill>
              <a:latin typeface="+mn-lt"/>
            </a:endParaRPr>
          </a:p>
        </p:txBody>
      </p:sp>
      <p:cxnSp>
        <p:nvCxnSpPr>
          <p:cNvPr id="18447" name="Straight Connector 18446">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546039" y="1132114"/>
            <a:ext cx="0" cy="5717573"/>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aphicFrame>
        <p:nvGraphicFramePr>
          <p:cNvPr id="18441" name="Rectangle 9">
            <a:extLst>
              <a:ext uri="{FF2B5EF4-FFF2-40B4-BE49-F238E27FC236}">
                <a16:creationId xmlns:a16="http://schemas.microsoft.com/office/drawing/2014/main" id="{9C4EBA14-EB20-EF76-A9C1-2B89ECBE7353}"/>
              </a:ext>
            </a:extLst>
          </p:cNvPr>
          <p:cNvGraphicFramePr/>
          <p:nvPr>
            <p:extLst>
              <p:ext uri="{D42A27DB-BD31-4B8C-83A1-F6EECF244321}">
                <p14:modId xmlns:p14="http://schemas.microsoft.com/office/powerpoint/2010/main" val="2209655353"/>
              </p:ext>
            </p:extLst>
          </p:nvPr>
        </p:nvGraphicFramePr>
        <p:xfrm>
          <a:off x="3831401" y="1070800"/>
          <a:ext cx="4683949" cy="558934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Computer script on a screen">
            <a:extLst>
              <a:ext uri="{FF2B5EF4-FFF2-40B4-BE49-F238E27FC236}">
                <a16:creationId xmlns:a16="http://schemas.microsoft.com/office/drawing/2014/main" id="{3F65B220-DB2E-9EDE-89D5-D072F6597253}"/>
              </a:ext>
            </a:extLst>
          </p:cNvPr>
          <p:cNvPicPr>
            <a:picLocks noChangeAspect="1"/>
          </p:cNvPicPr>
          <p:nvPr/>
        </p:nvPicPr>
        <p:blipFill>
          <a:blip r:embed="rId2"/>
          <a:srcRect l="5056" r="44828" b="-1"/>
          <a:stretch>
            <a:fillRect/>
          </a:stretch>
        </p:blipFill>
        <p:spPr>
          <a:xfrm>
            <a:off x="20" y="10"/>
            <a:ext cx="5148854"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3" name="Freeform: Shape 12">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9180" y="0"/>
            <a:ext cx="427482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5" name="Freeform: Shape 14">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76038" y="0"/>
            <a:ext cx="4267962"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6FE70A4-718B-4AA2-BA79-7B7CD41A53C9}"/>
              </a:ext>
            </a:extLst>
          </p:cNvPr>
          <p:cNvSpPr>
            <a:spLocks noGrp="1"/>
          </p:cNvSpPr>
          <p:nvPr>
            <p:ph type="title"/>
          </p:nvPr>
        </p:nvSpPr>
        <p:spPr>
          <a:xfrm>
            <a:off x="5441673" y="914400"/>
            <a:ext cx="3364395" cy="1106556"/>
          </a:xfrm>
        </p:spPr>
        <p:txBody>
          <a:bodyPr vert="horz" lIns="91440" tIns="45720" rIns="91440" bIns="45720" rtlCol="0" anchor="b">
            <a:normAutofit/>
          </a:bodyPr>
          <a:lstStyle/>
          <a:p>
            <a:pPr algn="l" eaLnBrk="1" hangingPunct="1">
              <a:lnSpc>
                <a:spcPct val="90000"/>
              </a:lnSpc>
            </a:pPr>
            <a:r>
              <a:rPr lang="en-US" sz="2800" kern="1200">
                <a:solidFill>
                  <a:schemeClr val="tx1"/>
                </a:solidFill>
              </a:rPr>
              <a:t>Key Terminology</a:t>
            </a:r>
          </a:p>
        </p:txBody>
      </p:sp>
      <p:sp>
        <p:nvSpPr>
          <p:cNvPr id="17" name="Rectangle 16">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647535" y="456519"/>
            <a:ext cx="73152" cy="4114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9" name="Rectangle 18">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78371" y="2182390"/>
            <a:ext cx="32918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5" name="TextBox 4">
            <a:extLst>
              <a:ext uri="{FF2B5EF4-FFF2-40B4-BE49-F238E27FC236}">
                <a16:creationId xmlns:a16="http://schemas.microsoft.com/office/drawing/2014/main" id="{31C825D1-379D-43DA-A11B-5D5968AD7733}"/>
              </a:ext>
            </a:extLst>
          </p:cNvPr>
          <p:cNvSpPr txBox="1"/>
          <p:nvPr/>
        </p:nvSpPr>
        <p:spPr>
          <a:xfrm>
            <a:off x="5441672" y="2440100"/>
            <a:ext cx="3364396" cy="3834804"/>
          </a:xfrm>
          <a:prstGeom prst="rect">
            <a:avLst/>
          </a:prstGeom>
        </p:spPr>
        <p:txBody>
          <a:bodyPr vert="horz" lIns="91440" tIns="45720" rIns="91440" bIns="45720" rtlCol="0" anchor="t">
            <a:normAutofit/>
          </a:bodyPr>
          <a:lstStyle/>
          <a:p>
            <a:pPr marL="285750" marR="0" lvl="0" indent="-228600" eaLnBrk="1" fontAlgn="base" hangingPunct="1">
              <a:lnSpc>
                <a:spcPct val="90000"/>
              </a:lnSpc>
              <a:spcBef>
                <a:spcPct val="0"/>
              </a:spcBef>
              <a:spcAft>
                <a:spcPts val="600"/>
              </a:spcAft>
              <a:buClrTx/>
              <a:buSzTx/>
              <a:buFont typeface="Arial" panose="020B0604020202020204" pitchFamily="34" charset="0"/>
              <a:buChar char="•"/>
              <a:tabLst/>
              <a:defRPr/>
            </a:pPr>
            <a:r>
              <a:rPr kumimoji="0" lang="en-US" sz="1600" b="1" i="0" u="none" strike="noStrike" cap="none" spc="0" normalizeH="0" baseline="0" noProof="0">
                <a:ln>
                  <a:noFill/>
                </a:ln>
                <a:effectLst/>
                <a:uLnTx/>
                <a:uFillTx/>
                <a:latin typeface="+mn-lt"/>
              </a:rPr>
              <a:t>Encryption </a:t>
            </a:r>
            <a:r>
              <a:rPr kumimoji="0" lang="en-US" sz="1600" b="0" i="0" u="none" strike="noStrike" cap="none" spc="0" normalizeH="0" baseline="0" noProof="0">
                <a:ln>
                  <a:noFill/>
                </a:ln>
                <a:effectLst/>
                <a:uLnTx/>
                <a:uFillTx/>
                <a:latin typeface="+mn-lt"/>
              </a:rPr>
              <a:t>– the process of converting original data into a coded (unreadable) form using mathematical algorithms and keys</a:t>
            </a:r>
          </a:p>
          <a:p>
            <a:pPr marL="285750" marR="0" lvl="0" indent="-228600" eaLnBrk="1" fontAlgn="base" hangingPunct="1">
              <a:lnSpc>
                <a:spcPct val="90000"/>
              </a:lnSpc>
              <a:spcBef>
                <a:spcPct val="0"/>
              </a:spcBef>
              <a:spcAft>
                <a:spcPts val="600"/>
              </a:spcAft>
              <a:buClrTx/>
              <a:buSzTx/>
              <a:buFont typeface="Arial" panose="020B0604020202020204" pitchFamily="34" charset="0"/>
              <a:buChar char="•"/>
              <a:tabLst/>
              <a:defRPr/>
            </a:pPr>
            <a:r>
              <a:rPr lang="en-US" sz="1600" b="1">
                <a:latin typeface="+mn-lt"/>
              </a:rPr>
              <a:t>Plaintext </a:t>
            </a:r>
            <a:r>
              <a:rPr lang="en-US" sz="1600">
                <a:latin typeface="+mn-lt"/>
              </a:rPr>
              <a:t>–</a:t>
            </a:r>
            <a:r>
              <a:rPr lang="en-US" sz="1600" b="1">
                <a:latin typeface="+mn-lt"/>
              </a:rPr>
              <a:t> </a:t>
            </a:r>
            <a:r>
              <a:rPr lang="en-US" sz="1600">
                <a:latin typeface="+mn-lt"/>
              </a:rPr>
              <a:t>data before encryption</a:t>
            </a:r>
          </a:p>
          <a:p>
            <a:pPr marL="285750" marR="0" lvl="0" indent="-228600" eaLnBrk="1" fontAlgn="base" hangingPunct="1">
              <a:lnSpc>
                <a:spcPct val="90000"/>
              </a:lnSpc>
              <a:spcBef>
                <a:spcPct val="0"/>
              </a:spcBef>
              <a:spcAft>
                <a:spcPts val="600"/>
              </a:spcAft>
              <a:buClrTx/>
              <a:buSzTx/>
              <a:buFont typeface="Arial" panose="020B0604020202020204" pitchFamily="34" charset="0"/>
              <a:buChar char="•"/>
              <a:tabLst/>
              <a:defRPr/>
            </a:pPr>
            <a:r>
              <a:rPr lang="en-US" sz="1600" b="1">
                <a:latin typeface="+mn-lt"/>
              </a:rPr>
              <a:t>Ciphertext </a:t>
            </a:r>
            <a:r>
              <a:rPr lang="en-US" sz="1600">
                <a:latin typeface="+mn-lt"/>
              </a:rPr>
              <a:t>– data after encryption</a:t>
            </a:r>
          </a:p>
          <a:p>
            <a:pPr marL="285750" marR="0" lvl="0" indent="-228600" eaLnBrk="1" fontAlgn="base" hangingPunct="1">
              <a:lnSpc>
                <a:spcPct val="90000"/>
              </a:lnSpc>
              <a:spcBef>
                <a:spcPct val="0"/>
              </a:spcBef>
              <a:spcAft>
                <a:spcPts val="600"/>
              </a:spcAft>
              <a:buClrTx/>
              <a:buSzTx/>
              <a:buFont typeface="Arial" panose="020B0604020202020204" pitchFamily="34" charset="0"/>
              <a:buChar char="•"/>
              <a:tabLst/>
              <a:defRPr/>
            </a:pPr>
            <a:r>
              <a:rPr lang="en-US" sz="1600" b="1">
                <a:latin typeface="+mn-lt"/>
              </a:rPr>
              <a:t>Stateful Packet Inspection </a:t>
            </a:r>
            <a:r>
              <a:rPr lang="en-US" sz="1600">
                <a:latin typeface="+mn-lt"/>
              </a:rPr>
              <a:t>– is performed by firewall devices; they ensure that data packets that are received in response to internal requests are always permitted</a:t>
            </a:r>
            <a:endParaRPr kumimoji="0" lang="en-US" sz="1600" b="0" i="0" u="none" strike="noStrike" cap="none" spc="0" normalizeH="0" baseline="0" noProof="0">
              <a:ln>
                <a:noFill/>
              </a:ln>
              <a:effectLst/>
              <a:uLnTx/>
              <a:uFillTx/>
              <a:latin typeface="+mn-lt"/>
            </a:endParaRPr>
          </a:p>
        </p:txBody>
      </p:sp>
      <p:sp>
        <p:nvSpPr>
          <p:cNvPr id="3" name="Slide Number Placeholder 2">
            <a:extLst>
              <a:ext uri="{FF2B5EF4-FFF2-40B4-BE49-F238E27FC236}">
                <a16:creationId xmlns:a16="http://schemas.microsoft.com/office/drawing/2014/main" id="{166B38C5-F0FB-4077-B236-FC91956717AB}"/>
              </a:ext>
            </a:extLst>
          </p:cNvPr>
          <p:cNvSpPr>
            <a:spLocks noGrp="1"/>
          </p:cNvSpPr>
          <p:nvPr>
            <p:ph type="sldNum" sz="quarter" idx="12"/>
          </p:nvPr>
        </p:nvSpPr>
        <p:spPr>
          <a:xfrm>
            <a:off x="8165412" y="6356350"/>
            <a:ext cx="640656" cy="365125"/>
          </a:xfrm>
        </p:spPr>
        <p:txBody>
          <a:bodyPr vert="horz" lIns="91440" tIns="45720" rIns="91440" bIns="45720" rtlCol="0" anchor="ctr">
            <a:normAutofit/>
          </a:bodyPr>
          <a:lstStyle/>
          <a:p>
            <a:pPr fontAlgn="auto">
              <a:spcBef>
                <a:spcPts val="0"/>
              </a:spcBef>
              <a:spcAft>
                <a:spcPts val="600"/>
              </a:spcAft>
              <a:defRPr/>
            </a:pPr>
            <a:fld id="{896BB770-7ED6-46A2-8CFD-BA95C09312EA}" type="slidenum">
              <a:rPr lang="en-US" altLang="en-US" sz="1200">
                <a:solidFill>
                  <a:schemeClr val="tx1">
                    <a:lumMod val="50000"/>
                    <a:lumOff val="50000"/>
                  </a:schemeClr>
                </a:solidFill>
                <a:latin typeface="Calibri" panose="020F0502020204030204"/>
              </a:rPr>
              <a:pPr fontAlgn="auto">
                <a:spcBef>
                  <a:spcPts val="0"/>
                </a:spcBef>
                <a:spcAft>
                  <a:spcPts val="600"/>
                </a:spcAft>
                <a:defRPr/>
              </a:pPr>
              <a:t>8</a:t>
            </a:fld>
            <a:endParaRPr lang="en-US" altLang="en-US" sz="1200">
              <a:solidFill>
                <a:schemeClr val="tx1">
                  <a:lumMod val="50000"/>
                  <a:lumOff val="50000"/>
                </a:schemeClr>
              </a:solidFill>
              <a:latin typeface="Calibri" panose="020F0502020204030204"/>
            </a:endParaRPr>
          </a:p>
        </p:txBody>
      </p:sp>
    </p:spTree>
    <p:extLst>
      <p:ext uri="{BB962C8B-B14F-4D97-AF65-F5344CB8AC3E}">
        <p14:creationId xmlns:p14="http://schemas.microsoft.com/office/powerpoint/2010/main" val="273599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Figure shows how security in the cloud follows a shared responsibility model. While AWS is responsible for security of the cloud, the customer is responsible for security in the cloud. ">
            <a:extLst>
              <a:ext uri="{FF2B5EF4-FFF2-40B4-BE49-F238E27FC236}">
                <a16:creationId xmlns:a16="http://schemas.microsoft.com/office/drawing/2014/main" id="{31CE1011-23AB-4221-8F35-B016C24228B8}"/>
              </a:ext>
            </a:extLst>
          </p:cNvPr>
          <p:cNvPicPr>
            <a:picLocks noChangeAspect="1"/>
          </p:cNvPicPr>
          <p:nvPr/>
        </p:nvPicPr>
        <p:blipFill>
          <a:blip r:embed="rId3"/>
          <a:stretch>
            <a:fillRect/>
          </a:stretch>
        </p:blipFill>
        <p:spPr>
          <a:xfrm>
            <a:off x="457200" y="1357313"/>
            <a:ext cx="8382000" cy="3858381"/>
          </a:xfrm>
          <a:prstGeom prst="rect">
            <a:avLst/>
          </a:prstGeom>
          <a:ln w="25400">
            <a:solidFill>
              <a:schemeClr val="tx1"/>
            </a:solidFill>
          </a:ln>
        </p:spPr>
      </p:pic>
      <p:sp>
        <p:nvSpPr>
          <p:cNvPr id="9" name="TextBox 8">
            <a:extLst>
              <a:ext uri="{FF2B5EF4-FFF2-40B4-BE49-F238E27FC236}">
                <a16:creationId xmlns:a16="http://schemas.microsoft.com/office/drawing/2014/main" id="{462C15F6-49E7-4634-8725-E660DBF576B7}"/>
              </a:ext>
            </a:extLst>
          </p:cNvPr>
          <p:cNvSpPr txBox="1"/>
          <p:nvPr/>
        </p:nvSpPr>
        <p:spPr>
          <a:xfrm>
            <a:off x="1905000" y="457200"/>
            <a:ext cx="6477000" cy="461665"/>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Security is a shared responsibility!</a:t>
            </a:r>
          </a:p>
        </p:txBody>
      </p:sp>
      <p:sp>
        <p:nvSpPr>
          <p:cNvPr id="4" name="TextBox 4">
            <a:extLst>
              <a:ext uri="{FF2B5EF4-FFF2-40B4-BE49-F238E27FC236}">
                <a16:creationId xmlns:a16="http://schemas.microsoft.com/office/drawing/2014/main" id="{AAF12251-98CC-4135-8C3A-AA0F5AFAED39}"/>
              </a:ext>
            </a:extLst>
          </p:cNvPr>
          <p:cNvSpPr txBox="1"/>
          <p:nvPr/>
        </p:nvSpPr>
        <p:spPr>
          <a:xfrm>
            <a:off x="7696200" y="5239077"/>
            <a:ext cx="1143000" cy="261610"/>
          </a:xfrm>
          <a:prstGeom prst="rect">
            <a:avLst/>
          </a:prstGeom>
          <a:noFill/>
        </p:spPr>
        <p:txBody>
          <a:bodyPr wrap="square">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r"/>
            <a:r>
              <a:rPr lang="en-US" sz="1100" dirty="0"/>
              <a:t>Source: AWS</a:t>
            </a:r>
          </a:p>
        </p:txBody>
      </p:sp>
      <p:sp>
        <p:nvSpPr>
          <p:cNvPr id="2" name="Slide Number Placeholder 1">
            <a:extLst>
              <a:ext uri="{FF2B5EF4-FFF2-40B4-BE49-F238E27FC236}">
                <a16:creationId xmlns:a16="http://schemas.microsoft.com/office/drawing/2014/main" id="{C8256C46-879A-477C-972C-F4DF23B7677A}"/>
              </a:ext>
            </a:extLst>
          </p:cNvPr>
          <p:cNvSpPr>
            <a:spLocks noGrp="1"/>
          </p:cNvSpPr>
          <p:nvPr>
            <p:ph type="sldNum" sz="quarter" idx="12"/>
          </p:nvPr>
        </p:nvSpPr>
        <p:spPr/>
        <p:txBody>
          <a:bodyPr/>
          <a:lstStyle/>
          <a:p>
            <a:pPr>
              <a:defRPr/>
            </a:pPr>
            <a:fld id="{896BB770-7ED6-46A2-8CFD-BA95C09312EA}" type="slidenum">
              <a:rPr lang="en-US" altLang="en-US" smtClean="0"/>
              <a:pPr>
                <a:defRPr/>
              </a:pPr>
              <a:t>9</a:t>
            </a:fld>
            <a:endParaRPr lang="en-US" altLang="en-US"/>
          </a:p>
        </p:txBody>
      </p:sp>
      <p:sp>
        <p:nvSpPr>
          <p:cNvPr id="3" name="TextBox 2">
            <a:extLst>
              <a:ext uri="{FF2B5EF4-FFF2-40B4-BE49-F238E27FC236}">
                <a16:creationId xmlns:a16="http://schemas.microsoft.com/office/drawing/2014/main" id="{E05F6E79-3763-4EED-81E1-B4326BED3ECB}"/>
              </a:ext>
            </a:extLst>
          </p:cNvPr>
          <p:cNvSpPr txBox="1"/>
          <p:nvPr/>
        </p:nvSpPr>
        <p:spPr>
          <a:xfrm>
            <a:off x="457200" y="5500687"/>
            <a:ext cx="8382000" cy="1015663"/>
          </a:xfrm>
          <a:prstGeom prst="rect">
            <a:avLst/>
          </a:prstGeom>
          <a:noFill/>
        </p:spPr>
        <p:txBody>
          <a:bodyPr wrap="square" rtlCol="0">
            <a:spAutoFit/>
          </a:bodyPr>
          <a:lstStyle/>
          <a:p>
            <a:r>
              <a:rPr lang="en-US" sz="1400" dirty="0"/>
              <a:t>There is a common misconception among employees, managers, and senior leaders of companies included. They believe that if the company adopts a public cloud, the responsibility for security of applications and data falls on the CSP. </a:t>
            </a:r>
          </a:p>
          <a:p>
            <a:r>
              <a:rPr lang="en-US" sz="1400" dirty="0"/>
              <a:t>Many real-world security incidents occur due to poor understanding of the shared security model</a:t>
            </a:r>
            <a:r>
              <a:rPr lang="en-US" dirty="0"/>
              <a:t>.</a:t>
            </a:r>
          </a:p>
        </p:txBody>
      </p:sp>
    </p:spTree>
    <p:extLst>
      <p:ext uri="{BB962C8B-B14F-4D97-AF65-F5344CB8AC3E}">
        <p14:creationId xmlns:p14="http://schemas.microsoft.com/office/powerpoint/2010/main" val="3048817352"/>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Default Theme" id="{A3178FD6-045E-43BB-9FF9-79BDC55288A1}" vid="{B3635A64-254C-4D4D-B1C2-6197525273FD}"/>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TotalTime>
  <Words>3675</Words>
  <Application>Microsoft Office PowerPoint</Application>
  <PresentationFormat>On-screen Show (4:3)</PresentationFormat>
  <Paragraphs>317</Paragraphs>
  <Slides>28</Slides>
  <Notes>14</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28</vt:i4>
      </vt:variant>
    </vt:vector>
  </HeadingPairs>
  <TitlesOfParts>
    <vt:vector size="34" baseType="lpstr">
      <vt:lpstr>Arial</vt:lpstr>
      <vt:lpstr>Calibri</vt:lpstr>
      <vt:lpstr>CiscoSans ExtraLight</vt:lpstr>
      <vt:lpstr>Times New Roman</vt:lpstr>
      <vt:lpstr>Default Design</vt:lpstr>
      <vt:lpstr>Default Theme</vt:lpstr>
      <vt:lpstr>PowerPoint Presentation</vt:lpstr>
      <vt:lpstr>What is Cloud Infrastructure?</vt:lpstr>
      <vt:lpstr>Types of Cloud Infrastructure</vt:lpstr>
      <vt:lpstr>Understanding Cloud Resources</vt:lpstr>
      <vt:lpstr>Benefits of Cloud Infrastructure</vt:lpstr>
      <vt:lpstr>Cloud Resource Management and Monitorin</vt:lpstr>
      <vt:lpstr>Security Management Overview</vt:lpstr>
      <vt:lpstr>Key Terminology</vt:lpstr>
      <vt:lpstr>PowerPoint Presentation</vt:lpstr>
      <vt:lpstr>Shared Responsibility Model  for Security</vt:lpstr>
      <vt:lpstr>PowerPoint Presentation</vt:lpstr>
      <vt:lpstr>Data Security</vt:lpstr>
      <vt:lpstr>Types of Encryption</vt:lpstr>
      <vt:lpstr>Digital Signatures</vt:lpstr>
      <vt:lpstr>Encryption Protocols</vt:lpstr>
      <vt:lpstr>What is Tokenization?</vt:lpstr>
      <vt:lpstr>Securing Virtual Networks in the Cloud</vt:lpstr>
      <vt:lpstr>Firewalls and Traffic Filters </vt:lpstr>
      <vt:lpstr>Example: A Two-tier Web Application in the Cloud</vt:lpstr>
      <vt:lpstr>Securing a Two-tier Application in the AWS VPC</vt:lpstr>
      <vt:lpstr>Identity and Access Management (IAM)</vt:lpstr>
      <vt:lpstr>IAM - 2</vt:lpstr>
      <vt:lpstr>Access Control Methodologies</vt:lpstr>
      <vt:lpstr>IAM Concepts and Terms in AWS</vt:lpstr>
      <vt:lpstr>Some Security Principles</vt:lpstr>
      <vt:lpstr>Cloud Security Best Practices</vt:lpstr>
      <vt:lpstr>Cloud Security Best Practices – 2 </vt:lpstr>
      <vt:lpstr>Security Testing</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محمد مسعّد</dc:creator>
  <cp:lastModifiedBy>mohammed  Musaed</cp:lastModifiedBy>
  <cp:revision>35</cp:revision>
  <dcterms:created xsi:type="dcterms:W3CDTF">2006-02-28T18:28:56Z</dcterms:created>
  <dcterms:modified xsi:type="dcterms:W3CDTF">2025-05-22T11:24:31Z</dcterms:modified>
</cp:coreProperties>
</file>