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55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1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2.png"/><Relationship Id="rId21" Type="http://schemas.openxmlformats.org/officeDocument/2006/relationships/image" Target="../media/image58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24" Type="http://schemas.openxmlformats.org/officeDocument/2006/relationships/image" Target="../media/image61.png"/><Relationship Id="rId5" Type="http://schemas.openxmlformats.org/officeDocument/2006/relationships/image" Target="../media/image44.png"/><Relationship Id="rId15" Type="http://schemas.openxmlformats.org/officeDocument/2006/relationships/image" Target="../media/image41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8.png"/><Relationship Id="rId19" Type="http://schemas.openxmlformats.org/officeDocument/2006/relationships/image" Target="../media/image56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7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8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99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6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75647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981" y="-1299615"/>
            <a:ext cx="1955749" cy="195574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2700000">
            <a:off x="4033315" y="355875"/>
            <a:ext cx="545551" cy="5455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459" y="457200"/>
            <a:ext cx="385763" cy="3429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660349" y="975122"/>
            <a:ext cx="389473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Blockchain Technology</a:t>
            </a:r>
            <a:endParaRPr lang="en-US" sz="2700" dirty="0"/>
          </a:p>
        </p:txBody>
      </p:sp>
      <p:sp>
        <p:nvSpPr>
          <p:cNvPr id="7" name="Text 1"/>
          <p:cNvSpPr/>
          <p:nvPr/>
        </p:nvSpPr>
        <p:spPr>
          <a:xfrm>
            <a:off x="2528999" y="1632347"/>
            <a:ext cx="4157411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Understanding Distributed Ledger Systems</a:t>
            </a:r>
            <a:endParaRPr lang="en-US" sz="1688" dirty="0"/>
          </a:p>
        </p:txBody>
      </p:sp>
      <p:sp>
        <p:nvSpPr>
          <p:cNvPr id="8" name="Shape 2"/>
          <p:cNvSpPr/>
          <p:nvPr/>
        </p:nvSpPr>
        <p:spPr>
          <a:xfrm>
            <a:off x="1485900" y="2461022"/>
            <a:ext cx="6172200" cy="13430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3"/>
          <p:cNvSpPr/>
          <p:nvPr/>
        </p:nvSpPr>
        <p:spPr>
          <a:xfrm>
            <a:off x="1657350" y="2661047"/>
            <a:ext cx="55729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Course:</a:t>
            </a:r>
            <a:endParaRPr lang="en-US" sz="1013" dirty="0"/>
          </a:p>
        </p:txBody>
      </p:sp>
      <p:sp>
        <p:nvSpPr>
          <p:cNvPr id="10" name="Text 4"/>
          <p:cNvSpPr/>
          <p:nvPr/>
        </p:nvSpPr>
        <p:spPr>
          <a:xfrm>
            <a:off x="2300288" y="2596039"/>
            <a:ext cx="232280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Advanced Computer Science / Cryptography</a:t>
            </a:r>
            <a:endParaRPr lang="en-US" sz="1013" dirty="0"/>
          </a:p>
        </p:txBody>
      </p:sp>
      <p:sp>
        <p:nvSpPr>
          <p:cNvPr id="11" name="Text 5"/>
          <p:cNvSpPr/>
          <p:nvPr/>
        </p:nvSpPr>
        <p:spPr>
          <a:xfrm>
            <a:off x="1657350" y="3061097"/>
            <a:ext cx="7143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Instructor:</a:t>
            </a:r>
            <a:endParaRPr lang="en-US" sz="1013" dirty="0"/>
          </a:p>
        </p:txBody>
      </p:sp>
      <p:sp>
        <p:nvSpPr>
          <p:cNvPr id="12" name="Text 6"/>
          <p:cNvSpPr/>
          <p:nvPr/>
        </p:nvSpPr>
        <p:spPr>
          <a:xfrm>
            <a:off x="2300288" y="3061097"/>
            <a:ext cx="137679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1013" dirty="0"/>
          </a:p>
        </p:txBody>
      </p:sp>
      <p:sp>
        <p:nvSpPr>
          <p:cNvPr id="13" name="Text 7"/>
          <p:cNvSpPr/>
          <p:nvPr/>
        </p:nvSpPr>
        <p:spPr>
          <a:xfrm>
            <a:off x="1657350" y="3261122"/>
            <a:ext cx="64288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Duration:</a:t>
            </a:r>
            <a:endParaRPr lang="en-US" sz="1013" dirty="0"/>
          </a:p>
        </p:txBody>
      </p:sp>
      <p:sp>
        <p:nvSpPr>
          <p:cNvPr id="14" name="Text 8"/>
          <p:cNvSpPr/>
          <p:nvPr/>
        </p:nvSpPr>
        <p:spPr>
          <a:xfrm>
            <a:off x="1657350" y="3400425"/>
            <a:ext cx="255481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minutes (Lecture + Interactive Demo)</a:t>
            </a:r>
            <a:endParaRPr lang="en-US" sz="1013" dirty="0"/>
          </a:p>
        </p:txBody>
      </p:sp>
      <p:sp>
        <p:nvSpPr>
          <p:cNvPr id="15" name="Text 9"/>
          <p:cNvSpPr/>
          <p:nvPr/>
        </p:nvSpPr>
        <p:spPr>
          <a:xfrm>
            <a:off x="4657725" y="2661047"/>
            <a:ext cx="127186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Learning Objective:</a:t>
            </a:r>
            <a:endParaRPr lang="en-US" sz="1013" dirty="0"/>
          </a:p>
        </p:txBody>
      </p:sp>
      <p:sp>
        <p:nvSpPr>
          <p:cNvPr id="16" name="Text 10"/>
          <p:cNvSpPr/>
          <p:nvPr/>
        </p:nvSpPr>
        <p:spPr>
          <a:xfrm>
            <a:off x="4900171" y="2813209"/>
            <a:ext cx="261570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 blockchain fundamentals, mechanics, and applications</a:t>
            </a:r>
            <a:endParaRPr lang="en-US" sz="1013" dirty="0"/>
          </a:p>
        </p:txBody>
      </p:sp>
      <p:sp>
        <p:nvSpPr>
          <p:cNvPr id="17" name="Text 11"/>
          <p:cNvSpPr/>
          <p:nvPr/>
        </p:nvSpPr>
        <p:spPr>
          <a:xfrm>
            <a:off x="4657725" y="3175397"/>
            <a:ext cx="94311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Question:</a:t>
            </a:r>
            <a:endParaRPr lang="en-US" sz="1013" dirty="0"/>
          </a:p>
        </p:txBody>
      </p:sp>
      <p:sp>
        <p:nvSpPr>
          <p:cNvPr id="18" name="Text 12"/>
          <p:cNvSpPr/>
          <p:nvPr/>
        </p:nvSpPr>
        <p:spPr>
          <a:xfrm>
            <a:off x="4643758" y="3400425"/>
            <a:ext cx="264687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i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"How can we create trust in a trustless digital environment?"</a:t>
            </a:r>
            <a:endParaRPr lang="en-US" sz="1013" dirty="0"/>
          </a:p>
        </p:txBody>
      </p:sp>
      <p:sp>
        <p:nvSpPr>
          <p:cNvPr id="19" name="Text 13"/>
          <p:cNvSpPr/>
          <p:nvPr/>
        </p:nvSpPr>
        <p:spPr>
          <a:xfrm>
            <a:off x="3992967" y="4363447"/>
            <a:ext cx="1229504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IN" sz="900" b="0" i="0" dirty="0" err="1">
                <a:solidFill>
                  <a:srgbClr val="1F1F1F"/>
                </a:solidFill>
                <a:effectLst/>
                <a:latin typeface="Google Sans"/>
              </a:rPr>
              <a:t>Ajloun</a:t>
            </a:r>
            <a:r>
              <a:rPr lang="en-IN" sz="900" b="0" i="0" dirty="0">
                <a:solidFill>
                  <a:srgbClr val="1F1F1F"/>
                </a:solidFill>
                <a:effectLst/>
                <a:latin typeface="Google Sans"/>
              </a:rPr>
              <a:t> National University</a:t>
            </a:r>
            <a:endParaRPr lang="en-US" sz="900" dirty="0"/>
          </a:p>
        </p:txBody>
      </p:sp>
      <p:sp>
        <p:nvSpPr>
          <p:cNvPr id="20" name="Text 14"/>
          <p:cNvSpPr/>
          <p:nvPr/>
        </p:nvSpPr>
        <p:spPr>
          <a:xfrm>
            <a:off x="285750" y="4882753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21" name="Text 15"/>
          <p:cNvSpPr/>
          <p:nvPr/>
        </p:nvSpPr>
        <p:spPr>
          <a:xfrm>
            <a:off x="8552436" y="4882753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</a:t>
            </a:r>
            <a:endParaRPr lang="en-US" sz="788" dirty="0"/>
          </a:p>
        </p:txBody>
      </p:sp>
      <p:pic>
        <p:nvPicPr>
          <p:cNvPr id="1026" name="Picture 2" descr="Home | LMS ANU">
            <a:extLst>
              <a:ext uri="{FF2B5EF4-FFF2-40B4-BE49-F238E27FC236}">
                <a16:creationId xmlns:a16="http://schemas.microsoft.com/office/drawing/2014/main" id="{F450F68D-2B85-6B16-9387-E2C3DBD4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28" y="3914775"/>
            <a:ext cx="1344671" cy="102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7930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Blockchain?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457200" y="1064419"/>
            <a:ext cx="3886200" cy="100012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628650" y="1235869"/>
            <a:ext cx="36147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 Definition: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628650" y="1493044"/>
            <a:ext cx="36147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 distributed, immutable ledger that maintains a continuously growing list of records (blocks) linked using cryptography"</a:t>
            </a:r>
            <a:endParaRPr lang="en-US" sz="1013" dirty="0"/>
          </a:p>
        </p:txBody>
      </p:sp>
      <p:sp>
        <p:nvSpPr>
          <p:cNvPr id="8" name="Text 4"/>
          <p:cNvSpPr/>
          <p:nvPr/>
        </p:nvSpPr>
        <p:spPr>
          <a:xfrm>
            <a:off x="457200" y="2293144"/>
            <a:ext cx="39576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Properties:</a:t>
            </a:r>
            <a:endParaRPr lang="en-US" sz="1013" dirty="0"/>
          </a:p>
        </p:txBody>
      </p:sp>
      <p:sp>
        <p:nvSpPr>
          <p:cNvPr id="9" name="Text 5"/>
          <p:cNvSpPr/>
          <p:nvPr/>
        </p:nvSpPr>
        <p:spPr>
          <a:xfrm>
            <a:off x="600075" y="2664619"/>
            <a:ext cx="38147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Distributed</a:t>
            </a:r>
            <a:endParaRPr lang="en-US" sz="1013" dirty="0"/>
          </a:p>
        </p:txBody>
      </p:sp>
      <p:sp>
        <p:nvSpPr>
          <p:cNvPr id="10" name="Text 6"/>
          <p:cNvSpPr/>
          <p:nvPr/>
        </p:nvSpPr>
        <p:spPr>
          <a:xfrm>
            <a:off x="600075" y="2864644"/>
            <a:ext cx="38147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central authority or single point of failure</a:t>
            </a:r>
            <a:endParaRPr lang="en-US" sz="900" dirty="0"/>
          </a:p>
        </p:txBody>
      </p:sp>
      <p:sp>
        <p:nvSpPr>
          <p:cNvPr id="11" name="Text 7"/>
          <p:cNvSpPr/>
          <p:nvPr/>
        </p:nvSpPr>
        <p:spPr>
          <a:xfrm>
            <a:off x="600075" y="3150394"/>
            <a:ext cx="38147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Immutable</a:t>
            </a:r>
            <a:endParaRPr lang="en-US" sz="1013" dirty="0"/>
          </a:p>
        </p:txBody>
      </p:sp>
      <p:sp>
        <p:nvSpPr>
          <p:cNvPr id="12" name="Text 8"/>
          <p:cNvSpPr/>
          <p:nvPr/>
        </p:nvSpPr>
        <p:spPr>
          <a:xfrm>
            <a:off x="600075" y="3350419"/>
            <a:ext cx="38147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Records cannot be altered once confirmed</a:t>
            </a:r>
            <a:endParaRPr lang="en-US" sz="900" dirty="0"/>
          </a:p>
        </p:txBody>
      </p:sp>
      <p:sp>
        <p:nvSpPr>
          <p:cNvPr id="13" name="Text 9"/>
          <p:cNvSpPr/>
          <p:nvPr/>
        </p:nvSpPr>
        <p:spPr>
          <a:xfrm>
            <a:off x="600075" y="3636169"/>
            <a:ext cx="38147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Transparent</a:t>
            </a:r>
            <a:endParaRPr lang="en-US" sz="1013" dirty="0"/>
          </a:p>
        </p:txBody>
      </p:sp>
      <p:sp>
        <p:nvSpPr>
          <p:cNvPr id="14" name="Text 10"/>
          <p:cNvSpPr/>
          <p:nvPr/>
        </p:nvSpPr>
        <p:spPr>
          <a:xfrm>
            <a:off x="600075" y="3836194"/>
            <a:ext cx="38147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transactions visible to network participants</a:t>
            </a:r>
            <a:endParaRPr lang="en-US" sz="900" dirty="0"/>
          </a:p>
        </p:txBody>
      </p:sp>
      <p:sp>
        <p:nvSpPr>
          <p:cNvPr id="15" name="Text 11"/>
          <p:cNvSpPr/>
          <p:nvPr/>
        </p:nvSpPr>
        <p:spPr>
          <a:xfrm>
            <a:off x="600075" y="4121944"/>
            <a:ext cx="38147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Cryptographically Secured</a:t>
            </a:r>
            <a:endParaRPr lang="en-US" sz="1013" dirty="0"/>
          </a:p>
        </p:txBody>
      </p:sp>
      <p:sp>
        <p:nvSpPr>
          <p:cNvPr id="16" name="Text 12"/>
          <p:cNvSpPr/>
          <p:nvPr/>
        </p:nvSpPr>
        <p:spPr>
          <a:xfrm>
            <a:off x="600075" y="4321969"/>
            <a:ext cx="38147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Uses hash functions and digital signatures</a:t>
            </a:r>
            <a:endParaRPr lang="en-US" sz="90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064419"/>
            <a:ext cx="3571875" cy="1428750"/>
          </a:xfrm>
          <a:prstGeom prst="rect">
            <a:avLst/>
          </a:prstGeom>
        </p:spPr>
      </p:pic>
      <p:sp>
        <p:nvSpPr>
          <p:cNvPr id="18" name="Shape 13"/>
          <p:cNvSpPr/>
          <p:nvPr/>
        </p:nvSpPr>
        <p:spPr>
          <a:xfrm>
            <a:off x="4800600" y="2721769"/>
            <a:ext cx="3886200" cy="1114425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050" y="2923580"/>
            <a:ext cx="96441" cy="12858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5125641" y="2921794"/>
            <a:ext cx="5718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Analogy:</a:t>
            </a:r>
            <a:endParaRPr lang="en-US" sz="1013" dirty="0"/>
          </a:p>
        </p:txBody>
      </p:sp>
      <p:sp>
        <p:nvSpPr>
          <p:cNvPr id="21" name="Text 15"/>
          <p:cNvSpPr/>
          <p:nvPr/>
        </p:nvSpPr>
        <p:spPr>
          <a:xfrm>
            <a:off x="4972050" y="3150394"/>
            <a:ext cx="361473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"Imagine a notebook that's photocopied to thousands of people. To change one page, you'd need to convince the majority to agree to the change."</a:t>
            </a:r>
            <a:endParaRPr lang="en-US" sz="900" dirty="0"/>
          </a:p>
        </p:txBody>
      </p:sp>
      <p:sp>
        <p:nvSpPr>
          <p:cNvPr id="22" name="Shape 16"/>
          <p:cNvSpPr/>
          <p:nvPr/>
        </p:nvSpPr>
        <p:spPr>
          <a:xfrm>
            <a:off x="4807744" y="4071938"/>
            <a:ext cx="3871913" cy="28575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17"/>
          <p:cNvSpPr/>
          <p:nvPr/>
        </p:nvSpPr>
        <p:spPr>
          <a:xfrm>
            <a:off x="4807744" y="4071938"/>
            <a:ext cx="3943350" cy="285750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Database vs Blockchain</a:t>
            </a:r>
            <a:endParaRPr lang="en-US" sz="900" dirty="0"/>
          </a:p>
        </p:txBody>
      </p:sp>
      <p:sp>
        <p:nvSpPr>
          <p:cNvPr id="24" name="Text 18"/>
          <p:cNvSpPr/>
          <p:nvPr/>
        </p:nvSpPr>
        <p:spPr>
          <a:xfrm>
            <a:off x="4807744" y="4357688"/>
            <a:ext cx="1898145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Database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6634451" y="4357688"/>
            <a:ext cx="2116643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Centralized control</a:t>
            </a:r>
            <a:endParaRPr lang="en-US" sz="788" dirty="0"/>
          </a:p>
        </p:txBody>
      </p:sp>
      <p:sp>
        <p:nvSpPr>
          <p:cNvPr id="26" name="Shape 20"/>
          <p:cNvSpPr/>
          <p:nvPr/>
        </p:nvSpPr>
        <p:spPr>
          <a:xfrm>
            <a:off x="4807744" y="4618434"/>
            <a:ext cx="3871913" cy="264319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21"/>
          <p:cNvSpPr/>
          <p:nvPr/>
        </p:nvSpPr>
        <p:spPr>
          <a:xfrm>
            <a:off x="4807744" y="4875609"/>
            <a:ext cx="3871913" cy="7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Text 22"/>
          <p:cNvSpPr/>
          <p:nvPr/>
        </p:nvSpPr>
        <p:spPr>
          <a:xfrm>
            <a:off x="4807744" y="4618434"/>
            <a:ext cx="1898145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Blockchain</a:t>
            </a:r>
            <a:endParaRPr lang="en-US" sz="788" dirty="0"/>
          </a:p>
        </p:txBody>
      </p:sp>
      <p:sp>
        <p:nvSpPr>
          <p:cNvPr id="29" name="Text 23"/>
          <p:cNvSpPr/>
          <p:nvPr/>
        </p:nvSpPr>
        <p:spPr>
          <a:xfrm>
            <a:off x="6634451" y="4618434"/>
            <a:ext cx="2116643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Distributed control</a:t>
            </a:r>
            <a:endParaRPr lang="en-US" sz="788" dirty="0"/>
          </a:p>
        </p:txBody>
      </p:sp>
      <p:sp>
        <p:nvSpPr>
          <p:cNvPr id="30" name="Text 24"/>
          <p:cNvSpPr/>
          <p:nvPr/>
        </p:nvSpPr>
        <p:spPr>
          <a:xfrm>
            <a:off x="4807744" y="4879181"/>
            <a:ext cx="1898145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Database</a:t>
            </a:r>
            <a:endParaRPr lang="en-US" sz="788" dirty="0"/>
          </a:p>
        </p:txBody>
      </p:sp>
      <p:sp>
        <p:nvSpPr>
          <p:cNvPr id="31" name="Text 25"/>
          <p:cNvSpPr/>
          <p:nvPr/>
        </p:nvSpPr>
        <p:spPr>
          <a:xfrm>
            <a:off x="6634451" y="4879181"/>
            <a:ext cx="2116643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point of failure</a:t>
            </a:r>
            <a:endParaRPr lang="en-US" sz="788" dirty="0"/>
          </a:p>
        </p:txBody>
      </p:sp>
      <p:sp>
        <p:nvSpPr>
          <p:cNvPr id="32" name="Shape 26"/>
          <p:cNvSpPr/>
          <p:nvPr/>
        </p:nvSpPr>
        <p:spPr>
          <a:xfrm>
            <a:off x="4807744" y="5139928"/>
            <a:ext cx="3871913" cy="264319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3" name="Shape 27"/>
          <p:cNvSpPr/>
          <p:nvPr/>
        </p:nvSpPr>
        <p:spPr>
          <a:xfrm>
            <a:off x="4807744" y="5397103"/>
            <a:ext cx="3871913" cy="7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4" name="Text 28"/>
          <p:cNvSpPr/>
          <p:nvPr/>
        </p:nvSpPr>
        <p:spPr>
          <a:xfrm>
            <a:off x="4807744" y="5139928"/>
            <a:ext cx="1898145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Blockchain</a:t>
            </a:r>
            <a:endParaRPr lang="en-US" sz="788" dirty="0"/>
          </a:p>
        </p:txBody>
      </p:sp>
      <p:sp>
        <p:nvSpPr>
          <p:cNvPr id="35" name="Text 29"/>
          <p:cNvSpPr/>
          <p:nvPr/>
        </p:nvSpPr>
        <p:spPr>
          <a:xfrm>
            <a:off x="6634451" y="5139928"/>
            <a:ext cx="2116643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Redundant and resilient</a:t>
            </a:r>
            <a:endParaRPr lang="en-US" sz="788" dirty="0"/>
          </a:p>
        </p:txBody>
      </p:sp>
      <p:sp>
        <p:nvSpPr>
          <p:cNvPr id="36" name="Text 30"/>
          <p:cNvSpPr/>
          <p:nvPr/>
        </p:nvSpPr>
        <p:spPr>
          <a:xfrm>
            <a:off x="285750" y="5572125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37" name="Text 31"/>
          <p:cNvSpPr/>
          <p:nvPr/>
        </p:nvSpPr>
        <p:spPr>
          <a:xfrm>
            <a:off x="8552436" y="5572125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</a:t>
            </a:r>
            <a:endParaRPr lang="en-US" sz="78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7929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Components &amp; Architecture</a:t>
            </a:r>
            <a:endParaRPr lang="en-US" sz="2025" dirty="0"/>
          </a:p>
        </p:txBody>
      </p:sp>
      <p:sp>
        <p:nvSpPr>
          <p:cNvPr id="5" name="Text 1"/>
          <p:cNvSpPr/>
          <p:nvPr/>
        </p:nvSpPr>
        <p:spPr>
          <a:xfrm>
            <a:off x="457200" y="1064419"/>
            <a:ext cx="39576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Essential Elements:</a:t>
            </a:r>
            <a:endParaRPr lang="en-US" sz="1125" dirty="0"/>
          </a:p>
        </p:txBody>
      </p:sp>
      <p:sp>
        <p:nvSpPr>
          <p:cNvPr id="6" name="Shape 2"/>
          <p:cNvSpPr/>
          <p:nvPr/>
        </p:nvSpPr>
        <p:spPr>
          <a:xfrm>
            <a:off x="457200" y="1378744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457200" y="1378744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500188"/>
            <a:ext cx="128588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85813" y="1464469"/>
            <a:ext cx="49311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Blocks</a:t>
            </a:r>
            <a:endParaRPr lang="en-US" sz="1013" dirty="0"/>
          </a:p>
        </p:txBody>
      </p:sp>
      <p:sp>
        <p:nvSpPr>
          <p:cNvPr id="10" name="Text 5"/>
          <p:cNvSpPr/>
          <p:nvPr/>
        </p:nvSpPr>
        <p:spPr>
          <a:xfrm>
            <a:off x="571500" y="1664494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Containers holding transaction data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457200" y="2035969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7"/>
          <p:cNvSpPr/>
          <p:nvPr/>
        </p:nvSpPr>
        <p:spPr>
          <a:xfrm>
            <a:off x="457200" y="2035969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157413"/>
            <a:ext cx="128588" cy="12858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85813" y="2121694"/>
            <a:ext cx="103592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Hash Functions</a:t>
            </a:r>
            <a:endParaRPr lang="en-US" sz="1013" dirty="0"/>
          </a:p>
        </p:txBody>
      </p:sp>
      <p:sp>
        <p:nvSpPr>
          <p:cNvPr id="15" name="Text 9"/>
          <p:cNvSpPr/>
          <p:nvPr/>
        </p:nvSpPr>
        <p:spPr>
          <a:xfrm>
            <a:off x="571500" y="23217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Cryptographic fingerprints ensuring data integrity</a:t>
            </a:r>
            <a:endParaRPr lang="en-US" sz="900" dirty="0"/>
          </a:p>
        </p:txBody>
      </p:sp>
      <p:sp>
        <p:nvSpPr>
          <p:cNvPr id="16" name="Shape 10"/>
          <p:cNvSpPr/>
          <p:nvPr/>
        </p:nvSpPr>
        <p:spPr>
          <a:xfrm>
            <a:off x="457200" y="2693194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1"/>
          <p:cNvSpPr/>
          <p:nvPr/>
        </p:nvSpPr>
        <p:spPr>
          <a:xfrm>
            <a:off x="457200" y="2693194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814638"/>
            <a:ext cx="160734" cy="128588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817959" y="2778919"/>
            <a:ext cx="116462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Signatures</a:t>
            </a:r>
            <a:endParaRPr lang="en-US" sz="1013" dirty="0"/>
          </a:p>
        </p:txBody>
      </p:sp>
      <p:sp>
        <p:nvSpPr>
          <p:cNvPr id="20" name="Text 13"/>
          <p:cNvSpPr/>
          <p:nvPr/>
        </p:nvSpPr>
        <p:spPr>
          <a:xfrm>
            <a:off x="571500" y="2978944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Proof of transaction authorization</a:t>
            </a:r>
            <a:endParaRPr lang="en-US" sz="900" dirty="0"/>
          </a:p>
        </p:txBody>
      </p:sp>
      <p:sp>
        <p:nvSpPr>
          <p:cNvPr id="21" name="Shape 14"/>
          <p:cNvSpPr/>
          <p:nvPr/>
        </p:nvSpPr>
        <p:spPr>
          <a:xfrm>
            <a:off x="457200" y="3350419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15"/>
          <p:cNvSpPr/>
          <p:nvPr/>
        </p:nvSpPr>
        <p:spPr>
          <a:xfrm>
            <a:off x="457200" y="3350419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3471863"/>
            <a:ext cx="144661" cy="128588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801886" y="3436144"/>
            <a:ext cx="85063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Merkle Trees</a:t>
            </a:r>
            <a:endParaRPr lang="en-US" sz="1013" dirty="0"/>
          </a:p>
        </p:txBody>
      </p:sp>
      <p:sp>
        <p:nvSpPr>
          <p:cNvPr id="25" name="Text 17"/>
          <p:cNvSpPr/>
          <p:nvPr/>
        </p:nvSpPr>
        <p:spPr>
          <a:xfrm>
            <a:off x="571500" y="363616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Efficient transaction organization</a:t>
            </a:r>
            <a:endParaRPr lang="en-US" sz="900" dirty="0"/>
          </a:p>
        </p:txBody>
      </p:sp>
      <p:sp>
        <p:nvSpPr>
          <p:cNvPr id="26" name="Shape 18"/>
          <p:cNvSpPr/>
          <p:nvPr/>
        </p:nvSpPr>
        <p:spPr>
          <a:xfrm>
            <a:off x="457200" y="4007644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19"/>
          <p:cNvSpPr/>
          <p:nvPr/>
        </p:nvSpPr>
        <p:spPr>
          <a:xfrm>
            <a:off x="457200" y="4007644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4129088"/>
            <a:ext cx="160734" cy="128588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817959" y="4093369"/>
            <a:ext cx="157212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Consensus Mechanisms</a:t>
            </a:r>
            <a:endParaRPr lang="en-US" sz="1013" dirty="0"/>
          </a:p>
        </p:txBody>
      </p:sp>
      <p:sp>
        <p:nvSpPr>
          <p:cNvPr id="30" name="Text 21"/>
          <p:cNvSpPr/>
          <p:nvPr/>
        </p:nvSpPr>
        <p:spPr>
          <a:xfrm>
            <a:off x="571500" y="4293394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agreement protocols</a:t>
            </a:r>
            <a:endParaRPr lang="en-US" sz="900" dirty="0"/>
          </a:p>
        </p:txBody>
      </p:sp>
      <p:sp>
        <p:nvSpPr>
          <p:cNvPr id="31" name="Shape 22"/>
          <p:cNvSpPr/>
          <p:nvPr/>
        </p:nvSpPr>
        <p:spPr>
          <a:xfrm>
            <a:off x="457200" y="4664869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2" name="Shape 23"/>
          <p:cNvSpPr/>
          <p:nvPr/>
        </p:nvSpPr>
        <p:spPr>
          <a:xfrm>
            <a:off x="457200" y="4664869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33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4786313"/>
            <a:ext cx="160734" cy="128588"/>
          </a:xfrm>
          <a:prstGeom prst="rect">
            <a:avLst/>
          </a:prstGeom>
        </p:spPr>
      </p:pic>
      <p:sp>
        <p:nvSpPr>
          <p:cNvPr id="34" name="Text 24"/>
          <p:cNvSpPr/>
          <p:nvPr/>
        </p:nvSpPr>
        <p:spPr>
          <a:xfrm>
            <a:off x="817959" y="4750594"/>
            <a:ext cx="13791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Peer-to-Peer Network</a:t>
            </a:r>
            <a:endParaRPr lang="en-US" sz="1013" dirty="0"/>
          </a:p>
        </p:txBody>
      </p:sp>
      <p:sp>
        <p:nvSpPr>
          <p:cNvPr id="35" name="Text 25"/>
          <p:cNvSpPr/>
          <p:nvPr/>
        </p:nvSpPr>
        <p:spPr>
          <a:xfrm>
            <a:off x="571500" y="49506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Decentralized node communication</a:t>
            </a:r>
            <a:endParaRPr lang="en-US" sz="900" dirty="0"/>
          </a:p>
        </p:txBody>
      </p:sp>
      <p:sp>
        <p:nvSpPr>
          <p:cNvPr id="36" name="Shape 26"/>
          <p:cNvSpPr/>
          <p:nvPr/>
        </p:nvSpPr>
        <p:spPr>
          <a:xfrm>
            <a:off x="4800600" y="1064419"/>
            <a:ext cx="3886200" cy="20002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7" name="Text 27"/>
          <p:cNvSpPr/>
          <p:nvPr/>
        </p:nvSpPr>
        <p:spPr>
          <a:xfrm>
            <a:off x="4914900" y="11787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 Anatomy</a:t>
            </a:r>
            <a:endParaRPr lang="en-US" sz="900" dirty="0"/>
          </a:p>
        </p:txBody>
      </p:sp>
      <p:pic>
        <p:nvPicPr>
          <p:cNvPr id="38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4900" y="1435894"/>
            <a:ext cx="3214688" cy="1571625"/>
          </a:xfrm>
          <a:prstGeom prst="rect">
            <a:avLst/>
          </a:prstGeom>
        </p:spPr>
      </p:pic>
      <p:sp>
        <p:nvSpPr>
          <p:cNvPr id="39" name="Shape 28"/>
          <p:cNvSpPr/>
          <p:nvPr/>
        </p:nvSpPr>
        <p:spPr>
          <a:xfrm>
            <a:off x="4800600" y="3293269"/>
            <a:ext cx="3886200" cy="1171575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0" name="Text 29"/>
          <p:cNvSpPr/>
          <p:nvPr/>
        </p:nvSpPr>
        <p:spPr>
          <a:xfrm>
            <a:off x="4914900" y="340756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Details:</a:t>
            </a:r>
            <a:endParaRPr lang="en-US" sz="900" dirty="0"/>
          </a:p>
        </p:txBody>
      </p:sp>
      <p:pic>
        <p:nvPicPr>
          <p:cNvPr id="4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3693319"/>
            <a:ext cx="100013" cy="100013"/>
          </a:xfrm>
          <a:prstGeom prst="rect">
            <a:avLst/>
          </a:prstGeom>
        </p:spPr>
      </p:pic>
      <p:sp>
        <p:nvSpPr>
          <p:cNvPr id="42" name="Text 30"/>
          <p:cNvSpPr/>
          <p:nvPr/>
        </p:nvSpPr>
        <p:spPr>
          <a:xfrm>
            <a:off x="5072063" y="3679031"/>
            <a:ext cx="84946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 Structure:</a:t>
            </a:r>
            <a:endParaRPr lang="en-US" sz="788" dirty="0"/>
          </a:p>
        </p:txBody>
      </p:sp>
      <p:sp>
        <p:nvSpPr>
          <p:cNvPr id="43" name="Text 31"/>
          <p:cNvSpPr/>
          <p:nvPr/>
        </p:nvSpPr>
        <p:spPr>
          <a:xfrm>
            <a:off x="5020355" y="3754815"/>
            <a:ext cx="3109233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Header (previous hash, timestamp, nonce) + Body (transactions)</a:t>
            </a:r>
            <a:endParaRPr lang="en-US" sz="788" dirty="0"/>
          </a:p>
        </p:txBody>
      </p:sp>
      <p:pic>
        <p:nvPicPr>
          <p:cNvPr id="44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4036219"/>
            <a:ext cx="100013" cy="100013"/>
          </a:xfrm>
          <a:prstGeom prst="rect">
            <a:avLst/>
          </a:prstGeom>
        </p:spPr>
      </p:pic>
      <p:sp>
        <p:nvSpPr>
          <p:cNvPr id="45" name="Text 32"/>
          <p:cNvSpPr/>
          <p:nvPr/>
        </p:nvSpPr>
        <p:spPr>
          <a:xfrm>
            <a:off x="5072063" y="4021931"/>
            <a:ext cx="117157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Cryptographic Linking:</a:t>
            </a:r>
            <a:endParaRPr lang="en-US" sz="788" dirty="0"/>
          </a:p>
        </p:txBody>
      </p:sp>
      <p:sp>
        <p:nvSpPr>
          <p:cNvPr id="46" name="Text 33"/>
          <p:cNvSpPr/>
          <p:nvPr/>
        </p:nvSpPr>
        <p:spPr>
          <a:xfrm>
            <a:off x="6172200" y="4021931"/>
            <a:ext cx="2236412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Each block references the previous block's hash</a:t>
            </a:r>
            <a:endParaRPr lang="en-US" sz="788" dirty="0"/>
          </a:p>
        </p:txBody>
      </p:sp>
      <p:pic>
        <p:nvPicPr>
          <p:cNvPr id="47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4236244"/>
            <a:ext cx="100013" cy="100013"/>
          </a:xfrm>
          <a:prstGeom prst="rect">
            <a:avLst/>
          </a:prstGeom>
        </p:spPr>
      </p:pic>
      <p:sp>
        <p:nvSpPr>
          <p:cNvPr id="48" name="Text 34"/>
          <p:cNvSpPr/>
          <p:nvPr/>
        </p:nvSpPr>
        <p:spPr>
          <a:xfrm>
            <a:off x="5072063" y="4221956"/>
            <a:ext cx="83277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Nodes:</a:t>
            </a:r>
            <a:endParaRPr lang="en-US" sz="788" dirty="0"/>
          </a:p>
        </p:txBody>
      </p:sp>
      <p:sp>
        <p:nvSpPr>
          <p:cNvPr id="49" name="Text 35"/>
          <p:cNvSpPr/>
          <p:nvPr/>
        </p:nvSpPr>
        <p:spPr>
          <a:xfrm>
            <a:off x="5833402" y="4221956"/>
            <a:ext cx="194510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Full nodes, light nodes, and mining nodes</a:t>
            </a:r>
            <a:endParaRPr lang="en-US" sz="788" dirty="0"/>
          </a:p>
        </p:txBody>
      </p:sp>
      <p:sp>
        <p:nvSpPr>
          <p:cNvPr id="50" name="Shape 36"/>
          <p:cNvSpPr/>
          <p:nvPr/>
        </p:nvSpPr>
        <p:spPr>
          <a:xfrm>
            <a:off x="4800600" y="4579144"/>
            <a:ext cx="3886200" cy="7143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1" name="Text 37"/>
          <p:cNvSpPr/>
          <p:nvPr/>
        </p:nvSpPr>
        <p:spPr>
          <a:xfrm>
            <a:off x="6014145" y="4850606"/>
            <a:ext cx="153054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Topology Illustration</a:t>
            </a:r>
            <a:endParaRPr lang="en-US" sz="900" dirty="0"/>
          </a:p>
        </p:txBody>
      </p:sp>
      <p:sp>
        <p:nvSpPr>
          <p:cNvPr id="52" name="Text 38"/>
          <p:cNvSpPr/>
          <p:nvPr/>
        </p:nvSpPr>
        <p:spPr>
          <a:xfrm>
            <a:off x="285750" y="5486400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53" name="Text 39"/>
          <p:cNvSpPr/>
          <p:nvPr/>
        </p:nvSpPr>
        <p:spPr>
          <a:xfrm>
            <a:off x="8552436" y="5486400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3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9360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Blockchain Works - Transaction Lifecycle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457200" y="111442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457200" y="111442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900" dirty="0"/>
          </a:p>
        </p:txBody>
      </p:sp>
      <p:sp>
        <p:nvSpPr>
          <p:cNvPr id="7" name="Text 3"/>
          <p:cNvSpPr/>
          <p:nvPr/>
        </p:nvSpPr>
        <p:spPr>
          <a:xfrm>
            <a:off x="757238" y="106441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Initiation</a:t>
            </a:r>
            <a:endParaRPr lang="en-US" sz="900" dirty="0"/>
          </a:p>
        </p:txBody>
      </p:sp>
      <p:sp>
        <p:nvSpPr>
          <p:cNvPr id="8" name="Text 4"/>
          <p:cNvSpPr/>
          <p:nvPr/>
        </p:nvSpPr>
        <p:spPr>
          <a:xfrm>
            <a:off x="757238" y="123586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creates and signs a transaction</a:t>
            </a:r>
            <a:endParaRPr lang="en-US" sz="788" dirty="0"/>
          </a:p>
        </p:txBody>
      </p:sp>
      <p:sp>
        <p:nvSpPr>
          <p:cNvPr id="9" name="Shape 5"/>
          <p:cNvSpPr/>
          <p:nvPr/>
        </p:nvSpPr>
        <p:spPr>
          <a:xfrm>
            <a:off x="457200" y="151447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457200" y="151447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900" dirty="0"/>
          </a:p>
        </p:txBody>
      </p:sp>
      <p:sp>
        <p:nvSpPr>
          <p:cNvPr id="11" name="Text 7"/>
          <p:cNvSpPr/>
          <p:nvPr/>
        </p:nvSpPr>
        <p:spPr>
          <a:xfrm>
            <a:off x="757238" y="146446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Broadcasting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757238" y="163591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Transaction sent to network nodes</a:t>
            </a:r>
            <a:endParaRPr lang="en-US" sz="788" dirty="0"/>
          </a:p>
        </p:txBody>
      </p:sp>
      <p:sp>
        <p:nvSpPr>
          <p:cNvPr id="13" name="Shape 9"/>
          <p:cNvSpPr/>
          <p:nvPr/>
        </p:nvSpPr>
        <p:spPr>
          <a:xfrm>
            <a:off x="457200" y="191452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457200" y="191452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900" dirty="0"/>
          </a:p>
        </p:txBody>
      </p:sp>
      <p:sp>
        <p:nvSpPr>
          <p:cNvPr id="15" name="Text 11"/>
          <p:cNvSpPr/>
          <p:nvPr/>
        </p:nvSpPr>
        <p:spPr>
          <a:xfrm>
            <a:off x="757238" y="186451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Validation</a:t>
            </a:r>
            <a:endParaRPr lang="en-US" sz="900" dirty="0"/>
          </a:p>
        </p:txBody>
      </p:sp>
      <p:sp>
        <p:nvSpPr>
          <p:cNvPr id="16" name="Text 12"/>
          <p:cNvSpPr/>
          <p:nvPr/>
        </p:nvSpPr>
        <p:spPr>
          <a:xfrm>
            <a:off x="757238" y="203596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Nodes verify digital signatures and balances</a:t>
            </a:r>
            <a:endParaRPr lang="en-US" sz="788" dirty="0"/>
          </a:p>
        </p:txBody>
      </p:sp>
      <p:sp>
        <p:nvSpPr>
          <p:cNvPr id="17" name="Shape 13"/>
          <p:cNvSpPr/>
          <p:nvPr/>
        </p:nvSpPr>
        <p:spPr>
          <a:xfrm>
            <a:off x="457200" y="231457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4"/>
          <p:cNvSpPr/>
          <p:nvPr/>
        </p:nvSpPr>
        <p:spPr>
          <a:xfrm>
            <a:off x="457200" y="231457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900" dirty="0"/>
          </a:p>
        </p:txBody>
      </p:sp>
      <p:sp>
        <p:nvSpPr>
          <p:cNvPr id="19" name="Text 15"/>
          <p:cNvSpPr/>
          <p:nvPr/>
        </p:nvSpPr>
        <p:spPr>
          <a:xfrm>
            <a:off x="757238" y="226456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Pool</a:t>
            </a:r>
            <a:endParaRPr lang="en-US" sz="900" dirty="0"/>
          </a:p>
        </p:txBody>
      </p:sp>
      <p:sp>
        <p:nvSpPr>
          <p:cNvPr id="20" name="Text 16"/>
          <p:cNvSpPr/>
          <p:nvPr/>
        </p:nvSpPr>
        <p:spPr>
          <a:xfrm>
            <a:off x="757238" y="243601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 transactions added to mempool</a:t>
            </a:r>
            <a:endParaRPr lang="en-US" sz="788" dirty="0"/>
          </a:p>
        </p:txBody>
      </p:sp>
      <p:sp>
        <p:nvSpPr>
          <p:cNvPr id="21" name="Shape 17"/>
          <p:cNvSpPr/>
          <p:nvPr/>
        </p:nvSpPr>
        <p:spPr>
          <a:xfrm>
            <a:off x="457200" y="271462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Text 18"/>
          <p:cNvSpPr/>
          <p:nvPr/>
        </p:nvSpPr>
        <p:spPr>
          <a:xfrm>
            <a:off x="457200" y="271462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900" dirty="0"/>
          </a:p>
        </p:txBody>
      </p:sp>
      <p:sp>
        <p:nvSpPr>
          <p:cNvPr id="23" name="Text 19"/>
          <p:cNvSpPr/>
          <p:nvPr/>
        </p:nvSpPr>
        <p:spPr>
          <a:xfrm>
            <a:off x="757238" y="266461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Mining</a:t>
            </a:r>
            <a:endParaRPr lang="en-US" sz="900" dirty="0"/>
          </a:p>
        </p:txBody>
      </p:sp>
      <p:sp>
        <p:nvSpPr>
          <p:cNvPr id="24" name="Text 20"/>
          <p:cNvSpPr/>
          <p:nvPr/>
        </p:nvSpPr>
        <p:spPr>
          <a:xfrm>
            <a:off x="757238" y="283606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Miners compete to create new block</a:t>
            </a:r>
            <a:endParaRPr lang="en-US" sz="788" dirty="0"/>
          </a:p>
        </p:txBody>
      </p:sp>
      <p:sp>
        <p:nvSpPr>
          <p:cNvPr id="25" name="Shape 21"/>
          <p:cNvSpPr/>
          <p:nvPr/>
        </p:nvSpPr>
        <p:spPr>
          <a:xfrm>
            <a:off x="457200" y="311467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6" name="Text 22"/>
          <p:cNvSpPr/>
          <p:nvPr/>
        </p:nvSpPr>
        <p:spPr>
          <a:xfrm>
            <a:off x="457200" y="311467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endParaRPr lang="en-US" sz="900" dirty="0"/>
          </a:p>
        </p:txBody>
      </p:sp>
      <p:sp>
        <p:nvSpPr>
          <p:cNvPr id="27" name="Text 23"/>
          <p:cNvSpPr/>
          <p:nvPr/>
        </p:nvSpPr>
        <p:spPr>
          <a:xfrm>
            <a:off x="757238" y="306466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Consensus</a:t>
            </a:r>
            <a:endParaRPr lang="en-US" sz="900" dirty="0"/>
          </a:p>
        </p:txBody>
      </p:sp>
      <p:sp>
        <p:nvSpPr>
          <p:cNvPr id="28" name="Text 24"/>
          <p:cNvSpPr/>
          <p:nvPr/>
        </p:nvSpPr>
        <p:spPr>
          <a:xfrm>
            <a:off x="757238" y="323611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validates the new block</a:t>
            </a:r>
            <a:endParaRPr lang="en-US" sz="788" dirty="0"/>
          </a:p>
        </p:txBody>
      </p:sp>
      <p:sp>
        <p:nvSpPr>
          <p:cNvPr id="29" name="Shape 25"/>
          <p:cNvSpPr/>
          <p:nvPr/>
        </p:nvSpPr>
        <p:spPr>
          <a:xfrm>
            <a:off x="457200" y="351472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0" name="Text 26"/>
          <p:cNvSpPr/>
          <p:nvPr/>
        </p:nvSpPr>
        <p:spPr>
          <a:xfrm>
            <a:off x="457200" y="351472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</a:t>
            </a:r>
            <a:endParaRPr lang="en-US" sz="900" dirty="0"/>
          </a:p>
        </p:txBody>
      </p:sp>
      <p:sp>
        <p:nvSpPr>
          <p:cNvPr id="31" name="Text 27"/>
          <p:cNvSpPr/>
          <p:nvPr/>
        </p:nvSpPr>
        <p:spPr>
          <a:xfrm>
            <a:off x="757238" y="346471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Confirmation</a:t>
            </a:r>
            <a:endParaRPr lang="en-US" sz="900" dirty="0"/>
          </a:p>
        </p:txBody>
      </p:sp>
      <p:sp>
        <p:nvSpPr>
          <p:cNvPr id="32" name="Text 28"/>
          <p:cNvSpPr/>
          <p:nvPr/>
        </p:nvSpPr>
        <p:spPr>
          <a:xfrm>
            <a:off x="757238" y="363616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 added to chain, transaction complete</a:t>
            </a:r>
            <a:endParaRPr lang="en-US" sz="788" dirty="0"/>
          </a:p>
        </p:txBody>
      </p:sp>
      <p:sp>
        <p:nvSpPr>
          <p:cNvPr id="33" name="Shape 29"/>
          <p:cNvSpPr/>
          <p:nvPr/>
        </p:nvSpPr>
        <p:spPr>
          <a:xfrm>
            <a:off x="457200" y="4007644"/>
            <a:ext cx="3886200" cy="108585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4" name="Text 30"/>
          <p:cNvSpPr/>
          <p:nvPr/>
        </p:nvSpPr>
        <p:spPr>
          <a:xfrm>
            <a:off x="571500" y="4121944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Mechanisms:</a:t>
            </a:r>
            <a:endParaRPr lang="en-US" sz="900" dirty="0"/>
          </a:p>
        </p:txBody>
      </p:sp>
      <p:pic>
        <p:nvPicPr>
          <p:cNvPr id="3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4379119"/>
            <a:ext cx="114300" cy="114300"/>
          </a:xfrm>
          <a:prstGeom prst="rect">
            <a:avLst/>
          </a:prstGeom>
        </p:spPr>
      </p:pic>
      <p:sp>
        <p:nvSpPr>
          <p:cNvPr id="36" name="Text 31"/>
          <p:cNvSpPr/>
          <p:nvPr/>
        </p:nvSpPr>
        <p:spPr>
          <a:xfrm>
            <a:off x="742950" y="4371975"/>
            <a:ext cx="108121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Signatures:</a:t>
            </a:r>
            <a:endParaRPr lang="en-US" sz="900" dirty="0"/>
          </a:p>
        </p:txBody>
      </p:sp>
      <p:sp>
        <p:nvSpPr>
          <p:cNvPr id="37" name="Text 32"/>
          <p:cNvSpPr/>
          <p:nvPr/>
        </p:nvSpPr>
        <p:spPr>
          <a:xfrm>
            <a:off x="1752730" y="4371975"/>
            <a:ext cx="1691450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Public/private key cryptography</a:t>
            </a:r>
            <a:endParaRPr lang="en-US" sz="900" dirty="0"/>
          </a:p>
        </p:txBody>
      </p:sp>
      <p:pic>
        <p:nvPicPr>
          <p:cNvPr id="3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4607719"/>
            <a:ext cx="114300" cy="114300"/>
          </a:xfrm>
          <a:prstGeom prst="rect">
            <a:avLst/>
          </a:prstGeom>
        </p:spPr>
      </p:pic>
      <p:sp>
        <p:nvSpPr>
          <p:cNvPr id="39" name="Text 33"/>
          <p:cNvSpPr/>
          <p:nvPr/>
        </p:nvSpPr>
        <p:spPr>
          <a:xfrm>
            <a:off x="742950" y="4600575"/>
            <a:ext cx="103690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Hash Verification:</a:t>
            </a:r>
            <a:endParaRPr lang="en-US" sz="900" dirty="0"/>
          </a:p>
        </p:txBody>
      </p:sp>
      <p:sp>
        <p:nvSpPr>
          <p:cNvPr id="40" name="Text 34"/>
          <p:cNvSpPr/>
          <p:nvPr/>
        </p:nvSpPr>
        <p:spPr>
          <a:xfrm>
            <a:off x="1708417" y="4600575"/>
            <a:ext cx="124050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Ensuring data integrity</a:t>
            </a:r>
            <a:endParaRPr lang="en-US" sz="900" dirty="0"/>
          </a:p>
        </p:txBody>
      </p:sp>
      <p:pic>
        <p:nvPicPr>
          <p:cNvPr id="4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4836319"/>
            <a:ext cx="128588" cy="114300"/>
          </a:xfrm>
          <a:prstGeom prst="rect">
            <a:avLst/>
          </a:prstGeom>
        </p:spPr>
      </p:pic>
      <p:sp>
        <p:nvSpPr>
          <p:cNvPr id="42" name="Text 35"/>
          <p:cNvSpPr/>
          <p:nvPr/>
        </p:nvSpPr>
        <p:spPr>
          <a:xfrm>
            <a:off x="757238" y="4829175"/>
            <a:ext cx="125897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Propagation:</a:t>
            </a:r>
            <a:endParaRPr lang="en-US" sz="900" dirty="0"/>
          </a:p>
        </p:txBody>
      </p:sp>
      <p:sp>
        <p:nvSpPr>
          <p:cNvPr id="43" name="Text 36"/>
          <p:cNvSpPr/>
          <p:nvPr/>
        </p:nvSpPr>
        <p:spPr>
          <a:xfrm>
            <a:off x="1944774" y="4829175"/>
            <a:ext cx="139721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P2P message distribution</a:t>
            </a:r>
            <a:endParaRPr lang="en-US" sz="900" dirty="0"/>
          </a:p>
        </p:txBody>
      </p:sp>
      <p:pic>
        <p:nvPicPr>
          <p:cNvPr id="4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5" y="5307806"/>
            <a:ext cx="142875" cy="114300"/>
          </a:xfrm>
          <a:prstGeom prst="rect">
            <a:avLst/>
          </a:prstGeom>
        </p:spPr>
      </p:pic>
      <p:sp>
        <p:nvSpPr>
          <p:cNvPr id="46" name="Text 38"/>
          <p:cNvSpPr/>
          <p:nvPr/>
        </p:nvSpPr>
        <p:spPr>
          <a:xfrm>
            <a:off x="742950" y="5293519"/>
            <a:ext cx="195602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visualization tool demonstration</a:t>
            </a:r>
            <a:endParaRPr lang="en-US" sz="788" dirty="0"/>
          </a:p>
        </p:txBody>
      </p:sp>
      <p:sp>
        <p:nvSpPr>
          <p:cNvPr id="47" name="Shape 39"/>
          <p:cNvSpPr/>
          <p:nvPr/>
        </p:nvSpPr>
        <p:spPr>
          <a:xfrm>
            <a:off x="4800600" y="1064419"/>
            <a:ext cx="38862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900" y="1178719"/>
            <a:ext cx="3214688" cy="2571750"/>
          </a:xfrm>
          <a:prstGeom prst="rect">
            <a:avLst/>
          </a:prstGeom>
        </p:spPr>
      </p:pic>
      <p:sp>
        <p:nvSpPr>
          <p:cNvPr id="49" name="Shape 40"/>
          <p:cNvSpPr/>
          <p:nvPr/>
        </p:nvSpPr>
        <p:spPr>
          <a:xfrm>
            <a:off x="4800600" y="4093369"/>
            <a:ext cx="3886200" cy="1000125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0" name="Text 41"/>
          <p:cNvSpPr/>
          <p:nvPr/>
        </p:nvSpPr>
        <p:spPr>
          <a:xfrm>
            <a:off x="4914900" y="420766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Transaction States Timeline:</a:t>
            </a:r>
            <a:endParaRPr lang="en-US" sz="900" dirty="0"/>
          </a:p>
        </p:txBody>
      </p:sp>
      <p:sp>
        <p:nvSpPr>
          <p:cNvPr id="51" name="Shape 42"/>
          <p:cNvSpPr/>
          <p:nvPr/>
        </p:nvSpPr>
        <p:spPr>
          <a:xfrm>
            <a:off x="4914900" y="4636294"/>
            <a:ext cx="3657600" cy="28575"/>
          </a:xfrm>
          <a:prstGeom prst="rect">
            <a:avLst/>
          </a:prstGeom>
          <a:solidFill>
            <a:srgbClr val="D1D5D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2" name="Shape 43"/>
          <p:cNvSpPr/>
          <p:nvPr/>
        </p:nvSpPr>
        <p:spPr>
          <a:xfrm>
            <a:off x="4914900" y="4579144"/>
            <a:ext cx="171450" cy="171450"/>
          </a:xfrm>
          <a:prstGeom prst="ellipse">
            <a:avLst/>
          </a:prstGeom>
          <a:solidFill>
            <a:srgbClr val="2563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3" name="Shape 44"/>
          <p:cNvSpPr/>
          <p:nvPr/>
        </p:nvSpPr>
        <p:spPr>
          <a:xfrm>
            <a:off x="5743575" y="4579144"/>
            <a:ext cx="171450" cy="171450"/>
          </a:xfrm>
          <a:prstGeom prst="ellipse">
            <a:avLst/>
          </a:prstGeom>
          <a:solidFill>
            <a:srgbClr val="60A5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4" name="Shape 45"/>
          <p:cNvSpPr/>
          <p:nvPr/>
        </p:nvSpPr>
        <p:spPr>
          <a:xfrm>
            <a:off x="6657975" y="4579144"/>
            <a:ext cx="171450" cy="171450"/>
          </a:xfrm>
          <a:prstGeom prst="ellipse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5" name="Shape 46"/>
          <p:cNvSpPr/>
          <p:nvPr/>
        </p:nvSpPr>
        <p:spPr>
          <a:xfrm>
            <a:off x="7572375" y="4579144"/>
            <a:ext cx="171450" cy="171450"/>
          </a:xfrm>
          <a:prstGeom prst="ellipse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6" name="Shape 47"/>
          <p:cNvSpPr/>
          <p:nvPr/>
        </p:nvSpPr>
        <p:spPr>
          <a:xfrm>
            <a:off x="8401050" y="4579144"/>
            <a:ext cx="171450" cy="171450"/>
          </a:xfrm>
          <a:prstGeom prst="ellipse">
            <a:avLst/>
          </a:prstGeom>
          <a:solidFill>
            <a:srgbClr val="04785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7" name="Text 48"/>
          <p:cNvSpPr/>
          <p:nvPr/>
        </p:nvSpPr>
        <p:spPr>
          <a:xfrm>
            <a:off x="4914900" y="4864894"/>
            <a:ext cx="2428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Created</a:t>
            </a:r>
            <a:endParaRPr lang="en-US" sz="675" dirty="0"/>
          </a:p>
        </p:txBody>
      </p:sp>
      <p:sp>
        <p:nvSpPr>
          <p:cNvPr id="58" name="Text 49"/>
          <p:cNvSpPr/>
          <p:nvPr/>
        </p:nvSpPr>
        <p:spPr>
          <a:xfrm>
            <a:off x="5681486" y="4864894"/>
            <a:ext cx="45742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Broadcast</a:t>
            </a:r>
            <a:endParaRPr lang="en-US" sz="675" dirty="0"/>
          </a:p>
        </p:txBody>
      </p:sp>
      <p:sp>
        <p:nvSpPr>
          <p:cNvPr id="59" name="Text 50"/>
          <p:cNvSpPr/>
          <p:nvPr/>
        </p:nvSpPr>
        <p:spPr>
          <a:xfrm>
            <a:off x="6662607" y="4864894"/>
            <a:ext cx="38604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Pending</a:t>
            </a:r>
            <a:endParaRPr lang="en-US" sz="675" dirty="0"/>
          </a:p>
        </p:txBody>
      </p:sp>
      <p:sp>
        <p:nvSpPr>
          <p:cNvPr id="60" name="Text 51"/>
          <p:cNvSpPr/>
          <p:nvPr/>
        </p:nvSpPr>
        <p:spPr>
          <a:xfrm>
            <a:off x="7572347" y="4864894"/>
            <a:ext cx="30492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Mined</a:t>
            </a:r>
            <a:endParaRPr lang="en-US" sz="675" dirty="0"/>
          </a:p>
        </p:txBody>
      </p:sp>
      <p:sp>
        <p:nvSpPr>
          <p:cNvPr id="61" name="Text 52"/>
          <p:cNvSpPr/>
          <p:nvPr/>
        </p:nvSpPr>
        <p:spPr>
          <a:xfrm>
            <a:off x="8400966" y="4864894"/>
            <a:ext cx="2428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Confirmed</a:t>
            </a:r>
            <a:endParaRPr lang="en-US" sz="675" dirty="0"/>
          </a:p>
        </p:txBody>
      </p:sp>
      <p:sp>
        <p:nvSpPr>
          <p:cNvPr id="62" name="Text 53"/>
          <p:cNvSpPr/>
          <p:nvPr/>
        </p:nvSpPr>
        <p:spPr>
          <a:xfrm>
            <a:off x="285750" y="5686425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63" name="Text 54"/>
          <p:cNvSpPr/>
          <p:nvPr/>
        </p:nvSpPr>
        <p:spPr>
          <a:xfrm>
            <a:off x="8552436" y="5686425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4</a:t>
            </a:r>
            <a:endParaRPr lang="en-US" sz="78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129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Mining &amp; Consensus Mechanisms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457200" y="1064419"/>
            <a:ext cx="3886200" cy="17145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457200" y="1064419"/>
            <a:ext cx="28575" cy="171450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207294"/>
            <a:ext cx="16073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17959" y="1178719"/>
            <a:ext cx="146558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Proof of Work (PoW)</a:t>
            </a:r>
            <a:endParaRPr lang="en-US" sz="112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493044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42950" y="1485900"/>
            <a:ext cx="5667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Concept:</a:t>
            </a:r>
            <a:endParaRPr lang="en-US" sz="900" dirty="0"/>
          </a:p>
        </p:txBody>
      </p:sp>
      <p:sp>
        <p:nvSpPr>
          <p:cNvPr id="11" name="Text 5"/>
          <p:cNvSpPr/>
          <p:nvPr/>
        </p:nvSpPr>
        <p:spPr>
          <a:xfrm>
            <a:off x="1238213" y="1485900"/>
            <a:ext cx="220619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Computational puzzle solving competition</a:t>
            </a:r>
            <a:endParaRPr lang="en-US" sz="9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1750219"/>
            <a:ext cx="114300" cy="1143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42950" y="1743075"/>
            <a:ext cx="55431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Process:</a:t>
            </a:r>
            <a:endParaRPr lang="en-US" sz="900" dirty="0"/>
          </a:p>
        </p:txBody>
      </p:sp>
      <p:sp>
        <p:nvSpPr>
          <p:cNvPr id="14" name="Text 7"/>
          <p:cNvSpPr/>
          <p:nvPr/>
        </p:nvSpPr>
        <p:spPr>
          <a:xfrm>
            <a:off x="1225823" y="1743075"/>
            <a:ext cx="265725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Miners search for nonce value to create valid hash</a:t>
            </a:r>
            <a:endParaRPr lang="en-US" sz="9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2007394"/>
            <a:ext cx="114300" cy="1143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742950" y="2000250"/>
            <a:ext cx="5984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Difficulty:</a:t>
            </a:r>
            <a:endParaRPr lang="en-US" sz="900" dirty="0"/>
          </a:p>
        </p:txBody>
      </p:sp>
      <p:sp>
        <p:nvSpPr>
          <p:cNvPr id="17" name="Text 9"/>
          <p:cNvSpPr/>
          <p:nvPr/>
        </p:nvSpPr>
        <p:spPr>
          <a:xfrm>
            <a:off x="1269969" y="2000250"/>
            <a:ext cx="2288679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adjusts target based on block time</a:t>
            </a:r>
            <a:endParaRPr lang="en-US" sz="90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2264569"/>
            <a:ext cx="114300" cy="114300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742950" y="2257425"/>
            <a:ext cx="52238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Reward:</a:t>
            </a:r>
            <a:endParaRPr lang="en-US" sz="900" dirty="0"/>
          </a:p>
        </p:txBody>
      </p:sp>
      <p:sp>
        <p:nvSpPr>
          <p:cNvPr id="20" name="Text 11"/>
          <p:cNvSpPr/>
          <p:nvPr/>
        </p:nvSpPr>
        <p:spPr>
          <a:xfrm>
            <a:off x="1193899" y="2257425"/>
            <a:ext cx="252671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First solver gets block reward + transaction fees</a:t>
            </a:r>
            <a:endParaRPr lang="en-US" sz="900" dirty="0"/>
          </a:p>
        </p:txBody>
      </p:sp>
      <p:pic>
        <p:nvPicPr>
          <p:cNvPr id="2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2521744"/>
            <a:ext cx="100013" cy="114300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728663" y="25146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23" name="Text 13"/>
          <p:cNvSpPr/>
          <p:nvPr/>
        </p:nvSpPr>
        <p:spPr>
          <a:xfrm>
            <a:off x="1300442" y="2514600"/>
            <a:ext cx="144359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Bitcoin, Ethereum (legacy)</a:t>
            </a:r>
            <a:endParaRPr lang="en-US" sz="900" dirty="0"/>
          </a:p>
        </p:txBody>
      </p:sp>
      <p:sp>
        <p:nvSpPr>
          <p:cNvPr id="24" name="Shape 14"/>
          <p:cNvSpPr/>
          <p:nvPr/>
        </p:nvSpPr>
        <p:spPr>
          <a:xfrm>
            <a:off x="457200" y="2893219"/>
            <a:ext cx="3886200" cy="15716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5" name="Text 15"/>
          <p:cNvSpPr/>
          <p:nvPr/>
        </p:nvSpPr>
        <p:spPr>
          <a:xfrm>
            <a:off x="571500" y="30075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Mining Process:</a:t>
            </a:r>
            <a:endParaRPr lang="en-US" sz="900" dirty="0"/>
          </a:p>
        </p:txBody>
      </p:sp>
      <p:pic>
        <p:nvPicPr>
          <p:cNvPr id="26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324" y="3500437"/>
            <a:ext cx="3214688" cy="1285875"/>
          </a:xfrm>
          <a:prstGeom prst="rect">
            <a:avLst/>
          </a:prstGeom>
        </p:spPr>
      </p:pic>
      <p:sp>
        <p:nvSpPr>
          <p:cNvPr id="27" name="Shape 16"/>
          <p:cNvSpPr/>
          <p:nvPr/>
        </p:nvSpPr>
        <p:spPr>
          <a:xfrm>
            <a:off x="4800600" y="1064419"/>
            <a:ext cx="3886200" cy="171450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Shape 17"/>
          <p:cNvSpPr/>
          <p:nvPr/>
        </p:nvSpPr>
        <p:spPr>
          <a:xfrm>
            <a:off x="4800600" y="1064419"/>
            <a:ext cx="28575" cy="171450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9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1207294"/>
            <a:ext cx="160734" cy="142875"/>
          </a:xfrm>
          <a:prstGeom prst="rect">
            <a:avLst/>
          </a:prstGeom>
        </p:spPr>
      </p:pic>
      <p:sp>
        <p:nvSpPr>
          <p:cNvPr id="30" name="Text 18"/>
          <p:cNvSpPr/>
          <p:nvPr/>
        </p:nvSpPr>
        <p:spPr>
          <a:xfrm>
            <a:off x="5161359" y="1178719"/>
            <a:ext cx="14526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Proof of Stake (PoS)</a:t>
            </a:r>
            <a:endParaRPr lang="en-US" sz="1125" dirty="0"/>
          </a:p>
        </p:txBody>
      </p:sp>
      <p:pic>
        <p:nvPicPr>
          <p:cNvPr id="31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14900" y="1493044"/>
            <a:ext cx="142875" cy="114300"/>
          </a:xfrm>
          <a:prstGeom prst="rect">
            <a:avLst/>
          </a:prstGeom>
        </p:spPr>
      </p:pic>
      <p:sp>
        <p:nvSpPr>
          <p:cNvPr id="32" name="Text 19"/>
          <p:cNvSpPr/>
          <p:nvPr/>
        </p:nvSpPr>
        <p:spPr>
          <a:xfrm>
            <a:off x="5114925" y="1485900"/>
            <a:ext cx="5667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Concept:</a:t>
            </a:r>
            <a:endParaRPr lang="en-US" sz="900" dirty="0"/>
          </a:p>
        </p:txBody>
      </p:sp>
      <p:sp>
        <p:nvSpPr>
          <p:cNvPr id="33" name="Text 20"/>
          <p:cNvSpPr/>
          <p:nvPr/>
        </p:nvSpPr>
        <p:spPr>
          <a:xfrm>
            <a:off x="5610188" y="1485900"/>
            <a:ext cx="236307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Validators chosen based on stake ownership</a:t>
            </a:r>
            <a:endParaRPr lang="en-US" sz="900" dirty="0"/>
          </a:p>
        </p:txBody>
      </p:sp>
      <p:pic>
        <p:nvPicPr>
          <p:cNvPr id="34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1750219"/>
            <a:ext cx="114300" cy="114300"/>
          </a:xfrm>
          <a:prstGeom prst="rect">
            <a:avLst/>
          </a:prstGeom>
        </p:spPr>
      </p:pic>
      <p:sp>
        <p:nvSpPr>
          <p:cNvPr id="35" name="Text 21"/>
          <p:cNvSpPr/>
          <p:nvPr/>
        </p:nvSpPr>
        <p:spPr>
          <a:xfrm>
            <a:off x="5086350" y="1743075"/>
            <a:ext cx="55431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Process:</a:t>
            </a:r>
            <a:endParaRPr lang="en-US" sz="900" dirty="0"/>
          </a:p>
        </p:txBody>
      </p:sp>
      <p:sp>
        <p:nvSpPr>
          <p:cNvPr id="36" name="Text 22"/>
          <p:cNvSpPr/>
          <p:nvPr/>
        </p:nvSpPr>
        <p:spPr>
          <a:xfrm>
            <a:off x="5569223" y="1743075"/>
            <a:ext cx="237780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selection weighted by stake amount</a:t>
            </a:r>
            <a:endParaRPr lang="en-US" sz="900" dirty="0"/>
          </a:p>
        </p:txBody>
      </p:sp>
      <p:pic>
        <p:nvPicPr>
          <p:cNvPr id="37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14900" y="2007394"/>
            <a:ext cx="114300" cy="114300"/>
          </a:xfrm>
          <a:prstGeom prst="rect">
            <a:avLst/>
          </a:prstGeom>
        </p:spPr>
      </p:pic>
      <p:sp>
        <p:nvSpPr>
          <p:cNvPr id="38" name="Text 23"/>
          <p:cNvSpPr/>
          <p:nvPr/>
        </p:nvSpPr>
        <p:spPr>
          <a:xfrm>
            <a:off x="5086350" y="2000250"/>
            <a:ext cx="49699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Energy:</a:t>
            </a:r>
            <a:endParaRPr lang="en-US" sz="900" dirty="0"/>
          </a:p>
        </p:txBody>
      </p:sp>
      <p:sp>
        <p:nvSpPr>
          <p:cNvPr id="39" name="Text 24"/>
          <p:cNvSpPr/>
          <p:nvPr/>
        </p:nvSpPr>
        <p:spPr>
          <a:xfrm>
            <a:off x="5511905" y="2000250"/>
            <a:ext cx="174865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Much lower energy consumption</a:t>
            </a:r>
            <a:endParaRPr lang="en-US" sz="900" dirty="0"/>
          </a:p>
        </p:txBody>
      </p:sp>
      <p:pic>
        <p:nvPicPr>
          <p:cNvPr id="40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4900" y="2264569"/>
            <a:ext cx="114300" cy="114300"/>
          </a:xfrm>
          <a:prstGeom prst="rect">
            <a:avLst/>
          </a:prstGeom>
        </p:spPr>
      </p:pic>
      <p:sp>
        <p:nvSpPr>
          <p:cNvPr id="41" name="Text 25"/>
          <p:cNvSpPr/>
          <p:nvPr/>
        </p:nvSpPr>
        <p:spPr>
          <a:xfrm>
            <a:off x="5086350" y="2257425"/>
            <a:ext cx="61140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Penalties:</a:t>
            </a:r>
            <a:endParaRPr lang="en-US" sz="900" dirty="0"/>
          </a:p>
        </p:txBody>
      </p:sp>
      <p:sp>
        <p:nvSpPr>
          <p:cNvPr id="42" name="Text 26"/>
          <p:cNvSpPr/>
          <p:nvPr/>
        </p:nvSpPr>
        <p:spPr>
          <a:xfrm>
            <a:off x="5626317" y="2257425"/>
            <a:ext cx="168514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Slashing for malicious behavior</a:t>
            </a:r>
            <a:endParaRPr lang="en-US" sz="900" dirty="0"/>
          </a:p>
        </p:txBody>
      </p:sp>
      <p:pic>
        <p:nvPicPr>
          <p:cNvPr id="43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14900" y="2521744"/>
            <a:ext cx="100013" cy="114300"/>
          </a:xfrm>
          <a:prstGeom prst="rect">
            <a:avLst/>
          </a:prstGeom>
        </p:spPr>
      </p:pic>
      <p:sp>
        <p:nvSpPr>
          <p:cNvPr id="44" name="Text 27"/>
          <p:cNvSpPr/>
          <p:nvPr/>
        </p:nvSpPr>
        <p:spPr>
          <a:xfrm>
            <a:off x="5072063" y="25146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45" name="Text 28"/>
          <p:cNvSpPr/>
          <p:nvPr/>
        </p:nvSpPr>
        <p:spPr>
          <a:xfrm>
            <a:off x="5643842" y="2514600"/>
            <a:ext cx="129134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Ethereum 2.0, Cardano</a:t>
            </a:r>
            <a:endParaRPr lang="en-US" sz="900" dirty="0"/>
          </a:p>
        </p:txBody>
      </p:sp>
      <p:sp>
        <p:nvSpPr>
          <p:cNvPr id="46" name="Shape 29"/>
          <p:cNvSpPr/>
          <p:nvPr/>
        </p:nvSpPr>
        <p:spPr>
          <a:xfrm>
            <a:off x="4800600" y="2893219"/>
            <a:ext cx="3886200" cy="195024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7" name="Text 30"/>
          <p:cNvSpPr/>
          <p:nvPr/>
        </p:nvSpPr>
        <p:spPr>
          <a:xfrm>
            <a:off x="4914900" y="30075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Comparison:</a:t>
            </a:r>
            <a:endParaRPr lang="en-US" sz="900" dirty="0"/>
          </a:p>
        </p:txBody>
      </p:sp>
      <p:sp>
        <p:nvSpPr>
          <p:cNvPr id="48" name="Shape 31"/>
          <p:cNvSpPr/>
          <p:nvPr/>
        </p:nvSpPr>
        <p:spPr>
          <a:xfrm>
            <a:off x="4914900" y="3264694"/>
            <a:ext cx="1292907" cy="289322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9" name="Shape 32"/>
          <p:cNvSpPr/>
          <p:nvPr/>
        </p:nvSpPr>
        <p:spPr>
          <a:xfrm>
            <a:off x="4914900" y="3546872"/>
            <a:ext cx="1292907" cy="7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0" name="Text 33"/>
          <p:cNvSpPr/>
          <p:nvPr/>
        </p:nvSpPr>
        <p:spPr>
          <a:xfrm>
            <a:off x="4914900" y="3264694"/>
            <a:ext cx="1364345" cy="28932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Aspect</a:t>
            </a:r>
            <a:endParaRPr lang="en-US" sz="900" dirty="0"/>
          </a:p>
        </p:txBody>
      </p:sp>
      <p:sp>
        <p:nvSpPr>
          <p:cNvPr id="51" name="Shape 34"/>
          <p:cNvSpPr/>
          <p:nvPr/>
        </p:nvSpPr>
        <p:spPr>
          <a:xfrm>
            <a:off x="6207807" y="3264694"/>
            <a:ext cx="935106" cy="289322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2" name="Shape 35"/>
          <p:cNvSpPr/>
          <p:nvPr/>
        </p:nvSpPr>
        <p:spPr>
          <a:xfrm>
            <a:off x="6207807" y="3546872"/>
            <a:ext cx="935106" cy="7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3" name="Text 36"/>
          <p:cNvSpPr/>
          <p:nvPr/>
        </p:nvSpPr>
        <p:spPr>
          <a:xfrm>
            <a:off x="6207807" y="3264694"/>
            <a:ext cx="1006543" cy="289322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PoW</a:t>
            </a:r>
            <a:endParaRPr lang="en-US" sz="900" dirty="0"/>
          </a:p>
        </p:txBody>
      </p:sp>
      <p:sp>
        <p:nvSpPr>
          <p:cNvPr id="54" name="Shape 37"/>
          <p:cNvSpPr/>
          <p:nvPr/>
        </p:nvSpPr>
        <p:spPr>
          <a:xfrm>
            <a:off x="7142913" y="3264694"/>
            <a:ext cx="1429587" cy="289322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5" name="Shape 38"/>
          <p:cNvSpPr/>
          <p:nvPr/>
        </p:nvSpPr>
        <p:spPr>
          <a:xfrm>
            <a:off x="7142913" y="3546872"/>
            <a:ext cx="1429587" cy="7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6" name="Text 39"/>
          <p:cNvSpPr/>
          <p:nvPr/>
        </p:nvSpPr>
        <p:spPr>
          <a:xfrm>
            <a:off x="7142913" y="3264694"/>
            <a:ext cx="1501025" cy="28932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</a:t>
            </a:r>
            <a:endParaRPr lang="en-US" sz="900" dirty="0"/>
          </a:p>
        </p:txBody>
      </p:sp>
      <p:sp>
        <p:nvSpPr>
          <p:cNvPr id="57" name="Text 40"/>
          <p:cNvSpPr/>
          <p:nvPr/>
        </p:nvSpPr>
        <p:spPr>
          <a:xfrm>
            <a:off x="4914900" y="3550444"/>
            <a:ext cx="1364345" cy="28932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Energy Use</a:t>
            </a:r>
            <a:endParaRPr lang="en-US" sz="900" dirty="0"/>
          </a:p>
        </p:txBody>
      </p:sp>
      <p:sp>
        <p:nvSpPr>
          <p:cNvPr id="58" name="Text 41"/>
          <p:cNvSpPr/>
          <p:nvPr/>
        </p:nvSpPr>
        <p:spPr>
          <a:xfrm>
            <a:off x="6207807" y="3550444"/>
            <a:ext cx="1006543" cy="289322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</a:t>
            </a:r>
            <a:endParaRPr lang="en-US" sz="900" dirty="0"/>
          </a:p>
        </p:txBody>
      </p:sp>
      <p:sp>
        <p:nvSpPr>
          <p:cNvPr id="59" name="Text 42"/>
          <p:cNvSpPr/>
          <p:nvPr/>
        </p:nvSpPr>
        <p:spPr>
          <a:xfrm>
            <a:off x="7142913" y="3550444"/>
            <a:ext cx="1501025" cy="28932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</a:t>
            </a:r>
            <a:endParaRPr lang="en-US" sz="900" dirty="0"/>
          </a:p>
        </p:txBody>
      </p:sp>
      <p:sp>
        <p:nvSpPr>
          <p:cNvPr id="60" name="Text 43"/>
          <p:cNvSpPr/>
          <p:nvPr/>
        </p:nvSpPr>
        <p:spPr>
          <a:xfrm>
            <a:off x="4914900" y="3839766"/>
            <a:ext cx="136434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</a:t>
            </a:r>
            <a:endParaRPr lang="en-US" sz="900" dirty="0"/>
          </a:p>
        </p:txBody>
      </p:sp>
      <p:sp>
        <p:nvSpPr>
          <p:cNvPr id="61" name="Text 44"/>
          <p:cNvSpPr/>
          <p:nvPr/>
        </p:nvSpPr>
        <p:spPr>
          <a:xfrm>
            <a:off x="6207807" y="3839766"/>
            <a:ext cx="1006543" cy="292894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Battle-tested</a:t>
            </a:r>
            <a:endParaRPr lang="en-US" sz="900" dirty="0"/>
          </a:p>
        </p:txBody>
      </p:sp>
      <p:sp>
        <p:nvSpPr>
          <p:cNvPr id="62" name="Text 45"/>
          <p:cNvSpPr/>
          <p:nvPr/>
        </p:nvSpPr>
        <p:spPr>
          <a:xfrm>
            <a:off x="7142913" y="3839766"/>
            <a:ext cx="150102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Newer approach</a:t>
            </a:r>
            <a:endParaRPr lang="en-US" sz="900" dirty="0"/>
          </a:p>
        </p:txBody>
      </p:sp>
      <p:sp>
        <p:nvSpPr>
          <p:cNvPr id="63" name="Text 46"/>
          <p:cNvSpPr/>
          <p:nvPr/>
        </p:nvSpPr>
        <p:spPr>
          <a:xfrm>
            <a:off x="4914900" y="4132659"/>
            <a:ext cx="136434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Scalability</a:t>
            </a:r>
            <a:endParaRPr lang="en-US" sz="900" dirty="0"/>
          </a:p>
        </p:txBody>
      </p:sp>
      <p:sp>
        <p:nvSpPr>
          <p:cNvPr id="64" name="Text 47"/>
          <p:cNvSpPr/>
          <p:nvPr/>
        </p:nvSpPr>
        <p:spPr>
          <a:xfrm>
            <a:off x="6207807" y="4132659"/>
            <a:ext cx="1006543" cy="292894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Limited</a:t>
            </a:r>
            <a:endParaRPr lang="en-US" sz="900" dirty="0"/>
          </a:p>
        </p:txBody>
      </p:sp>
      <p:sp>
        <p:nvSpPr>
          <p:cNvPr id="65" name="Text 48"/>
          <p:cNvSpPr/>
          <p:nvPr/>
        </p:nvSpPr>
        <p:spPr>
          <a:xfrm>
            <a:off x="7142913" y="4132659"/>
            <a:ext cx="150102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</a:t>
            </a:r>
            <a:endParaRPr lang="en-US" sz="900" dirty="0"/>
          </a:p>
        </p:txBody>
      </p:sp>
      <p:sp>
        <p:nvSpPr>
          <p:cNvPr id="66" name="Text 49"/>
          <p:cNvSpPr/>
          <p:nvPr/>
        </p:nvSpPr>
        <p:spPr>
          <a:xfrm>
            <a:off x="4914900" y="4425553"/>
            <a:ext cx="136434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Centralization Risk</a:t>
            </a:r>
            <a:endParaRPr lang="en-US" sz="900" dirty="0"/>
          </a:p>
        </p:txBody>
      </p:sp>
      <p:sp>
        <p:nvSpPr>
          <p:cNvPr id="67" name="Text 50"/>
          <p:cNvSpPr/>
          <p:nvPr/>
        </p:nvSpPr>
        <p:spPr>
          <a:xfrm>
            <a:off x="6207807" y="4425553"/>
            <a:ext cx="1006543" cy="292894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Mining pools</a:t>
            </a:r>
            <a:endParaRPr lang="en-US" sz="900" dirty="0"/>
          </a:p>
        </p:txBody>
      </p:sp>
      <p:sp>
        <p:nvSpPr>
          <p:cNvPr id="68" name="Text 51"/>
          <p:cNvSpPr/>
          <p:nvPr/>
        </p:nvSpPr>
        <p:spPr>
          <a:xfrm>
            <a:off x="7142913" y="4425553"/>
            <a:ext cx="150102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Wealth concentration</a:t>
            </a:r>
            <a:endParaRPr lang="en-US" sz="900" dirty="0"/>
          </a:p>
        </p:txBody>
      </p:sp>
      <p:sp>
        <p:nvSpPr>
          <p:cNvPr id="69" name="Shape 52"/>
          <p:cNvSpPr/>
          <p:nvPr/>
        </p:nvSpPr>
        <p:spPr>
          <a:xfrm>
            <a:off x="4800600" y="4950619"/>
            <a:ext cx="3886200" cy="7143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0" name="Text 53"/>
          <p:cNvSpPr/>
          <p:nvPr/>
        </p:nvSpPr>
        <p:spPr>
          <a:xfrm>
            <a:off x="6035297" y="5222081"/>
            <a:ext cx="148824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Energy Consumption Graph</a:t>
            </a:r>
            <a:endParaRPr lang="en-US" sz="900" dirty="0"/>
          </a:p>
        </p:txBody>
      </p:sp>
      <p:sp>
        <p:nvSpPr>
          <p:cNvPr id="71" name="Text 54"/>
          <p:cNvSpPr/>
          <p:nvPr/>
        </p:nvSpPr>
        <p:spPr>
          <a:xfrm>
            <a:off x="285750" y="5829300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72" name="Text 55"/>
          <p:cNvSpPr/>
          <p:nvPr/>
        </p:nvSpPr>
        <p:spPr>
          <a:xfrm>
            <a:off x="8552436" y="5829300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5</a:t>
            </a:r>
            <a:endParaRPr lang="en-US" sz="78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37949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Types of Blockchain Networks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457200" y="1064419"/>
            <a:ext cx="4000500" cy="20574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457200" y="1064419"/>
            <a:ext cx="28575" cy="20574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207294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00100" y="1178719"/>
            <a:ext cx="130206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 Blockchain</a:t>
            </a:r>
            <a:endParaRPr lang="en-US" sz="112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493044"/>
            <a:ext cx="128588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57238" y="1485900"/>
            <a:ext cx="5098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Access:</a:t>
            </a:r>
            <a:endParaRPr lang="en-US" sz="900" dirty="0"/>
          </a:p>
        </p:txBody>
      </p:sp>
      <p:sp>
        <p:nvSpPr>
          <p:cNvPr id="11" name="Text 5"/>
          <p:cNvSpPr/>
          <p:nvPr/>
        </p:nvSpPr>
        <p:spPr>
          <a:xfrm>
            <a:off x="1195685" y="1485900"/>
            <a:ext cx="101184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 to everyone</a:t>
            </a:r>
            <a:endParaRPr lang="en-US" sz="9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1721644"/>
            <a:ext cx="142875" cy="1143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71525" y="1714500"/>
            <a:ext cx="51580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Control:</a:t>
            </a:r>
            <a:endParaRPr lang="en-US" sz="900" dirty="0"/>
          </a:p>
        </p:txBody>
      </p:sp>
      <p:sp>
        <p:nvSpPr>
          <p:cNvPr id="14" name="Text 7"/>
          <p:cNvSpPr/>
          <p:nvPr/>
        </p:nvSpPr>
        <p:spPr>
          <a:xfrm>
            <a:off x="1215889" y="1714500"/>
            <a:ext cx="10561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Fully decentralized</a:t>
            </a:r>
            <a:endParaRPr lang="en-US" sz="9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950244"/>
            <a:ext cx="100013" cy="1143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728663" y="19431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17" name="Text 9"/>
          <p:cNvSpPr/>
          <p:nvPr/>
        </p:nvSpPr>
        <p:spPr>
          <a:xfrm>
            <a:off x="1300442" y="1943100"/>
            <a:ext cx="100531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Bitcoin, Ethereum</a:t>
            </a:r>
            <a:endParaRPr lang="en-US" sz="90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2178844"/>
            <a:ext cx="114300" cy="114300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742950" y="2171700"/>
            <a:ext cx="68775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Cases:</a:t>
            </a:r>
            <a:endParaRPr lang="en-US" sz="900" dirty="0"/>
          </a:p>
        </p:txBody>
      </p:sp>
      <p:sp>
        <p:nvSpPr>
          <p:cNvPr id="20" name="Text 11"/>
          <p:cNvSpPr/>
          <p:nvPr/>
        </p:nvSpPr>
        <p:spPr>
          <a:xfrm>
            <a:off x="1359266" y="2171700"/>
            <a:ext cx="160209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Cryptocurrencies, DeFi, NFTs</a:t>
            </a:r>
            <a:endParaRPr lang="en-US" sz="900" dirty="0"/>
          </a:p>
        </p:txBody>
      </p:sp>
      <p:sp>
        <p:nvSpPr>
          <p:cNvPr id="21" name="Shape 12"/>
          <p:cNvSpPr/>
          <p:nvPr/>
        </p:nvSpPr>
        <p:spPr>
          <a:xfrm>
            <a:off x="571500" y="2436019"/>
            <a:ext cx="3771900" cy="571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8726" y="2564606"/>
            <a:ext cx="171450" cy="171450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2085808" y="2764631"/>
            <a:ext cx="32875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Bitcoin</a:t>
            </a:r>
            <a:endParaRPr lang="en-US" sz="675" dirty="0"/>
          </a:p>
        </p:txBody>
      </p:sp>
      <p:pic>
        <p:nvPicPr>
          <p:cNvPr id="2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665" y="2564606"/>
            <a:ext cx="107156" cy="171450"/>
          </a:xfrm>
          <a:prstGeom prst="rect">
            <a:avLst/>
          </a:prstGeom>
        </p:spPr>
      </p:pic>
      <p:sp>
        <p:nvSpPr>
          <p:cNvPr id="25" name="Text 14"/>
          <p:cNvSpPr/>
          <p:nvPr/>
        </p:nvSpPr>
        <p:spPr>
          <a:xfrm>
            <a:off x="2457422" y="2764631"/>
            <a:ext cx="44310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Ethereum</a:t>
            </a:r>
            <a:endParaRPr lang="en-US" sz="675" dirty="0"/>
          </a:p>
        </p:txBody>
      </p:sp>
      <p:sp>
        <p:nvSpPr>
          <p:cNvPr id="26" name="Shape 15"/>
          <p:cNvSpPr/>
          <p:nvPr/>
        </p:nvSpPr>
        <p:spPr>
          <a:xfrm>
            <a:off x="4686300" y="1064419"/>
            <a:ext cx="4000500" cy="205740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16"/>
          <p:cNvSpPr/>
          <p:nvPr/>
        </p:nvSpPr>
        <p:spPr>
          <a:xfrm>
            <a:off x="4686300" y="1064419"/>
            <a:ext cx="28575" cy="20574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8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600" y="1207294"/>
            <a:ext cx="125016" cy="142875"/>
          </a:xfrm>
          <a:prstGeom prst="rect">
            <a:avLst/>
          </a:prstGeom>
        </p:spPr>
      </p:pic>
      <p:sp>
        <p:nvSpPr>
          <p:cNvPr id="29" name="Text 17"/>
          <p:cNvSpPr/>
          <p:nvPr/>
        </p:nvSpPr>
        <p:spPr>
          <a:xfrm>
            <a:off x="5011341" y="1178719"/>
            <a:ext cx="134991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Private Blockchain</a:t>
            </a:r>
            <a:endParaRPr lang="en-US" sz="1125" dirty="0"/>
          </a:p>
        </p:txBody>
      </p:sp>
      <p:pic>
        <p:nvPicPr>
          <p:cNvPr id="30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0600" y="1493044"/>
            <a:ext cx="142875" cy="114300"/>
          </a:xfrm>
          <a:prstGeom prst="rect">
            <a:avLst/>
          </a:prstGeom>
        </p:spPr>
      </p:pic>
      <p:sp>
        <p:nvSpPr>
          <p:cNvPr id="31" name="Text 18"/>
          <p:cNvSpPr/>
          <p:nvPr/>
        </p:nvSpPr>
        <p:spPr>
          <a:xfrm>
            <a:off x="5000625" y="1485900"/>
            <a:ext cx="5098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Access:</a:t>
            </a:r>
            <a:endParaRPr lang="en-US" sz="900" dirty="0"/>
          </a:p>
        </p:txBody>
      </p:sp>
      <p:sp>
        <p:nvSpPr>
          <p:cNvPr id="32" name="Text 19"/>
          <p:cNvSpPr/>
          <p:nvPr/>
        </p:nvSpPr>
        <p:spPr>
          <a:xfrm>
            <a:off x="5439073" y="1485900"/>
            <a:ext cx="139928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Restricted to organization</a:t>
            </a:r>
            <a:endParaRPr lang="en-US" sz="900" dirty="0"/>
          </a:p>
        </p:txBody>
      </p:sp>
      <p:pic>
        <p:nvPicPr>
          <p:cNvPr id="3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00600" y="1721644"/>
            <a:ext cx="85725" cy="114300"/>
          </a:xfrm>
          <a:prstGeom prst="rect">
            <a:avLst/>
          </a:prstGeom>
        </p:spPr>
      </p:pic>
      <p:sp>
        <p:nvSpPr>
          <p:cNvPr id="34" name="Text 20"/>
          <p:cNvSpPr/>
          <p:nvPr/>
        </p:nvSpPr>
        <p:spPr>
          <a:xfrm>
            <a:off x="4943475" y="1714500"/>
            <a:ext cx="51580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Control:</a:t>
            </a:r>
            <a:endParaRPr lang="en-US" sz="900" dirty="0"/>
          </a:p>
        </p:txBody>
      </p:sp>
      <p:sp>
        <p:nvSpPr>
          <p:cNvPr id="35" name="Text 21"/>
          <p:cNvSpPr/>
          <p:nvPr/>
        </p:nvSpPr>
        <p:spPr>
          <a:xfrm>
            <a:off x="5387839" y="1714500"/>
            <a:ext cx="106257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Centrally managed</a:t>
            </a:r>
            <a:endParaRPr lang="en-US" sz="900" dirty="0"/>
          </a:p>
        </p:txBody>
      </p:sp>
      <p:pic>
        <p:nvPicPr>
          <p:cNvPr id="36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00600" y="1950244"/>
            <a:ext cx="100013" cy="114300"/>
          </a:xfrm>
          <a:prstGeom prst="rect">
            <a:avLst/>
          </a:prstGeom>
        </p:spPr>
      </p:pic>
      <p:sp>
        <p:nvSpPr>
          <p:cNvPr id="37" name="Text 22"/>
          <p:cNvSpPr/>
          <p:nvPr/>
        </p:nvSpPr>
        <p:spPr>
          <a:xfrm>
            <a:off x="4957763" y="19431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38" name="Text 23"/>
          <p:cNvSpPr/>
          <p:nvPr/>
        </p:nvSpPr>
        <p:spPr>
          <a:xfrm>
            <a:off x="5529542" y="1943100"/>
            <a:ext cx="107513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Hyperledger Fabric</a:t>
            </a:r>
            <a:endParaRPr lang="en-US" sz="900" dirty="0"/>
          </a:p>
        </p:txBody>
      </p:sp>
      <p:pic>
        <p:nvPicPr>
          <p:cNvPr id="39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600" y="2178844"/>
            <a:ext cx="114300" cy="114300"/>
          </a:xfrm>
          <a:prstGeom prst="rect">
            <a:avLst/>
          </a:prstGeom>
        </p:spPr>
      </p:pic>
      <p:sp>
        <p:nvSpPr>
          <p:cNvPr id="40" name="Text 24"/>
          <p:cNvSpPr/>
          <p:nvPr/>
        </p:nvSpPr>
        <p:spPr>
          <a:xfrm>
            <a:off x="4972050" y="2171700"/>
            <a:ext cx="68775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Cases:</a:t>
            </a:r>
            <a:endParaRPr lang="en-US" sz="900" dirty="0"/>
          </a:p>
        </p:txBody>
      </p:sp>
      <p:sp>
        <p:nvSpPr>
          <p:cNvPr id="41" name="Text 25"/>
          <p:cNvSpPr/>
          <p:nvPr/>
        </p:nvSpPr>
        <p:spPr>
          <a:xfrm>
            <a:off x="5588366" y="2171700"/>
            <a:ext cx="188226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Enterprise databases, supply chain</a:t>
            </a:r>
            <a:endParaRPr lang="en-US" sz="900" dirty="0"/>
          </a:p>
        </p:txBody>
      </p:sp>
      <p:sp>
        <p:nvSpPr>
          <p:cNvPr id="42" name="Shape 26"/>
          <p:cNvSpPr/>
          <p:nvPr/>
        </p:nvSpPr>
        <p:spPr>
          <a:xfrm>
            <a:off x="4800600" y="2436019"/>
            <a:ext cx="3771900" cy="571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3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90109" y="2564606"/>
            <a:ext cx="192881" cy="171450"/>
          </a:xfrm>
          <a:prstGeom prst="rect">
            <a:avLst/>
          </a:prstGeom>
        </p:spPr>
      </p:pic>
      <p:sp>
        <p:nvSpPr>
          <p:cNvPr id="44" name="Text 27"/>
          <p:cNvSpPr/>
          <p:nvPr/>
        </p:nvSpPr>
        <p:spPr>
          <a:xfrm>
            <a:off x="6453067" y="2764631"/>
            <a:ext cx="53840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Hyperledger</a:t>
            </a:r>
            <a:endParaRPr lang="en-US" sz="675" dirty="0"/>
          </a:p>
        </p:txBody>
      </p:sp>
      <p:sp>
        <p:nvSpPr>
          <p:cNvPr id="45" name="Shape 28"/>
          <p:cNvSpPr/>
          <p:nvPr/>
        </p:nvSpPr>
        <p:spPr>
          <a:xfrm>
            <a:off x="457200" y="3464719"/>
            <a:ext cx="4000500" cy="205740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6" name="Shape 29"/>
          <p:cNvSpPr/>
          <p:nvPr/>
        </p:nvSpPr>
        <p:spPr>
          <a:xfrm>
            <a:off x="457200" y="3464719"/>
            <a:ext cx="28575" cy="20574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1500" y="3607594"/>
            <a:ext cx="178594" cy="142875"/>
          </a:xfrm>
          <a:prstGeom prst="rect">
            <a:avLst/>
          </a:prstGeom>
        </p:spPr>
      </p:pic>
      <p:sp>
        <p:nvSpPr>
          <p:cNvPr id="48" name="Text 30"/>
          <p:cNvSpPr/>
          <p:nvPr/>
        </p:nvSpPr>
        <p:spPr>
          <a:xfrm>
            <a:off x="835819" y="3579019"/>
            <a:ext cx="167501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Consortium Blockchain</a:t>
            </a:r>
            <a:endParaRPr lang="en-US" sz="1125" dirty="0"/>
          </a:p>
        </p:txBody>
      </p:sp>
      <p:pic>
        <p:nvPicPr>
          <p:cNvPr id="49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500" y="3893344"/>
            <a:ext cx="142875" cy="114300"/>
          </a:xfrm>
          <a:prstGeom prst="rect">
            <a:avLst/>
          </a:prstGeom>
        </p:spPr>
      </p:pic>
      <p:sp>
        <p:nvSpPr>
          <p:cNvPr id="50" name="Text 31"/>
          <p:cNvSpPr/>
          <p:nvPr/>
        </p:nvSpPr>
        <p:spPr>
          <a:xfrm>
            <a:off x="771525" y="3886200"/>
            <a:ext cx="5098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Access:</a:t>
            </a:r>
            <a:endParaRPr lang="en-US" sz="900" dirty="0"/>
          </a:p>
        </p:txBody>
      </p:sp>
      <p:sp>
        <p:nvSpPr>
          <p:cNvPr id="51" name="Text 32"/>
          <p:cNvSpPr/>
          <p:nvPr/>
        </p:nvSpPr>
        <p:spPr>
          <a:xfrm>
            <a:off x="1209973" y="3886200"/>
            <a:ext cx="185659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Semi-decentralized (group control)</a:t>
            </a:r>
            <a:endParaRPr lang="en-US" sz="900" dirty="0"/>
          </a:p>
        </p:txBody>
      </p:sp>
      <p:pic>
        <p:nvPicPr>
          <p:cNvPr id="52" name="Image 17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1500" y="4121944"/>
            <a:ext cx="142875" cy="114300"/>
          </a:xfrm>
          <a:prstGeom prst="rect">
            <a:avLst/>
          </a:prstGeom>
        </p:spPr>
      </p:pic>
      <p:sp>
        <p:nvSpPr>
          <p:cNvPr id="53" name="Text 33"/>
          <p:cNvSpPr/>
          <p:nvPr/>
        </p:nvSpPr>
        <p:spPr>
          <a:xfrm>
            <a:off x="771525" y="4114800"/>
            <a:ext cx="51580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Control:</a:t>
            </a:r>
            <a:endParaRPr lang="en-US" sz="900" dirty="0"/>
          </a:p>
        </p:txBody>
      </p:sp>
      <p:sp>
        <p:nvSpPr>
          <p:cNvPr id="54" name="Text 34"/>
          <p:cNvSpPr/>
          <p:nvPr/>
        </p:nvSpPr>
        <p:spPr>
          <a:xfrm>
            <a:off x="1215889" y="4114800"/>
            <a:ext cx="195186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Shared among consortium members</a:t>
            </a:r>
            <a:endParaRPr lang="en-US" sz="900" dirty="0"/>
          </a:p>
        </p:txBody>
      </p:sp>
      <p:pic>
        <p:nvPicPr>
          <p:cNvPr id="55" name="Image 1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500" y="4350544"/>
            <a:ext cx="100013" cy="114300"/>
          </a:xfrm>
          <a:prstGeom prst="rect">
            <a:avLst/>
          </a:prstGeom>
        </p:spPr>
      </p:pic>
      <p:sp>
        <p:nvSpPr>
          <p:cNvPr id="56" name="Text 35"/>
          <p:cNvSpPr/>
          <p:nvPr/>
        </p:nvSpPr>
        <p:spPr>
          <a:xfrm>
            <a:off x="728663" y="43434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57" name="Text 36"/>
          <p:cNvSpPr/>
          <p:nvPr/>
        </p:nvSpPr>
        <p:spPr>
          <a:xfrm>
            <a:off x="1300442" y="4343400"/>
            <a:ext cx="5923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R3 Corda</a:t>
            </a:r>
            <a:endParaRPr lang="en-US" sz="900" dirty="0"/>
          </a:p>
        </p:txBody>
      </p:sp>
      <p:pic>
        <p:nvPicPr>
          <p:cNvPr id="58" name="Image 19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1500" y="4579144"/>
            <a:ext cx="114300" cy="114300"/>
          </a:xfrm>
          <a:prstGeom prst="rect">
            <a:avLst/>
          </a:prstGeom>
        </p:spPr>
      </p:pic>
      <p:sp>
        <p:nvSpPr>
          <p:cNvPr id="59" name="Text 37"/>
          <p:cNvSpPr/>
          <p:nvPr/>
        </p:nvSpPr>
        <p:spPr>
          <a:xfrm>
            <a:off x="742950" y="4572000"/>
            <a:ext cx="68775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Cases:</a:t>
            </a:r>
            <a:endParaRPr lang="en-US" sz="900" dirty="0"/>
          </a:p>
        </p:txBody>
      </p:sp>
      <p:sp>
        <p:nvSpPr>
          <p:cNvPr id="60" name="Text 38"/>
          <p:cNvSpPr/>
          <p:nvPr/>
        </p:nvSpPr>
        <p:spPr>
          <a:xfrm>
            <a:off x="1359266" y="4572000"/>
            <a:ext cx="200912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Banking consortiums, industry groups</a:t>
            </a:r>
            <a:endParaRPr lang="en-US" sz="900" dirty="0"/>
          </a:p>
        </p:txBody>
      </p:sp>
      <p:sp>
        <p:nvSpPr>
          <p:cNvPr id="61" name="Shape 39"/>
          <p:cNvSpPr/>
          <p:nvPr/>
        </p:nvSpPr>
        <p:spPr>
          <a:xfrm>
            <a:off x="571500" y="4836319"/>
            <a:ext cx="3771900" cy="571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2" name="Image 20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71725" y="4964906"/>
            <a:ext cx="171450" cy="171450"/>
          </a:xfrm>
          <a:prstGeom prst="rect">
            <a:avLst/>
          </a:prstGeom>
        </p:spPr>
      </p:pic>
      <p:sp>
        <p:nvSpPr>
          <p:cNvPr id="63" name="Text 40"/>
          <p:cNvSpPr/>
          <p:nvPr/>
        </p:nvSpPr>
        <p:spPr>
          <a:xfrm>
            <a:off x="2071492" y="5164931"/>
            <a:ext cx="84335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Banking Consortium</a:t>
            </a:r>
            <a:endParaRPr lang="en-US" sz="675" dirty="0"/>
          </a:p>
        </p:txBody>
      </p:sp>
      <p:sp>
        <p:nvSpPr>
          <p:cNvPr id="64" name="Shape 41"/>
          <p:cNvSpPr/>
          <p:nvPr/>
        </p:nvSpPr>
        <p:spPr>
          <a:xfrm>
            <a:off x="4686300" y="3464719"/>
            <a:ext cx="4000500" cy="2057400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5" name="Shape 42"/>
          <p:cNvSpPr/>
          <p:nvPr/>
        </p:nvSpPr>
        <p:spPr>
          <a:xfrm>
            <a:off x="4686300" y="3464719"/>
            <a:ext cx="28575" cy="20574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6" name="Image 21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00600" y="3607594"/>
            <a:ext cx="125016" cy="142875"/>
          </a:xfrm>
          <a:prstGeom prst="rect">
            <a:avLst/>
          </a:prstGeom>
        </p:spPr>
      </p:pic>
      <p:sp>
        <p:nvSpPr>
          <p:cNvPr id="67" name="Text 43"/>
          <p:cNvSpPr/>
          <p:nvPr/>
        </p:nvSpPr>
        <p:spPr>
          <a:xfrm>
            <a:off x="5011341" y="3579019"/>
            <a:ext cx="13258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Hybrid Blockchain</a:t>
            </a:r>
            <a:endParaRPr lang="en-US" sz="1125" dirty="0"/>
          </a:p>
        </p:txBody>
      </p:sp>
      <p:pic>
        <p:nvPicPr>
          <p:cNvPr id="68" name="Image 22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00600" y="3893344"/>
            <a:ext cx="114300" cy="114300"/>
          </a:xfrm>
          <a:prstGeom prst="rect">
            <a:avLst/>
          </a:prstGeom>
        </p:spPr>
      </p:pic>
      <p:sp>
        <p:nvSpPr>
          <p:cNvPr id="69" name="Text 44"/>
          <p:cNvSpPr/>
          <p:nvPr/>
        </p:nvSpPr>
        <p:spPr>
          <a:xfrm>
            <a:off x="4972050" y="3886200"/>
            <a:ext cx="5098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Access:</a:t>
            </a:r>
            <a:endParaRPr lang="en-US" sz="900" dirty="0"/>
          </a:p>
        </p:txBody>
      </p:sp>
      <p:sp>
        <p:nvSpPr>
          <p:cNvPr id="70" name="Text 45"/>
          <p:cNvSpPr/>
          <p:nvPr/>
        </p:nvSpPr>
        <p:spPr>
          <a:xfrm>
            <a:off x="5410498" y="3886200"/>
            <a:ext cx="179966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Combination of public and private</a:t>
            </a:r>
            <a:endParaRPr lang="en-US" sz="900" dirty="0"/>
          </a:p>
        </p:txBody>
      </p:sp>
      <p:pic>
        <p:nvPicPr>
          <p:cNvPr id="71" name="Image 23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00600" y="4121944"/>
            <a:ext cx="128588" cy="114300"/>
          </a:xfrm>
          <a:prstGeom prst="rect">
            <a:avLst/>
          </a:prstGeom>
        </p:spPr>
      </p:pic>
      <p:sp>
        <p:nvSpPr>
          <p:cNvPr id="72" name="Text 46"/>
          <p:cNvSpPr/>
          <p:nvPr/>
        </p:nvSpPr>
        <p:spPr>
          <a:xfrm>
            <a:off x="4986338" y="4114800"/>
            <a:ext cx="51580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Control:</a:t>
            </a:r>
            <a:endParaRPr lang="en-US" sz="900" dirty="0"/>
          </a:p>
        </p:txBody>
      </p:sp>
      <p:sp>
        <p:nvSpPr>
          <p:cNvPr id="73" name="Text 47"/>
          <p:cNvSpPr/>
          <p:nvPr/>
        </p:nvSpPr>
        <p:spPr>
          <a:xfrm>
            <a:off x="5430701" y="4114800"/>
            <a:ext cx="125947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Selective transparency</a:t>
            </a:r>
            <a:endParaRPr lang="en-US" sz="900" dirty="0"/>
          </a:p>
        </p:txBody>
      </p:sp>
      <p:pic>
        <p:nvPicPr>
          <p:cNvPr id="74" name="Image 24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00600" y="4350544"/>
            <a:ext cx="100013" cy="114300"/>
          </a:xfrm>
          <a:prstGeom prst="rect">
            <a:avLst/>
          </a:prstGeom>
        </p:spPr>
      </p:pic>
      <p:sp>
        <p:nvSpPr>
          <p:cNvPr id="75" name="Text 48"/>
          <p:cNvSpPr/>
          <p:nvPr/>
        </p:nvSpPr>
        <p:spPr>
          <a:xfrm>
            <a:off x="4957763" y="43434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76" name="Text 49"/>
          <p:cNvSpPr/>
          <p:nvPr/>
        </p:nvSpPr>
        <p:spPr>
          <a:xfrm>
            <a:off x="5529542" y="4343400"/>
            <a:ext cx="88448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IBM Food Trust</a:t>
            </a:r>
            <a:endParaRPr lang="en-US" sz="900" dirty="0"/>
          </a:p>
        </p:txBody>
      </p:sp>
      <p:pic>
        <p:nvPicPr>
          <p:cNvPr id="77" name="Image 25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800600" y="4579144"/>
            <a:ext cx="114300" cy="114300"/>
          </a:xfrm>
          <a:prstGeom prst="rect">
            <a:avLst/>
          </a:prstGeom>
        </p:spPr>
      </p:pic>
      <p:sp>
        <p:nvSpPr>
          <p:cNvPr id="78" name="Text 50"/>
          <p:cNvSpPr/>
          <p:nvPr/>
        </p:nvSpPr>
        <p:spPr>
          <a:xfrm>
            <a:off x="4972050" y="4572000"/>
            <a:ext cx="68775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Cases:</a:t>
            </a:r>
            <a:endParaRPr lang="en-US" sz="900" dirty="0"/>
          </a:p>
        </p:txBody>
      </p:sp>
      <p:sp>
        <p:nvSpPr>
          <p:cNvPr id="79" name="Text 51"/>
          <p:cNvSpPr/>
          <p:nvPr/>
        </p:nvSpPr>
        <p:spPr>
          <a:xfrm>
            <a:off x="5588366" y="4572000"/>
            <a:ext cx="190118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Supply chain with public verification</a:t>
            </a:r>
            <a:endParaRPr lang="en-US" sz="900" dirty="0"/>
          </a:p>
        </p:txBody>
      </p:sp>
      <p:sp>
        <p:nvSpPr>
          <p:cNvPr id="80" name="Shape 52"/>
          <p:cNvSpPr/>
          <p:nvPr/>
        </p:nvSpPr>
        <p:spPr>
          <a:xfrm>
            <a:off x="4800600" y="4836319"/>
            <a:ext cx="3771900" cy="571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1" name="Image 26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590081" y="4964906"/>
            <a:ext cx="192881" cy="171450"/>
          </a:xfrm>
          <a:prstGeom prst="rect">
            <a:avLst/>
          </a:prstGeom>
        </p:spPr>
      </p:pic>
      <p:sp>
        <p:nvSpPr>
          <p:cNvPr id="82" name="Text 53"/>
          <p:cNvSpPr/>
          <p:nvPr/>
        </p:nvSpPr>
        <p:spPr>
          <a:xfrm>
            <a:off x="6431580" y="5164931"/>
            <a:ext cx="58135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Supply Chain</a:t>
            </a:r>
            <a:endParaRPr lang="en-US" sz="675" dirty="0"/>
          </a:p>
        </p:txBody>
      </p:sp>
      <p:sp>
        <p:nvSpPr>
          <p:cNvPr id="83" name="Shape 54"/>
          <p:cNvSpPr/>
          <p:nvPr/>
        </p:nvSpPr>
        <p:spPr>
          <a:xfrm>
            <a:off x="457200" y="5807869"/>
            <a:ext cx="8229600" cy="11144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4" name="Shape 55"/>
          <p:cNvSpPr/>
          <p:nvPr/>
        </p:nvSpPr>
        <p:spPr>
          <a:xfrm>
            <a:off x="571500" y="5922169"/>
            <a:ext cx="1554463" cy="2571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5" name="Text 56"/>
          <p:cNvSpPr/>
          <p:nvPr/>
        </p:nvSpPr>
        <p:spPr>
          <a:xfrm>
            <a:off x="571500" y="5922169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Comparison</a:t>
            </a:r>
            <a:endParaRPr lang="en-US" sz="788" dirty="0"/>
          </a:p>
        </p:txBody>
      </p:sp>
      <p:sp>
        <p:nvSpPr>
          <p:cNvPr id="86" name="Shape 57"/>
          <p:cNvSpPr/>
          <p:nvPr/>
        </p:nvSpPr>
        <p:spPr>
          <a:xfrm>
            <a:off x="2183113" y="5922169"/>
            <a:ext cx="1554491" cy="257175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7" name="Text 58"/>
          <p:cNvSpPr/>
          <p:nvPr/>
        </p:nvSpPr>
        <p:spPr>
          <a:xfrm>
            <a:off x="2183113" y="592216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</a:t>
            </a:r>
            <a:endParaRPr lang="en-US" sz="788" dirty="0"/>
          </a:p>
        </p:txBody>
      </p:sp>
      <p:sp>
        <p:nvSpPr>
          <p:cNvPr id="88" name="Shape 59"/>
          <p:cNvSpPr/>
          <p:nvPr/>
        </p:nvSpPr>
        <p:spPr>
          <a:xfrm>
            <a:off x="3794754" y="5922169"/>
            <a:ext cx="1554463" cy="257175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9" name="Text 60"/>
          <p:cNvSpPr/>
          <p:nvPr/>
        </p:nvSpPr>
        <p:spPr>
          <a:xfrm>
            <a:off x="3794754" y="5922169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Private</a:t>
            </a:r>
            <a:endParaRPr lang="en-US" sz="788" dirty="0"/>
          </a:p>
        </p:txBody>
      </p:sp>
      <p:sp>
        <p:nvSpPr>
          <p:cNvPr id="90" name="Shape 61"/>
          <p:cNvSpPr/>
          <p:nvPr/>
        </p:nvSpPr>
        <p:spPr>
          <a:xfrm>
            <a:off x="5406368" y="5922169"/>
            <a:ext cx="1554491" cy="257175"/>
          </a:xfrm>
          <a:prstGeom prst="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1" name="Text 62"/>
          <p:cNvSpPr/>
          <p:nvPr/>
        </p:nvSpPr>
        <p:spPr>
          <a:xfrm>
            <a:off x="5406368" y="592216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Consortium</a:t>
            </a:r>
            <a:endParaRPr lang="en-US" sz="788" dirty="0"/>
          </a:p>
        </p:txBody>
      </p:sp>
      <p:sp>
        <p:nvSpPr>
          <p:cNvPr id="92" name="Shape 63"/>
          <p:cNvSpPr/>
          <p:nvPr/>
        </p:nvSpPr>
        <p:spPr>
          <a:xfrm>
            <a:off x="7018009" y="5922169"/>
            <a:ext cx="1554491" cy="257175"/>
          </a:xfrm>
          <a:prstGeom prst="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3" name="Text 64"/>
          <p:cNvSpPr/>
          <p:nvPr/>
        </p:nvSpPr>
        <p:spPr>
          <a:xfrm>
            <a:off x="7018009" y="592216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Hybrid</a:t>
            </a:r>
            <a:endParaRPr lang="en-US" sz="788" dirty="0"/>
          </a:p>
        </p:txBody>
      </p:sp>
      <p:sp>
        <p:nvSpPr>
          <p:cNvPr id="94" name="Shape 65"/>
          <p:cNvSpPr/>
          <p:nvPr/>
        </p:nvSpPr>
        <p:spPr>
          <a:xfrm>
            <a:off x="571500" y="6236494"/>
            <a:ext cx="1554463" cy="2571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5" name="Text 66"/>
          <p:cNvSpPr/>
          <p:nvPr/>
        </p:nvSpPr>
        <p:spPr>
          <a:xfrm>
            <a:off x="571500" y="6236494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Decentralization</a:t>
            </a:r>
            <a:endParaRPr lang="en-US" sz="788" dirty="0"/>
          </a:p>
        </p:txBody>
      </p:sp>
      <p:sp>
        <p:nvSpPr>
          <p:cNvPr id="96" name="Text 67"/>
          <p:cNvSpPr/>
          <p:nvPr/>
        </p:nvSpPr>
        <p:spPr>
          <a:xfrm>
            <a:off x="2183113" y="6236494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</a:t>
            </a:r>
            <a:endParaRPr lang="en-US" sz="788" dirty="0"/>
          </a:p>
        </p:txBody>
      </p:sp>
      <p:sp>
        <p:nvSpPr>
          <p:cNvPr id="97" name="Text 68"/>
          <p:cNvSpPr/>
          <p:nvPr/>
        </p:nvSpPr>
        <p:spPr>
          <a:xfrm>
            <a:off x="3794754" y="6236494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</a:t>
            </a:r>
            <a:endParaRPr lang="en-US" sz="788" dirty="0"/>
          </a:p>
        </p:txBody>
      </p:sp>
      <p:sp>
        <p:nvSpPr>
          <p:cNvPr id="98" name="Text 69"/>
          <p:cNvSpPr/>
          <p:nvPr/>
        </p:nvSpPr>
        <p:spPr>
          <a:xfrm>
            <a:off x="5406368" y="6236494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Medium</a:t>
            </a:r>
            <a:endParaRPr lang="en-US" sz="788" dirty="0"/>
          </a:p>
        </p:txBody>
      </p:sp>
      <p:sp>
        <p:nvSpPr>
          <p:cNvPr id="99" name="Text 70"/>
          <p:cNvSpPr/>
          <p:nvPr/>
        </p:nvSpPr>
        <p:spPr>
          <a:xfrm>
            <a:off x="7018009" y="6236494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Medium-High</a:t>
            </a:r>
            <a:endParaRPr lang="en-US" sz="788" dirty="0"/>
          </a:p>
        </p:txBody>
      </p:sp>
      <p:sp>
        <p:nvSpPr>
          <p:cNvPr id="100" name="Shape 71"/>
          <p:cNvSpPr/>
          <p:nvPr/>
        </p:nvSpPr>
        <p:spPr>
          <a:xfrm>
            <a:off x="571500" y="6550819"/>
            <a:ext cx="1554463" cy="2571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1" name="Text 72"/>
          <p:cNvSpPr/>
          <p:nvPr/>
        </p:nvSpPr>
        <p:spPr>
          <a:xfrm>
            <a:off x="571500" y="6550819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</a:t>
            </a:r>
            <a:endParaRPr lang="en-US" sz="788" dirty="0"/>
          </a:p>
        </p:txBody>
      </p:sp>
      <p:sp>
        <p:nvSpPr>
          <p:cNvPr id="102" name="Text 73"/>
          <p:cNvSpPr/>
          <p:nvPr/>
        </p:nvSpPr>
        <p:spPr>
          <a:xfrm>
            <a:off x="2183113" y="655081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Lower</a:t>
            </a:r>
            <a:endParaRPr lang="en-US" sz="788" dirty="0"/>
          </a:p>
        </p:txBody>
      </p:sp>
      <p:sp>
        <p:nvSpPr>
          <p:cNvPr id="103" name="Text 74"/>
          <p:cNvSpPr/>
          <p:nvPr/>
        </p:nvSpPr>
        <p:spPr>
          <a:xfrm>
            <a:off x="3794754" y="6550819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Higher</a:t>
            </a:r>
            <a:endParaRPr lang="en-US" sz="788" dirty="0"/>
          </a:p>
        </p:txBody>
      </p:sp>
      <p:sp>
        <p:nvSpPr>
          <p:cNvPr id="104" name="Text 75"/>
          <p:cNvSpPr/>
          <p:nvPr/>
        </p:nvSpPr>
        <p:spPr>
          <a:xfrm>
            <a:off x="5406368" y="655081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Higher</a:t>
            </a:r>
            <a:endParaRPr lang="en-US" sz="788" dirty="0"/>
          </a:p>
        </p:txBody>
      </p:sp>
      <p:sp>
        <p:nvSpPr>
          <p:cNvPr id="105" name="Text 76"/>
          <p:cNvSpPr/>
          <p:nvPr/>
        </p:nvSpPr>
        <p:spPr>
          <a:xfrm>
            <a:off x="7018009" y="655081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Medium</a:t>
            </a:r>
            <a:endParaRPr lang="en-US" sz="788" dirty="0"/>
          </a:p>
        </p:txBody>
      </p:sp>
      <p:sp>
        <p:nvSpPr>
          <p:cNvPr id="106" name="Text 77"/>
          <p:cNvSpPr/>
          <p:nvPr/>
        </p:nvSpPr>
        <p:spPr>
          <a:xfrm>
            <a:off x="285750" y="7086600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107" name="Text 78"/>
          <p:cNvSpPr/>
          <p:nvPr/>
        </p:nvSpPr>
        <p:spPr>
          <a:xfrm>
            <a:off x="8552436" y="7086600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6</a:t>
            </a:r>
            <a:endParaRPr lang="en-US" sz="78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0811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Applications &amp; Use Cases</a:t>
            </a:r>
            <a:endParaRPr lang="en-US" sz="2025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92994"/>
            <a:ext cx="142875" cy="1428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85800" y="1064419"/>
            <a:ext cx="131832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Financial Services</a:t>
            </a:r>
            <a:endParaRPr lang="en-US" sz="1125" dirty="0"/>
          </a:p>
        </p:txBody>
      </p:sp>
      <p:sp>
        <p:nvSpPr>
          <p:cNvPr id="7" name="Shape 2"/>
          <p:cNvSpPr/>
          <p:nvPr/>
        </p:nvSpPr>
        <p:spPr>
          <a:xfrm>
            <a:off x="457200" y="137874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3"/>
          <p:cNvSpPr/>
          <p:nvPr/>
        </p:nvSpPr>
        <p:spPr>
          <a:xfrm>
            <a:off x="457200" y="137874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521619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42950" y="1493044"/>
            <a:ext cx="93532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Cryptocurrencies</a:t>
            </a:r>
            <a:endParaRPr lang="en-US" sz="900" dirty="0"/>
          </a:p>
        </p:txBody>
      </p:sp>
      <p:sp>
        <p:nvSpPr>
          <p:cNvPr id="11" name="Text 5"/>
          <p:cNvSpPr/>
          <p:nvPr/>
        </p:nvSpPr>
        <p:spPr>
          <a:xfrm>
            <a:off x="571500" y="166449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money (Bitcoin, Ethereum)</a:t>
            </a:r>
            <a:endParaRPr lang="en-US" sz="788" dirty="0"/>
          </a:p>
        </p:txBody>
      </p:sp>
      <p:sp>
        <p:nvSpPr>
          <p:cNvPr id="12" name="Shape 6"/>
          <p:cNvSpPr/>
          <p:nvPr/>
        </p:nvSpPr>
        <p:spPr>
          <a:xfrm>
            <a:off x="457200" y="200739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7"/>
          <p:cNvSpPr/>
          <p:nvPr/>
        </p:nvSpPr>
        <p:spPr>
          <a:xfrm>
            <a:off x="457200" y="200739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150269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42950" y="2121694"/>
            <a:ext cx="31276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</a:t>
            </a:r>
            <a:endParaRPr lang="en-US" sz="900" dirty="0"/>
          </a:p>
        </p:txBody>
      </p:sp>
      <p:sp>
        <p:nvSpPr>
          <p:cNvPr id="16" name="Text 9"/>
          <p:cNvSpPr/>
          <p:nvPr/>
        </p:nvSpPr>
        <p:spPr>
          <a:xfrm>
            <a:off x="571500" y="229314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Decentralized finance protocols</a:t>
            </a:r>
            <a:endParaRPr lang="en-US" sz="788" dirty="0"/>
          </a:p>
        </p:txBody>
      </p:sp>
      <p:sp>
        <p:nvSpPr>
          <p:cNvPr id="17" name="Shape 10"/>
          <p:cNvSpPr/>
          <p:nvPr/>
        </p:nvSpPr>
        <p:spPr>
          <a:xfrm>
            <a:off x="457200" y="263604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1"/>
          <p:cNvSpPr/>
          <p:nvPr/>
        </p:nvSpPr>
        <p:spPr>
          <a:xfrm>
            <a:off x="457200" y="263604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2778919"/>
            <a:ext cx="114300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742950" y="2750344"/>
            <a:ext cx="12783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Cross-border Payments</a:t>
            </a:r>
            <a:endParaRPr lang="en-US" sz="900" dirty="0"/>
          </a:p>
        </p:txBody>
      </p:sp>
      <p:sp>
        <p:nvSpPr>
          <p:cNvPr id="21" name="Text 13"/>
          <p:cNvSpPr/>
          <p:nvPr/>
        </p:nvSpPr>
        <p:spPr>
          <a:xfrm>
            <a:off x="571500" y="292179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Faster, cheaper international transfers</a:t>
            </a:r>
            <a:endParaRPr lang="en-US" sz="788" dirty="0"/>
          </a:p>
        </p:txBody>
      </p:sp>
      <p:sp>
        <p:nvSpPr>
          <p:cNvPr id="22" name="Shape 14"/>
          <p:cNvSpPr/>
          <p:nvPr/>
        </p:nvSpPr>
        <p:spPr>
          <a:xfrm>
            <a:off x="457200" y="326469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Shape 15"/>
          <p:cNvSpPr/>
          <p:nvPr/>
        </p:nvSpPr>
        <p:spPr>
          <a:xfrm>
            <a:off x="457200" y="326469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3407569"/>
            <a:ext cx="114300" cy="11430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742950" y="3378994"/>
            <a:ext cx="4524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CBDCs</a:t>
            </a:r>
            <a:endParaRPr lang="en-US" sz="900" dirty="0"/>
          </a:p>
        </p:txBody>
      </p:sp>
      <p:sp>
        <p:nvSpPr>
          <p:cNvPr id="26" name="Text 17"/>
          <p:cNvSpPr/>
          <p:nvPr/>
        </p:nvSpPr>
        <p:spPr>
          <a:xfrm>
            <a:off x="571500" y="355044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Central Bank Digital Currencies</a:t>
            </a:r>
            <a:endParaRPr lang="en-US" sz="788" dirty="0"/>
          </a:p>
        </p:txBody>
      </p:sp>
      <p:pic>
        <p:nvPicPr>
          <p:cNvPr id="27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6300" y="1092994"/>
            <a:ext cx="178594" cy="142875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4950619" y="1064419"/>
            <a:ext cx="179403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Supply Chain &amp; Logistics</a:t>
            </a:r>
            <a:endParaRPr lang="en-US" sz="1125" dirty="0"/>
          </a:p>
        </p:txBody>
      </p:sp>
      <p:sp>
        <p:nvSpPr>
          <p:cNvPr id="29" name="Shape 19"/>
          <p:cNvSpPr/>
          <p:nvPr/>
        </p:nvSpPr>
        <p:spPr>
          <a:xfrm>
            <a:off x="4686300" y="137874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0" name="Shape 20"/>
          <p:cNvSpPr/>
          <p:nvPr/>
        </p:nvSpPr>
        <p:spPr>
          <a:xfrm>
            <a:off x="4686300" y="137874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0600" y="1521619"/>
            <a:ext cx="114300" cy="11430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4972050" y="1493044"/>
            <a:ext cx="107519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Traceability</a:t>
            </a:r>
            <a:endParaRPr lang="en-US" sz="900" dirty="0"/>
          </a:p>
        </p:txBody>
      </p:sp>
      <p:sp>
        <p:nvSpPr>
          <p:cNvPr id="33" name="Text 22"/>
          <p:cNvSpPr/>
          <p:nvPr/>
        </p:nvSpPr>
        <p:spPr>
          <a:xfrm>
            <a:off x="4800600" y="166449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From origin to consumer</a:t>
            </a:r>
            <a:endParaRPr lang="en-US" sz="788" dirty="0"/>
          </a:p>
        </p:txBody>
      </p:sp>
      <p:sp>
        <p:nvSpPr>
          <p:cNvPr id="34" name="Shape 23"/>
          <p:cNvSpPr/>
          <p:nvPr/>
        </p:nvSpPr>
        <p:spPr>
          <a:xfrm>
            <a:off x="4686300" y="200739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5" name="Shape 24"/>
          <p:cNvSpPr/>
          <p:nvPr/>
        </p:nvSpPr>
        <p:spPr>
          <a:xfrm>
            <a:off x="4686300" y="200739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36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600" y="2150269"/>
            <a:ext cx="114300" cy="114300"/>
          </a:xfrm>
          <a:prstGeom prst="rect">
            <a:avLst/>
          </a:prstGeom>
        </p:spPr>
      </p:pic>
      <p:sp>
        <p:nvSpPr>
          <p:cNvPr id="37" name="Text 25"/>
          <p:cNvSpPr/>
          <p:nvPr/>
        </p:nvSpPr>
        <p:spPr>
          <a:xfrm>
            <a:off x="4972050" y="2121694"/>
            <a:ext cx="79585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Authentication</a:t>
            </a:r>
            <a:endParaRPr lang="en-US" sz="900" dirty="0"/>
          </a:p>
        </p:txBody>
      </p:sp>
      <p:sp>
        <p:nvSpPr>
          <p:cNvPr id="38" name="Text 26"/>
          <p:cNvSpPr/>
          <p:nvPr/>
        </p:nvSpPr>
        <p:spPr>
          <a:xfrm>
            <a:off x="4800600" y="229314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Anti-counterfeiting measures</a:t>
            </a:r>
            <a:endParaRPr lang="en-US" sz="788" dirty="0"/>
          </a:p>
        </p:txBody>
      </p:sp>
      <p:sp>
        <p:nvSpPr>
          <p:cNvPr id="39" name="Shape 27"/>
          <p:cNvSpPr/>
          <p:nvPr/>
        </p:nvSpPr>
        <p:spPr>
          <a:xfrm>
            <a:off x="4686300" y="263604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0" name="Shape 28"/>
          <p:cNvSpPr/>
          <p:nvPr/>
        </p:nvSpPr>
        <p:spPr>
          <a:xfrm>
            <a:off x="4686300" y="263604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1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0600" y="2778919"/>
            <a:ext cx="85725" cy="114300"/>
          </a:xfrm>
          <a:prstGeom prst="rect">
            <a:avLst/>
          </a:prstGeom>
        </p:spPr>
      </p:pic>
      <p:sp>
        <p:nvSpPr>
          <p:cNvPr id="42" name="Text 29"/>
          <p:cNvSpPr/>
          <p:nvPr/>
        </p:nvSpPr>
        <p:spPr>
          <a:xfrm>
            <a:off x="4943475" y="2750344"/>
            <a:ext cx="99264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Quality Assurance</a:t>
            </a:r>
            <a:endParaRPr lang="en-US" sz="900" dirty="0"/>
          </a:p>
        </p:txBody>
      </p:sp>
      <p:sp>
        <p:nvSpPr>
          <p:cNvPr id="43" name="Text 30"/>
          <p:cNvSpPr/>
          <p:nvPr/>
        </p:nvSpPr>
        <p:spPr>
          <a:xfrm>
            <a:off x="4800600" y="292179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Immutable quality records</a:t>
            </a:r>
            <a:endParaRPr lang="en-US" sz="788" dirty="0"/>
          </a:p>
        </p:txBody>
      </p:sp>
      <p:pic>
        <p:nvPicPr>
          <p:cNvPr id="44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4150519"/>
            <a:ext cx="160734" cy="142875"/>
          </a:xfrm>
          <a:prstGeom prst="rect">
            <a:avLst/>
          </a:prstGeom>
        </p:spPr>
      </p:pic>
      <p:sp>
        <p:nvSpPr>
          <p:cNvPr id="45" name="Text 31"/>
          <p:cNvSpPr/>
          <p:nvPr/>
        </p:nvSpPr>
        <p:spPr>
          <a:xfrm>
            <a:off x="703659" y="4121944"/>
            <a:ext cx="196894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Identity &amp; Healthcare</a:t>
            </a:r>
            <a:endParaRPr lang="en-US" sz="1125" dirty="0"/>
          </a:p>
        </p:txBody>
      </p:sp>
      <p:sp>
        <p:nvSpPr>
          <p:cNvPr id="46" name="Shape 32"/>
          <p:cNvSpPr/>
          <p:nvPr/>
        </p:nvSpPr>
        <p:spPr>
          <a:xfrm>
            <a:off x="457200" y="443626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7" name="Shape 33"/>
          <p:cNvSpPr/>
          <p:nvPr/>
        </p:nvSpPr>
        <p:spPr>
          <a:xfrm>
            <a:off x="457200" y="443626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8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500" y="4579144"/>
            <a:ext cx="142875" cy="114300"/>
          </a:xfrm>
          <a:prstGeom prst="rect">
            <a:avLst/>
          </a:prstGeom>
        </p:spPr>
      </p:pic>
      <p:sp>
        <p:nvSpPr>
          <p:cNvPr id="49" name="Text 34"/>
          <p:cNvSpPr/>
          <p:nvPr/>
        </p:nvSpPr>
        <p:spPr>
          <a:xfrm>
            <a:off x="771525" y="4550569"/>
            <a:ext cx="11388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Identity Management</a:t>
            </a:r>
            <a:endParaRPr lang="en-US" sz="900" dirty="0"/>
          </a:p>
        </p:txBody>
      </p:sp>
      <p:sp>
        <p:nvSpPr>
          <p:cNvPr id="50" name="Text 35"/>
          <p:cNvSpPr/>
          <p:nvPr/>
        </p:nvSpPr>
        <p:spPr>
          <a:xfrm>
            <a:off x="571500" y="472201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Self-sovereign identity</a:t>
            </a:r>
            <a:endParaRPr lang="en-US" sz="788" dirty="0"/>
          </a:p>
        </p:txBody>
      </p:sp>
      <p:sp>
        <p:nvSpPr>
          <p:cNvPr id="51" name="Shape 36"/>
          <p:cNvSpPr/>
          <p:nvPr/>
        </p:nvSpPr>
        <p:spPr>
          <a:xfrm>
            <a:off x="457200" y="506491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2" name="Shape 37"/>
          <p:cNvSpPr/>
          <p:nvPr/>
        </p:nvSpPr>
        <p:spPr>
          <a:xfrm>
            <a:off x="457200" y="506491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3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1500" y="5207794"/>
            <a:ext cx="114300" cy="114300"/>
          </a:xfrm>
          <a:prstGeom prst="rect">
            <a:avLst/>
          </a:prstGeom>
        </p:spPr>
      </p:pic>
      <p:sp>
        <p:nvSpPr>
          <p:cNvPr id="54" name="Text 38"/>
          <p:cNvSpPr/>
          <p:nvPr/>
        </p:nvSpPr>
        <p:spPr>
          <a:xfrm>
            <a:off x="742950" y="5179219"/>
            <a:ext cx="92266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Medical Records</a:t>
            </a:r>
            <a:endParaRPr lang="en-US" sz="900" dirty="0"/>
          </a:p>
        </p:txBody>
      </p:sp>
      <p:sp>
        <p:nvSpPr>
          <p:cNvPr id="55" name="Text 39"/>
          <p:cNvSpPr/>
          <p:nvPr/>
        </p:nvSpPr>
        <p:spPr>
          <a:xfrm>
            <a:off x="571500" y="535066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Secure, portable patient data</a:t>
            </a:r>
            <a:endParaRPr lang="en-US" sz="788" dirty="0"/>
          </a:p>
        </p:txBody>
      </p:sp>
      <p:sp>
        <p:nvSpPr>
          <p:cNvPr id="56" name="Shape 40"/>
          <p:cNvSpPr/>
          <p:nvPr/>
        </p:nvSpPr>
        <p:spPr>
          <a:xfrm>
            <a:off x="457200" y="569356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7" name="Shape 41"/>
          <p:cNvSpPr/>
          <p:nvPr/>
        </p:nvSpPr>
        <p:spPr>
          <a:xfrm>
            <a:off x="457200" y="569356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8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1500" y="5836444"/>
            <a:ext cx="114300" cy="114300"/>
          </a:xfrm>
          <a:prstGeom prst="rect">
            <a:avLst/>
          </a:prstGeom>
        </p:spPr>
      </p:pic>
      <p:sp>
        <p:nvSpPr>
          <p:cNvPr id="59" name="Text 42"/>
          <p:cNvSpPr/>
          <p:nvPr/>
        </p:nvSpPr>
        <p:spPr>
          <a:xfrm>
            <a:off x="742950" y="5807869"/>
            <a:ext cx="11832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Credential Verification</a:t>
            </a:r>
            <a:endParaRPr lang="en-US" sz="900" dirty="0"/>
          </a:p>
        </p:txBody>
      </p:sp>
      <p:sp>
        <p:nvSpPr>
          <p:cNvPr id="60" name="Text 43"/>
          <p:cNvSpPr/>
          <p:nvPr/>
        </p:nvSpPr>
        <p:spPr>
          <a:xfrm>
            <a:off x="571500" y="597931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Academic certificates, professional licenses</a:t>
            </a:r>
            <a:endParaRPr lang="en-US" sz="788" dirty="0"/>
          </a:p>
        </p:txBody>
      </p:sp>
      <p:pic>
        <p:nvPicPr>
          <p:cNvPr id="61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86300" y="4150519"/>
            <a:ext cx="142875" cy="142875"/>
          </a:xfrm>
          <a:prstGeom prst="rect">
            <a:avLst/>
          </a:prstGeom>
        </p:spPr>
      </p:pic>
      <p:sp>
        <p:nvSpPr>
          <p:cNvPr id="62" name="Text 44"/>
          <p:cNvSpPr/>
          <p:nvPr/>
        </p:nvSpPr>
        <p:spPr>
          <a:xfrm>
            <a:off x="4914900" y="4121944"/>
            <a:ext cx="162207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Emerging Applications</a:t>
            </a:r>
            <a:endParaRPr lang="en-US" sz="1125" dirty="0"/>
          </a:p>
        </p:txBody>
      </p:sp>
      <p:sp>
        <p:nvSpPr>
          <p:cNvPr id="63" name="Shape 45"/>
          <p:cNvSpPr/>
          <p:nvPr/>
        </p:nvSpPr>
        <p:spPr>
          <a:xfrm>
            <a:off x="4686300" y="443626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4" name="Shape 46"/>
          <p:cNvSpPr/>
          <p:nvPr/>
        </p:nvSpPr>
        <p:spPr>
          <a:xfrm>
            <a:off x="4686300" y="443626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5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00600" y="4579144"/>
            <a:ext cx="128588" cy="114300"/>
          </a:xfrm>
          <a:prstGeom prst="rect">
            <a:avLst/>
          </a:prstGeom>
        </p:spPr>
      </p:pic>
      <p:sp>
        <p:nvSpPr>
          <p:cNvPr id="66" name="Text 47"/>
          <p:cNvSpPr/>
          <p:nvPr/>
        </p:nvSpPr>
        <p:spPr>
          <a:xfrm>
            <a:off x="4986338" y="4550569"/>
            <a:ext cx="85920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Voting Systems</a:t>
            </a:r>
            <a:endParaRPr lang="en-US" sz="900" dirty="0"/>
          </a:p>
        </p:txBody>
      </p:sp>
      <p:sp>
        <p:nvSpPr>
          <p:cNvPr id="67" name="Text 48"/>
          <p:cNvSpPr/>
          <p:nvPr/>
        </p:nvSpPr>
        <p:spPr>
          <a:xfrm>
            <a:off x="4800600" y="472201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Transparent, tamper-proof elections</a:t>
            </a:r>
            <a:endParaRPr lang="en-US" sz="788" dirty="0"/>
          </a:p>
        </p:txBody>
      </p:sp>
      <p:sp>
        <p:nvSpPr>
          <p:cNvPr id="68" name="Shape 49"/>
          <p:cNvSpPr/>
          <p:nvPr/>
        </p:nvSpPr>
        <p:spPr>
          <a:xfrm>
            <a:off x="4686300" y="506491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9" name="Shape 50"/>
          <p:cNvSpPr/>
          <p:nvPr/>
        </p:nvSpPr>
        <p:spPr>
          <a:xfrm>
            <a:off x="4686300" y="506491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0" name="Image 17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00600" y="5207794"/>
            <a:ext cx="128588" cy="114300"/>
          </a:xfrm>
          <a:prstGeom prst="rect">
            <a:avLst/>
          </a:prstGeom>
        </p:spPr>
      </p:pic>
      <p:sp>
        <p:nvSpPr>
          <p:cNvPr id="71" name="Text 51"/>
          <p:cNvSpPr/>
          <p:nvPr/>
        </p:nvSpPr>
        <p:spPr>
          <a:xfrm>
            <a:off x="4986338" y="5179219"/>
            <a:ext cx="66230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 Estate</a:t>
            </a:r>
            <a:endParaRPr lang="en-US" sz="900" dirty="0"/>
          </a:p>
        </p:txBody>
      </p:sp>
      <p:sp>
        <p:nvSpPr>
          <p:cNvPr id="72" name="Text 52"/>
          <p:cNvSpPr/>
          <p:nvPr/>
        </p:nvSpPr>
        <p:spPr>
          <a:xfrm>
            <a:off x="4800600" y="535066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Property ownership and transfer records</a:t>
            </a:r>
            <a:endParaRPr lang="en-US" sz="788" dirty="0"/>
          </a:p>
        </p:txBody>
      </p:sp>
      <p:sp>
        <p:nvSpPr>
          <p:cNvPr id="73" name="Shape 53"/>
          <p:cNvSpPr/>
          <p:nvPr/>
        </p:nvSpPr>
        <p:spPr>
          <a:xfrm>
            <a:off x="4686300" y="569356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4" name="Shape 54"/>
          <p:cNvSpPr/>
          <p:nvPr/>
        </p:nvSpPr>
        <p:spPr>
          <a:xfrm>
            <a:off x="4686300" y="569356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5" name="Image 1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00600" y="5836444"/>
            <a:ext cx="114300" cy="114300"/>
          </a:xfrm>
          <a:prstGeom prst="rect">
            <a:avLst/>
          </a:prstGeom>
        </p:spPr>
      </p:pic>
      <p:sp>
        <p:nvSpPr>
          <p:cNvPr id="76" name="Text 55"/>
          <p:cNvSpPr/>
          <p:nvPr/>
        </p:nvSpPr>
        <p:spPr>
          <a:xfrm>
            <a:off x="4972050" y="5807869"/>
            <a:ext cx="80640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IoT Integration</a:t>
            </a:r>
            <a:endParaRPr lang="en-US" sz="900" dirty="0"/>
          </a:p>
        </p:txBody>
      </p:sp>
      <p:sp>
        <p:nvSpPr>
          <p:cNvPr id="77" name="Text 56"/>
          <p:cNvSpPr/>
          <p:nvPr/>
        </p:nvSpPr>
        <p:spPr>
          <a:xfrm>
            <a:off x="4800600" y="597931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Device authentication and data integrity</a:t>
            </a:r>
            <a:endParaRPr lang="en-US" sz="788" dirty="0"/>
          </a:p>
        </p:txBody>
      </p:sp>
      <p:sp>
        <p:nvSpPr>
          <p:cNvPr id="78" name="Shape 57"/>
          <p:cNvSpPr/>
          <p:nvPr/>
        </p:nvSpPr>
        <p:spPr>
          <a:xfrm>
            <a:off x="457200" y="6493669"/>
            <a:ext cx="8229600" cy="8572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9" name="Text 58"/>
          <p:cNvSpPr/>
          <p:nvPr/>
        </p:nvSpPr>
        <p:spPr>
          <a:xfrm>
            <a:off x="571500" y="6607969"/>
            <a:ext cx="80724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Adoption Statistics:</a:t>
            </a:r>
            <a:endParaRPr lang="en-US" sz="900" dirty="0"/>
          </a:p>
        </p:txBody>
      </p:sp>
      <p:sp>
        <p:nvSpPr>
          <p:cNvPr id="80" name="Text 59"/>
          <p:cNvSpPr/>
          <p:nvPr/>
        </p:nvSpPr>
        <p:spPr>
          <a:xfrm>
            <a:off x="1195183" y="6836569"/>
            <a:ext cx="71939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2563E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$2.3T</a:t>
            </a:r>
            <a:endParaRPr lang="en-US" sz="1350" dirty="0"/>
          </a:p>
        </p:txBody>
      </p:sp>
      <p:sp>
        <p:nvSpPr>
          <p:cNvPr id="81" name="Text 60"/>
          <p:cNvSpPr/>
          <p:nvPr/>
        </p:nvSpPr>
        <p:spPr>
          <a:xfrm>
            <a:off x="1195183" y="7065169"/>
            <a:ext cx="71939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 Market Cap</a:t>
            </a:r>
            <a:endParaRPr lang="en-US" sz="675" dirty="0"/>
          </a:p>
        </p:txBody>
      </p:sp>
      <p:sp>
        <p:nvSpPr>
          <p:cNvPr id="82" name="Text 61"/>
          <p:cNvSpPr/>
          <p:nvPr/>
        </p:nvSpPr>
        <p:spPr>
          <a:xfrm>
            <a:off x="3090509" y="6836569"/>
            <a:ext cx="77186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596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65%</a:t>
            </a:r>
            <a:endParaRPr lang="en-US" sz="1350" dirty="0"/>
          </a:p>
        </p:txBody>
      </p:sp>
      <p:sp>
        <p:nvSpPr>
          <p:cNvPr id="83" name="Text 62"/>
          <p:cNvSpPr/>
          <p:nvPr/>
        </p:nvSpPr>
        <p:spPr>
          <a:xfrm>
            <a:off x="3090509" y="7065169"/>
            <a:ext cx="77186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Enterprise Interest</a:t>
            </a:r>
            <a:endParaRPr lang="en-US" sz="675" dirty="0"/>
          </a:p>
        </p:txBody>
      </p:sp>
      <p:sp>
        <p:nvSpPr>
          <p:cNvPr id="84" name="Text 63"/>
          <p:cNvSpPr/>
          <p:nvPr/>
        </p:nvSpPr>
        <p:spPr>
          <a:xfrm>
            <a:off x="5038297" y="6836569"/>
            <a:ext cx="104360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7C3AE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48%</a:t>
            </a:r>
            <a:endParaRPr lang="en-US" sz="1350" dirty="0"/>
          </a:p>
        </p:txBody>
      </p:sp>
      <p:sp>
        <p:nvSpPr>
          <p:cNvPr id="85" name="Text 64"/>
          <p:cNvSpPr/>
          <p:nvPr/>
        </p:nvSpPr>
        <p:spPr>
          <a:xfrm>
            <a:off x="5038297" y="7065169"/>
            <a:ext cx="10436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Financial Sector Adoption</a:t>
            </a:r>
            <a:endParaRPr lang="en-US" sz="675" dirty="0"/>
          </a:p>
        </p:txBody>
      </p:sp>
      <p:sp>
        <p:nvSpPr>
          <p:cNvPr id="86" name="Text 65"/>
          <p:cNvSpPr/>
          <p:nvPr/>
        </p:nvSpPr>
        <p:spPr>
          <a:xfrm>
            <a:off x="7257827" y="6836569"/>
            <a:ext cx="76234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DC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$19.9B</a:t>
            </a:r>
            <a:endParaRPr lang="en-US" sz="1350" dirty="0"/>
          </a:p>
        </p:txBody>
      </p:sp>
      <p:sp>
        <p:nvSpPr>
          <p:cNvPr id="87" name="Text 66"/>
          <p:cNvSpPr/>
          <p:nvPr/>
        </p:nvSpPr>
        <p:spPr>
          <a:xfrm>
            <a:off x="7257827" y="7065169"/>
            <a:ext cx="76234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Investment (2023)</a:t>
            </a:r>
            <a:endParaRPr lang="en-US" sz="675" dirty="0"/>
          </a:p>
        </p:txBody>
      </p:sp>
      <p:sp>
        <p:nvSpPr>
          <p:cNvPr id="88" name="Text 67"/>
          <p:cNvSpPr/>
          <p:nvPr/>
        </p:nvSpPr>
        <p:spPr>
          <a:xfrm>
            <a:off x="285750" y="7515225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89" name="Text 68"/>
          <p:cNvSpPr/>
          <p:nvPr/>
        </p:nvSpPr>
        <p:spPr>
          <a:xfrm>
            <a:off x="8552436" y="7515225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7</a:t>
            </a:r>
            <a:endParaRPr lang="en-US" sz="7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57939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&amp; Next Steps</a:t>
            </a:r>
            <a:endParaRPr lang="en-US" sz="2025" dirty="0"/>
          </a:p>
        </p:txBody>
      </p:sp>
      <p:sp>
        <p:nvSpPr>
          <p:cNvPr id="5" name="Text 1"/>
          <p:cNvSpPr/>
          <p:nvPr/>
        </p:nvSpPr>
        <p:spPr>
          <a:xfrm>
            <a:off x="457200" y="1064419"/>
            <a:ext cx="39576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Takeaways:</a:t>
            </a:r>
            <a:endParaRPr lang="en-US" sz="1125" dirty="0"/>
          </a:p>
        </p:txBody>
      </p:sp>
      <p:sp>
        <p:nvSpPr>
          <p:cNvPr id="6" name="Shape 2"/>
          <p:cNvSpPr/>
          <p:nvPr/>
        </p:nvSpPr>
        <p:spPr>
          <a:xfrm>
            <a:off x="457200" y="1378744"/>
            <a:ext cx="388620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514350" y="1435894"/>
            <a:ext cx="200025" cy="200025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514350" y="1435894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800100" y="1435894"/>
            <a:ext cx="228946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Trust Without Authority</a:t>
            </a:r>
            <a:endParaRPr lang="en-US" sz="900" dirty="0"/>
          </a:p>
        </p:txBody>
      </p:sp>
      <p:sp>
        <p:nvSpPr>
          <p:cNvPr id="10" name="Text 6"/>
          <p:cNvSpPr/>
          <p:nvPr/>
        </p:nvSpPr>
        <p:spPr>
          <a:xfrm>
            <a:off x="800100" y="1607344"/>
            <a:ext cx="228946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Blockchain enables trust in trustless environments</a:t>
            </a:r>
            <a:endParaRPr lang="en-US" sz="788" dirty="0"/>
          </a:p>
        </p:txBody>
      </p:sp>
      <p:sp>
        <p:nvSpPr>
          <p:cNvPr id="11" name="Shape 7"/>
          <p:cNvSpPr/>
          <p:nvPr/>
        </p:nvSpPr>
        <p:spPr>
          <a:xfrm>
            <a:off x="457200" y="1893094"/>
            <a:ext cx="388620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8"/>
          <p:cNvSpPr/>
          <p:nvPr/>
        </p:nvSpPr>
        <p:spPr>
          <a:xfrm>
            <a:off x="514350" y="1950244"/>
            <a:ext cx="200025" cy="200025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514350" y="1950244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900" dirty="0"/>
          </a:p>
        </p:txBody>
      </p:sp>
      <p:sp>
        <p:nvSpPr>
          <p:cNvPr id="14" name="Text 10"/>
          <p:cNvSpPr/>
          <p:nvPr/>
        </p:nvSpPr>
        <p:spPr>
          <a:xfrm>
            <a:off x="800100" y="1950244"/>
            <a:ext cx="22395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Cryptographic Security</a:t>
            </a:r>
            <a:endParaRPr lang="en-US" sz="900" dirty="0"/>
          </a:p>
        </p:txBody>
      </p:sp>
      <p:sp>
        <p:nvSpPr>
          <p:cNvPr id="15" name="Text 11"/>
          <p:cNvSpPr/>
          <p:nvPr/>
        </p:nvSpPr>
        <p:spPr>
          <a:xfrm>
            <a:off x="800100" y="2121694"/>
            <a:ext cx="22395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Math-based security rather than institution-based</a:t>
            </a:r>
            <a:endParaRPr lang="en-US" sz="788" dirty="0"/>
          </a:p>
        </p:txBody>
      </p:sp>
      <p:sp>
        <p:nvSpPr>
          <p:cNvPr id="16" name="Shape 12"/>
          <p:cNvSpPr/>
          <p:nvPr/>
        </p:nvSpPr>
        <p:spPr>
          <a:xfrm>
            <a:off x="457200" y="2407444"/>
            <a:ext cx="388620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3"/>
          <p:cNvSpPr/>
          <p:nvPr/>
        </p:nvSpPr>
        <p:spPr>
          <a:xfrm>
            <a:off x="514350" y="2464594"/>
            <a:ext cx="200025" cy="200025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4"/>
          <p:cNvSpPr/>
          <p:nvPr/>
        </p:nvSpPr>
        <p:spPr>
          <a:xfrm>
            <a:off x="514350" y="2464594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900" dirty="0"/>
          </a:p>
        </p:txBody>
      </p:sp>
      <p:sp>
        <p:nvSpPr>
          <p:cNvPr id="19" name="Text 15"/>
          <p:cNvSpPr/>
          <p:nvPr/>
        </p:nvSpPr>
        <p:spPr>
          <a:xfrm>
            <a:off x="800100" y="2464594"/>
            <a:ext cx="237861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Decentralization Benefits</a:t>
            </a:r>
            <a:endParaRPr lang="en-US" sz="900" dirty="0"/>
          </a:p>
        </p:txBody>
      </p:sp>
      <p:sp>
        <p:nvSpPr>
          <p:cNvPr id="20" name="Text 16"/>
          <p:cNvSpPr/>
          <p:nvPr/>
        </p:nvSpPr>
        <p:spPr>
          <a:xfrm>
            <a:off x="800100" y="2636044"/>
            <a:ext cx="237861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Resistance to censorship and single points of failure</a:t>
            </a:r>
            <a:endParaRPr lang="en-US" sz="788" dirty="0"/>
          </a:p>
        </p:txBody>
      </p:sp>
      <p:sp>
        <p:nvSpPr>
          <p:cNvPr id="21" name="Shape 17"/>
          <p:cNvSpPr/>
          <p:nvPr/>
        </p:nvSpPr>
        <p:spPr>
          <a:xfrm>
            <a:off x="457200" y="2921794"/>
            <a:ext cx="388620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18"/>
          <p:cNvSpPr/>
          <p:nvPr/>
        </p:nvSpPr>
        <p:spPr>
          <a:xfrm>
            <a:off x="514350" y="2978944"/>
            <a:ext cx="200025" cy="200025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19"/>
          <p:cNvSpPr/>
          <p:nvPr/>
        </p:nvSpPr>
        <p:spPr>
          <a:xfrm>
            <a:off x="514350" y="2978944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900" dirty="0"/>
          </a:p>
        </p:txBody>
      </p:sp>
      <p:sp>
        <p:nvSpPr>
          <p:cNvPr id="24" name="Text 20"/>
          <p:cNvSpPr/>
          <p:nvPr/>
        </p:nvSpPr>
        <p:spPr>
          <a:xfrm>
            <a:off x="800100" y="2978944"/>
            <a:ext cx="269911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Trade-offs Exist</a:t>
            </a:r>
            <a:endParaRPr lang="en-US" sz="900" dirty="0"/>
          </a:p>
        </p:txBody>
      </p:sp>
      <p:sp>
        <p:nvSpPr>
          <p:cNvPr id="25" name="Text 21"/>
          <p:cNvSpPr/>
          <p:nvPr/>
        </p:nvSpPr>
        <p:spPr>
          <a:xfrm>
            <a:off x="800100" y="3150394"/>
            <a:ext cx="269911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Scalability, energy consumption, and complexity challenges</a:t>
            </a:r>
            <a:endParaRPr lang="en-US" sz="788" dirty="0"/>
          </a:p>
        </p:txBody>
      </p:sp>
      <p:sp>
        <p:nvSpPr>
          <p:cNvPr id="26" name="Shape 22"/>
          <p:cNvSpPr/>
          <p:nvPr/>
        </p:nvSpPr>
        <p:spPr>
          <a:xfrm>
            <a:off x="457200" y="3436144"/>
            <a:ext cx="388620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23"/>
          <p:cNvSpPr/>
          <p:nvPr/>
        </p:nvSpPr>
        <p:spPr>
          <a:xfrm>
            <a:off x="514350" y="3493294"/>
            <a:ext cx="200025" cy="200025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Text 24"/>
          <p:cNvSpPr/>
          <p:nvPr/>
        </p:nvSpPr>
        <p:spPr>
          <a:xfrm>
            <a:off x="514350" y="3493294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900" dirty="0"/>
          </a:p>
        </p:txBody>
      </p:sp>
      <p:sp>
        <p:nvSpPr>
          <p:cNvPr id="29" name="Text 25"/>
          <p:cNvSpPr/>
          <p:nvPr/>
        </p:nvSpPr>
        <p:spPr>
          <a:xfrm>
            <a:off x="800100" y="3493294"/>
            <a:ext cx="21007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Rapid Evolution</a:t>
            </a:r>
            <a:endParaRPr lang="en-US" sz="900" dirty="0"/>
          </a:p>
        </p:txBody>
      </p:sp>
      <p:sp>
        <p:nvSpPr>
          <p:cNvPr id="30" name="Text 26"/>
          <p:cNvSpPr/>
          <p:nvPr/>
        </p:nvSpPr>
        <p:spPr>
          <a:xfrm>
            <a:off x="800100" y="3664744"/>
            <a:ext cx="210079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Technology continues to develop and improve</a:t>
            </a:r>
            <a:endParaRPr lang="en-US" sz="788" dirty="0"/>
          </a:p>
        </p:txBody>
      </p:sp>
      <p:sp>
        <p:nvSpPr>
          <p:cNvPr id="31" name="Shape 27"/>
          <p:cNvSpPr/>
          <p:nvPr/>
        </p:nvSpPr>
        <p:spPr>
          <a:xfrm>
            <a:off x="457200" y="4036219"/>
            <a:ext cx="3886200" cy="120015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2" name="Text 28"/>
          <p:cNvSpPr/>
          <p:nvPr/>
        </p:nvSpPr>
        <p:spPr>
          <a:xfrm>
            <a:off x="571500" y="41505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Considerations:</a:t>
            </a:r>
            <a:endParaRPr lang="en-US" sz="900" dirty="0"/>
          </a:p>
        </p:txBody>
      </p:sp>
      <p:pic>
        <p:nvPicPr>
          <p:cNvPr id="3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4407694"/>
            <a:ext cx="100013" cy="100013"/>
          </a:xfrm>
          <a:prstGeom prst="rect">
            <a:avLst/>
          </a:prstGeom>
        </p:spPr>
      </p:pic>
      <p:sp>
        <p:nvSpPr>
          <p:cNvPr id="34" name="Text 29"/>
          <p:cNvSpPr/>
          <p:nvPr/>
        </p:nvSpPr>
        <p:spPr>
          <a:xfrm>
            <a:off x="728663" y="4393406"/>
            <a:ext cx="108286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Scalability Solutions:</a:t>
            </a:r>
            <a:endParaRPr lang="en-US" sz="788" dirty="0"/>
          </a:p>
        </p:txBody>
      </p:sp>
      <p:sp>
        <p:nvSpPr>
          <p:cNvPr id="35" name="Text 30"/>
          <p:cNvSpPr/>
          <p:nvPr/>
        </p:nvSpPr>
        <p:spPr>
          <a:xfrm>
            <a:off x="1740089" y="4393406"/>
            <a:ext cx="129455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2 solutions, sharding</a:t>
            </a:r>
            <a:endParaRPr lang="en-US" sz="788" dirty="0"/>
          </a:p>
        </p:txBody>
      </p:sp>
      <p:pic>
        <p:nvPicPr>
          <p:cNvPr id="3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4607719"/>
            <a:ext cx="125016" cy="100013"/>
          </a:xfrm>
          <a:prstGeom prst="rect">
            <a:avLst/>
          </a:prstGeom>
        </p:spPr>
      </p:pic>
      <p:sp>
        <p:nvSpPr>
          <p:cNvPr id="37" name="Text 31"/>
          <p:cNvSpPr/>
          <p:nvPr/>
        </p:nvSpPr>
        <p:spPr>
          <a:xfrm>
            <a:off x="753666" y="4593431"/>
            <a:ext cx="82719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Interoperability:</a:t>
            </a:r>
            <a:endParaRPr lang="en-US" sz="788" dirty="0"/>
          </a:p>
        </p:txBody>
      </p:sp>
      <p:sp>
        <p:nvSpPr>
          <p:cNvPr id="38" name="Text 32"/>
          <p:cNvSpPr/>
          <p:nvPr/>
        </p:nvSpPr>
        <p:spPr>
          <a:xfrm>
            <a:off x="1509424" y="4593431"/>
            <a:ext cx="176676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Cross-chain communication protocols</a:t>
            </a:r>
            <a:endParaRPr lang="en-US" sz="788" dirty="0"/>
          </a:p>
        </p:txBody>
      </p:sp>
      <p:pic>
        <p:nvPicPr>
          <p:cNvPr id="3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4807744"/>
            <a:ext cx="125016" cy="100013"/>
          </a:xfrm>
          <a:prstGeom prst="rect">
            <a:avLst/>
          </a:prstGeom>
        </p:spPr>
      </p:pic>
      <p:sp>
        <p:nvSpPr>
          <p:cNvPr id="40" name="Text 33"/>
          <p:cNvSpPr/>
          <p:nvPr/>
        </p:nvSpPr>
        <p:spPr>
          <a:xfrm>
            <a:off x="753666" y="4793456"/>
            <a:ext cx="62147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Regulation:</a:t>
            </a:r>
            <a:endParaRPr lang="en-US" sz="788" dirty="0"/>
          </a:p>
        </p:txBody>
      </p:sp>
      <p:sp>
        <p:nvSpPr>
          <p:cNvPr id="41" name="Text 34"/>
          <p:cNvSpPr/>
          <p:nvPr/>
        </p:nvSpPr>
        <p:spPr>
          <a:xfrm>
            <a:off x="1303706" y="4793456"/>
            <a:ext cx="2283795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Government policies and compliance frameworks</a:t>
            </a:r>
            <a:endParaRPr lang="en-US" sz="788" dirty="0"/>
          </a:p>
        </p:txBody>
      </p:sp>
      <p:pic>
        <p:nvPicPr>
          <p:cNvPr id="4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5007769"/>
            <a:ext cx="100013" cy="100013"/>
          </a:xfrm>
          <a:prstGeom prst="rect">
            <a:avLst/>
          </a:prstGeom>
        </p:spPr>
      </p:pic>
      <p:sp>
        <p:nvSpPr>
          <p:cNvPr id="43" name="Text 35"/>
          <p:cNvSpPr/>
          <p:nvPr/>
        </p:nvSpPr>
        <p:spPr>
          <a:xfrm>
            <a:off x="728663" y="4993481"/>
            <a:ext cx="114955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Environmental Impact:</a:t>
            </a:r>
            <a:endParaRPr lang="en-US" sz="788" dirty="0"/>
          </a:p>
        </p:txBody>
      </p:sp>
      <p:sp>
        <p:nvSpPr>
          <p:cNvPr id="44" name="Text 36"/>
          <p:cNvSpPr/>
          <p:nvPr/>
        </p:nvSpPr>
        <p:spPr>
          <a:xfrm>
            <a:off x="1806783" y="4993481"/>
            <a:ext cx="171695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Sustainable consensus mechanisms</a:t>
            </a:r>
            <a:endParaRPr lang="en-US" sz="788" dirty="0"/>
          </a:p>
        </p:txBody>
      </p:sp>
      <p:sp>
        <p:nvSpPr>
          <p:cNvPr id="45" name="Shape 37"/>
          <p:cNvSpPr/>
          <p:nvPr/>
        </p:nvSpPr>
        <p:spPr>
          <a:xfrm>
            <a:off x="4800600" y="1064419"/>
            <a:ext cx="3886200" cy="25717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900" y="1207294"/>
            <a:ext cx="178594" cy="142875"/>
          </a:xfrm>
          <a:prstGeom prst="rect">
            <a:avLst/>
          </a:prstGeom>
        </p:spPr>
      </p:pic>
      <p:sp>
        <p:nvSpPr>
          <p:cNvPr id="47" name="Text 38"/>
          <p:cNvSpPr/>
          <p:nvPr/>
        </p:nvSpPr>
        <p:spPr>
          <a:xfrm>
            <a:off x="5179219" y="1178719"/>
            <a:ext cx="293516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Blockchain Visualization Demo</a:t>
            </a:r>
            <a:endParaRPr lang="en-US" sz="1125" dirty="0"/>
          </a:p>
        </p:txBody>
      </p:sp>
      <p:sp>
        <p:nvSpPr>
          <p:cNvPr id="48" name="Shape 39"/>
          <p:cNvSpPr/>
          <p:nvPr/>
        </p:nvSpPr>
        <p:spPr>
          <a:xfrm>
            <a:off x="4914900" y="1464469"/>
            <a:ext cx="3657600" cy="12858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9" name="Text 40"/>
          <p:cNvSpPr/>
          <p:nvPr/>
        </p:nvSpPr>
        <p:spPr>
          <a:xfrm>
            <a:off x="5029200" y="1578769"/>
            <a:ext cx="35004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 Screenshot Placeholder</a:t>
            </a:r>
            <a:endParaRPr lang="en-US" sz="900" dirty="0"/>
          </a:p>
        </p:txBody>
      </p:sp>
      <p:sp>
        <p:nvSpPr>
          <p:cNvPr id="50" name="Shape 41"/>
          <p:cNvSpPr/>
          <p:nvPr/>
        </p:nvSpPr>
        <p:spPr>
          <a:xfrm>
            <a:off x="5396545" y="1807369"/>
            <a:ext cx="342900" cy="34290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989" y="1921669"/>
            <a:ext cx="100013" cy="114300"/>
          </a:xfrm>
          <a:prstGeom prst="rect">
            <a:avLst/>
          </a:prstGeom>
        </p:spPr>
      </p:pic>
      <p:sp>
        <p:nvSpPr>
          <p:cNvPr id="52" name="Text 42"/>
          <p:cNvSpPr/>
          <p:nvPr/>
        </p:nvSpPr>
        <p:spPr>
          <a:xfrm>
            <a:off x="5205868" y="2178844"/>
            <a:ext cx="79571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Transaction</a:t>
            </a:r>
            <a:endParaRPr lang="en-US" sz="675" dirty="0"/>
          </a:p>
        </p:txBody>
      </p:sp>
      <p:sp>
        <p:nvSpPr>
          <p:cNvPr id="53" name="Shape 43"/>
          <p:cNvSpPr/>
          <p:nvPr/>
        </p:nvSpPr>
        <p:spPr>
          <a:xfrm>
            <a:off x="6321689" y="1807369"/>
            <a:ext cx="342900" cy="34290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8845" y="1921669"/>
            <a:ext cx="128588" cy="114300"/>
          </a:xfrm>
          <a:prstGeom prst="rect">
            <a:avLst/>
          </a:prstGeom>
        </p:spPr>
      </p:pic>
      <p:sp>
        <p:nvSpPr>
          <p:cNvPr id="55" name="Text 44"/>
          <p:cNvSpPr/>
          <p:nvPr/>
        </p:nvSpPr>
        <p:spPr>
          <a:xfrm>
            <a:off x="6283514" y="2178844"/>
            <a:ext cx="49068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Mine Block</a:t>
            </a:r>
            <a:endParaRPr lang="en-US" sz="675" dirty="0"/>
          </a:p>
        </p:txBody>
      </p:sp>
      <p:sp>
        <p:nvSpPr>
          <p:cNvPr id="56" name="Shape 45"/>
          <p:cNvSpPr/>
          <p:nvPr/>
        </p:nvSpPr>
        <p:spPr>
          <a:xfrm>
            <a:off x="7099102" y="1807369"/>
            <a:ext cx="342900" cy="342900"/>
          </a:xfrm>
          <a:prstGeom prst="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99114" y="1921669"/>
            <a:ext cx="142875" cy="114300"/>
          </a:xfrm>
          <a:prstGeom prst="rect">
            <a:avLst/>
          </a:prstGeom>
        </p:spPr>
      </p:pic>
      <p:sp>
        <p:nvSpPr>
          <p:cNvPr id="58" name="Text 46"/>
          <p:cNvSpPr/>
          <p:nvPr/>
        </p:nvSpPr>
        <p:spPr>
          <a:xfrm>
            <a:off x="7056127" y="2178844"/>
            <a:ext cx="50031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Consensus</a:t>
            </a:r>
            <a:endParaRPr lang="en-US" sz="675" dirty="0"/>
          </a:p>
        </p:txBody>
      </p:sp>
      <p:sp>
        <p:nvSpPr>
          <p:cNvPr id="59" name="Shape 47"/>
          <p:cNvSpPr/>
          <p:nvPr/>
        </p:nvSpPr>
        <p:spPr>
          <a:xfrm>
            <a:off x="7888458" y="1807369"/>
            <a:ext cx="342900" cy="342900"/>
          </a:xfrm>
          <a:prstGeom prst="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0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2758" y="1921669"/>
            <a:ext cx="114300" cy="114300"/>
          </a:xfrm>
          <a:prstGeom prst="rect">
            <a:avLst/>
          </a:prstGeom>
        </p:spPr>
      </p:pic>
      <p:sp>
        <p:nvSpPr>
          <p:cNvPr id="61" name="Text 48"/>
          <p:cNvSpPr/>
          <p:nvPr/>
        </p:nvSpPr>
        <p:spPr>
          <a:xfrm>
            <a:off x="7838368" y="2178844"/>
            <a:ext cx="51451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Parameters</a:t>
            </a:r>
            <a:endParaRPr lang="en-US" sz="675" dirty="0"/>
          </a:p>
        </p:txBody>
      </p:sp>
      <p:pic>
        <p:nvPicPr>
          <p:cNvPr id="62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2893219"/>
            <a:ext cx="100013" cy="100013"/>
          </a:xfrm>
          <a:prstGeom prst="rect">
            <a:avLst/>
          </a:prstGeom>
        </p:spPr>
      </p:pic>
      <p:sp>
        <p:nvSpPr>
          <p:cNvPr id="63" name="Text 49"/>
          <p:cNvSpPr/>
          <p:nvPr/>
        </p:nvSpPr>
        <p:spPr>
          <a:xfrm>
            <a:off x="5072063" y="2864644"/>
            <a:ext cx="174474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 the web-based simulation tool</a:t>
            </a:r>
            <a:endParaRPr lang="en-US" sz="788" dirty="0"/>
          </a:p>
        </p:txBody>
      </p:sp>
      <p:pic>
        <p:nvPicPr>
          <p:cNvPr id="6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3064669"/>
            <a:ext cx="100013" cy="100013"/>
          </a:xfrm>
          <a:prstGeom prst="rect">
            <a:avLst/>
          </a:prstGeom>
        </p:spPr>
      </p:pic>
      <p:sp>
        <p:nvSpPr>
          <p:cNvPr id="65" name="Text 50"/>
          <p:cNvSpPr/>
          <p:nvPr/>
        </p:nvSpPr>
        <p:spPr>
          <a:xfrm>
            <a:off x="5072063" y="3036094"/>
            <a:ext cx="168913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transactions and mine blocks</a:t>
            </a:r>
            <a:endParaRPr lang="en-US" sz="788" dirty="0"/>
          </a:p>
        </p:txBody>
      </p:sp>
      <p:pic>
        <p:nvPicPr>
          <p:cNvPr id="66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3236119"/>
            <a:ext cx="100013" cy="100013"/>
          </a:xfrm>
          <a:prstGeom prst="rect">
            <a:avLst/>
          </a:prstGeom>
        </p:spPr>
      </p:pic>
      <p:sp>
        <p:nvSpPr>
          <p:cNvPr id="67" name="Text 51"/>
          <p:cNvSpPr/>
          <p:nvPr/>
        </p:nvSpPr>
        <p:spPr>
          <a:xfrm>
            <a:off x="5072063" y="3207544"/>
            <a:ext cx="194477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Observe consensus mechanisms in action</a:t>
            </a:r>
            <a:endParaRPr lang="en-US" sz="788" dirty="0"/>
          </a:p>
        </p:txBody>
      </p:sp>
      <p:pic>
        <p:nvPicPr>
          <p:cNvPr id="68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3407569"/>
            <a:ext cx="100013" cy="100013"/>
          </a:xfrm>
          <a:prstGeom prst="rect">
            <a:avLst/>
          </a:prstGeom>
        </p:spPr>
      </p:pic>
      <p:sp>
        <p:nvSpPr>
          <p:cNvPr id="69" name="Text 52"/>
          <p:cNvSpPr/>
          <p:nvPr/>
        </p:nvSpPr>
        <p:spPr>
          <a:xfrm>
            <a:off x="5072063" y="3378994"/>
            <a:ext cx="169449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Experiment with network parameters</a:t>
            </a:r>
            <a:endParaRPr lang="en-US" sz="788" dirty="0"/>
          </a:p>
        </p:txBody>
      </p:sp>
      <p:sp>
        <p:nvSpPr>
          <p:cNvPr id="70" name="Shape 53"/>
          <p:cNvSpPr/>
          <p:nvPr/>
        </p:nvSpPr>
        <p:spPr>
          <a:xfrm>
            <a:off x="4800600" y="3807619"/>
            <a:ext cx="3886200" cy="2314575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1" name="Image 15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14900" y="3950494"/>
            <a:ext cx="142875" cy="142875"/>
          </a:xfrm>
          <a:prstGeom prst="rect">
            <a:avLst/>
          </a:prstGeom>
        </p:spPr>
      </p:pic>
      <p:sp>
        <p:nvSpPr>
          <p:cNvPr id="72" name="Text 54"/>
          <p:cNvSpPr/>
          <p:nvPr/>
        </p:nvSpPr>
        <p:spPr>
          <a:xfrm>
            <a:off x="5143500" y="3921919"/>
            <a:ext cx="73605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Steps</a:t>
            </a:r>
            <a:endParaRPr lang="en-US" sz="1013" dirty="0"/>
          </a:p>
        </p:txBody>
      </p:sp>
      <p:sp>
        <p:nvSpPr>
          <p:cNvPr id="73" name="Shape 55"/>
          <p:cNvSpPr/>
          <p:nvPr/>
        </p:nvSpPr>
        <p:spPr>
          <a:xfrm>
            <a:off x="4914900" y="4207669"/>
            <a:ext cx="228600" cy="228600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4" name="Image 1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57763" y="4264819"/>
            <a:ext cx="142875" cy="114300"/>
          </a:xfrm>
          <a:prstGeom prst="rect">
            <a:avLst/>
          </a:prstGeom>
        </p:spPr>
      </p:pic>
      <p:sp>
        <p:nvSpPr>
          <p:cNvPr id="75" name="Text 56"/>
          <p:cNvSpPr/>
          <p:nvPr/>
        </p:nvSpPr>
        <p:spPr>
          <a:xfrm>
            <a:off x="5229225" y="4207669"/>
            <a:ext cx="22617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Assignment</a:t>
            </a:r>
            <a:endParaRPr lang="en-US" sz="900" dirty="0"/>
          </a:p>
        </p:txBody>
      </p:sp>
      <p:sp>
        <p:nvSpPr>
          <p:cNvPr id="76" name="Text 57"/>
          <p:cNvSpPr/>
          <p:nvPr/>
        </p:nvSpPr>
        <p:spPr>
          <a:xfrm>
            <a:off x="5229225" y="4379119"/>
            <a:ext cx="22617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visualization tool to create and mine 3 blocks</a:t>
            </a:r>
            <a:endParaRPr lang="en-US" sz="788" dirty="0"/>
          </a:p>
        </p:txBody>
      </p:sp>
      <p:sp>
        <p:nvSpPr>
          <p:cNvPr id="77" name="Shape 58"/>
          <p:cNvSpPr/>
          <p:nvPr/>
        </p:nvSpPr>
        <p:spPr>
          <a:xfrm>
            <a:off x="4914900" y="4607719"/>
            <a:ext cx="228600" cy="22860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8" name="Image 1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79194" y="4664869"/>
            <a:ext cx="100013" cy="114300"/>
          </a:xfrm>
          <a:prstGeom prst="rect">
            <a:avLst/>
          </a:prstGeom>
        </p:spPr>
      </p:pic>
      <p:sp>
        <p:nvSpPr>
          <p:cNvPr id="79" name="Text 59"/>
          <p:cNvSpPr/>
          <p:nvPr/>
        </p:nvSpPr>
        <p:spPr>
          <a:xfrm>
            <a:off x="5229225" y="4607719"/>
            <a:ext cx="20505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Reading</a:t>
            </a:r>
            <a:endParaRPr lang="en-US" sz="900" dirty="0"/>
          </a:p>
        </p:txBody>
      </p:sp>
      <p:sp>
        <p:nvSpPr>
          <p:cNvPr id="80" name="Text 60"/>
          <p:cNvSpPr/>
          <p:nvPr/>
        </p:nvSpPr>
        <p:spPr>
          <a:xfrm>
            <a:off x="5229225" y="4779169"/>
            <a:ext cx="20505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Assigned papers on consensus mechanisms</a:t>
            </a:r>
            <a:endParaRPr lang="en-US" sz="788" dirty="0"/>
          </a:p>
        </p:txBody>
      </p:sp>
      <p:sp>
        <p:nvSpPr>
          <p:cNvPr id="81" name="Shape 61"/>
          <p:cNvSpPr/>
          <p:nvPr/>
        </p:nvSpPr>
        <p:spPr>
          <a:xfrm>
            <a:off x="4914900" y="5007769"/>
            <a:ext cx="228600" cy="228600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2" name="Image 18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64906" y="5064919"/>
            <a:ext cx="128588" cy="114300"/>
          </a:xfrm>
          <a:prstGeom prst="rect">
            <a:avLst/>
          </a:prstGeom>
        </p:spPr>
      </p:pic>
      <p:sp>
        <p:nvSpPr>
          <p:cNvPr id="83" name="Text 62"/>
          <p:cNvSpPr/>
          <p:nvPr/>
        </p:nvSpPr>
        <p:spPr>
          <a:xfrm>
            <a:off x="5229225" y="5007769"/>
            <a:ext cx="232294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</a:t>
            </a:r>
            <a:endParaRPr lang="en-US" sz="900" dirty="0"/>
          </a:p>
        </p:txBody>
      </p:sp>
      <p:sp>
        <p:nvSpPr>
          <p:cNvPr id="84" name="Text 63"/>
          <p:cNvSpPr/>
          <p:nvPr/>
        </p:nvSpPr>
        <p:spPr>
          <a:xfrm>
            <a:off x="5229225" y="5179219"/>
            <a:ext cx="23229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Design blockchain application for specific use case</a:t>
            </a:r>
            <a:endParaRPr lang="en-US" sz="788" dirty="0"/>
          </a:p>
        </p:txBody>
      </p:sp>
      <p:sp>
        <p:nvSpPr>
          <p:cNvPr id="85" name="Text 64"/>
          <p:cNvSpPr/>
          <p:nvPr/>
        </p:nvSpPr>
        <p:spPr>
          <a:xfrm>
            <a:off x="6565023" y="5664994"/>
            <a:ext cx="42879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QR Code</a:t>
            </a:r>
            <a:endParaRPr lang="en-US" sz="675" dirty="0"/>
          </a:p>
        </p:txBody>
      </p:sp>
      <p:sp>
        <p:nvSpPr>
          <p:cNvPr id="86" name="Text 65"/>
          <p:cNvSpPr/>
          <p:nvPr/>
        </p:nvSpPr>
        <p:spPr>
          <a:xfrm>
            <a:off x="285750" y="6286500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87" name="Text 66"/>
          <p:cNvSpPr/>
          <p:nvPr/>
        </p:nvSpPr>
        <p:spPr>
          <a:xfrm>
            <a:off x="8552436" y="6286500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8</a:t>
            </a:r>
            <a:endParaRPr lang="en-US" sz="78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10790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5" y="646509"/>
            <a:ext cx="857250" cy="85725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393170" y="1914525"/>
            <a:ext cx="242909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337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Questions?</a:t>
            </a:r>
            <a:endParaRPr lang="en-US" sz="3375" dirty="0"/>
          </a:p>
        </p:txBody>
      </p:sp>
      <p:sp>
        <p:nvSpPr>
          <p:cNvPr id="6" name="Text 1"/>
          <p:cNvSpPr/>
          <p:nvPr/>
        </p:nvSpPr>
        <p:spPr>
          <a:xfrm>
            <a:off x="3662623" y="2807494"/>
            <a:ext cx="189016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 for your attention!</a:t>
            </a:r>
            <a:endParaRPr lang="en-US" sz="1125" dirty="0"/>
          </a:p>
        </p:txBody>
      </p:sp>
      <p:sp>
        <p:nvSpPr>
          <p:cNvPr id="7" name="Shape 2"/>
          <p:cNvSpPr/>
          <p:nvPr/>
        </p:nvSpPr>
        <p:spPr>
          <a:xfrm>
            <a:off x="1828800" y="3464719"/>
            <a:ext cx="5486400" cy="181451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2000250" y="3636169"/>
            <a:ext cx="52149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Contact Information</a:t>
            </a:r>
            <a:endParaRPr lang="en-US" sz="1125" dirty="0"/>
          </a:p>
        </p:txBody>
      </p:sp>
      <p:sp>
        <p:nvSpPr>
          <p:cNvPr id="9" name="Shape 4"/>
          <p:cNvSpPr/>
          <p:nvPr/>
        </p:nvSpPr>
        <p:spPr>
          <a:xfrm>
            <a:off x="2000250" y="3979069"/>
            <a:ext cx="257175" cy="257175"/>
          </a:xfrm>
          <a:prstGeom prst="ellipse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688" y="4050506"/>
            <a:ext cx="114300" cy="1143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43150" y="3950494"/>
            <a:ext cx="11494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Email</a:t>
            </a:r>
            <a:endParaRPr lang="en-US" sz="900" dirty="0"/>
          </a:p>
        </p:txBody>
      </p:sp>
      <p:sp>
        <p:nvSpPr>
          <p:cNvPr id="12" name="Text 6"/>
          <p:cNvSpPr/>
          <p:nvPr/>
        </p:nvSpPr>
        <p:spPr>
          <a:xfrm>
            <a:off x="2343150" y="4132755"/>
            <a:ext cx="888064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cs typeface="Arial" pitchFamily="34" charset="-120"/>
              </a:rPr>
              <a:t>kmkhol@gmail.com</a:t>
            </a:r>
            <a:endParaRPr lang="en-US" sz="788" dirty="0"/>
          </a:p>
        </p:txBody>
      </p:sp>
      <p:sp>
        <p:nvSpPr>
          <p:cNvPr id="13" name="Shape 7"/>
          <p:cNvSpPr/>
          <p:nvPr/>
        </p:nvSpPr>
        <p:spPr>
          <a:xfrm>
            <a:off x="2000250" y="4364831"/>
            <a:ext cx="257175" cy="257175"/>
          </a:xfrm>
          <a:prstGeom prst="ellipse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688" y="4436269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343150" y="4336256"/>
            <a:ext cx="19780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Office Hours</a:t>
            </a:r>
            <a:endParaRPr lang="en-US" sz="900" dirty="0"/>
          </a:p>
        </p:txBody>
      </p:sp>
      <p:sp>
        <p:nvSpPr>
          <p:cNvPr id="16" name="Text 9"/>
          <p:cNvSpPr/>
          <p:nvPr/>
        </p:nvSpPr>
        <p:spPr>
          <a:xfrm>
            <a:off x="2343150" y="4507706"/>
            <a:ext cx="197809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Tuesdays &amp; Thursdays, 2:00 PM - 4:00 PM</a:t>
            </a:r>
            <a:endParaRPr lang="en-US" sz="788" dirty="0"/>
          </a:p>
        </p:txBody>
      </p:sp>
      <p:sp>
        <p:nvSpPr>
          <p:cNvPr id="17" name="Shape 10"/>
          <p:cNvSpPr/>
          <p:nvPr/>
        </p:nvSpPr>
        <p:spPr>
          <a:xfrm>
            <a:off x="2000250" y="4750594"/>
            <a:ext cx="257175" cy="257175"/>
          </a:xfrm>
          <a:prstGeom prst="ellipse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688" y="4822031"/>
            <a:ext cx="114300" cy="11430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2343150" y="4722019"/>
            <a:ext cx="175387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Course Website</a:t>
            </a:r>
            <a:endParaRPr lang="en-US" sz="900" dirty="0"/>
          </a:p>
        </p:txBody>
      </p:sp>
      <p:sp>
        <p:nvSpPr>
          <p:cNvPr id="20" name="Text 12"/>
          <p:cNvSpPr/>
          <p:nvPr/>
        </p:nvSpPr>
        <p:spPr>
          <a:xfrm>
            <a:off x="2343150" y="4904280"/>
            <a:ext cx="1753874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www.anu.edu.jo</a:t>
            </a:r>
            <a:endParaRPr lang="en-US" sz="788" dirty="0"/>
          </a:p>
        </p:txBody>
      </p:sp>
      <p:sp>
        <p:nvSpPr>
          <p:cNvPr id="21" name="Text 13"/>
          <p:cNvSpPr/>
          <p:nvPr/>
        </p:nvSpPr>
        <p:spPr>
          <a:xfrm>
            <a:off x="3045861" y="5507831"/>
            <a:ext cx="31236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References and additional resources available on the course website</a:t>
            </a:r>
            <a:endParaRPr lang="en-US" sz="788" dirty="0"/>
          </a:p>
        </p:txBody>
      </p:sp>
      <p:sp>
        <p:nvSpPr>
          <p:cNvPr id="22" name="Text 14"/>
          <p:cNvSpPr/>
          <p:nvPr/>
        </p:nvSpPr>
        <p:spPr>
          <a:xfrm>
            <a:off x="285750" y="5815013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23" name="Text 15"/>
          <p:cNvSpPr/>
          <p:nvPr/>
        </p:nvSpPr>
        <p:spPr>
          <a:xfrm>
            <a:off x="8552436" y="5815013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9</a:t>
            </a:r>
            <a:endParaRPr lang="en-US" sz="7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972</Words>
  <Application>Microsoft Office PowerPoint</Application>
  <PresentationFormat>On-screen Show (16:9)</PresentationFormat>
  <Paragraphs>314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mohammed  Musaed</cp:lastModifiedBy>
  <cp:revision>7</cp:revision>
  <dcterms:created xsi:type="dcterms:W3CDTF">2025-06-01T21:23:43Z</dcterms:created>
  <dcterms:modified xsi:type="dcterms:W3CDTF">2025-06-01T21:31:21Z</dcterms:modified>
</cp:coreProperties>
</file>