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9492-0571-4EB8-B854-5992D1DB483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0F519-20E3-4939-8523-A468B501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F519-20E3-4939-8523-A468B5013E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E4BB-F69F-45F9-9A74-EB368BF6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ED53-E9ED-4017-9AEA-DB509939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C4BB-3426-45A7-B9D2-5D356EC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92AE-9F74-48D4-8CD2-BFD9969D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744B-48EC-4DBB-9CD5-707164F4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80E0-380F-410F-B28A-910894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98722-23ED-41E1-9304-058E53BD0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E423-A4B0-46B2-9F26-328C7CEE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0AD6-5F65-4BF5-9A8C-FD1527CD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A168-1D2A-439D-A9BD-6C8F77D0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1281-C77E-42F0-AFB5-1EA7A2E08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830EA-8290-4ECF-8FF4-09F5D401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1D46-2E46-4A6F-A1E8-259B64CE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F24D-6291-4625-8E90-2344E177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BD5F-12AB-43CF-BDCC-961C5B6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FA3B-5D91-4961-A3D3-F89A330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5207-82D2-4E13-87EC-D3AF5179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5EFF-C78D-4E60-B184-A3902434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C953-1855-47B7-A470-685B6812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54F7-E21B-422D-B112-285E2DE1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86B5-47A1-4E57-AB97-E17EA6C6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A176-5ABA-4A75-AAA8-5D01B1D3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2039-276A-4986-A782-B522EE10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130E-D476-49DE-9039-CE68C707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184B-F0E3-456E-A5C6-DDD6D4CB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071-3D2F-400C-B5F0-6FD02FBA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23AD-A6FB-4E2E-864A-0BFCF58E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A3285-03EE-47B7-906D-034B9D93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C2CE4-8C64-4A59-8D3D-23508180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1725-3183-402B-ACF4-653203A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90DB-2C0E-40BF-9940-3E363102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7BB5-39F9-427E-BCD3-6886654F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C6963-37EF-4E7D-AEC6-6F669A23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E9612-C8D0-4604-BA6C-0CCC906D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51C5C-4BCE-4249-9D57-BABAD873C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4052D-7844-4966-97E4-E937B4294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EEEA5-C8F2-4D3C-80D9-5542321F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B03D-C475-4C09-B26C-EA1B8348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C8545-95D4-4D71-96AC-6C33FA0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5E63-54DE-40A0-B21E-2AC4232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0D37D-9246-46DC-9842-BF53951F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8D114-E1DC-4316-8F0D-2106420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EDB00-1B48-4AF2-985C-395D6D8D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AC745-8CD0-4F9C-8710-934BA6F0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9409E-F597-4ECE-9D53-E0C5BB54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02FEB-BBFC-4E89-902C-3FAF1A86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199F-C3CC-455C-8D59-60A5C52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39F-128F-4287-8847-EB4DA560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EABF8-E15B-4B22-9C42-6E672E0D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8797-AD31-45F2-9595-AFA63E9B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03261-54BA-4A62-B8F7-8C118255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18E82-7F53-4A8B-B4BA-7074C35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BADA-F061-4F90-9C1C-57C0608C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F0BD2-2072-48A7-A3EF-E5C918296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A22B7-90DC-4BB9-8591-B6348C1E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94B78-2333-4A02-8295-4C115585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32C1-CE66-425B-B90A-B51E7E2B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37637-39B1-46CA-BA19-AC3882DE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128B5-417F-4F37-9902-83F17CBD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EE76-A4BD-4F2B-BF1A-684CAB41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0D53-862B-4E3F-B2AA-7D8141B82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90FC-1FB7-4405-82C5-01942936757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83F6-6354-4C19-A047-99870A9B3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AF48-D4EE-4AB1-8621-C503A680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90AC-BB0E-4E70-B57C-4827FD606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107D00-2B7F-4E0F-8B49-693E2E186C8C}"/>
              </a:ext>
            </a:extLst>
          </p:cNvPr>
          <p:cNvSpPr/>
          <p:nvPr/>
        </p:nvSpPr>
        <p:spPr>
          <a:xfrm>
            <a:off x="142874" y="509562"/>
            <a:ext cx="8134351" cy="1062064"/>
          </a:xfrm>
          <a:custGeom>
            <a:avLst/>
            <a:gdLst>
              <a:gd name="connsiteX0" fmla="*/ 7856379 w 8231806"/>
              <a:gd name="connsiteY0" fmla="*/ 1502229 h 1567543"/>
              <a:gd name="connsiteX1" fmla="*/ 7903032 w 8231806"/>
              <a:gd name="connsiteY1" fmla="*/ 1511559 h 1567543"/>
              <a:gd name="connsiteX2" fmla="*/ 8210942 w 8231806"/>
              <a:gd name="connsiteY2" fmla="*/ 1222310 h 1567543"/>
              <a:gd name="connsiteX3" fmla="*/ 8229603 w 8231806"/>
              <a:gd name="connsiteY3" fmla="*/ 1017037 h 1567543"/>
              <a:gd name="connsiteX4" fmla="*/ 7987007 w 8231806"/>
              <a:gd name="connsiteY4" fmla="*/ 597159 h 1567543"/>
              <a:gd name="connsiteX5" fmla="*/ 7483154 w 8231806"/>
              <a:gd name="connsiteY5" fmla="*/ 354564 h 1567543"/>
              <a:gd name="connsiteX6" fmla="*/ 6802020 w 8231806"/>
              <a:gd name="connsiteY6" fmla="*/ 214604 h 1567543"/>
              <a:gd name="connsiteX7" fmla="*/ 5934273 w 8231806"/>
              <a:gd name="connsiteY7" fmla="*/ 37323 h 1567543"/>
              <a:gd name="connsiteX8" fmla="*/ 5131840 w 8231806"/>
              <a:gd name="connsiteY8" fmla="*/ 0 h 1567543"/>
              <a:gd name="connsiteX9" fmla="*/ 2062069 w 8231806"/>
              <a:gd name="connsiteY9" fmla="*/ 18661 h 1567543"/>
              <a:gd name="connsiteX10" fmla="*/ 1735497 w 8231806"/>
              <a:gd name="connsiteY10" fmla="*/ 83976 h 1567543"/>
              <a:gd name="connsiteX11" fmla="*/ 1222313 w 8231806"/>
              <a:gd name="connsiteY11" fmla="*/ 195943 h 1567543"/>
              <a:gd name="connsiteX12" fmla="*/ 1017040 w 8231806"/>
              <a:gd name="connsiteY12" fmla="*/ 242596 h 1567543"/>
              <a:gd name="connsiteX13" fmla="*/ 858420 w 8231806"/>
              <a:gd name="connsiteY13" fmla="*/ 270588 h 1567543"/>
              <a:gd name="connsiteX14" fmla="*/ 643815 w 8231806"/>
              <a:gd name="connsiteY14" fmla="*/ 345233 h 1567543"/>
              <a:gd name="connsiteX15" fmla="*/ 223938 w 8231806"/>
              <a:gd name="connsiteY15" fmla="*/ 531845 h 1567543"/>
              <a:gd name="connsiteX16" fmla="*/ 18664 w 8231806"/>
              <a:gd name="connsiteY16" fmla="*/ 774441 h 1567543"/>
              <a:gd name="connsiteX17" fmla="*/ 186615 w 8231806"/>
              <a:gd name="connsiteY17" fmla="*/ 1101013 h 1567543"/>
              <a:gd name="connsiteX18" fmla="*/ 419881 w 8231806"/>
              <a:gd name="connsiteY18" fmla="*/ 1390261 h 1567543"/>
              <a:gd name="connsiteX19" fmla="*/ 746452 w 8231806"/>
              <a:gd name="connsiteY19" fmla="*/ 1558213 h 1567543"/>
              <a:gd name="connsiteX20" fmla="*/ 793105 w 8231806"/>
              <a:gd name="connsiteY20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31806" h="1567543">
                <a:moveTo>
                  <a:pt x="7856379" y="1502229"/>
                </a:moveTo>
                <a:cubicBezTo>
                  <a:pt x="7871930" y="1505339"/>
                  <a:pt x="7887874" y="1516223"/>
                  <a:pt x="7903032" y="1511559"/>
                </a:cubicBezTo>
                <a:cubicBezTo>
                  <a:pt x="8149414" y="1435749"/>
                  <a:pt x="8088201" y="1447336"/>
                  <a:pt x="8210942" y="1222310"/>
                </a:cubicBezTo>
                <a:cubicBezTo>
                  <a:pt x="8217162" y="1153886"/>
                  <a:pt x="8238684" y="1085141"/>
                  <a:pt x="8229603" y="1017037"/>
                </a:cubicBezTo>
                <a:cubicBezTo>
                  <a:pt x="8208272" y="857052"/>
                  <a:pt x="8106783" y="699824"/>
                  <a:pt x="7987007" y="597159"/>
                </a:cubicBezTo>
                <a:cubicBezTo>
                  <a:pt x="7880286" y="505683"/>
                  <a:pt x="7606056" y="394210"/>
                  <a:pt x="7483154" y="354564"/>
                </a:cubicBezTo>
                <a:cubicBezTo>
                  <a:pt x="7228997" y="272578"/>
                  <a:pt x="7071432" y="266878"/>
                  <a:pt x="6802020" y="214604"/>
                </a:cubicBezTo>
                <a:cubicBezTo>
                  <a:pt x="6512201" y="158371"/>
                  <a:pt x="6228477" y="61840"/>
                  <a:pt x="5934273" y="37323"/>
                </a:cubicBezTo>
                <a:cubicBezTo>
                  <a:pt x="5443367" y="-3586"/>
                  <a:pt x="5710704" y="11578"/>
                  <a:pt x="5131840" y="0"/>
                </a:cubicBezTo>
                <a:lnTo>
                  <a:pt x="2062069" y="18661"/>
                </a:lnTo>
                <a:cubicBezTo>
                  <a:pt x="1951090" y="21405"/>
                  <a:pt x="1844720" y="64117"/>
                  <a:pt x="1735497" y="83976"/>
                </a:cubicBezTo>
                <a:cubicBezTo>
                  <a:pt x="1118980" y="196071"/>
                  <a:pt x="1739447" y="61039"/>
                  <a:pt x="1222313" y="195943"/>
                </a:cubicBezTo>
                <a:cubicBezTo>
                  <a:pt x="1154416" y="213655"/>
                  <a:pt x="1085778" y="228496"/>
                  <a:pt x="1017040" y="242596"/>
                </a:cubicBezTo>
                <a:cubicBezTo>
                  <a:pt x="964445" y="253385"/>
                  <a:pt x="910188" y="256352"/>
                  <a:pt x="858420" y="270588"/>
                </a:cubicBezTo>
                <a:cubicBezTo>
                  <a:pt x="785392" y="290671"/>
                  <a:pt x="716011" y="322341"/>
                  <a:pt x="643815" y="345233"/>
                </a:cubicBezTo>
                <a:cubicBezTo>
                  <a:pt x="476503" y="398283"/>
                  <a:pt x="372567" y="395601"/>
                  <a:pt x="223938" y="531845"/>
                </a:cubicBezTo>
                <a:cubicBezTo>
                  <a:pt x="70639" y="672370"/>
                  <a:pt x="140056" y="592355"/>
                  <a:pt x="18664" y="774441"/>
                </a:cubicBezTo>
                <a:cubicBezTo>
                  <a:pt x="-16879" y="1005477"/>
                  <a:pt x="-21137" y="824012"/>
                  <a:pt x="186615" y="1101013"/>
                </a:cubicBezTo>
                <a:cubicBezTo>
                  <a:pt x="200507" y="1119536"/>
                  <a:pt x="365732" y="1352038"/>
                  <a:pt x="419881" y="1390261"/>
                </a:cubicBezTo>
                <a:cubicBezTo>
                  <a:pt x="451609" y="1412657"/>
                  <a:pt x="666249" y="1528137"/>
                  <a:pt x="746452" y="1558213"/>
                </a:cubicBezTo>
                <a:cubicBezTo>
                  <a:pt x="761301" y="1563781"/>
                  <a:pt x="777554" y="1564433"/>
                  <a:pt x="793105" y="15675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E5B3B2-401C-497C-9044-B25E61850D76}"/>
              </a:ext>
            </a:extLst>
          </p:cNvPr>
          <p:cNvSpPr/>
          <p:nvPr/>
        </p:nvSpPr>
        <p:spPr>
          <a:xfrm>
            <a:off x="3309007" y="242692"/>
            <a:ext cx="1507016" cy="40121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A46BC-16EA-4CAB-9200-C78C1525B0AF}"/>
              </a:ext>
            </a:extLst>
          </p:cNvPr>
          <p:cNvSpPr/>
          <p:nvPr/>
        </p:nvSpPr>
        <p:spPr>
          <a:xfrm>
            <a:off x="831254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45D883-235E-4F64-BE7F-345D9E083B2E}"/>
              </a:ext>
            </a:extLst>
          </p:cNvPr>
          <p:cNvSpPr/>
          <p:nvPr/>
        </p:nvSpPr>
        <p:spPr>
          <a:xfrm>
            <a:off x="863513" y="2355162"/>
            <a:ext cx="129600" cy="1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D73713-6884-469B-9B48-E5EDBC0163C0}"/>
              </a:ext>
            </a:extLst>
          </p:cNvPr>
          <p:cNvSpPr/>
          <p:nvPr/>
        </p:nvSpPr>
        <p:spPr>
          <a:xfrm>
            <a:off x="1462209" y="1573786"/>
            <a:ext cx="129600" cy="1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DF6355-7559-4526-A673-80A9BEFF7C33}"/>
              </a:ext>
            </a:extLst>
          </p:cNvPr>
          <p:cNvSpPr/>
          <p:nvPr/>
        </p:nvSpPr>
        <p:spPr>
          <a:xfrm>
            <a:off x="1197820" y="1960945"/>
            <a:ext cx="58490" cy="65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E9B008-7CEC-43F4-A8B7-5957CA069963}"/>
              </a:ext>
            </a:extLst>
          </p:cNvPr>
          <p:cNvSpPr/>
          <p:nvPr/>
        </p:nvSpPr>
        <p:spPr>
          <a:xfrm>
            <a:off x="2739429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6219CC-1B57-4905-99B3-60FDB8A81FE0}"/>
              </a:ext>
            </a:extLst>
          </p:cNvPr>
          <p:cNvSpPr/>
          <p:nvPr/>
        </p:nvSpPr>
        <p:spPr>
          <a:xfrm>
            <a:off x="3380653" y="2375252"/>
            <a:ext cx="129600" cy="1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C42CC0-BDEB-4CE9-9DA7-05FFF057F5DF}"/>
              </a:ext>
            </a:extLst>
          </p:cNvPr>
          <p:cNvSpPr/>
          <p:nvPr/>
        </p:nvSpPr>
        <p:spPr>
          <a:xfrm>
            <a:off x="2771688" y="1564261"/>
            <a:ext cx="129600" cy="1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E6B6A8-8313-4F17-91A5-BF15070F46DD}"/>
              </a:ext>
            </a:extLst>
          </p:cNvPr>
          <p:cNvSpPr/>
          <p:nvPr/>
        </p:nvSpPr>
        <p:spPr>
          <a:xfrm>
            <a:off x="3105995" y="1960945"/>
            <a:ext cx="58490" cy="65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883609-D936-4C2D-8D2C-8535D5DF9D21}"/>
              </a:ext>
            </a:extLst>
          </p:cNvPr>
          <p:cNvSpPr/>
          <p:nvPr/>
        </p:nvSpPr>
        <p:spPr>
          <a:xfrm>
            <a:off x="4541699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61F292-4D48-41CA-9842-B32FFE036E5E}"/>
              </a:ext>
            </a:extLst>
          </p:cNvPr>
          <p:cNvSpPr/>
          <p:nvPr/>
        </p:nvSpPr>
        <p:spPr>
          <a:xfrm>
            <a:off x="5182923" y="2375252"/>
            <a:ext cx="129600" cy="12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A4515-CDBA-43F1-B4F0-B5DF5C9B8CEC}"/>
              </a:ext>
            </a:extLst>
          </p:cNvPr>
          <p:cNvSpPr/>
          <p:nvPr/>
        </p:nvSpPr>
        <p:spPr>
          <a:xfrm>
            <a:off x="4566338" y="1564261"/>
            <a:ext cx="129600" cy="12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E86604-089F-4DE6-9D99-5D34A35A2DB8}"/>
              </a:ext>
            </a:extLst>
          </p:cNvPr>
          <p:cNvSpPr/>
          <p:nvPr/>
        </p:nvSpPr>
        <p:spPr>
          <a:xfrm>
            <a:off x="4908265" y="1960945"/>
            <a:ext cx="58490" cy="658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1AE79A-971E-4C3E-83E3-B2CBB3E4FF8D}"/>
              </a:ext>
            </a:extLst>
          </p:cNvPr>
          <p:cNvSpPr/>
          <p:nvPr/>
        </p:nvSpPr>
        <p:spPr>
          <a:xfrm>
            <a:off x="1786929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335D35-8D29-49DC-B9C3-3AB064930784}"/>
              </a:ext>
            </a:extLst>
          </p:cNvPr>
          <p:cNvSpPr/>
          <p:nvPr/>
        </p:nvSpPr>
        <p:spPr>
          <a:xfrm>
            <a:off x="2153495" y="1960945"/>
            <a:ext cx="58490" cy="65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BF55E2-25E2-453E-8C3F-25746CAB047B}"/>
              </a:ext>
            </a:extLst>
          </p:cNvPr>
          <p:cNvSpPr/>
          <p:nvPr/>
        </p:nvSpPr>
        <p:spPr>
          <a:xfrm>
            <a:off x="5416457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E1334E-CBCF-40E9-BFF4-128B986F2A8B}"/>
              </a:ext>
            </a:extLst>
          </p:cNvPr>
          <p:cNvSpPr/>
          <p:nvPr/>
        </p:nvSpPr>
        <p:spPr>
          <a:xfrm>
            <a:off x="5783023" y="1960945"/>
            <a:ext cx="58490" cy="658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1BD704-C127-4FD6-89EF-F75C3345F698}"/>
              </a:ext>
            </a:extLst>
          </p:cNvPr>
          <p:cNvSpPr/>
          <p:nvPr/>
        </p:nvSpPr>
        <p:spPr>
          <a:xfrm>
            <a:off x="6334939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DAC4C2-774E-42A3-90F7-A864263D9DDF}"/>
              </a:ext>
            </a:extLst>
          </p:cNvPr>
          <p:cNvSpPr/>
          <p:nvPr/>
        </p:nvSpPr>
        <p:spPr>
          <a:xfrm>
            <a:off x="6369213" y="2375252"/>
            <a:ext cx="129600" cy="12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579234-D22F-4C0D-B918-CDB05C891E4D}"/>
              </a:ext>
            </a:extLst>
          </p:cNvPr>
          <p:cNvSpPr/>
          <p:nvPr/>
        </p:nvSpPr>
        <p:spPr>
          <a:xfrm>
            <a:off x="6946649" y="1564261"/>
            <a:ext cx="129600" cy="12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64C49F-D775-4F9F-B42F-0302AC580AD4}"/>
              </a:ext>
            </a:extLst>
          </p:cNvPr>
          <p:cNvSpPr/>
          <p:nvPr/>
        </p:nvSpPr>
        <p:spPr>
          <a:xfrm>
            <a:off x="6701505" y="1960945"/>
            <a:ext cx="58490" cy="658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14A1A9C-14A6-4722-831B-C53FAD635BF5}"/>
              </a:ext>
            </a:extLst>
          </p:cNvPr>
          <p:cNvSpPr/>
          <p:nvPr/>
        </p:nvSpPr>
        <p:spPr>
          <a:xfrm>
            <a:off x="7220206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A5F6252-B097-4F91-9E55-EA171813D7CD}"/>
              </a:ext>
            </a:extLst>
          </p:cNvPr>
          <p:cNvSpPr/>
          <p:nvPr/>
        </p:nvSpPr>
        <p:spPr>
          <a:xfrm>
            <a:off x="7586772" y="1960945"/>
            <a:ext cx="58490" cy="658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0D4058-4CCB-4949-9588-36BE886D7FE2}"/>
              </a:ext>
            </a:extLst>
          </p:cNvPr>
          <p:cNvSpPr/>
          <p:nvPr/>
        </p:nvSpPr>
        <p:spPr>
          <a:xfrm>
            <a:off x="3618409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1E61A3-436B-4945-AA77-0FE7EE97E9E3}"/>
              </a:ext>
            </a:extLst>
          </p:cNvPr>
          <p:cNvSpPr/>
          <p:nvPr/>
        </p:nvSpPr>
        <p:spPr>
          <a:xfrm>
            <a:off x="3984975" y="1960945"/>
            <a:ext cx="58490" cy="65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A46BC-16EA-4CAB-9200-C78C1525B0AF}"/>
              </a:ext>
            </a:extLst>
          </p:cNvPr>
          <p:cNvSpPr/>
          <p:nvPr/>
        </p:nvSpPr>
        <p:spPr>
          <a:xfrm>
            <a:off x="8098829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45D883-235E-4F64-BE7F-345D9E083B2E}"/>
              </a:ext>
            </a:extLst>
          </p:cNvPr>
          <p:cNvSpPr/>
          <p:nvPr/>
        </p:nvSpPr>
        <p:spPr>
          <a:xfrm>
            <a:off x="8131088" y="2355162"/>
            <a:ext cx="129600" cy="1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73713-6884-469B-9B48-E5EDBC0163C0}"/>
              </a:ext>
            </a:extLst>
          </p:cNvPr>
          <p:cNvSpPr/>
          <p:nvPr/>
        </p:nvSpPr>
        <p:spPr>
          <a:xfrm>
            <a:off x="8729784" y="1573786"/>
            <a:ext cx="129600" cy="1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DF6355-7559-4526-A673-80A9BEFF7C33}"/>
              </a:ext>
            </a:extLst>
          </p:cNvPr>
          <p:cNvSpPr/>
          <p:nvPr/>
        </p:nvSpPr>
        <p:spPr>
          <a:xfrm>
            <a:off x="8465395" y="1960945"/>
            <a:ext cx="58490" cy="65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AE79A-971E-4C3E-83E3-B2CBB3E4FF8D}"/>
              </a:ext>
            </a:extLst>
          </p:cNvPr>
          <p:cNvSpPr/>
          <p:nvPr/>
        </p:nvSpPr>
        <p:spPr>
          <a:xfrm>
            <a:off x="9054504" y="1519036"/>
            <a:ext cx="796925" cy="102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335D35-8D29-49DC-B9C3-3AB064930784}"/>
              </a:ext>
            </a:extLst>
          </p:cNvPr>
          <p:cNvSpPr/>
          <p:nvPr/>
        </p:nvSpPr>
        <p:spPr>
          <a:xfrm>
            <a:off x="9421070" y="1960945"/>
            <a:ext cx="58490" cy="65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15525" y="2066925"/>
            <a:ext cx="2905125" cy="7524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150" dirty="0" smtClean="0">
                <a:solidFill>
                  <a:schemeClr val="tx1"/>
                </a:solidFill>
              </a:rPr>
              <a:t>………………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6749" y="2657475"/>
            <a:ext cx="981075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Short ‘j’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86049" y="2657475"/>
            <a:ext cx="981075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Long ‘j’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95799" y="2657475"/>
            <a:ext cx="981075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Short ‘k’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57924" y="2657475"/>
            <a:ext cx="981075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Long ‘k’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1000" y="3576637"/>
            <a:ext cx="1514475" cy="7239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&lt;200 </a:t>
            </a:r>
            <a:r>
              <a:rPr lang="en-US" dirty="0" err="1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19325" y="3576637"/>
            <a:ext cx="1828800" cy="7239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200&lt;x&lt;700 </a:t>
            </a:r>
            <a:r>
              <a:rPr lang="en-US" dirty="0" err="1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19575" y="3567112"/>
            <a:ext cx="1514475" cy="7239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&lt;200 </a:t>
            </a:r>
            <a:r>
              <a:rPr lang="en-US" dirty="0" err="1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34075" y="3557587"/>
            <a:ext cx="1828800" cy="7239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200&lt;x&lt;700 </a:t>
            </a:r>
            <a:r>
              <a:rPr lang="en-US" dirty="0" err="1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14400" y="4300536"/>
            <a:ext cx="9286875" cy="219551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Press durations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will be trained beforehand with a simple interface using visual feedback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Different presses will be trained in exogenous task until +%95 correct rate is obtained and sustained for 5 subsequent reversals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Standard response locked EEG with cued response locked EEG will be compared to investigate if task demands significantly alter the signals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409" y="1470431"/>
            <a:ext cx="3766242" cy="697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Baseline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516" y="2321456"/>
            <a:ext cx="3739081" cy="4399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• Ensure participants understood reversals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Experienced 2 reversals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endogenous (3 min)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Get reversal rates for upcoming sessions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8890" y="1470431"/>
            <a:ext cx="3766242" cy="6971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 1 (Standard)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6997" y="2321456"/>
            <a:ext cx="3739081" cy="4399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• Train exogenous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</a:t>
            </a:r>
            <a:r>
              <a:rPr lang="en-US" sz="2400" dirty="0">
                <a:solidFill>
                  <a:schemeClr val="tx1"/>
                </a:solidFill>
              </a:rPr>
              <a:t>exogenous (8 min)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endogenous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endogenous (8 min)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2265" y="1470431"/>
            <a:ext cx="3766242" cy="697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 2 (Color Cue)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0372" y="2321456"/>
            <a:ext cx="3739081" cy="4399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• Train button response durations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exogenous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</a:t>
            </a:r>
            <a:r>
              <a:rPr lang="en-US" sz="2400" dirty="0">
                <a:solidFill>
                  <a:schemeClr val="tx1"/>
                </a:solidFill>
              </a:rPr>
              <a:t>exogenous (8 min)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endogenous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endogenous (8 min)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780" y="181069"/>
            <a:ext cx="11307778" cy="106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FIRST EXPERIMENT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409" y="1470431"/>
            <a:ext cx="3766242" cy="697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Baseline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516" y="2321456"/>
            <a:ext cx="3739081" cy="4399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• Ensure participants understood reversals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Experienced 2 reversals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endogenous (3 min)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Get reversal rates for upcoming sessions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8890" y="1470431"/>
            <a:ext cx="3766242" cy="6971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 1 (</a:t>
            </a:r>
            <a:r>
              <a:rPr lang="en-US" sz="2400" dirty="0" err="1" smtClean="0">
                <a:solidFill>
                  <a:schemeClr val="tx1"/>
                </a:solidFill>
              </a:rPr>
              <a:t>Direction+Position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6997" y="2321456"/>
            <a:ext cx="3739081" cy="4399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• Train button response durations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exogenous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</a:t>
            </a:r>
            <a:r>
              <a:rPr lang="en-US" sz="2400" dirty="0">
                <a:solidFill>
                  <a:schemeClr val="tx1"/>
                </a:solidFill>
              </a:rPr>
              <a:t>exogenous (8 min)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endogenous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endogenous (8 min) </a:t>
            </a:r>
          </a:p>
          <a:p>
            <a:endParaRPr lang="en-US" sz="1600" i="1" dirty="0">
              <a:solidFill>
                <a:srgbClr val="FF0000"/>
              </a:solidFill>
            </a:endParaRPr>
          </a:p>
          <a:p>
            <a:r>
              <a:rPr lang="en-US" sz="1600" i="1" dirty="0">
                <a:solidFill>
                  <a:srgbClr val="FF0000"/>
                </a:solidFill>
              </a:rPr>
              <a:t> +2 WM load by direction and position information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2265" y="1470431"/>
            <a:ext cx="3766242" cy="697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 2 (Color Cue)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0372" y="2321456"/>
            <a:ext cx="3739081" cy="4399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• Train button response durations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exogenous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</a:t>
            </a:r>
            <a:r>
              <a:rPr lang="en-US" sz="2400" dirty="0">
                <a:solidFill>
                  <a:schemeClr val="tx1"/>
                </a:solidFill>
              </a:rPr>
              <a:t>exogenous (8 min)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Train endogenous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Test endogenous (8 min)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780" y="181069"/>
            <a:ext cx="11307778" cy="106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SECOND EXPERIMENT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0780" y="181069"/>
            <a:ext cx="11307778" cy="106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9834" y="1629624"/>
            <a:ext cx="4771176" cy="49160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Response Locked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• Standard vs. Cued Endogenous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• Standard vs. Cued Exogenous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-Is there a difference in brain activity due to +2 WM load?</a:t>
            </a:r>
          </a:p>
          <a:p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CUED ONLY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Stimulus Locked vs Response Locked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• Delta, theta, and alpha ERD/ERS time course differences: shorter, longer, larger etc.?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• ITC </a:t>
            </a:r>
            <a:r>
              <a:rPr lang="en-150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ISPC differences: theta, alpha. Analyze latency and coherence values for each participant. Does averaging method drastically change patterns? Decide by relative shift </a:t>
            </a:r>
            <a:r>
              <a:rPr lang="en-US" smtClean="0">
                <a:solidFill>
                  <a:schemeClr val="tx1"/>
                </a:solidFill>
              </a:rPr>
              <a:t>(stim-button) in </a:t>
            </a:r>
            <a:r>
              <a:rPr lang="en-US" dirty="0" smtClean="0">
                <a:solidFill>
                  <a:schemeClr val="tx1"/>
                </a:solidFill>
              </a:rPr>
              <a:t>relative latency values.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30571" y="1628115"/>
            <a:ext cx="4771176" cy="49160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CUED </a:t>
            </a:r>
            <a:r>
              <a:rPr lang="en-US" b="1" dirty="0" smtClean="0">
                <a:solidFill>
                  <a:srgbClr val="FF0000"/>
                </a:solidFill>
              </a:rPr>
              <a:t>ONLY</a:t>
            </a:r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Stimulus Locked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• Revise exo-endo differences in alpha activity at posterior ROIs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• Locate the exact onset of alpha ERD at posterior ROIs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• Locate exact timing of gamma, how many bursts?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•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399</Words>
  <Application>Microsoft Office PowerPoint</Application>
  <PresentationFormat>Widescreen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ieu</cp:lastModifiedBy>
  <cp:revision>36</cp:revision>
  <dcterms:created xsi:type="dcterms:W3CDTF">2021-07-26T16:06:34Z</dcterms:created>
  <dcterms:modified xsi:type="dcterms:W3CDTF">2021-08-04T16:06:02Z</dcterms:modified>
</cp:coreProperties>
</file>