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0"/>
  </p:notesMasterIdLst>
  <p:handoutMasterIdLst>
    <p:handoutMasterId r:id="rId51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471" r:id="rId12"/>
    <p:sldId id="371" r:id="rId13"/>
    <p:sldId id="372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491" r:id="rId29"/>
    <p:sldId id="390" r:id="rId30"/>
    <p:sldId id="392" r:id="rId31"/>
    <p:sldId id="473" r:id="rId32"/>
    <p:sldId id="396" r:id="rId33"/>
    <p:sldId id="397" r:id="rId34"/>
    <p:sldId id="398" r:id="rId35"/>
    <p:sldId id="399" r:id="rId36"/>
    <p:sldId id="474" r:id="rId37"/>
    <p:sldId id="477" r:id="rId38"/>
    <p:sldId id="400" r:id="rId39"/>
    <p:sldId id="401" r:id="rId40"/>
    <p:sldId id="479" r:id="rId41"/>
    <p:sldId id="478" r:id="rId42"/>
    <p:sldId id="497" r:id="rId43"/>
    <p:sldId id="498" r:id="rId44"/>
    <p:sldId id="499" r:id="rId45"/>
    <p:sldId id="500" r:id="rId46"/>
    <p:sldId id="501" r:id="rId47"/>
    <p:sldId id="502" r:id="rId48"/>
    <p:sldId id="503" r:id="rId4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02 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67117443"/>
              </p:ext>
            </p:extLst>
          </p:nvPr>
        </p:nvGraphicFramePr>
        <p:xfrm>
          <a:off x="504775" y="1732623"/>
          <a:ext cx="10958188" cy="5130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/>
                <a:gridCol w="7755100"/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err="1" smtClean="0"/>
              <a:t>스펙에</a:t>
            </a:r>
            <a:r>
              <a:rPr lang="ko-KR" altLang="en-US" dirty="0" smtClean="0"/>
              <a:t> 따르면 </a:t>
            </a:r>
            <a:r>
              <a:rPr lang="en-US" altLang="ko-KR" dirty="0" smtClean="0"/>
              <a:t>&lt;b&gt;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다른 모든 태그가 적절하지 않는 경우에만 사용되어야 함</a:t>
            </a:r>
            <a:endParaRPr lang="en-US" altLang="ko-KR" dirty="0" smtClean="0"/>
          </a:p>
          <a:p>
            <a:r>
              <a:rPr lang="ko-KR" altLang="en-US" dirty="0" smtClean="0"/>
              <a:t>강조해야 하는 텍스트는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사용하는 편이 좋음</a:t>
            </a:r>
            <a:endParaRPr lang="en-US" altLang="ko-KR" dirty="0" smtClean="0"/>
          </a:p>
          <a:p>
            <a:r>
              <a:rPr lang="ko-KR" altLang="en-US" dirty="0" smtClean="0"/>
              <a:t>중요한 텍스트는 </a:t>
            </a:r>
            <a:r>
              <a:rPr lang="en-US" altLang="ko-KR" dirty="0" smtClean="0"/>
              <a:t>&lt;strong&gt;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err="1" smtClean="0"/>
              <a:t>하이라이트된</a:t>
            </a:r>
            <a:r>
              <a:rPr lang="ko-KR" altLang="en-US" dirty="0" smtClean="0"/>
              <a:t> 텍스트는 </a:t>
            </a:r>
            <a:r>
              <a:rPr lang="en-US" altLang="ko-KR" dirty="0" smtClean="0"/>
              <a:t>&lt;mark&gt;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smtClean="0"/>
              <a:t>모든 텍스트 스타일은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이용하는 것이 원칙</a:t>
            </a:r>
            <a:endParaRPr lang="en-US" altLang="ko-KR" dirty="0" smtClean="0"/>
          </a:p>
          <a:p>
            <a:r>
              <a:rPr lang="ko-KR" altLang="en-US" dirty="0" smtClean="0"/>
              <a:t>볼드 텍스트를 만들려면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font-weight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r>
              <a:rPr lang="en-US" altLang="ko-KR" dirty="0" smtClean="0"/>
              <a:t>&lt;style&gt;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span{ font-weight : bold;  }</a:t>
            </a:r>
          </a:p>
          <a:p>
            <a:r>
              <a:rPr lang="en-US" altLang="ko-KR" dirty="0" smtClean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</a:t>
            </a:r>
            <a:r>
              <a:rPr lang="ko-KR" altLang="en-US" dirty="0" smtClean="0"/>
              <a:t>수평선을 </a:t>
            </a:r>
            <a:r>
              <a:rPr lang="ko-KR" altLang="en-US" dirty="0"/>
              <a:t>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HTML</a:t>
            </a:r>
            <a:r>
              <a:rPr lang="ko-KR" altLang="en-US" dirty="0" smtClean="0"/>
              <a:t>은 여러 개의 공백이 이웃해 있더라도 하나의 공백으로 간주한다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불가피하게 여러 개의 공백을 나타내고자 할 때는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4217576"/>
              </p:ext>
            </p:extLst>
          </p:nvPr>
        </p:nvGraphicFramePr>
        <p:xfrm>
          <a:off x="669084" y="3895361"/>
          <a:ext cx="10465261" cy="262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/>
                <a:gridCol w="7048585"/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(unordered list)</a:t>
            </a:r>
            <a:r>
              <a:rPr lang="ko-KR" altLang="en-US" dirty="0" smtClean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(ordered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&lt;dl&gt;</a:t>
            </a:r>
          </a:p>
          <a:p>
            <a:pPr lvl="1"/>
            <a:r>
              <a:rPr lang="ko-KR" altLang="en-US" dirty="0" smtClean="0"/>
              <a:t>리스트 항목 안에도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리스트를 넣을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6092" y="2706085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917" y="4319187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</a:t>
            </a:r>
            <a:r>
              <a:rPr lang="ko-KR" altLang="en-US" dirty="0" smtClean="0"/>
              <a:t>리스트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5764" y="1729089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/>
                <a:gridCol w="7951354"/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76275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5432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522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41" y="4269964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 형태의 데이터를 표시하는 데 사용됨</a:t>
            </a:r>
            <a:endParaRPr lang="en-US" altLang="ko-KR" dirty="0" smtClean="0"/>
          </a:p>
          <a:p>
            <a:r>
              <a:rPr lang="ko-KR" altLang="en-US" dirty="0" smtClean="0"/>
              <a:t>초기의 웹 페이지에서는 전체 페이지의 레이아웃에 사용하였음</a:t>
            </a:r>
            <a:endParaRPr lang="en-US" altLang="ko-KR" dirty="0" smtClean="0"/>
          </a:p>
          <a:p>
            <a:r>
              <a:rPr lang="ko-KR" altLang="en-US" dirty="0" smtClean="0"/>
              <a:t>하나의 행을 </a:t>
            </a:r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 … &lt;/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row)</a:t>
            </a:r>
          </a:p>
          <a:p>
            <a:r>
              <a:rPr lang="ko-KR" altLang="en-US" dirty="0" smtClean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data)</a:t>
            </a:r>
          </a:p>
          <a:p>
            <a:r>
              <a:rPr lang="ko-KR" altLang="en-US" dirty="0" smtClean="0"/>
              <a:t>각 열의 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열의 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를 사용하여 생성</a:t>
            </a:r>
            <a:r>
              <a:rPr lang="en-US" altLang="ko-KR" dirty="0" smtClean="0"/>
              <a:t>(table header)</a:t>
            </a:r>
          </a:p>
          <a:p>
            <a:r>
              <a:rPr lang="ko-KR" altLang="en-US" dirty="0" smtClean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개나리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166" y="2725193"/>
            <a:ext cx="5207861" cy="29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6396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5" y="3474719"/>
            <a:ext cx="4773466" cy="49773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28" y="1545317"/>
            <a:ext cx="8482149" cy="28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92" y="2439578"/>
            <a:ext cx="9161007" cy="31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3047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4537474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 html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91" y="4512899"/>
            <a:ext cx="7837714" cy="29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1535930"/>
            <a:ext cx="7733211" cy="26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 HTML 4.01</a:t>
            </a:r>
            <a:r>
              <a:rPr lang="ko-KR" altLang="en-US" dirty="0" smtClean="0"/>
              <a:t>의 경우 테이블의 속성으로 </a:t>
            </a:r>
            <a:r>
              <a:rPr lang="en-US" altLang="ko-KR" dirty="0" smtClean="0"/>
              <a:t>border </a:t>
            </a:r>
            <a:r>
              <a:rPr lang="ko-KR" altLang="en-US" dirty="0" smtClean="0"/>
              <a:t>이외에도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align,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frame, rules, </a:t>
            </a:r>
            <a:r>
              <a:rPr lang="en-US" altLang="ko-KR" dirty="0" err="1" smtClean="0"/>
              <a:t>cellpadding</a:t>
            </a:r>
            <a:r>
              <a:rPr lang="ko-KR" altLang="en-US" dirty="0" smtClean="0"/>
              <a:t>과 같은 많은 속성이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모두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에서는 권장하지 않는다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ko-KR" altLang="en-US" dirty="0" smtClean="0"/>
              <a:t> 권장하는 단 하나의 속성은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도 값이 </a:t>
            </a:r>
            <a:r>
              <a:rPr lang="en-US" altLang="ko-KR" dirty="0" smtClean="0"/>
              <a:t>"1"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""</a:t>
            </a:r>
            <a:r>
              <a:rPr lang="ko-KR" altLang="en-US" dirty="0" smtClean="0"/>
              <a:t>만 사용하도록 권장하고 있다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en-US" altLang="ko-KR" dirty="0" smtClean="0"/>
              <a:t> border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이면 경계선이 있는 것이고 </a:t>
            </a:r>
            <a:r>
              <a:rPr lang="en-US" altLang="ko-KR" dirty="0" smtClean="0"/>
              <a:t>""</a:t>
            </a:r>
            <a:r>
              <a:rPr lang="ko-KR" altLang="en-US" dirty="0" smtClean="0"/>
              <a:t>이면 경계선이 없다는 것을 의미한다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지정하는 작업은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에서는 태그로 요소의 스타일을 지정하지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34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행병합</a:t>
            </a:r>
            <a:r>
              <a:rPr lang="en-US" altLang="ko-KR" dirty="0" smtClean="0"/>
              <a:t>(row span) : </a:t>
            </a:r>
            <a:r>
              <a:rPr lang="ko-KR" altLang="en-US" dirty="0" smtClean="0"/>
              <a:t>행이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rowspan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열병합</a:t>
            </a:r>
            <a:r>
              <a:rPr lang="en-US" altLang="ko-KR" dirty="0" smtClean="0"/>
              <a:t>(column span) : </a:t>
            </a:r>
            <a:r>
              <a:rPr lang="ko-KR" altLang="en-US" dirty="0" smtClean="0"/>
              <a:t>열이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colspan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rowspan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지정하면 현재 셀 위치에서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행을 병합하겠다는 의미</a:t>
            </a:r>
            <a:endParaRPr lang="en-US" altLang="ko-KR" dirty="0" smtClean="0"/>
          </a:p>
          <a:p>
            <a:r>
              <a:rPr lang="en-US" altLang="ko-KR" dirty="0" err="1" smtClean="0"/>
              <a:t>colspan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이라고 지정하면 현재 셀 위치에서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열을 병합하겠다는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0402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65" y="2751183"/>
            <a:ext cx="5970270" cy="32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재밌는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영화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090" y="2084978"/>
            <a:ext cx="7761106" cy="42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/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202" y="2219087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 안에서 다른 웹 페이지를 표시하고자 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익스플로러가</a:t>
            </a:r>
            <a:r>
              <a:rPr lang="ko-KR" altLang="en-US" dirty="0" smtClean="0"/>
              <a:t> 페이지 안에 프레임을 놓기 위해 사용하던 태그였고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부터 도입하여 현재는 거의 모든 </a:t>
            </a:r>
            <a:r>
              <a:rPr lang="ko-KR" altLang="en-US" dirty="0" err="1" smtClean="0"/>
              <a:t>부라우저가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프레임으로 사용될 수 있음</a:t>
            </a:r>
            <a:endParaRPr lang="en-US" altLang="ko-KR" dirty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속성은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에서 지정된 이름을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2082005"/>
            <a:ext cx="7824651" cy="61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6" y="1739786"/>
            <a:ext cx="9444446" cy="65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요소는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r>
              <a:rPr lang="ko-KR" altLang="en-US" dirty="0" smtClean="0"/>
              <a:t>을 이용해 묶을 수 있음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자체적으로 특별한 의미가 없으며 블록 수준의 요소로서 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묶는데 사용함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블록 수준의 요소이기 때문에 하나의 줄을 전부 차지함</a:t>
            </a:r>
            <a:endParaRPr lang="en-US" altLang="ko-KR" dirty="0" smtClean="0"/>
          </a:p>
          <a:p>
            <a:r>
              <a:rPr lang="ko-KR" altLang="en-US" dirty="0" smtClean="0"/>
              <a:t>주로 웹 페이지의 레이아웃을 작성하는데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&lt;span&gt;</a:t>
            </a:r>
            <a:r>
              <a:rPr lang="ko-KR" altLang="en-US" dirty="0" smtClean="0"/>
              <a:t>은 자체적으로 특별한 의미가 없으며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요소로서 텍스트를 묶어 스타일을 적용할 때 사용함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자신이 필요한 크기만 차지하는 요소임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크기를 지정할 수 없다</a:t>
            </a:r>
            <a:r>
              <a:rPr lang="en-US" altLang="ko-KR" dirty="0" smtClean="0"/>
              <a:t>(width, height</a:t>
            </a:r>
            <a:r>
              <a:rPr lang="ko-KR" altLang="en-US" dirty="0" smtClean="0"/>
              <a:t>가 적용되지 않는다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en-US" altLang="ko-KR" dirty="0" smtClean="0"/>
              <a:t>divide"</a:t>
            </a:r>
            <a:r>
              <a:rPr lang="ko-KR" altLang="en-US" dirty="0" smtClean="0"/>
              <a:t>의 </a:t>
            </a:r>
            <a:r>
              <a:rPr lang="ko-KR" altLang="en-US" dirty="0"/>
              <a:t>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145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9190" y="3943463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줄 바꿈</a:t>
            </a:r>
            <a:r>
              <a:rPr lang="en-US" altLang="ko-KR" dirty="0" smtClean="0"/>
              <a:t>(line break)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7985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en-US" altLang="ko-KR" dirty="0" smtClean="0"/>
          </a:p>
          <a:p>
            <a:r>
              <a:rPr lang="en-US" altLang="ko-KR" dirty="0" smtClean="0"/>
              <a:t>previously formatted text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5525" y="4893291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762" y="3707555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13427</TotalTime>
  <Words>2340</Words>
  <Application>Microsoft Office PowerPoint</Application>
  <PresentationFormat>사용자 지정</PresentationFormat>
  <Paragraphs>420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1_Crayons</vt:lpstr>
      <vt:lpstr>02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참고</vt:lpstr>
      <vt:lpstr>&lt;hr&gt;</vt:lpstr>
      <vt:lpstr>특수문자</vt:lpstr>
      <vt:lpstr>커피 전문점 웹 페이지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&lt;img&gt;</vt:lpstr>
      <vt:lpstr>예제</vt:lpstr>
      <vt:lpstr>width와 height 속성</vt:lpstr>
      <vt:lpstr>alt 속성 </vt:lpstr>
      <vt:lpstr>이미지 처리 방법</vt:lpstr>
      <vt:lpstr>연습</vt:lpstr>
      <vt:lpstr>썸네일 예제</vt:lpstr>
      <vt:lpstr>&lt;table&gt;</vt:lpstr>
      <vt:lpstr>&lt;table&gt; </vt:lpstr>
      <vt:lpstr>테이블 헤더</vt:lpstr>
      <vt:lpstr>테이블 헤더</vt:lpstr>
      <vt:lpstr>테이블 경계</vt:lpstr>
      <vt:lpstr>참고</vt:lpstr>
      <vt:lpstr>열과 행의 병합</vt:lpstr>
      <vt:lpstr>테이블 행 열 병합</vt:lpstr>
      <vt:lpstr>테이블 캡션</vt:lpstr>
      <vt:lpstr>테이블 연습 2</vt:lpstr>
      <vt:lpstr>테이블 연습 1</vt:lpstr>
      <vt:lpstr>연습</vt:lpstr>
      <vt:lpstr>&lt;iframe&gt;</vt:lpstr>
      <vt:lpstr>예제</vt:lpstr>
      <vt:lpstr>예제</vt:lpstr>
      <vt:lpstr>&lt;div&gt;와 &lt;span&gt;</vt:lpstr>
      <vt:lpstr>&lt;div&gt;와 &lt;span&gt;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1097</cp:revision>
  <cp:lastPrinted>2015-02-24T08:02:21Z</cp:lastPrinted>
  <dcterms:created xsi:type="dcterms:W3CDTF">2007-06-29T06:43:39Z</dcterms:created>
  <dcterms:modified xsi:type="dcterms:W3CDTF">2020-12-16T01:40:48Z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