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85" r:id="rId5"/>
    <p:sldId id="259" r:id="rId6"/>
    <p:sldId id="260" r:id="rId7"/>
    <p:sldId id="261" r:id="rId8"/>
    <p:sldId id="262" r:id="rId9"/>
    <p:sldId id="284" r:id="rId10"/>
    <p:sldId id="267" r:id="rId11"/>
    <p:sldId id="268" r:id="rId12"/>
    <p:sldId id="272" r:id="rId13"/>
    <p:sldId id="273" r:id="rId14"/>
    <p:sldId id="286" r:id="rId15"/>
    <p:sldId id="287" r:id="rId16"/>
    <p:sldId id="288" r:id="rId17"/>
    <p:sldId id="283"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97"/>
  </p:normalViewPr>
  <p:slideViewPr>
    <p:cSldViewPr snapToGrid="0" snapToObjects="1">
      <p:cViewPr varScale="1">
        <p:scale>
          <a:sx n="108" d="100"/>
          <a:sy n="108" d="100"/>
        </p:scale>
        <p:origin x="7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44b6b389d7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44b6b389d7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44b6b389d7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44b6b389d7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4419e110b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4419e110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4419e110ba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4419e110ba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4419e110ba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4419e110ba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0096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4419e110ba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4419e110ba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91580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4419e110ba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4419e110ba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61019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9" name="Google Shape;36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343fb8f37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343fb8f37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343fb8f37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343fb8f37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4764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343fb8f37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343fb8f37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4419e110ba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4419e110ba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44253d7aa4_0_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44253d7aa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4419e110ba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4419e110ba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4419e110ba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4419e110ba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7966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mailto:cagin24@gmail.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mailto:jinwen@uw.edu"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a:stretch/>
        </p:blipFill>
        <p:spPr>
          <a:xfrm>
            <a:off x="1027324" y="0"/>
            <a:ext cx="2582425" cy="2582425"/>
          </a:xfrm>
          <a:prstGeom prst="rect">
            <a:avLst/>
          </a:prstGeom>
          <a:noFill/>
          <a:ln>
            <a:noFill/>
          </a:ln>
        </p:spPr>
      </p:pic>
      <p:sp>
        <p:nvSpPr>
          <p:cNvPr id="85" name="Google Shape;85;p13"/>
          <p:cNvSpPr txBox="1"/>
          <p:nvPr/>
        </p:nvSpPr>
        <p:spPr>
          <a:xfrm>
            <a:off x="870857" y="2380343"/>
            <a:ext cx="8873700" cy="2769949"/>
          </a:xfrm>
          <a:prstGeom prst="rect">
            <a:avLst/>
          </a:prstGeom>
          <a:solidFill>
            <a:srgbClr val="3B3B3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600" dirty="0">
                <a:solidFill>
                  <a:srgbClr val="FF6600"/>
                </a:solidFill>
                <a:latin typeface="Calibri"/>
                <a:ea typeface="Calibri"/>
                <a:cs typeface="Calibri"/>
                <a:sym typeface="Calibri"/>
              </a:rPr>
              <a:t>Final Presentation </a:t>
            </a:r>
            <a:endParaRPr dirty="0"/>
          </a:p>
          <a:p>
            <a:pPr marL="0" marR="0" lvl="0" indent="0" algn="l" rtl="0">
              <a:spcBef>
                <a:spcPts val="0"/>
              </a:spcBef>
              <a:spcAft>
                <a:spcPts val="0"/>
              </a:spcAft>
              <a:buNone/>
            </a:pPr>
            <a:r>
              <a:rPr lang="en-US" sz="4000" dirty="0">
                <a:solidFill>
                  <a:schemeClr val="lt1"/>
                </a:solidFill>
                <a:latin typeface="Calibri"/>
                <a:ea typeface="Calibri"/>
                <a:cs typeface="Calibri"/>
                <a:sym typeface="Calibri"/>
              </a:rPr>
              <a:t>Bank Marketing Campaign</a:t>
            </a:r>
            <a:endParaRPr dirty="0">
              <a:solidFill>
                <a:schemeClr val="lt1"/>
              </a:solidFill>
            </a:endParaRPr>
          </a:p>
          <a:p>
            <a:pPr marL="0" marR="0" lvl="0" indent="0" algn="l" rtl="0">
              <a:spcBef>
                <a:spcPts val="0"/>
              </a:spcBef>
              <a:spcAft>
                <a:spcPts val="0"/>
              </a:spcAft>
              <a:buNone/>
            </a:pPr>
            <a:endParaRPr sz="40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b="1" dirty="0">
                <a:solidFill>
                  <a:schemeClr val="lt1"/>
                </a:solidFill>
                <a:latin typeface="Calibri"/>
                <a:ea typeface="Calibri"/>
                <a:cs typeface="Calibri"/>
                <a:sym typeface="Calibri"/>
              </a:rPr>
              <a:t>01.10.2022</a:t>
            </a:r>
            <a:endParaRPr dirty="0">
              <a:solidFill>
                <a:schemeClr val="lt1"/>
              </a:solidFill>
            </a:endParaRPr>
          </a:p>
        </p:txBody>
      </p:sp>
      <p:sp>
        <p:nvSpPr>
          <p:cNvPr id="86" name="Google Shape;86;p13"/>
          <p:cNvSpPr txBox="1"/>
          <p:nvPr/>
        </p:nvSpPr>
        <p:spPr>
          <a:xfrm>
            <a:off x="7218950" y="5376225"/>
            <a:ext cx="50532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dirty="0">
                <a:solidFill>
                  <a:schemeClr val="lt1"/>
                </a:solidFill>
                <a:latin typeface="Calibri"/>
                <a:ea typeface="Calibri"/>
                <a:cs typeface="Calibri"/>
                <a:sym typeface="Calibri"/>
              </a:rPr>
              <a:t>Kemal </a:t>
            </a:r>
            <a:r>
              <a:rPr lang="en-US" sz="2800" dirty="0" err="1">
                <a:solidFill>
                  <a:schemeClr val="lt1"/>
                </a:solidFill>
                <a:latin typeface="Calibri"/>
                <a:ea typeface="Calibri"/>
                <a:cs typeface="Calibri"/>
                <a:sym typeface="Calibri"/>
              </a:rPr>
              <a:t>Cagin</a:t>
            </a:r>
            <a:r>
              <a:rPr lang="en-US" sz="2800" dirty="0">
                <a:solidFill>
                  <a:schemeClr val="lt1"/>
                </a:solidFill>
                <a:latin typeface="Calibri"/>
                <a:ea typeface="Calibri"/>
                <a:cs typeface="Calibri"/>
                <a:sym typeface="Calibri"/>
              </a:rPr>
              <a:t> </a:t>
            </a:r>
            <a:r>
              <a:rPr lang="en-US" sz="2800" dirty="0" err="1">
                <a:solidFill>
                  <a:schemeClr val="lt1"/>
                </a:solidFill>
                <a:latin typeface="Calibri"/>
                <a:ea typeface="Calibri"/>
                <a:cs typeface="Calibri"/>
                <a:sym typeface="Calibri"/>
              </a:rPr>
              <a:t>Sertkaya</a:t>
            </a:r>
            <a:r>
              <a:rPr lang="en-US" sz="2800" dirty="0">
                <a:solidFill>
                  <a:schemeClr val="lt1"/>
                </a:solidFill>
                <a:latin typeface="Calibri"/>
                <a:ea typeface="Calibri"/>
                <a:cs typeface="Calibri"/>
                <a:sym typeface="Calibri"/>
              </a:rPr>
              <a:t> - </a:t>
            </a:r>
            <a:r>
              <a:rPr lang="en-US" sz="2800" dirty="0" err="1">
                <a:solidFill>
                  <a:schemeClr val="lt1"/>
                </a:solidFill>
                <a:latin typeface="Calibri"/>
                <a:ea typeface="Calibri"/>
                <a:cs typeface="Calibri"/>
                <a:sym typeface="Calibri"/>
              </a:rPr>
              <a:t>Jinwen</a:t>
            </a:r>
            <a:r>
              <a:rPr lang="en-US" sz="2800" dirty="0">
                <a:solidFill>
                  <a:schemeClr val="lt1"/>
                </a:solidFill>
                <a:latin typeface="Calibri"/>
                <a:ea typeface="Calibri"/>
                <a:cs typeface="Calibri"/>
                <a:sym typeface="Calibri"/>
              </a:rPr>
              <a:t> Li</a:t>
            </a:r>
            <a:endParaRPr sz="2800" dirty="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4"/>
          <p:cNvSpPr txBox="1">
            <a:spLocks noGrp="1"/>
          </p:cNvSpPr>
          <p:nvPr>
            <p:ph type="title"/>
          </p:nvPr>
        </p:nvSpPr>
        <p:spPr>
          <a:xfrm>
            <a:off x="838200" y="365125"/>
            <a:ext cx="10168800" cy="811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211" name="Google Shape;211;p24"/>
          <p:cNvSpPr/>
          <p:nvPr/>
        </p:nvSpPr>
        <p:spPr>
          <a:xfrm>
            <a:off x="0" y="0"/>
            <a:ext cx="12192000" cy="1393200"/>
          </a:xfrm>
          <a:prstGeom prst="rect">
            <a:avLst/>
          </a:prstGeom>
          <a:solidFill>
            <a:srgbClr val="373333"/>
          </a:solidFill>
          <a:ln w="9525" cap="flat" cmpd="sng">
            <a:solidFill>
              <a:srgbClr val="FF6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txBox="1"/>
          <p:nvPr/>
        </p:nvSpPr>
        <p:spPr>
          <a:xfrm>
            <a:off x="526350" y="278650"/>
            <a:ext cx="7786800" cy="81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100" dirty="0">
                <a:solidFill>
                  <a:srgbClr val="FF6600"/>
                </a:solidFill>
                <a:latin typeface="Calibri"/>
                <a:ea typeface="Calibri"/>
                <a:cs typeface="Calibri"/>
                <a:sym typeface="Calibri"/>
              </a:rPr>
              <a:t>EDA- Categorical Columns-age</a:t>
            </a:r>
            <a:endParaRPr sz="4100" dirty="0">
              <a:solidFill>
                <a:srgbClr val="FF6600"/>
              </a:solidFill>
              <a:latin typeface="Calibri"/>
              <a:ea typeface="Calibri"/>
              <a:cs typeface="Calibri"/>
              <a:sym typeface="Calibri"/>
            </a:endParaRPr>
          </a:p>
        </p:txBody>
      </p:sp>
      <p:pic>
        <p:nvPicPr>
          <p:cNvPr id="3" name="图片 2">
            <a:extLst>
              <a:ext uri="{FF2B5EF4-FFF2-40B4-BE49-F238E27FC236}">
                <a16:creationId xmlns:a16="http://schemas.microsoft.com/office/drawing/2014/main" id="{D6CEBDC8-F73C-A4A2-2FC4-B07184B2B45B}"/>
              </a:ext>
            </a:extLst>
          </p:cNvPr>
          <p:cNvPicPr>
            <a:picLocks noChangeAspect="1"/>
          </p:cNvPicPr>
          <p:nvPr/>
        </p:nvPicPr>
        <p:blipFill>
          <a:blip r:embed="rId3"/>
          <a:stretch>
            <a:fillRect/>
          </a:stretch>
        </p:blipFill>
        <p:spPr>
          <a:xfrm>
            <a:off x="526350" y="1541750"/>
            <a:ext cx="5201311" cy="2541858"/>
          </a:xfrm>
          <a:prstGeom prst="rect">
            <a:avLst/>
          </a:prstGeom>
        </p:spPr>
      </p:pic>
      <p:pic>
        <p:nvPicPr>
          <p:cNvPr id="5" name="图片 4">
            <a:extLst>
              <a:ext uri="{FF2B5EF4-FFF2-40B4-BE49-F238E27FC236}">
                <a16:creationId xmlns:a16="http://schemas.microsoft.com/office/drawing/2014/main" id="{3B9A9918-C72E-1D51-500B-196A248E7928}"/>
              </a:ext>
            </a:extLst>
          </p:cNvPr>
          <p:cNvPicPr>
            <a:picLocks noChangeAspect="1"/>
          </p:cNvPicPr>
          <p:nvPr/>
        </p:nvPicPr>
        <p:blipFill>
          <a:blip r:embed="rId4"/>
          <a:stretch>
            <a:fillRect/>
          </a:stretch>
        </p:blipFill>
        <p:spPr>
          <a:xfrm>
            <a:off x="218169" y="4083608"/>
            <a:ext cx="5601864" cy="2729506"/>
          </a:xfrm>
          <a:prstGeom prst="rect">
            <a:avLst/>
          </a:prstGeom>
        </p:spPr>
      </p:pic>
      <p:pic>
        <p:nvPicPr>
          <p:cNvPr id="7" name="图片 6">
            <a:extLst>
              <a:ext uri="{FF2B5EF4-FFF2-40B4-BE49-F238E27FC236}">
                <a16:creationId xmlns:a16="http://schemas.microsoft.com/office/drawing/2014/main" id="{341A5545-537C-7223-52FC-A1069A1E8B1F}"/>
              </a:ext>
            </a:extLst>
          </p:cNvPr>
          <p:cNvPicPr>
            <a:picLocks noChangeAspect="1"/>
          </p:cNvPicPr>
          <p:nvPr/>
        </p:nvPicPr>
        <p:blipFill>
          <a:blip r:embed="rId5"/>
          <a:stretch>
            <a:fillRect/>
          </a:stretch>
        </p:blipFill>
        <p:spPr>
          <a:xfrm>
            <a:off x="6464341" y="1729517"/>
            <a:ext cx="5201311" cy="2376534"/>
          </a:xfrm>
          <a:prstGeom prst="rect">
            <a:avLst/>
          </a:prstGeom>
        </p:spPr>
      </p:pic>
      <p:sp>
        <p:nvSpPr>
          <p:cNvPr id="8" name="文本框 7">
            <a:extLst>
              <a:ext uri="{FF2B5EF4-FFF2-40B4-BE49-F238E27FC236}">
                <a16:creationId xmlns:a16="http://schemas.microsoft.com/office/drawing/2014/main" id="{879AA1E5-4AE4-E5F5-6483-BEC8065B9352}"/>
              </a:ext>
            </a:extLst>
          </p:cNvPr>
          <p:cNvSpPr txBox="1"/>
          <p:nvPr/>
        </p:nvSpPr>
        <p:spPr>
          <a:xfrm>
            <a:off x="6848393" y="5186751"/>
            <a:ext cx="4433205" cy="523220"/>
          </a:xfrm>
          <a:prstGeom prst="rect">
            <a:avLst/>
          </a:prstGeom>
          <a:noFill/>
        </p:spPr>
        <p:txBody>
          <a:bodyPr wrap="square" rtlCol="0">
            <a:spAutoFit/>
          </a:bodyPr>
          <a:lstStyle/>
          <a:p>
            <a:r>
              <a:rPr kumimoji="1" lang="en-US" altLang="zh-CN" dirty="0"/>
              <a:t>Here, for the age column, we can see the customers are mostly between ages 20-50.</a:t>
            </a:r>
            <a:endParaRPr kumimoji="1"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5"/>
          <p:cNvSpPr txBox="1">
            <a:spLocks noGrp="1"/>
          </p:cNvSpPr>
          <p:nvPr>
            <p:ph type="title"/>
          </p:nvPr>
        </p:nvSpPr>
        <p:spPr>
          <a:xfrm>
            <a:off x="838200" y="365125"/>
            <a:ext cx="10168800" cy="811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d</a:t>
            </a:r>
            <a:endParaRPr dirty="0"/>
          </a:p>
        </p:txBody>
      </p:sp>
      <p:sp>
        <p:nvSpPr>
          <p:cNvPr id="222" name="Google Shape;222;p25"/>
          <p:cNvSpPr/>
          <p:nvPr/>
        </p:nvSpPr>
        <p:spPr>
          <a:xfrm>
            <a:off x="0" y="0"/>
            <a:ext cx="12192000" cy="1393200"/>
          </a:xfrm>
          <a:prstGeom prst="rect">
            <a:avLst/>
          </a:prstGeom>
          <a:solidFill>
            <a:srgbClr val="373333"/>
          </a:solidFill>
          <a:ln w="9525" cap="flat" cmpd="sng">
            <a:solidFill>
              <a:srgbClr val="FF6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5"/>
          <p:cNvSpPr txBox="1"/>
          <p:nvPr/>
        </p:nvSpPr>
        <p:spPr>
          <a:xfrm>
            <a:off x="526350" y="278650"/>
            <a:ext cx="7786800" cy="81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100" dirty="0">
                <a:solidFill>
                  <a:srgbClr val="FF6600"/>
                </a:solidFill>
                <a:latin typeface="Calibri"/>
                <a:ea typeface="Calibri"/>
                <a:cs typeface="Calibri"/>
                <a:sym typeface="Calibri"/>
              </a:rPr>
              <a:t>EDA- Categorical Columns-duration</a:t>
            </a:r>
            <a:endParaRPr sz="4100" dirty="0">
              <a:solidFill>
                <a:srgbClr val="FF6600"/>
              </a:solidFill>
              <a:latin typeface="Calibri"/>
              <a:ea typeface="Calibri"/>
              <a:cs typeface="Calibri"/>
              <a:sym typeface="Calibri"/>
            </a:endParaRPr>
          </a:p>
        </p:txBody>
      </p:sp>
      <p:pic>
        <p:nvPicPr>
          <p:cNvPr id="3" name="图片 2">
            <a:extLst>
              <a:ext uri="{FF2B5EF4-FFF2-40B4-BE49-F238E27FC236}">
                <a16:creationId xmlns:a16="http://schemas.microsoft.com/office/drawing/2014/main" id="{2D55822E-837F-1E59-638C-D759CFF615A5}"/>
              </a:ext>
            </a:extLst>
          </p:cNvPr>
          <p:cNvPicPr>
            <a:picLocks noChangeAspect="1"/>
          </p:cNvPicPr>
          <p:nvPr/>
        </p:nvPicPr>
        <p:blipFill>
          <a:blip r:embed="rId3"/>
          <a:stretch>
            <a:fillRect/>
          </a:stretch>
        </p:blipFill>
        <p:spPr>
          <a:xfrm>
            <a:off x="278190" y="1459475"/>
            <a:ext cx="5331778" cy="2889326"/>
          </a:xfrm>
          <a:prstGeom prst="rect">
            <a:avLst/>
          </a:prstGeom>
        </p:spPr>
      </p:pic>
      <p:pic>
        <p:nvPicPr>
          <p:cNvPr id="5" name="图片 4">
            <a:extLst>
              <a:ext uri="{FF2B5EF4-FFF2-40B4-BE49-F238E27FC236}">
                <a16:creationId xmlns:a16="http://schemas.microsoft.com/office/drawing/2014/main" id="{46DA0347-DE2E-6178-E092-01EF262631F0}"/>
              </a:ext>
            </a:extLst>
          </p:cNvPr>
          <p:cNvPicPr>
            <a:picLocks noChangeAspect="1"/>
          </p:cNvPicPr>
          <p:nvPr/>
        </p:nvPicPr>
        <p:blipFill>
          <a:blip r:embed="rId4"/>
          <a:stretch>
            <a:fillRect/>
          </a:stretch>
        </p:blipFill>
        <p:spPr>
          <a:xfrm>
            <a:off x="278190" y="4377691"/>
            <a:ext cx="5331778" cy="2429504"/>
          </a:xfrm>
          <a:prstGeom prst="rect">
            <a:avLst/>
          </a:prstGeom>
        </p:spPr>
      </p:pic>
      <p:pic>
        <p:nvPicPr>
          <p:cNvPr id="7" name="图片 6">
            <a:extLst>
              <a:ext uri="{FF2B5EF4-FFF2-40B4-BE49-F238E27FC236}">
                <a16:creationId xmlns:a16="http://schemas.microsoft.com/office/drawing/2014/main" id="{9C6A9AD9-96BF-64EA-5BCC-983FE792CA73}"/>
              </a:ext>
            </a:extLst>
          </p:cNvPr>
          <p:cNvPicPr>
            <a:picLocks noChangeAspect="1"/>
          </p:cNvPicPr>
          <p:nvPr/>
        </p:nvPicPr>
        <p:blipFill>
          <a:blip r:embed="rId5"/>
          <a:stretch>
            <a:fillRect/>
          </a:stretch>
        </p:blipFill>
        <p:spPr>
          <a:xfrm>
            <a:off x="6099600" y="1671850"/>
            <a:ext cx="5164086" cy="2547607"/>
          </a:xfrm>
          <a:prstGeom prst="rect">
            <a:avLst/>
          </a:prstGeom>
        </p:spPr>
      </p:pic>
      <p:sp>
        <p:nvSpPr>
          <p:cNvPr id="8" name="文本框 7">
            <a:extLst>
              <a:ext uri="{FF2B5EF4-FFF2-40B4-BE49-F238E27FC236}">
                <a16:creationId xmlns:a16="http://schemas.microsoft.com/office/drawing/2014/main" id="{AEEFB595-81CF-A1DD-566C-518E0D4EF33F}"/>
              </a:ext>
            </a:extLst>
          </p:cNvPr>
          <p:cNvSpPr txBox="1"/>
          <p:nvPr/>
        </p:nvSpPr>
        <p:spPr>
          <a:xfrm>
            <a:off x="6582034" y="5069223"/>
            <a:ext cx="4433205" cy="738664"/>
          </a:xfrm>
          <a:prstGeom prst="rect">
            <a:avLst/>
          </a:prstGeom>
          <a:noFill/>
        </p:spPr>
        <p:txBody>
          <a:bodyPr wrap="square" rtlCol="0">
            <a:spAutoFit/>
          </a:bodyPr>
          <a:lstStyle/>
          <a:p>
            <a:r>
              <a:rPr kumimoji="1" lang="en-US" altLang="zh-CN" dirty="0"/>
              <a:t>Here, for the duration column, we can see the duration are mostly between the duration  0-500. We can also see we have a lot of unusual big ones.</a:t>
            </a:r>
            <a:endParaRPr kumimoji="1"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9"/>
          <p:cNvSpPr txBox="1">
            <a:spLocks noGrp="1"/>
          </p:cNvSpPr>
          <p:nvPr>
            <p:ph type="title"/>
          </p:nvPr>
        </p:nvSpPr>
        <p:spPr>
          <a:xfrm>
            <a:off x="838200" y="365125"/>
            <a:ext cx="10168800" cy="811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261" name="Google Shape;261;p29"/>
          <p:cNvSpPr/>
          <p:nvPr/>
        </p:nvSpPr>
        <p:spPr>
          <a:xfrm>
            <a:off x="0" y="0"/>
            <a:ext cx="12192000" cy="1393200"/>
          </a:xfrm>
          <a:prstGeom prst="rect">
            <a:avLst/>
          </a:prstGeom>
          <a:solidFill>
            <a:srgbClr val="373333"/>
          </a:solidFill>
          <a:ln w="9525" cap="flat" cmpd="sng">
            <a:solidFill>
              <a:srgbClr val="FF6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txBox="1"/>
          <p:nvPr/>
        </p:nvSpPr>
        <p:spPr>
          <a:xfrm>
            <a:off x="526350" y="278650"/>
            <a:ext cx="7786800" cy="81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100" dirty="0">
                <a:solidFill>
                  <a:srgbClr val="FF6600"/>
                </a:solidFill>
                <a:latin typeface="Calibri"/>
                <a:ea typeface="Calibri"/>
                <a:cs typeface="Calibri"/>
                <a:sym typeface="Calibri"/>
              </a:rPr>
              <a:t>EDA Recommendations -1</a:t>
            </a:r>
            <a:endParaRPr sz="4100" dirty="0">
              <a:solidFill>
                <a:srgbClr val="FF6600"/>
              </a:solidFill>
              <a:latin typeface="Calibri"/>
              <a:ea typeface="Calibri"/>
              <a:cs typeface="Calibri"/>
              <a:sym typeface="Calibri"/>
            </a:endParaRPr>
          </a:p>
        </p:txBody>
      </p:sp>
      <p:sp>
        <p:nvSpPr>
          <p:cNvPr id="264" name="Google Shape;264;p29"/>
          <p:cNvSpPr txBox="1"/>
          <p:nvPr/>
        </p:nvSpPr>
        <p:spPr>
          <a:xfrm>
            <a:off x="648447" y="5647775"/>
            <a:ext cx="9984900" cy="874825"/>
          </a:xfrm>
          <a:prstGeom prst="rect">
            <a:avLst/>
          </a:prstGeom>
          <a:noFill/>
          <a:ln>
            <a:noFill/>
          </a:ln>
        </p:spPr>
        <p:txBody>
          <a:bodyPr spcFirstLastPara="1" wrap="square" lIns="91425" tIns="91425" rIns="91425" bIns="91425" anchor="t" anchorCtr="0">
            <a:spAutoFit/>
          </a:bodyPr>
          <a:lstStyle/>
          <a:p>
            <a:pPr marL="146050" lvl="0" algn="l" rtl="0">
              <a:lnSpc>
                <a:spcPct val="115000"/>
              </a:lnSpc>
              <a:spcBef>
                <a:spcPts val="0"/>
              </a:spcBef>
              <a:spcAft>
                <a:spcPts val="0"/>
              </a:spcAft>
              <a:buClr>
                <a:schemeClr val="dk1"/>
              </a:buClr>
              <a:buSzPts val="1300"/>
            </a:pPr>
            <a:r>
              <a:rPr lang="en-US" sz="1300" b="1" dirty="0">
                <a:solidFill>
                  <a:schemeClr val="dk1"/>
                </a:solidFill>
              </a:rPr>
              <a:t>Here, we can see from the correlation heat map, “</a:t>
            </a:r>
            <a:r>
              <a:rPr lang="en-US" sz="1300" b="1" dirty="0" err="1">
                <a:solidFill>
                  <a:schemeClr val="dk1"/>
                </a:solidFill>
              </a:rPr>
              <a:t>pdays</a:t>
            </a:r>
            <a:r>
              <a:rPr lang="en-US" sz="1300" b="1" dirty="0">
                <a:solidFill>
                  <a:schemeClr val="dk1"/>
                </a:solidFill>
              </a:rPr>
              <a:t>” and “previous” features have very high correlations between them. One of the two features can be dropped from the data since their existence will not be extra useful-providing good, new information- for the machine learning model which will be deployed in the next steps.</a:t>
            </a:r>
            <a:endParaRPr b="1" dirty="0"/>
          </a:p>
        </p:txBody>
      </p:sp>
      <p:pic>
        <p:nvPicPr>
          <p:cNvPr id="3" name="图片 2">
            <a:extLst>
              <a:ext uri="{FF2B5EF4-FFF2-40B4-BE49-F238E27FC236}">
                <a16:creationId xmlns:a16="http://schemas.microsoft.com/office/drawing/2014/main" id="{CE0EE458-8BF1-DBBF-83C5-FDFAB661C2A8}"/>
              </a:ext>
            </a:extLst>
          </p:cNvPr>
          <p:cNvPicPr>
            <a:picLocks noChangeAspect="1"/>
          </p:cNvPicPr>
          <p:nvPr/>
        </p:nvPicPr>
        <p:blipFill>
          <a:blip r:embed="rId3"/>
          <a:stretch>
            <a:fillRect/>
          </a:stretch>
        </p:blipFill>
        <p:spPr>
          <a:xfrm>
            <a:off x="1539445" y="1541750"/>
            <a:ext cx="8667235" cy="405586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0"/>
          <p:cNvSpPr txBox="1">
            <a:spLocks noGrp="1"/>
          </p:cNvSpPr>
          <p:nvPr>
            <p:ph type="title"/>
          </p:nvPr>
        </p:nvSpPr>
        <p:spPr>
          <a:xfrm>
            <a:off x="838200" y="365125"/>
            <a:ext cx="10168800" cy="811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270" name="Google Shape;270;p30"/>
          <p:cNvSpPr/>
          <p:nvPr/>
        </p:nvSpPr>
        <p:spPr>
          <a:xfrm>
            <a:off x="0" y="0"/>
            <a:ext cx="12192000" cy="1393200"/>
          </a:xfrm>
          <a:prstGeom prst="rect">
            <a:avLst/>
          </a:prstGeom>
          <a:solidFill>
            <a:srgbClr val="373333"/>
          </a:solidFill>
          <a:ln w="9525" cap="flat" cmpd="sng">
            <a:solidFill>
              <a:srgbClr val="FF6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0"/>
          <p:cNvSpPr txBox="1"/>
          <p:nvPr/>
        </p:nvSpPr>
        <p:spPr>
          <a:xfrm>
            <a:off x="526350" y="278650"/>
            <a:ext cx="7786800" cy="81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100" dirty="0">
                <a:solidFill>
                  <a:srgbClr val="FF6600"/>
                </a:solidFill>
                <a:latin typeface="Calibri"/>
                <a:ea typeface="Calibri"/>
                <a:cs typeface="Calibri"/>
                <a:sym typeface="Calibri"/>
              </a:rPr>
              <a:t>EDA Recommendations -2</a:t>
            </a:r>
            <a:endParaRPr sz="4100" dirty="0">
              <a:solidFill>
                <a:srgbClr val="FF6600"/>
              </a:solidFill>
              <a:latin typeface="Calibri"/>
              <a:ea typeface="Calibri"/>
              <a:cs typeface="Calibri"/>
              <a:sym typeface="Calibri"/>
            </a:endParaRPr>
          </a:p>
        </p:txBody>
      </p:sp>
      <p:sp>
        <p:nvSpPr>
          <p:cNvPr id="273" name="Google Shape;273;p30"/>
          <p:cNvSpPr txBox="1"/>
          <p:nvPr/>
        </p:nvSpPr>
        <p:spPr>
          <a:xfrm>
            <a:off x="893250" y="6027775"/>
            <a:ext cx="104055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500" b="1" dirty="0">
                <a:latin typeface="Calibri"/>
                <a:ea typeface="Calibri"/>
                <a:cs typeface="Calibri"/>
                <a:sym typeface="Calibri"/>
              </a:rPr>
              <a:t>X-label represents the duration of calls(in seconds) with customer, Y-label is count of that groups response to this campaign, It can bee seen that when call duration is increased getting “Yes” response probability is clearly increased as well </a:t>
            </a:r>
            <a:endParaRPr sz="1500" b="1" dirty="0">
              <a:latin typeface="Calibri"/>
              <a:ea typeface="Calibri"/>
              <a:cs typeface="Calibri"/>
              <a:sym typeface="Calibri"/>
            </a:endParaRPr>
          </a:p>
        </p:txBody>
      </p:sp>
      <p:pic>
        <p:nvPicPr>
          <p:cNvPr id="3" name="图片 2">
            <a:extLst>
              <a:ext uri="{FF2B5EF4-FFF2-40B4-BE49-F238E27FC236}">
                <a16:creationId xmlns:a16="http://schemas.microsoft.com/office/drawing/2014/main" id="{B604DCF5-3999-793D-0324-F2FFE2441645}"/>
              </a:ext>
            </a:extLst>
          </p:cNvPr>
          <p:cNvPicPr>
            <a:picLocks noChangeAspect="1"/>
          </p:cNvPicPr>
          <p:nvPr/>
        </p:nvPicPr>
        <p:blipFill>
          <a:blip r:embed="rId3"/>
          <a:stretch>
            <a:fillRect/>
          </a:stretch>
        </p:blipFill>
        <p:spPr>
          <a:xfrm>
            <a:off x="2053624" y="1626825"/>
            <a:ext cx="6867954" cy="41021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0"/>
          <p:cNvSpPr txBox="1">
            <a:spLocks noGrp="1"/>
          </p:cNvSpPr>
          <p:nvPr>
            <p:ph type="title"/>
          </p:nvPr>
        </p:nvSpPr>
        <p:spPr>
          <a:xfrm>
            <a:off x="838200" y="365125"/>
            <a:ext cx="10168800" cy="811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270" name="Google Shape;270;p30"/>
          <p:cNvSpPr/>
          <p:nvPr/>
        </p:nvSpPr>
        <p:spPr>
          <a:xfrm>
            <a:off x="0" y="0"/>
            <a:ext cx="12192000" cy="1393200"/>
          </a:xfrm>
          <a:prstGeom prst="rect">
            <a:avLst/>
          </a:prstGeom>
          <a:solidFill>
            <a:srgbClr val="373333"/>
          </a:solidFill>
          <a:ln w="9525" cap="flat" cmpd="sng">
            <a:solidFill>
              <a:srgbClr val="FF6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0"/>
          <p:cNvSpPr txBox="1"/>
          <p:nvPr/>
        </p:nvSpPr>
        <p:spPr>
          <a:xfrm>
            <a:off x="526350" y="278650"/>
            <a:ext cx="7786800" cy="81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100" dirty="0">
                <a:solidFill>
                  <a:srgbClr val="FF6600"/>
                </a:solidFill>
                <a:latin typeface="Calibri"/>
                <a:ea typeface="Calibri"/>
                <a:cs typeface="Calibri"/>
                <a:sym typeface="Calibri"/>
              </a:rPr>
              <a:t>Model Building</a:t>
            </a:r>
            <a:endParaRPr sz="4100" dirty="0">
              <a:solidFill>
                <a:srgbClr val="FF6600"/>
              </a:solidFill>
              <a:latin typeface="Calibri"/>
              <a:ea typeface="Calibri"/>
              <a:cs typeface="Calibri"/>
              <a:sym typeface="Calibri"/>
            </a:endParaRPr>
          </a:p>
        </p:txBody>
      </p:sp>
      <p:sp>
        <p:nvSpPr>
          <p:cNvPr id="273" name="Google Shape;273;p30"/>
          <p:cNvSpPr txBox="1"/>
          <p:nvPr/>
        </p:nvSpPr>
        <p:spPr>
          <a:xfrm>
            <a:off x="0" y="3055497"/>
            <a:ext cx="12192000" cy="2954625"/>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Wingdings" pitchFamily="2" charset="2"/>
              <a:buChar char="v"/>
            </a:pPr>
            <a:r>
              <a:rPr lang="tr-TR" sz="1500" b="1" dirty="0" err="1">
                <a:solidFill>
                  <a:schemeClr val="accent2"/>
                </a:solidFill>
                <a:latin typeface="Calibri"/>
                <a:ea typeface="Calibri"/>
                <a:cs typeface="Calibri"/>
                <a:sym typeface="Calibri"/>
              </a:rPr>
              <a:t>Linear</a:t>
            </a:r>
            <a:r>
              <a:rPr lang="tr-TR" sz="1500" b="1" dirty="0">
                <a:solidFill>
                  <a:schemeClr val="accent2"/>
                </a:solidFill>
                <a:latin typeface="Calibri"/>
                <a:ea typeface="Calibri"/>
                <a:cs typeface="Calibri"/>
                <a:sym typeface="Calibri"/>
              </a:rPr>
              <a:t> </a:t>
            </a:r>
            <a:r>
              <a:rPr lang="tr-TR" sz="1500" b="1" dirty="0" err="1">
                <a:solidFill>
                  <a:schemeClr val="accent2"/>
                </a:solidFill>
                <a:latin typeface="Calibri"/>
                <a:ea typeface="Calibri"/>
                <a:cs typeface="Calibri"/>
                <a:sym typeface="Calibri"/>
              </a:rPr>
              <a:t>Algorithms</a:t>
            </a:r>
            <a:endParaRPr lang="tr-TR" sz="1500" b="1" dirty="0">
              <a:solidFill>
                <a:schemeClr val="accent2"/>
              </a:solidFill>
              <a:latin typeface="Calibri"/>
              <a:ea typeface="Calibri"/>
              <a:cs typeface="Calibri"/>
              <a:sym typeface="Calibri"/>
            </a:endParaRPr>
          </a:p>
          <a:p>
            <a:pPr marL="285750" lvl="0" indent="-285750" algn="l" rtl="0">
              <a:spcBef>
                <a:spcPts val="0"/>
              </a:spcBef>
              <a:spcAft>
                <a:spcPts val="0"/>
              </a:spcAft>
              <a:buFont typeface="Arial" panose="020B0604020202020204" pitchFamily="34" charset="0"/>
              <a:buChar char="•"/>
            </a:pPr>
            <a:r>
              <a:rPr lang="tr-TR" sz="1500" b="1" dirty="0" err="1">
                <a:solidFill>
                  <a:schemeClr val="tx1"/>
                </a:solidFill>
                <a:latin typeface="Calibri"/>
                <a:ea typeface="Calibri"/>
                <a:cs typeface="Calibri"/>
                <a:sym typeface="Calibri"/>
              </a:rPr>
              <a:t>Logistic</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Regression</a:t>
            </a:r>
            <a:endParaRPr lang="tr-TR" sz="1500" b="1" dirty="0">
              <a:solidFill>
                <a:schemeClr val="tx1"/>
              </a:solidFill>
              <a:latin typeface="Calibri"/>
              <a:ea typeface="Calibri"/>
              <a:cs typeface="Calibri"/>
              <a:sym typeface="Calibri"/>
            </a:endParaRPr>
          </a:p>
          <a:p>
            <a:pPr marL="285750" lvl="0" indent="-285750" algn="l" rtl="0">
              <a:spcBef>
                <a:spcPts val="0"/>
              </a:spcBef>
              <a:spcAft>
                <a:spcPts val="0"/>
              </a:spcAft>
              <a:buFont typeface="Arial" panose="020B0604020202020204" pitchFamily="34" charset="0"/>
              <a:buChar char="•"/>
            </a:pPr>
            <a:endParaRPr lang="tr-TR" sz="1500" b="1" dirty="0">
              <a:solidFill>
                <a:schemeClr val="accent2"/>
              </a:solidFill>
              <a:latin typeface="Calibri"/>
              <a:ea typeface="Calibri"/>
              <a:cs typeface="Calibri"/>
              <a:sym typeface="Calibri"/>
            </a:endParaRPr>
          </a:p>
          <a:p>
            <a:pPr marL="285750" lvl="0" indent="-285750" algn="l" rtl="0">
              <a:spcBef>
                <a:spcPts val="0"/>
              </a:spcBef>
              <a:spcAft>
                <a:spcPts val="0"/>
              </a:spcAft>
              <a:buFont typeface="Wingdings" pitchFamily="2" charset="2"/>
              <a:buChar char="v"/>
            </a:pPr>
            <a:r>
              <a:rPr lang="tr-TR" sz="1500" b="1" dirty="0" err="1">
                <a:solidFill>
                  <a:schemeClr val="accent2"/>
                </a:solidFill>
                <a:latin typeface="Calibri"/>
                <a:ea typeface="Calibri"/>
                <a:cs typeface="Calibri"/>
                <a:sym typeface="Calibri"/>
              </a:rPr>
              <a:t>Non-linear</a:t>
            </a:r>
            <a:r>
              <a:rPr lang="tr-TR" sz="1500" b="1" dirty="0">
                <a:solidFill>
                  <a:schemeClr val="accent2"/>
                </a:solidFill>
                <a:latin typeface="Calibri"/>
                <a:ea typeface="Calibri"/>
                <a:cs typeface="Calibri"/>
                <a:sym typeface="Calibri"/>
              </a:rPr>
              <a:t> </a:t>
            </a:r>
            <a:r>
              <a:rPr lang="tr-TR" sz="1500" b="1" dirty="0" err="1">
                <a:solidFill>
                  <a:schemeClr val="accent2"/>
                </a:solidFill>
                <a:latin typeface="Calibri"/>
                <a:ea typeface="Calibri"/>
                <a:cs typeface="Calibri"/>
                <a:sym typeface="Calibri"/>
              </a:rPr>
              <a:t>Algorithms</a:t>
            </a:r>
            <a:endParaRPr lang="tr-TR" sz="1500" b="1" dirty="0">
              <a:solidFill>
                <a:schemeClr val="accent2"/>
              </a:solidFill>
              <a:latin typeface="Calibri"/>
              <a:ea typeface="Calibri"/>
              <a:cs typeface="Calibri"/>
              <a:sym typeface="Calibri"/>
            </a:endParaRPr>
          </a:p>
          <a:p>
            <a:pPr marL="285750" lvl="0" indent="-285750" algn="l" rtl="0">
              <a:spcBef>
                <a:spcPts val="0"/>
              </a:spcBef>
              <a:spcAft>
                <a:spcPts val="0"/>
              </a:spcAft>
              <a:buFont typeface="Arial" panose="020B0604020202020204" pitchFamily="34" charset="0"/>
              <a:buChar char="•"/>
            </a:pPr>
            <a:r>
              <a:rPr lang="tr-TR" sz="1500" b="1" dirty="0">
                <a:solidFill>
                  <a:schemeClr val="tx1"/>
                </a:solidFill>
                <a:latin typeface="Calibri"/>
                <a:ea typeface="Calibri"/>
                <a:cs typeface="Calibri"/>
                <a:sym typeface="Calibri"/>
              </a:rPr>
              <a:t>K-</a:t>
            </a:r>
            <a:r>
              <a:rPr lang="tr-TR" sz="1500" b="1" dirty="0" err="1">
                <a:solidFill>
                  <a:schemeClr val="tx1"/>
                </a:solidFill>
                <a:latin typeface="Calibri"/>
                <a:ea typeface="Calibri"/>
                <a:cs typeface="Calibri"/>
                <a:sym typeface="Calibri"/>
              </a:rPr>
              <a:t>Nearest</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Neighbors</a:t>
            </a:r>
            <a:endParaRPr lang="tr-TR" sz="1500" b="1" dirty="0">
              <a:solidFill>
                <a:schemeClr val="tx1"/>
              </a:solidFill>
              <a:latin typeface="Calibri"/>
              <a:ea typeface="Calibri"/>
              <a:cs typeface="Calibri"/>
              <a:sym typeface="Calibri"/>
            </a:endParaRPr>
          </a:p>
          <a:p>
            <a:pPr marL="285750" indent="-285750">
              <a:buFont typeface="Arial" panose="020B0604020202020204" pitchFamily="34" charset="0"/>
              <a:buChar char="•"/>
            </a:pPr>
            <a:r>
              <a:rPr lang="tr-TR" sz="1500" b="1" dirty="0" err="1">
                <a:solidFill>
                  <a:schemeClr val="tx1"/>
                </a:solidFill>
                <a:latin typeface="Calibri"/>
                <a:ea typeface="Calibri"/>
                <a:cs typeface="Calibri"/>
                <a:sym typeface="Calibri"/>
              </a:rPr>
              <a:t>Decision</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Tree</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Classifier</a:t>
            </a:r>
            <a:endParaRPr lang="tr-TR" sz="1500" b="1" dirty="0">
              <a:solidFill>
                <a:schemeClr val="tx1"/>
              </a:solidFill>
              <a:latin typeface="Calibri"/>
              <a:ea typeface="Calibri"/>
              <a:cs typeface="Calibri"/>
              <a:sym typeface="Calibri"/>
            </a:endParaRPr>
          </a:p>
          <a:p>
            <a:pPr marL="285750" lvl="0" indent="-285750" algn="l" rtl="0">
              <a:spcBef>
                <a:spcPts val="0"/>
              </a:spcBef>
              <a:spcAft>
                <a:spcPts val="0"/>
              </a:spcAft>
              <a:buFont typeface="Wingdings" pitchFamily="2" charset="2"/>
              <a:buChar char="v"/>
            </a:pPr>
            <a:endParaRPr lang="tr-TR" sz="1500" b="1" dirty="0">
              <a:solidFill>
                <a:schemeClr val="accent2"/>
              </a:solidFill>
              <a:latin typeface="Calibri"/>
              <a:ea typeface="Calibri"/>
              <a:cs typeface="Calibri"/>
              <a:sym typeface="Calibri"/>
            </a:endParaRPr>
          </a:p>
          <a:p>
            <a:pPr marL="285750" lvl="7" indent="-285750">
              <a:buFont typeface="Wingdings" pitchFamily="2" charset="2"/>
              <a:buChar char="v"/>
            </a:pPr>
            <a:r>
              <a:rPr lang="tr-TR" sz="1500" b="1" dirty="0" err="1">
                <a:solidFill>
                  <a:schemeClr val="accent2"/>
                </a:solidFill>
                <a:latin typeface="Calibri"/>
                <a:ea typeface="Calibri"/>
                <a:cs typeface="Calibri"/>
                <a:sym typeface="Calibri"/>
              </a:rPr>
              <a:t>Ensemble</a:t>
            </a:r>
            <a:r>
              <a:rPr lang="tr-TR" sz="1500" b="1" dirty="0">
                <a:solidFill>
                  <a:schemeClr val="accent2"/>
                </a:solidFill>
                <a:latin typeface="Calibri"/>
                <a:ea typeface="Calibri"/>
                <a:cs typeface="Calibri"/>
                <a:sym typeface="Calibri"/>
              </a:rPr>
              <a:t> </a:t>
            </a:r>
            <a:r>
              <a:rPr lang="tr-TR" sz="1500" b="1" dirty="0" err="1">
                <a:solidFill>
                  <a:schemeClr val="accent2"/>
                </a:solidFill>
                <a:latin typeface="Calibri"/>
                <a:ea typeface="Calibri"/>
                <a:cs typeface="Calibri"/>
                <a:sym typeface="Calibri"/>
              </a:rPr>
              <a:t>Methods</a:t>
            </a:r>
            <a:endParaRPr lang="tr-TR" sz="1500" b="1" dirty="0">
              <a:solidFill>
                <a:schemeClr val="accent2"/>
              </a:solidFill>
              <a:latin typeface="Calibri"/>
              <a:ea typeface="Calibri"/>
              <a:cs typeface="Calibri"/>
              <a:sym typeface="Calibri"/>
            </a:endParaRPr>
          </a:p>
          <a:p>
            <a:pPr marL="285750" lvl="7" indent="-285750">
              <a:buFont typeface="Arial" panose="020B0604020202020204" pitchFamily="34" charset="0"/>
              <a:buChar char="•"/>
            </a:pPr>
            <a:r>
              <a:rPr lang="tr-TR" sz="1500" b="1" dirty="0" err="1">
                <a:solidFill>
                  <a:schemeClr val="tx1"/>
                </a:solidFill>
                <a:latin typeface="Calibri"/>
                <a:ea typeface="Calibri"/>
                <a:cs typeface="Calibri"/>
                <a:sym typeface="Calibri"/>
              </a:rPr>
              <a:t>Random</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Forest</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Classifier</a:t>
            </a:r>
            <a:endParaRPr lang="tr-TR" sz="1500" b="1" dirty="0">
              <a:solidFill>
                <a:schemeClr val="accent2"/>
              </a:solidFill>
              <a:latin typeface="Calibri"/>
              <a:ea typeface="Calibri"/>
              <a:cs typeface="Calibri"/>
              <a:sym typeface="Calibri"/>
            </a:endParaRPr>
          </a:p>
          <a:p>
            <a:pPr marL="285750" lvl="2" indent="-285750">
              <a:buFont typeface="Arial" panose="020B0604020202020204" pitchFamily="34" charset="0"/>
              <a:buChar char="•"/>
            </a:pPr>
            <a:r>
              <a:rPr lang="tr-TR" sz="1500" b="1" dirty="0" err="1">
                <a:solidFill>
                  <a:schemeClr val="tx1"/>
                </a:solidFill>
                <a:latin typeface="Calibri"/>
                <a:ea typeface="Calibri"/>
                <a:cs typeface="Calibri"/>
                <a:sym typeface="Calibri"/>
              </a:rPr>
              <a:t>Support</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Vector</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Classifier</a:t>
            </a:r>
            <a:endParaRPr lang="tr-TR" sz="1500" b="1" dirty="0">
              <a:solidFill>
                <a:schemeClr val="tx1"/>
              </a:solidFill>
              <a:latin typeface="Calibri"/>
              <a:ea typeface="Calibri"/>
              <a:cs typeface="Calibri"/>
              <a:sym typeface="Calibri"/>
            </a:endParaRPr>
          </a:p>
          <a:p>
            <a:pPr marL="285750" lvl="2" indent="-285750">
              <a:buFont typeface="Arial" panose="020B0604020202020204" pitchFamily="34" charset="0"/>
              <a:buChar char="•"/>
            </a:pPr>
            <a:r>
              <a:rPr lang="tr-TR" sz="1500" b="1" dirty="0" err="1">
                <a:solidFill>
                  <a:schemeClr val="tx1"/>
                </a:solidFill>
                <a:latin typeface="Calibri"/>
                <a:ea typeface="Calibri"/>
                <a:cs typeface="Calibri"/>
                <a:sym typeface="Calibri"/>
              </a:rPr>
              <a:t>XGBoost</a:t>
            </a:r>
            <a:endParaRPr lang="tr-TR" sz="1500" b="1" dirty="0">
              <a:solidFill>
                <a:schemeClr val="tx1"/>
              </a:solidFill>
              <a:latin typeface="Calibri"/>
              <a:ea typeface="Calibri"/>
              <a:cs typeface="Calibri"/>
              <a:sym typeface="Calibri"/>
            </a:endParaRPr>
          </a:p>
          <a:p>
            <a:pPr marL="285750" lvl="2" indent="-285750">
              <a:buFont typeface="Arial" panose="020B0604020202020204" pitchFamily="34" charset="0"/>
              <a:buChar char="•"/>
            </a:pPr>
            <a:r>
              <a:rPr lang="tr-TR" sz="1500" b="1" dirty="0" err="1">
                <a:solidFill>
                  <a:schemeClr val="tx1"/>
                </a:solidFill>
                <a:latin typeface="Calibri"/>
                <a:ea typeface="Calibri"/>
                <a:cs typeface="Calibri"/>
                <a:sym typeface="Calibri"/>
              </a:rPr>
              <a:t>Gradient</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Boosting</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Classifier</a:t>
            </a:r>
            <a:endParaRPr sz="1500" b="1" dirty="0">
              <a:solidFill>
                <a:schemeClr val="tx1"/>
              </a:solidFill>
              <a:latin typeface="Calibri"/>
              <a:ea typeface="Calibri"/>
              <a:cs typeface="Calibri"/>
              <a:sym typeface="Calibri"/>
            </a:endParaRPr>
          </a:p>
        </p:txBody>
      </p:sp>
      <p:sp>
        <p:nvSpPr>
          <p:cNvPr id="2" name="Google Shape;273;p30">
            <a:extLst>
              <a:ext uri="{FF2B5EF4-FFF2-40B4-BE49-F238E27FC236}">
                <a16:creationId xmlns:a16="http://schemas.microsoft.com/office/drawing/2014/main" id="{80D770EE-0AF3-D993-C7B5-574715D51B5F}"/>
              </a:ext>
            </a:extLst>
          </p:cNvPr>
          <p:cNvSpPr txBox="1"/>
          <p:nvPr/>
        </p:nvSpPr>
        <p:spPr>
          <a:xfrm>
            <a:off x="0" y="2134009"/>
            <a:ext cx="12192000" cy="415468"/>
          </a:xfrm>
          <a:prstGeom prst="rect">
            <a:avLst/>
          </a:prstGeom>
          <a:noFill/>
          <a:ln>
            <a:noFill/>
          </a:ln>
        </p:spPr>
        <p:txBody>
          <a:bodyPr spcFirstLastPara="1" wrap="square" lIns="91425" tIns="91425" rIns="91425" bIns="91425" anchor="t" anchorCtr="0">
            <a:spAutoFit/>
          </a:bodyPr>
          <a:lstStyle/>
          <a:p>
            <a:pPr lvl="0" algn="l" rtl="0">
              <a:spcBef>
                <a:spcPts val="0"/>
              </a:spcBef>
              <a:spcAft>
                <a:spcPts val="0"/>
              </a:spcAft>
            </a:pPr>
            <a:r>
              <a:rPr lang="tr-TR" sz="1500" b="1" dirty="0" err="1">
                <a:solidFill>
                  <a:schemeClr val="tx1"/>
                </a:solidFill>
                <a:latin typeface="Calibri"/>
                <a:ea typeface="Calibri"/>
                <a:cs typeface="Calibri"/>
                <a:sym typeface="Calibri"/>
              </a:rPr>
              <a:t>We</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splitted</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the</a:t>
            </a:r>
            <a:r>
              <a:rPr lang="tr-TR" sz="1500" b="1" dirty="0">
                <a:solidFill>
                  <a:schemeClr val="tx1"/>
                </a:solidFill>
                <a:latin typeface="Calibri"/>
                <a:ea typeface="Calibri"/>
                <a:cs typeface="Calibri"/>
                <a:sym typeface="Calibri"/>
              </a:rPr>
              <a:t> data </a:t>
            </a:r>
            <a:r>
              <a:rPr lang="tr-TR" sz="1500" b="1" dirty="0" err="1">
                <a:solidFill>
                  <a:schemeClr val="tx1"/>
                </a:solidFill>
                <a:latin typeface="Calibri"/>
                <a:ea typeface="Calibri"/>
                <a:cs typeface="Calibri"/>
                <a:sym typeface="Calibri"/>
              </a:rPr>
              <a:t>into</a:t>
            </a:r>
            <a:r>
              <a:rPr lang="tr-TR" sz="1500" b="1" dirty="0">
                <a:solidFill>
                  <a:schemeClr val="tx1"/>
                </a:solidFill>
                <a:latin typeface="Calibri"/>
                <a:ea typeface="Calibri"/>
                <a:cs typeface="Calibri"/>
                <a:sym typeface="Calibri"/>
              </a:rPr>
              <a:t> test </a:t>
            </a:r>
            <a:r>
              <a:rPr lang="tr-TR" sz="1500" b="1" dirty="0" err="1">
                <a:solidFill>
                  <a:schemeClr val="tx1"/>
                </a:solidFill>
                <a:latin typeface="Calibri"/>
                <a:ea typeface="Calibri"/>
                <a:cs typeface="Calibri"/>
                <a:sym typeface="Calibri"/>
              </a:rPr>
              <a:t>and</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train</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dataset</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with</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the</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ratios</a:t>
            </a:r>
            <a:r>
              <a:rPr lang="tr-TR" sz="1500" b="1" dirty="0">
                <a:solidFill>
                  <a:schemeClr val="tx1"/>
                </a:solidFill>
                <a:latin typeface="Calibri"/>
                <a:ea typeface="Calibri"/>
                <a:cs typeface="Calibri"/>
                <a:sym typeface="Calibri"/>
              </a:rPr>
              <a:t> 20% </a:t>
            </a:r>
            <a:r>
              <a:rPr lang="tr-TR" sz="1500" b="1" dirty="0" err="1">
                <a:solidFill>
                  <a:schemeClr val="tx1"/>
                </a:solidFill>
                <a:latin typeface="Calibri"/>
                <a:ea typeface="Calibri"/>
                <a:cs typeface="Calibri"/>
                <a:sym typeface="Calibri"/>
              </a:rPr>
              <a:t>and</a:t>
            </a:r>
            <a:r>
              <a:rPr lang="tr-TR" sz="1500" b="1" dirty="0">
                <a:solidFill>
                  <a:schemeClr val="tx1"/>
                </a:solidFill>
                <a:latin typeface="Calibri"/>
                <a:ea typeface="Calibri"/>
                <a:cs typeface="Calibri"/>
                <a:sym typeface="Calibri"/>
              </a:rPr>
              <a:t> 80% </a:t>
            </a:r>
            <a:r>
              <a:rPr lang="tr-TR" sz="1500" b="1" dirty="0" err="1">
                <a:solidFill>
                  <a:schemeClr val="tx1"/>
                </a:solidFill>
                <a:latin typeface="Calibri"/>
                <a:ea typeface="Calibri"/>
                <a:cs typeface="Calibri"/>
                <a:sym typeface="Calibri"/>
              </a:rPr>
              <a:t>respectively</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Then</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we</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build</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following</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models</a:t>
            </a:r>
            <a:r>
              <a:rPr lang="tr-TR" sz="1500" b="1" dirty="0">
                <a:solidFill>
                  <a:schemeClr val="tx1"/>
                </a:solidFill>
                <a:latin typeface="Calibri"/>
                <a:ea typeface="Calibri"/>
                <a:cs typeface="Calibri"/>
                <a:sym typeface="Calibri"/>
              </a:rPr>
              <a:t> on </a:t>
            </a:r>
            <a:r>
              <a:rPr lang="tr-TR" sz="1500" b="1" dirty="0" err="1">
                <a:solidFill>
                  <a:schemeClr val="tx1"/>
                </a:solidFill>
                <a:latin typeface="Calibri"/>
                <a:ea typeface="Calibri"/>
                <a:cs typeface="Calibri"/>
                <a:sym typeface="Calibri"/>
              </a:rPr>
              <a:t>the</a:t>
            </a:r>
            <a:r>
              <a:rPr lang="tr-TR" sz="1500" b="1" dirty="0">
                <a:solidFill>
                  <a:schemeClr val="tx1"/>
                </a:solidFill>
                <a:latin typeface="Calibri"/>
                <a:ea typeface="Calibri"/>
                <a:cs typeface="Calibri"/>
                <a:sym typeface="Calibri"/>
              </a:rPr>
              <a:t> data.</a:t>
            </a:r>
            <a:endParaRPr sz="1500" b="1" dirty="0">
              <a:solidFill>
                <a:schemeClr val="tx1"/>
              </a:solidFill>
              <a:latin typeface="Calibri"/>
              <a:ea typeface="Calibri"/>
              <a:cs typeface="Calibri"/>
              <a:sym typeface="Calibri"/>
            </a:endParaRPr>
          </a:p>
        </p:txBody>
      </p:sp>
    </p:spTree>
    <p:extLst>
      <p:ext uri="{BB962C8B-B14F-4D97-AF65-F5344CB8AC3E}">
        <p14:creationId xmlns:p14="http://schemas.microsoft.com/office/powerpoint/2010/main" val="2580532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0"/>
          <p:cNvSpPr txBox="1">
            <a:spLocks noGrp="1"/>
          </p:cNvSpPr>
          <p:nvPr>
            <p:ph type="title"/>
          </p:nvPr>
        </p:nvSpPr>
        <p:spPr>
          <a:xfrm>
            <a:off x="838200" y="365125"/>
            <a:ext cx="10168800" cy="811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270" name="Google Shape;270;p30"/>
          <p:cNvSpPr/>
          <p:nvPr/>
        </p:nvSpPr>
        <p:spPr>
          <a:xfrm>
            <a:off x="0" y="0"/>
            <a:ext cx="12192000" cy="1393200"/>
          </a:xfrm>
          <a:prstGeom prst="rect">
            <a:avLst/>
          </a:prstGeom>
          <a:solidFill>
            <a:srgbClr val="373333"/>
          </a:solidFill>
          <a:ln w="9525" cap="flat" cmpd="sng">
            <a:solidFill>
              <a:srgbClr val="FF6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0"/>
          <p:cNvSpPr txBox="1"/>
          <p:nvPr/>
        </p:nvSpPr>
        <p:spPr>
          <a:xfrm>
            <a:off x="526350" y="278650"/>
            <a:ext cx="7786800" cy="81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100" dirty="0">
                <a:solidFill>
                  <a:srgbClr val="FF6600"/>
                </a:solidFill>
                <a:latin typeface="Calibri"/>
                <a:ea typeface="Calibri"/>
                <a:cs typeface="Calibri"/>
                <a:sym typeface="Calibri"/>
              </a:rPr>
              <a:t>Evaluating Models</a:t>
            </a:r>
            <a:endParaRPr sz="4100" dirty="0">
              <a:solidFill>
                <a:srgbClr val="FF6600"/>
              </a:solidFill>
              <a:latin typeface="Calibri"/>
              <a:ea typeface="Calibri"/>
              <a:cs typeface="Calibri"/>
              <a:sym typeface="Calibri"/>
            </a:endParaRPr>
          </a:p>
        </p:txBody>
      </p:sp>
      <p:sp>
        <p:nvSpPr>
          <p:cNvPr id="273" name="Google Shape;273;p30"/>
          <p:cNvSpPr txBox="1"/>
          <p:nvPr/>
        </p:nvSpPr>
        <p:spPr>
          <a:xfrm>
            <a:off x="0" y="3055497"/>
            <a:ext cx="12192000" cy="2954625"/>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Wingdings" pitchFamily="2" charset="2"/>
              <a:buChar char="v"/>
            </a:pPr>
            <a:r>
              <a:rPr lang="tr-TR" sz="1500" b="1" dirty="0" err="1">
                <a:solidFill>
                  <a:schemeClr val="accent2"/>
                </a:solidFill>
                <a:latin typeface="Calibri"/>
                <a:ea typeface="Calibri"/>
                <a:cs typeface="Calibri"/>
                <a:sym typeface="Calibri"/>
              </a:rPr>
              <a:t>Linear</a:t>
            </a:r>
            <a:r>
              <a:rPr lang="tr-TR" sz="1500" b="1" dirty="0">
                <a:solidFill>
                  <a:schemeClr val="accent2"/>
                </a:solidFill>
                <a:latin typeface="Calibri"/>
                <a:ea typeface="Calibri"/>
                <a:cs typeface="Calibri"/>
                <a:sym typeface="Calibri"/>
              </a:rPr>
              <a:t> </a:t>
            </a:r>
            <a:r>
              <a:rPr lang="tr-TR" sz="1500" b="1" dirty="0" err="1">
                <a:solidFill>
                  <a:schemeClr val="accent2"/>
                </a:solidFill>
                <a:latin typeface="Calibri"/>
                <a:ea typeface="Calibri"/>
                <a:cs typeface="Calibri"/>
                <a:sym typeface="Calibri"/>
              </a:rPr>
              <a:t>Algorithms</a:t>
            </a:r>
            <a:endParaRPr lang="tr-TR" sz="1500" b="1" dirty="0">
              <a:solidFill>
                <a:schemeClr val="accent2"/>
              </a:solidFill>
              <a:latin typeface="Calibri"/>
              <a:ea typeface="Calibri"/>
              <a:cs typeface="Calibri"/>
              <a:sym typeface="Calibri"/>
            </a:endParaRPr>
          </a:p>
          <a:p>
            <a:pPr marL="285750" lvl="0" indent="-285750" algn="l" rtl="0">
              <a:spcBef>
                <a:spcPts val="0"/>
              </a:spcBef>
              <a:spcAft>
                <a:spcPts val="0"/>
              </a:spcAft>
              <a:buFont typeface="Arial" panose="020B0604020202020204" pitchFamily="34" charset="0"/>
              <a:buChar char="•"/>
            </a:pPr>
            <a:r>
              <a:rPr lang="tr-TR" sz="1500" b="1" dirty="0" err="1">
                <a:solidFill>
                  <a:schemeClr val="tx1"/>
                </a:solidFill>
                <a:latin typeface="Calibri"/>
                <a:ea typeface="Calibri"/>
                <a:cs typeface="Calibri"/>
                <a:sym typeface="Calibri"/>
              </a:rPr>
              <a:t>Logistic</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Regression</a:t>
            </a:r>
            <a:r>
              <a:rPr lang="tr-TR" sz="1500" b="1" dirty="0">
                <a:solidFill>
                  <a:schemeClr val="tx1"/>
                </a:solidFill>
                <a:latin typeface="Calibri"/>
                <a:ea typeface="Calibri"/>
                <a:cs typeface="Calibri"/>
                <a:sym typeface="Calibri"/>
              </a:rPr>
              <a:t>: </a:t>
            </a:r>
            <a:r>
              <a:rPr lang="tr-TR" sz="1500" b="1" dirty="0">
                <a:solidFill>
                  <a:schemeClr val="accent6"/>
                </a:solidFill>
                <a:latin typeface="Calibri"/>
                <a:ea typeface="Calibri"/>
                <a:cs typeface="Calibri"/>
                <a:sym typeface="Calibri"/>
              </a:rPr>
              <a:t>90.87 %</a:t>
            </a:r>
          </a:p>
          <a:p>
            <a:pPr marL="285750" lvl="0" indent="-285750" algn="l" rtl="0">
              <a:spcBef>
                <a:spcPts val="0"/>
              </a:spcBef>
              <a:spcAft>
                <a:spcPts val="0"/>
              </a:spcAft>
              <a:buFont typeface="Arial" panose="020B0604020202020204" pitchFamily="34" charset="0"/>
              <a:buChar char="•"/>
            </a:pPr>
            <a:endParaRPr lang="tr-TR" sz="1500" b="1" dirty="0">
              <a:solidFill>
                <a:schemeClr val="accent2"/>
              </a:solidFill>
              <a:latin typeface="Calibri"/>
              <a:ea typeface="Calibri"/>
              <a:cs typeface="Calibri"/>
              <a:sym typeface="Calibri"/>
            </a:endParaRPr>
          </a:p>
          <a:p>
            <a:pPr marL="285750" lvl="0" indent="-285750" algn="l" rtl="0">
              <a:spcBef>
                <a:spcPts val="0"/>
              </a:spcBef>
              <a:spcAft>
                <a:spcPts val="0"/>
              </a:spcAft>
              <a:buFont typeface="Wingdings" pitchFamily="2" charset="2"/>
              <a:buChar char="v"/>
            </a:pPr>
            <a:r>
              <a:rPr lang="tr-TR" sz="1500" b="1" dirty="0" err="1">
                <a:solidFill>
                  <a:schemeClr val="accent2"/>
                </a:solidFill>
                <a:latin typeface="Calibri"/>
                <a:ea typeface="Calibri"/>
                <a:cs typeface="Calibri"/>
                <a:sym typeface="Calibri"/>
              </a:rPr>
              <a:t>Non-linear</a:t>
            </a:r>
            <a:r>
              <a:rPr lang="tr-TR" sz="1500" b="1" dirty="0">
                <a:solidFill>
                  <a:schemeClr val="accent2"/>
                </a:solidFill>
                <a:latin typeface="Calibri"/>
                <a:ea typeface="Calibri"/>
                <a:cs typeface="Calibri"/>
                <a:sym typeface="Calibri"/>
              </a:rPr>
              <a:t> </a:t>
            </a:r>
            <a:r>
              <a:rPr lang="tr-TR" sz="1500" b="1" dirty="0" err="1">
                <a:solidFill>
                  <a:schemeClr val="accent2"/>
                </a:solidFill>
                <a:latin typeface="Calibri"/>
                <a:ea typeface="Calibri"/>
                <a:cs typeface="Calibri"/>
                <a:sym typeface="Calibri"/>
              </a:rPr>
              <a:t>Algorithms</a:t>
            </a:r>
            <a:endParaRPr lang="tr-TR" sz="1500" b="1" dirty="0">
              <a:solidFill>
                <a:schemeClr val="accent2"/>
              </a:solidFill>
              <a:latin typeface="Calibri"/>
              <a:ea typeface="Calibri"/>
              <a:cs typeface="Calibri"/>
              <a:sym typeface="Calibri"/>
            </a:endParaRPr>
          </a:p>
          <a:p>
            <a:pPr marL="285750" indent="-285750">
              <a:buFont typeface="Arial" panose="020B0604020202020204" pitchFamily="34" charset="0"/>
              <a:buChar char="•"/>
            </a:pPr>
            <a:r>
              <a:rPr lang="tr-TR" sz="1500" b="1" dirty="0" err="1">
                <a:solidFill>
                  <a:schemeClr val="tx1"/>
                </a:solidFill>
                <a:latin typeface="Calibri"/>
                <a:ea typeface="Calibri"/>
                <a:cs typeface="Calibri"/>
                <a:sym typeface="Calibri"/>
              </a:rPr>
              <a:t>Decision</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Tree</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Classifier</a:t>
            </a:r>
            <a:r>
              <a:rPr lang="tr-TR" sz="1500" b="1" dirty="0">
                <a:solidFill>
                  <a:schemeClr val="tx1"/>
                </a:solidFill>
                <a:latin typeface="Calibri"/>
                <a:ea typeface="Calibri"/>
                <a:cs typeface="Calibri"/>
                <a:sym typeface="Calibri"/>
              </a:rPr>
              <a:t>: </a:t>
            </a:r>
            <a:r>
              <a:rPr lang="tr-TR" sz="1500" b="1" dirty="0">
                <a:solidFill>
                  <a:schemeClr val="accent6"/>
                </a:solidFill>
                <a:latin typeface="Calibri"/>
                <a:ea typeface="Calibri"/>
                <a:cs typeface="Calibri"/>
                <a:sym typeface="Calibri"/>
              </a:rPr>
              <a:t>89.16 %</a:t>
            </a:r>
            <a:endParaRPr lang="tr-TR" sz="1500" b="1" dirty="0">
              <a:solidFill>
                <a:schemeClr val="tx1"/>
              </a:solidFill>
              <a:latin typeface="Calibri"/>
              <a:ea typeface="Calibri"/>
              <a:cs typeface="Calibri"/>
              <a:sym typeface="Calibri"/>
            </a:endParaRPr>
          </a:p>
          <a:p>
            <a:pPr marL="285750" lvl="0" indent="-285750" algn="l" rtl="0">
              <a:spcBef>
                <a:spcPts val="0"/>
              </a:spcBef>
              <a:spcAft>
                <a:spcPts val="0"/>
              </a:spcAft>
              <a:buFont typeface="Wingdings" pitchFamily="2" charset="2"/>
              <a:buChar char="v"/>
            </a:pPr>
            <a:endParaRPr lang="tr-TR" sz="1500" b="1" dirty="0">
              <a:solidFill>
                <a:schemeClr val="accent2"/>
              </a:solidFill>
              <a:latin typeface="Calibri"/>
              <a:ea typeface="Calibri"/>
              <a:cs typeface="Calibri"/>
              <a:sym typeface="Calibri"/>
            </a:endParaRPr>
          </a:p>
          <a:p>
            <a:pPr marL="285750" lvl="7" indent="-285750">
              <a:buFont typeface="Wingdings" pitchFamily="2" charset="2"/>
              <a:buChar char="v"/>
            </a:pPr>
            <a:r>
              <a:rPr lang="tr-TR" sz="1500" b="1" dirty="0" err="1">
                <a:solidFill>
                  <a:schemeClr val="accent2"/>
                </a:solidFill>
                <a:latin typeface="Calibri"/>
                <a:ea typeface="Calibri"/>
                <a:cs typeface="Calibri"/>
                <a:sym typeface="Calibri"/>
              </a:rPr>
              <a:t>Ensemble</a:t>
            </a:r>
            <a:r>
              <a:rPr lang="tr-TR" sz="1500" b="1" dirty="0">
                <a:solidFill>
                  <a:schemeClr val="accent2"/>
                </a:solidFill>
                <a:latin typeface="Calibri"/>
                <a:ea typeface="Calibri"/>
                <a:cs typeface="Calibri"/>
                <a:sym typeface="Calibri"/>
              </a:rPr>
              <a:t> </a:t>
            </a:r>
            <a:r>
              <a:rPr lang="tr-TR" sz="1500" b="1" dirty="0" err="1">
                <a:solidFill>
                  <a:schemeClr val="accent2"/>
                </a:solidFill>
                <a:latin typeface="Calibri"/>
                <a:ea typeface="Calibri"/>
                <a:cs typeface="Calibri"/>
                <a:sym typeface="Calibri"/>
              </a:rPr>
              <a:t>Methods</a:t>
            </a:r>
            <a:endParaRPr lang="tr-TR" sz="1500" b="1" dirty="0">
              <a:solidFill>
                <a:schemeClr val="accent2"/>
              </a:solidFill>
              <a:latin typeface="Calibri"/>
              <a:ea typeface="Calibri"/>
              <a:cs typeface="Calibri"/>
              <a:sym typeface="Calibri"/>
            </a:endParaRPr>
          </a:p>
          <a:p>
            <a:pPr marL="285750" lvl="7" indent="-285750">
              <a:buFont typeface="Arial" panose="020B0604020202020204" pitchFamily="34" charset="0"/>
              <a:buChar char="•"/>
            </a:pPr>
            <a:r>
              <a:rPr lang="tr-TR" sz="1500" b="1" dirty="0" err="1">
                <a:solidFill>
                  <a:schemeClr val="tx1"/>
                </a:solidFill>
                <a:latin typeface="Calibri"/>
                <a:ea typeface="Calibri"/>
                <a:cs typeface="Calibri"/>
                <a:sym typeface="Calibri"/>
              </a:rPr>
              <a:t>Random</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Forest</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Classifier</a:t>
            </a:r>
            <a:r>
              <a:rPr lang="tr-TR" sz="1500" b="1" dirty="0">
                <a:solidFill>
                  <a:schemeClr val="tx1"/>
                </a:solidFill>
                <a:latin typeface="Calibri"/>
                <a:ea typeface="Calibri"/>
                <a:cs typeface="Calibri"/>
                <a:sym typeface="Calibri"/>
              </a:rPr>
              <a:t>:</a:t>
            </a:r>
            <a:r>
              <a:rPr lang="tr-TR" sz="1500" b="1" dirty="0">
                <a:solidFill>
                  <a:schemeClr val="accent6"/>
                </a:solidFill>
                <a:latin typeface="Calibri"/>
                <a:ea typeface="Calibri"/>
                <a:cs typeface="Calibri"/>
                <a:sym typeface="Calibri"/>
              </a:rPr>
              <a:t> 91.36 %</a:t>
            </a:r>
            <a:endParaRPr lang="tr-TR" sz="1500" b="1" dirty="0">
              <a:solidFill>
                <a:schemeClr val="accent2"/>
              </a:solidFill>
              <a:latin typeface="Calibri"/>
              <a:ea typeface="Calibri"/>
              <a:cs typeface="Calibri"/>
              <a:sym typeface="Calibri"/>
            </a:endParaRPr>
          </a:p>
          <a:p>
            <a:pPr marL="285750" lvl="2" indent="-285750">
              <a:buFont typeface="Arial" panose="020B0604020202020204" pitchFamily="34" charset="0"/>
              <a:buChar char="•"/>
            </a:pPr>
            <a:r>
              <a:rPr lang="tr-TR" sz="1500" b="1" dirty="0" err="1">
                <a:solidFill>
                  <a:schemeClr val="tx1"/>
                </a:solidFill>
                <a:latin typeface="Calibri"/>
                <a:ea typeface="Calibri"/>
                <a:cs typeface="Calibri"/>
                <a:sym typeface="Calibri"/>
              </a:rPr>
              <a:t>Support</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Vector</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Classifier</a:t>
            </a:r>
            <a:r>
              <a:rPr lang="tr-TR" sz="1500" b="1" dirty="0">
                <a:solidFill>
                  <a:schemeClr val="tx1"/>
                </a:solidFill>
                <a:latin typeface="Calibri"/>
                <a:ea typeface="Calibri"/>
                <a:cs typeface="Calibri"/>
                <a:sym typeface="Calibri"/>
              </a:rPr>
              <a:t>: </a:t>
            </a:r>
            <a:r>
              <a:rPr lang="tr-TR" sz="1500" b="1" dirty="0">
                <a:solidFill>
                  <a:schemeClr val="accent6"/>
                </a:solidFill>
                <a:latin typeface="Calibri"/>
                <a:ea typeface="Calibri"/>
                <a:cs typeface="Calibri"/>
                <a:sym typeface="Calibri"/>
              </a:rPr>
              <a:t>89.72 %</a:t>
            </a:r>
            <a:endParaRPr lang="tr-TR" sz="1500" b="1" dirty="0">
              <a:solidFill>
                <a:schemeClr val="tx1"/>
              </a:solidFill>
              <a:latin typeface="Calibri"/>
              <a:ea typeface="Calibri"/>
              <a:cs typeface="Calibri"/>
              <a:sym typeface="Calibri"/>
            </a:endParaRPr>
          </a:p>
          <a:p>
            <a:pPr marL="285750" lvl="2" indent="-285750">
              <a:buFont typeface="Arial" panose="020B0604020202020204" pitchFamily="34" charset="0"/>
              <a:buChar char="•"/>
            </a:pPr>
            <a:r>
              <a:rPr lang="tr-TR" sz="1500" b="1" dirty="0" err="1">
                <a:solidFill>
                  <a:schemeClr val="tx1"/>
                </a:solidFill>
                <a:latin typeface="Calibri"/>
                <a:ea typeface="Calibri"/>
                <a:cs typeface="Calibri"/>
                <a:sym typeface="Calibri"/>
              </a:rPr>
              <a:t>XGBoost</a:t>
            </a:r>
            <a:r>
              <a:rPr lang="tr-TR" sz="1500" b="1" dirty="0">
                <a:solidFill>
                  <a:schemeClr val="accent6">
                    <a:lumMod val="50000"/>
                  </a:schemeClr>
                </a:solidFill>
                <a:latin typeface="Calibri"/>
                <a:ea typeface="Calibri"/>
                <a:cs typeface="Calibri"/>
                <a:sym typeface="Calibri"/>
              </a:rPr>
              <a:t>: </a:t>
            </a:r>
            <a:r>
              <a:rPr lang="tr-TR" sz="1500" b="1" dirty="0">
                <a:solidFill>
                  <a:srgbClr val="FF0000"/>
                </a:solidFill>
                <a:latin typeface="Calibri"/>
                <a:ea typeface="Calibri"/>
                <a:cs typeface="Calibri"/>
                <a:sym typeface="Calibri"/>
              </a:rPr>
              <a:t>91.50 %</a:t>
            </a:r>
          </a:p>
          <a:p>
            <a:pPr marL="285750" lvl="2" indent="-285750">
              <a:buFont typeface="Arial" panose="020B0604020202020204" pitchFamily="34" charset="0"/>
              <a:buChar char="•"/>
            </a:pPr>
            <a:r>
              <a:rPr lang="tr-TR" sz="1500" b="1" dirty="0" err="1">
                <a:solidFill>
                  <a:schemeClr val="tx1"/>
                </a:solidFill>
                <a:latin typeface="Calibri"/>
                <a:ea typeface="Calibri"/>
                <a:cs typeface="Calibri"/>
                <a:sym typeface="Calibri"/>
              </a:rPr>
              <a:t>Gradient</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Boosting</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Classifier</a:t>
            </a:r>
            <a:r>
              <a:rPr lang="tr-TR" sz="1500" b="1" dirty="0">
                <a:solidFill>
                  <a:schemeClr val="tx1"/>
                </a:solidFill>
                <a:latin typeface="Calibri"/>
                <a:ea typeface="Calibri"/>
                <a:cs typeface="Calibri"/>
                <a:sym typeface="Calibri"/>
              </a:rPr>
              <a:t>: </a:t>
            </a:r>
            <a:r>
              <a:rPr lang="tr-TR" sz="1500" b="1" dirty="0">
                <a:solidFill>
                  <a:schemeClr val="accent6"/>
                </a:solidFill>
                <a:latin typeface="Calibri"/>
                <a:ea typeface="Calibri"/>
                <a:cs typeface="Calibri"/>
                <a:sym typeface="Calibri"/>
              </a:rPr>
              <a:t>90.65 %</a:t>
            </a:r>
            <a:endParaRPr lang="tr-TR" sz="1500" b="1" dirty="0">
              <a:solidFill>
                <a:schemeClr val="tx1"/>
              </a:solidFill>
              <a:latin typeface="Calibri"/>
              <a:ea typeface="Calibri"/>
              <a:cs typeface="Calibri"/>
              <a:sym typeface="Calibri"/>
            </a:endParaRPr>
          </a:p>
          <a:p>
            <a:pPr marL="285750" lvl="2" indent="-285750">
              <a:buFont typeface="Arial" panose="020B0604020202020204" pitchFamily="34" charset="0"/>
              <a:buChar char="•"/>
            </a:pPr>
            <a:r>
              <a:rPr lang="tr-TR" sz="1500" b="1" dirty="0" err="1">
                <a:solidFill>
                  <a:schemeClr val="tx1"/>
                </a:solidFill>
                <a:latin typeface="Calibri"/>
                <a:ea typeface="Calibri"/>
                <a:cs typeface="Calibri"/>
                <a:sym typeface="Calibri"/>
              </a:rPr>
              <a:t>Randomized</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Serach</a:t>
            </a:r>
            <a:r>
              <a:rPr lang="tr-TR" sz="1500" b="1" dirty="0">
                <a:solidFill>
                  <a:schemeClr val="tx1"/>
                </a:solidFill>
                <a:latin typeface="Calibri"/>
                <a:ea typeface="Calibri"/>
                <a:cs typeface="Calibri"/>
                <a:sym typeface="Calibri"/>
              </a:rPr>
              <a:t> CV: </a:t>
            </a:r>
            <a:r>
              <a:rPr lang="tr-TR" sz="1500" b="1" dirty="0">
                <a:solidFill>
                  <a:schemeClr val="accent6"/>
                </a:solidFill>
                <a:latin typeface="Calibri"/>
                <a:ea typeface="Calibri"/>
                <a:cs typeface="Calibri"/>
                <a:sym typeface="Calibri"/>
              </a:rPr>
              <a:t>91.10 %</a:t>
            </a:r>
            <a:endParaRPr sz="1500" b="1" dirty="0">
              <a:solidFill>
                <a:schemeClr val="tx1"/>
              </a:solidFill>
              <a:latin typeface="Calibri"/>
              <a:ea typeface="Calibri"/>
              <a:cs typeface="Calibri"/>
              <a:sym typeface="Calibri"/>
            </a:endParaRPr>
          </a:p>
        </p:txBody>
      </p:sp>
      <p:sp>
        <p:nvSpPr>
          <p:cNvPr id="2" name="Google Shape;273;p30">
            <a:extLst>
              <a:ext uri="{FF2B5EF4-FFF2-40B4-BE49-F238E27FC236}">
                <a16:creationId xmlns:a16="http://schemas.microsoft.com/office/drawing/2014/main" id="{80D770EE-0AF3-D993-C7B5-574715D51B5F}"/>
              </a:ext>
            </a:extLst>
          </p:cNvPr>
          <p:cNvSpPr txBox="1"/>
          <p:nvPr/>
        </p:nvSpPr>
        <p:spPr>
          <a:xfrm>
            <a:off x="0" y="2134009"/>
            <a:ext cx="12192000" cy="646300"/>
          </a:xfrm>
          <a:prstGeom prst="rect">
            <a:avLst/>
          </a:prstGeom>
          <a:noFill/>
          <a:ln>
            <a:noFill/>
          </a:ln>
        </p:spPr>
        <p:txBody>
          <a:bodyPr spcFirstLastPara="1" wrap="square" lIns="91425" tIns="91425" rIns="91425" bIns="91425" anchor="t" anchorCtr="0">
            <a:spAutoFit/>
          </a:bodyPr>
          <a:lstStyle/>
          <a:p>
            <a:pPr lvl="0" algn="l" rtl="0">
              <a:spcBef>
                <a:spcPts val="0"/>
              </a:spcBef>
              <a:spcAft>
                <a:spcPts val="0"/>
              </a:spcAft>
            </a:pPr>
            <a:r>
              <a:rPr lang="tr-TR" sz="1500" b="1" dirty="0" err="1">
                <a:solidFill>
                  <a:schemeClr val="tx1"/>
                </a:solidFill>
                <a:latin typeface="Calibri"/>
                <a:ea typeface="Calibri"/>
                <a:cs typeface="Calibri"/>
                <a:sym typeface="Calibri"/>
              </a:rPr>
              <a:t>After</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building</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and</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testing</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corresponding</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models</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we</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noticed</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that</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ensemble</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methods</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gave</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better</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results</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comparing</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to</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linear</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and</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non-linear</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models</a:t>
            </a:r>
            <a:r>
              <a:rPr lang="tr-TR" sz="1500" b="1" dirty="0">
                <a:solidFill>
                  <a:schemeClr val="tx1"/>
                </a:solidFill>
                <a:latin typeface="Calibri"/>
                <a:ea typeface="Calibri"/>
                <a:cs typeface="Calibri"/>
                <a:sym typeface="Calibri"/>
              </a:rPr>
              <a:t>.</a:t>
            </a:r>
          </a:p>
          <a:p>
            <a:pPr lvl="0" algn="l" rtl="0">
              <a:spcBef>
                <a:spcPts val="0"/>
              </a:spcBef>
              <a:spcAft>
                <a:spcPts val="0"/>
              </a:spcAft>
            </a:pPr>
            <a:r>
              <a:rPr lang="tr-TR" sz="1500" b="1" dirty="0" err="1">
                <a:solidFill>
                  <a:schemeClr val="tx1"/>
                </a:solidFill>
                <a:latin typeface="Calibri"/>
                <a:ea typeface="Calibri"/>
                <a:cs typeface="Calibri"/>
                <a:sym typeface="Calibri"/>
              </a:rPr>
              <a:t>Below</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you</a:t>
            </a:r>
            <a:r>
              <a:rPr lang="tr-TR" sz="1500" b="1" dirty="0">
                <a:solidFill>
                  <a:schemeClr val="tx1"/>
                </a:solidFill>
                <a:latin typeface="Calibri"/>
                <a:ea typeface="Calibri"/>
                <a:cs typeface="Calibri"/>
                <a:sym typeface="Calibri"/>
              </a:rPr>
              <a:t> can </a:t>
            </a:r>
            <a:r>
              <a:rPr lang="tr-TR" sz="1500" b="1" dirty="0" err="1">
                <a:solidFill>
                  <a:schemeClr val="tx1"/>
                </a:solidFill>
                <a:latin typeface="Calibri"/>
                <a:ea typeface="Calibri"/>
                <a:cs typeface="Calibri"/>
                <a:sym typeface="Calibri"/>
              </a:rPr>
              <a:t>find</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the</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results</a:t>
            </a:r>
            <a:r>
              <a:rPr lang="tr-TR" sz="1500" b="1" dirty="0">
                <a:solidFill>
                  <a:schemeClr val="tx1"/>
                </a:solidFill>
                <a:latin typeface="Calibri"/>
                <a:ea typeface="Calibri"/>
                <a:cs typeface="Calibri"/>
                <a:sym typeface="Calibri"/>
              </a:rPr>
              <a:t> of </a:t>
            </a:r>
            <a:r>
              <a:rPr lang="tr-TR" sz="1500" b="1" dirty="0" err="1">
                <a:solidFill>
                  <a:schemeClr val="tx1"/>
                </a:solidFill>
                <a:latin typeface="Calibri"/>
                <a:ea typeface="Calibri"/>
                <a:cs typeface="Calibri"/>
                <a:sym typeface="Calibri"/>
              </a:rPr>
              <a:t>the</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corresponding</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models</a:t>
            </a:r>
            <a:r>
              <a:rPr lang="tr-TR" sz="1500" b="1" dirty="0">
                <a:solidFill>
                  <a:schemeClr val="tx1"/>
                </a:solidFill>
                <a:latin typeface="Calibri"/>
                <a:ea typeface="Calibri"/>
                <a:cs typeface="Calibri"/>
                <a:sym typeface="Calibri"/>
              </a:rPr>
              <a:t>.</a:t>
            </a:r>
          </a:p>
        </p:txBody>
      </p:sp>
      <p:sp>
        <p:nvSpPr>
          <p:cNvPr id="3" name="Google Shape;273;p30">
            <a:extLst>
              <a:ext uri="{FF2B5EF4-FFF2-40B4-BE49-F238E27FC236}">
                <a16:creationId xmlns:a16="http://schemas.microsoft.com/office/drawing/2014/main" id="{1D6C30F4-154E-3603-4E08-21E1B3E5F13D}"/>
              </a:ext>
            </a:extLst>
          </p:cNvPr>
          <p:cNvSpPr txBox="1"/>
          <p:nvPr/>
        </p:nvSpPr>
        <p:spPr>
          <a:xfrm>
            <a:off x="0" y="6010122"/>
            <a:ext cx="12192000" cy="415468"/>
          </a:xfrm>
          <a:prstGeom prst="rect">
            <a:avLst/>
          </a:prstGeom>
          <a:noFill/>
          <a:ln>
            <a:noFill/>
          </a:ln>
        </p:spPr>
        <p:txBody>
          <a:bodyPr spcFirstLastPara="1" wrap="square" lIns="91425" tIns="91425" rIns="91425" bIns="91425" anchor="t" anchorCtr="0">
            <a:spAutoFit/>
          </a:bodyPr>
          <a:lstStyle/>
          <a:p>
            <a:pPr lvl="0" algn="l" rtl="0">
              <a:spcBef>
                <a:spcPts val="0"/>
              </a:spcBef>
              <a:spcAft>
                <a:spcPts val="0"/>
              </a:spcAft>
            </a:pPr>
            <a:r>
              <a:rPr lang="tr-TR" sz="1500" b="1" dirty="0">
                <a:solidFill>
                  <a:schemeClr val="tx1"/>
                </a:solidFill>
                <a:latin typeface="Calibri"/>
                <a:ea typeface="Calibri"/>
                <a:cs typeface="Calibri"/>
                <a:sym typeface="Calibri"/>
              </a:rPr>
              <a:t>As it can be </a:t>
            </a:r>
            <a:r>
              <a:rPr lang="tr-TR" sz="1500" b="1" dirty="0" err="1">
                <a:solidFill>
                  <a:schemeClr val="tx1"/>
                </a:solidFill>
                <a:latin typeface="Calibri"/>
                <a:ea typeface="Calibri"/>
                <a:cs typeface="Calibri"/>
                <a:sym typeface="Calibri"/>
              </a:rPr>
              <a:t>seen</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above</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XGBoost</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gave</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the</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best</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results</a:t>
            </a:r>
            <a:r>
              <a:rPr lang="tr-TR" sz="1500" b="1" dirty="0">
                <a:solidFill>
                  <a:schemeClr val="tx1"/>
                </a:solidFill>
                <a:latin typeface="Calibri"/>
                <a:ea typeface="Calibri"/>
                <a:cs typeface="Calibri"/>
                <a:sym typeface="Calibri"/>
              </a:rPr>
              <a:t>. </a:t>
            </a:r>
          </a:p>
        </p:txBody>
      </p:sp>
    </p:spTree>
    <p:extLst>
      <p:ext uri="{BB962C8B-B14F-4D97-AF65-F5344CB8AC3E}">
        <p14:creationId xmlns:p14="http://schemas.microsoft.com/office/powerpoint/2010/main" val="79063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0"/>
          <p:cNvSpPr txBox="1">
            <a:spLocks noGrp="1"/>
          </p:cNvSpPr>
          <p:nvPr>
            <p:ph type="title"/>
          </p:nvPr>
        </p:nvSpPr>
        <p:spPr>
          <a:xfrm>
            <a:off x="838200" y="365125"/>
            <a:ext cx="10168800" cy="811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270" name="Google Shape;270;p30"/>
          <p:cNvSpPr/>
          <p:nvPr/>
        </p:nvSpPr>
        <p:spPr>
          <a:xfrm>
            <a:off x="0" y="0"/>
            <a:ext cx="12192000" cy="1393200"/>
          </a:xfrm>
          <a:prstGeom prst="rect">
            <a:avLst/>
          </a:prstGeom>
          <a:solidFill>
            <a:srgbClr val="373333"/>
          </a:solidFill>
          <a:ln w="9525" cap="flat" cmpd="sng">
            <a:solidFill>
              <a:srgbClr val="FF6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0"/>
          <p:cNvSpPr txBox="1"/>
          <p:nvPr/>
        </p:nvSpPr>
        <p:spPr>
          <a:xfrm>
            <a:off x="526350" y="278650"/>
            <a:ext cx="7786800" cy="81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100" dirty="0">
                <a:solidFill>
                  <a:srgbClr val="FF6600"/>
                </a:solidFill>
                <a:latin typeface="Calibri"/>
                <a:ea typeface="Calibri"/>
                <a:cs typeface="Calibri"/>
                <a:sym typeface="Calibri"/>
              </a:rPr>
              <a:t>Model Selection</a:t>
            </a:r>
            <a:endParaRPr sz="4100" dirty="0">
              <a:solidFill>
                <a:srgbClr val="FF6600"/>
              </a:solidFill>
              <a:latin typeface="Calibri"/>
              <a:ea typeface="Calibri"/>
              <a:cs typeface="Calibri"/>
              <a:sym typeface="Calibri"/>
            </a:endParaRPr>
          </a:p>
        </p:txBody>
      </p:sp>
      <p:sp>
        <p:nvSpPr>
          <p:cNvPr id="3" name="Google Shape;273;p30">
            <a:extLst>
              <a:ext uri="{FF2B5EF4-FFF2-40B4-BE49-F238E27FC236}">
                <a16:creationId xmlns:a16="http://schemas.microsoft.com/office/drawing/2014/main" id="{1D6C30F4-154E-3603-4E08-21E1B3E5F13D}"/>
              </a:ext>
            </a:extLst>
          </p:cNvPr>
          <p:cNvSpPr txBox="1"/>
          <p:nvPr/>
        </p:nvSpPr>
        <p:spPr>
          <a:xfrm>
            <a:off x="191386" y="1671850"/>
            <a:ext cx="12192000" cy="415468"/>
          </a:xfrm>
          <a:prstGeom prst="rect">
            <a:avLst/>
          </a:prstGeom>
          <a:noFill/>
          <a:ln>
            <a:noFill/>
          </a:ln>
        </p:spPr>
        <p:txBody>
          <a:bodyPr spcFirstLastPara="1" wrap="square" lIns="91425" tIns="91425" rIns="91425" bIns="91425" anchor="t" anchorCtr="0">
            <a:spAutoFit/>
          </a:bodyPr>
          <a:lstStyle/>
          <a:p>
            <a:pPr lvl="0" algn="l" rtl="0">
              <a:spcBef>
                <a:spcPts val="0"/>
              </a:spcBef>
              <a:spcAft>
                <a:spcPts val="0"/>
              </a:spcAft>
            </a:pPr>
            <a:r>
              <a:rPr lang="tr-TR" sz="1500" b="1" dirty="0">
                <a:solidFill>
                  <a:schemeClr val="tx1"/>
                </a:solidFill>
                <a:latin typeface="Calibri"/>
                <a:ea typeface="Calibri"/>
                <a:cs typeface="Calibri"/>
                <a:sym typeface="Calibri"/>
              </a:rPr>
              <a:t>Since </a:t>
            </a:r>
            <a:r>
              <a:rPr lang="tr-TR" sz="1500" b="1" dirty="0" err="1">
                <a:solidFill>
                  <a:schemeClr val="tx1"/>
                </a:solidFill>
                <a:latin typeface="Calibri"/>
                <a:ea typeface="Calibri"/>
                <a:cs typeface="Calibri"/>
                <a:sym typeface="Calibri"/>
              </a:rPr>
              <a:t>XGBoost</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gave</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the</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best</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results</a:t>
            </a:r>
            <a:r>
              <a:rPr lang="tr-TR" sz="1500" b="1" dirty="0">
                <a:solidFill>
                  <a:schemeClr val="tx1"/>
                </a:solidFill>
                <a:latin typeface="Calibri"/>
                <a:ea typeface="Calibri"/>
                <a:cs typeface="Calibri"/>
                <a:sym typeface="Calibri"/>
              </a:rPr>
              <a:t> in </a:t>
            </a:r>
            <a:r>
              <a:rPr lang="tr-TR" sz="1500" b="1" dirty="0" err="1">
                <a:solidFill>
                  <a:schemeClr val="tx1"/>
                </a:solidFill>
                <a:latin typeface="Calibri"/>
                <a:ea typeface="Calibri"/>
                <a:cs typeface="Calibri"/>
                <a:sym typeface="Calibri"/>
              </a:rPr>
              <a:t>previous</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steps</a:t>
            </a:r>
            <a:r>
              <a:rPr lang="tr-TR" sz="1500" b="1" dirty="0">
                <a:solidFill>
                  <a:schemeClr val="tx1"/>
                </a:solidFill>
                <a:latin typeface="Calibri"/>
                <a:ea typeface="Calibri"/>
                <a:cs typeface="Calibri"/>
                <a:sym typeface="Calibri"/>
              </a:rPr>
              <a:t>, it can be used in </a:t>
            </a:r>
            <a:r>
              <a:rPr lang="tr-TR" sz="1500" b="1" dirty="0" err="1">
                <a:solidFill>
                  <a:schemeClr val="tx1"/>
                </a:solidFill>
                <a:latin typeface="Calibri"/>
                <a:ea typeface="Calibri"/>
                <a:cs typeface="Calibri"/>
                <a:sym typeface="Calibri"/>
              </a:rPr>
              <a:t>order</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to</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achieve</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business</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goals</a:t>
            </a:r>
            <a:r>
              <a:rPr lang="tr-TR" sz="1500" b="1" dirty="0">
                <a:solidFill>
                  <a:schemeClr val="tx1"/>
                </a:solidFill>
                <a:latin typeface="Calibri"/>
                <a:ea typeface="Calibri"/>
                <a:cs typeface="Calibri"/>
                <a:sym typeface="Calibri"/>
              </a:rPr>
              <a:t> </a:t>
            </a:r>
            <a:r>
              <a:rPr lang="tr-TR" sz="1500" b="1" dirty="0" err="1">
                <a:solidFill>
                  <a:schemeClr val="tx1"/>
                </a:solidFill>
                <a:latin typeface="Calibri"/>
                <a:ea typeface="Calibri"/>
                <a:cs typeface="Calibri"/>
                <a:sym typeface="Calibri"/>
              </a:rPr>
              <a:t>efficiently</a:t>
            </a:r>
            <a:r>
              <a:rPr lang="tr-TR" sz="1500" b="1" dirty="0">
                <a:solidFill>
                  <a:schemeClr val="tx1"/>
                </a:solidFill>
                <a:latin typeface="Calibri"/>
                <a:ea typeface="Calibri"/>
                <a:cs typeface="Calibri"/>
                <a:sym typeface="Calibri"/>
              </a:rPr>
              <a:t>.</a:t>
            </a:r>
          </a:p>
        </p:txBody>
      </p:sp>
      <p:pic>
        <p:nvPicPr>
          <p:cNvPr id="5" name="Resim 4">
            <a:extLst>
              <a:ext uri="{FF2B5EF4-FFF2-40B4-BE49-F238E27FC236}">
                <a16:creationId xmlns:a16="http://schemas.microsoft.com/office/drawing/2014/main" id="{6C236019-405D-C0B0-E12B-80032CD11CB5}"/>
              </a:ext>
            </a:extLst>
          </p:cNvPr>
          <p:cNvPicPr>
            <a:picLocks noChangeAspect="1"/>
          </p:cNvPicPr>
          <p:nvPr/>
        </p:nvPicPr>
        <p:blipFill>
          <a:blip r:embed="rId3"/>
          <a:stretch>
            <a:fillRect/>
          </a:stretch>
        </p:blipFill>
        <p:spPr>
          <a:xfrm>
            <a:off x="2216358" y="2243499"/>
            <a:ext cx="7412484" cy="4169522"/>
          </a:xfrm>
          <a:prstGeom prst="rect">
            <a:avLst/>
          </a:prstGeom>
        </p:spPr>
      </p:pic>
    </p:spTree>
    <p:extLst>
      <p:ext uri="{BB962C8B-B14F-4D97-AF65-F5344CB8AC3E}">
        <p14:creationId xmlns:p14="http://schemas.microsoft.com/office/powerpoint/2010/main" val="4002402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40"/>
          <p:cNvSpPr txBox="1">
            <a:spLocks noGrp="1"/>
          </p:cNvSpPr>
          <p:nvPr>
            <p:ph type="ctrTitle"/>
          </p:nvPr>
        </p:nvSpPr>
        <p:spPr>
          <a:xfrm>
            <a:off x="-1" y="0"/>
            <a:ext cx="5733142" cy="6858002"/>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br>
              <a:rPr lang="tr-TR" sz="2000" b="1" dirty="0">
                <a:solidFill>
                  <a:srgbClr val="FF6600"/>
                </a:solidFill>
              </a:rPr>
            </a:br>
            <a:br>
              <a:rPr lang="tr-TR" sz="2000" b="1" dirty="0">
                <a:solidFill>
                  <a:srgbClr val="FF6600"/>
                </a:solidFill>
              </a:rPr>
            </a:br>
            <a:br>
              <a:rPr lang="tr-TR" sz="2000" b="1" dirty="0">
                <a:solidFill>
                  <a:srgbClr val="FF6600"/>
                </a:solidFill>
              </a:rPr>
            </a:br>
            <a:br>
              <a:rPr lang="tr-TR" sz="2000" b="1" dirty="0">
                <a:solidFill>
                  <a:srgbClr val="FF6600"/>
                </a:solidFill>
              </a:rPr>
            </a:br>
            <a:br>
              <a:rPr lang="tr-TR" sz="2000" b="1" dirty="0">
                <a:solidFill>
                  <a:srgbClr val="FF6600"/>
                </a:solidFill>
              </a:rPr>
            </a:br>
            <a:r>
              <a:rPr lang="tr-TR" sz="2000" b="1" dirty="0">
                <a:solidFill>
                  <a:srgbClr val="FF6600"/>
                </a:solidFill>
              </a:rPr>
              <a:t>Kemal </a:t>
            </a:r>
            <a:r>
              <a:rPr lang="tr-TR" sz="2000" b="1" dirty="0" err="1">
                <a:solidFill>
                  <a:srgbClr val="FF6600"/>
                </a:solidFill>
              </a:rPr>
              <a:t>Cagin</a:t>
            </a:r>
            <a:r>
              <a:rPr lang="tr-TR" sz="2000" b="1" dirty="0">
                <a:solidFill>
                  <a:srgbClr val="FF6600"/>
                </a:solidFill>
              </a:rPr>
              <a:t> </a:t>
            </a:r>
            <a:r>
              <a:rPr lang="tr-TR" sz="2000" b="1" dirty="0" err="1">
                <a:solidFill>
                  <a:srgbClr val="FF6600"/>
                </a:solidFill>
              </a:rPr>
              <a:t>Sertkaya</a:t>
            </a:r>
            <a:br>
              <a:rPr lang="tr-TR" sz="2000" b="1" dirty="0">
                <a:solidFill>
                  <a:srgbClr val="FF6600"/>
                </a:solidFill>
              </a:rPr>
            </a:br>
            <a:r>
              <a:rPr lang="tr-TR" sz="2000" b="1" dirty="0" err="1">
                <a:solidFill>
                  <a:srgbClr val="FF6600"/>
                </a:solidFill>
              </a:rPr>
              <a:t>Jinwen</a:t>
            </a:r>
            <a:r>
              <a:rPr lang="tr-TR" sz="2000" b="1" dirty="0">
                <a:solidFill>
                  <a:srgbClr val="FF6600"/>
                </a:solidFill>
              </a:rPr>
              <a:t> </a:t>
            </a:r>
            <a:r>
              <a:rPr lang="tr-TR" sz="2000" b="1" dirty="0" err="1">
                <a:solidFill>
                  <a:srgbClr val="FF6600"/>
                </a:solidFill>
              </a:rPr>
              <a:t>Li</a:t>
            </a:r>
            <a:endParaRPr sz="2000" b="1" dirty="0">
              <a:solidFill>
                <a:srgbClr val="FF6600"/>
              </a:solidFill>
            </a:endParaRPr>
          </a:p>
        </p:txBody>
      </p:sp>
      <p:pic>
        <p:nvPicPr>
          <p:cNvPr id="372" name="Google Shape;372;p40"/>
          <p:cNvPicPr preferRelativeResize="0"/>
          <p:nvPr/>
        </p:nvPicPr>
        <p:blipFill rotWithShape="1">
          <a:blip r:embed="rId3">
            <a:alphaModFix/>
          </a:blip>
          <a:srcRect/>
          <a:stretch/>
        </p:blipFill>
        <p:spPr>
          <a:xfrm>
            <a:off x="0" y="5112049"/>
            <a:ext cx="2905650" cy="1745950"/>
          </a:xfrm>
          <a:prstGeom prst="rect">
            <a:avLst/>
          </a:prstGeom>
          <a:noFill/>
          <a:ln>
            <a:noFill/>
          </a:ln>
        </p:spPr>
      </p:pic>
      <p:sp>
        <p:nvSpPr>
          <p:cNvPr id="373" name="Google Shape;373;p40"/>
          <p:cNvSpPr txBox="1">
            <a:spLocks noGrp="1"/>
          </p:cNvSpPr>
          <p:nvPr>
            <p:ph type="subTitle" idx="1"/>
          </p:nvPr>
        </p:nvSpPr>
        <p:spPr>
          <a:xfrm>
            <a:off x="5152570" y="2481943"/>
            <a:ext cx="5558973"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FF6600"/>
              </a:buClr>
              <a:buSzPts val="6600"/>
              <a:buNone/>
            </a:pPr>
            <a:r>
              <a:rPr lang="en-US" sz="6600">
                <a:solidFill>
                  <a:srgbClr val="FF6600"/>
                </a:solidFill>
              </a:rPr>
              <a:t>Thank You</a:t>
            </a:r>
            <a:endParaRPr/>
          </a:p>
          <a:p>
            <a:pPr marL="0" lvl="0" indent="0" algn="ctr" rtl="0">
              <a:lnSpc>
                <a:spcPct val="90000"/>
              </a:lnSpc>
              <a:spcBef>
                <a:spcPts val="1000"/>
              </a:spcBef>
              <a:spcAft>
                <a:spcPts val="0"/>
              </a:spcAft>
              <a:buClr>
                <a:schemeClr val="dk1"/>
              </a:buClr>
              <a:buSzPts val="6600"/>
              <a:buNone/>
            </a:pPr>
            <a:endParaRPr sz="6600">
              <a:solidFill>
                <a:srgbClr val="FF66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ctrTitle"/>
          </p:nvPr>
        </p:nvSpPr>
        <p:spPr>
          <a:xfrm>
            <a:off x="-1" y="0"/>
            <a:ext cx="5733142" cy="6858002"/>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br>
              <a:rPr lang="en-US" dirty="0"/>
            </a:br>
            <a:br>
              <a:rPr lang="en-US" dirty="0"/>
            </a:br>
            <a:br>
              <a:rPr lang="en-US" dirty="0"/>
            </a:br>
            <a:r>
              <a:rPr lang="en-US" b="1" dirty="0">
                <a:solidFill>
                  <a:srgbClr val="FF6600"/>
                </a:solidFill>
              </a:rPr>
              <a:t>Agenda</a:t>
            </a:r>
            <a:endParaRPr dirty="0"/>
          </a:p>
        </p:txBody>
      </p:sp>
      <p:sp>
        <p:nvSpPr>
          <p:cNvPr id="92" name="Google Shape;92;p14"/>
          <p:cNvSpPr txBox="1">
            <a:spLocks noGrp="1"/>
          </p:cNvSpPr>
          <p:nvPr>
            <p:ph type="subTitle" idx="1"/>
          </p:nvPr>
        </p:nvSpPr>
        <p:spPr>
          <a:xfrm>
            <a:off x="6096000" y="1430976"/>
            <a:ext cx="5374424" cy="3996047"/>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1000"/>
              </a:spcBef>
              <a:spcAft>
                <a:spcPts val="0"/>
              </a:spcAft>
              <a:buClr>
                <a:srgbClr val="FF6600"/>
              </a:buClr>
              <a:buSzPts val="2400"/>
              <a:buNone/>
            </a:pPr>
            <a:r>
              <a:rPr lang="en-US" sz="2500" dirty="0">
                <a:solidFill>
                  <a:srgbClr val="FF6600"/>
                </a:solidFill>
              </a:rPr>
              <a:t>Executive Summary </a:t>
            </a:r>
            <a:endParaRPr sz="2500" dirty="0">
              <a:solidFill>
                <a:srgbClr val="FF6600"/>
              </a:solidFill>
            </a:endParaRPr>
          </a:p>
          <a:p>
            <a:pPr marL="0" lvl="0" indent="0" algn="just" rtl="0">
              <a:lnSpc>
                <a:spcPct val="90000"/>
              </a:lnSpc>
              <a:spcBef>
                <a:spcPts val="1000"/>
              </a:spcBef>
              <a:spcAft>
                <a:spcPts val="0"/>
              </a:spcAft>
              <a:buClr>
                <a:srgbClr val="FF6600"/>
              </a:buClr>
              <a:buSzPts val="2800"/>
              <a:buNone/>
            </a:pPr>
            <a:r>
              <a:rPr lang="en-US" sz="2500" dirty="0">
                <a:solidFill>
                  <a:srgbClr val="FF6600"/>
                </a:solidFill>
              </a:rPr>
              <a:t>Data Understanding</a:t>
            </a:r>
          </a:p>
          <a:p>
            <a:pPr marL="0" lvl="0" indent="0" algn="just" rtl="0">
              <a:lnSpc>
                <a:spcPct val="90000"/>
              </a:lnSpc>
              <a:spcBef>
                <a:spcPts val="1000"/>
              </a:spcBef>
              <a:spcAft>
                <a:spcPts val="0"/>
              </a:spcAft>
              <a:buClr>
                <a:srgbClr val="FF6600"/>
              </a:buClr>
              <a:buSzPts val="2800"/>
              <a:buNone/>
            </a:pPr>
            <a:r>
              <a:rPr lang="en-US" sz="2500" dirty="0">
                <a:solidFill>
                  <a:srgbClr val="FF6600"/>
                </a:solidFill>
              </a:rPr>
              <a:t>EDA &amp; Data Transformation</a:t>
            </a:r>
          </a:p>
          <a:p>
            <a:pPr marL="0" lvl="0" indent="0" algn="just" rtl="0">
              <a:lnSpc>
                <a:spcPct val="90000"/>
              </a:lnSpc>
              <a:spcBef>
                <a:spcPts val="1000"/>
              </a:spcBef>
              <a:spcAft>
                <a:spcPts val="0"/>
              </a:spcAft>
              <a:buClr>
                <a:srgbClr val="FF6600"/>
              </a:buClr>
              <a:buSzPts val="2800"/>
              <a:buNone/>
            </a:pPr>
            <a:r>
              <a:rPr lang="en-US" sz="2500" dirty="0">
                <a:solidFill>
                  <a:srgbClr val="FF6600"/>
                </a:solidFill>
              </a:rPr>
              <a:t>EDA Recommendations</a:t>
            </a:r>
          </a:p>
          <a:p>
            <a:pPr marL="0" lvl="0" indent="0" algn="just" rtl="0">
              <a:lnSpc>
                <a:spcPct val="90000"/>
              </a:lnSpc>
              <a:spcBef>
                <a:spcPts val="1000"/>
              </a:spcBef>
              <a:spcAft>
                <a:spcPts val="0"/>
              </a:spcAft>
              <a:buClr>
                <a:srgbClr val="FF6600"/>
              </a:buClr>
              <a:buSzPts val="2800"/>
              <a:buNone/>
            </a:pPr>
            <a:r>
              <a:rPr lang="en-US" sz="2500" dirty="0">
                <a:solidFill>
                  <a:srgbClr val="FF6600"/>
                </a:solidFill>
              </a:rPr>
              <a:t>Model Building</a:t>
            </a:r>
          </a:p>
          <a:p>
            <a:pPr marL="0" lvl="0" indent="0" algn="just" rtl="0">
              <a:lnSpc>
                <a:spcPct val="90000"/>
              </a:lnSpc>
              <a:spcBef>
                <a:spcPts val="1000"/>
              </a:spcBef>
              <a:spcAft>
                <a:spcPts val="0"/>
              </a:spcAft>
              <a:buClr>
                <a:srgbClr val="FF6600"/>
              </a:buClr>
              <a:buSzPts val="2800"/>
              <a:buNone/>
            </a:pPr>
            <a:r>
              <a:rPr lang="en-US" sz="2500" dirty="0">
                <a:solidFill>
                  <a:srgbClr val="FF6600"/>
                </a:solidFill>
              </a:rPr>
              <a:t>Evaluating Models</a:t>
            </a:r>
          </a:p>
          <a:p>
            <a:pPr marL="0" lvl="0" indent="0" algn="just" rtl="0">
              <a:lnSpc>
                <a:spcPct val="90000"/>
              </a:lnSpc>
              <a:spcBef>
                <a:spcPts val="1000"/>
              </a:spcBef>
              <a:spcAft>
                <a:spcPts val="0"/>
              </a:spcAft>
              <a:buClr>
                <a:srgbClr val="FF6600"/>
              </a:buClr>
              <a:buSzPts val="2800"/>
              <a:buNone/>
            </a:pPr>
            <a:r>
              <a:rPr lang="en-US" sz="2500" dirty="0">
                <a:solidFill>
                  <a:srgbClr val="FF6600"/>
                </a:solidFill>
              </a:rPr>
              <a:t>Model Selection</a:t>
            </a:r>
          </a:p>
          <a:p>
            <a:pPr marL="0" lvl="0" indent="0" algn="just" rtl="0">
              <a:lnSpc>
                <a:spcPct val="90000"/>
              </a:lnSpc>
              <a:spcBef>
                <a:spcPts val="1000"/>
              </a:spcBef>
              <a:spcAft>
                <a:spcPts val="0"/>
              </a:spcAft>
              <a:buClr>
                <a:srgbClr val="FF6600"/>
              </a:buClr>
              <a:buSzPts val="2800"/>
              <a:buNone/>
            </a:pPr>
            <a:r>
              <a:rPr lang="en-US" sz="2500" dirty="0">
                <a:solidFill>
                  <a:srgbClr val="FF6600"/>
                </a:solidFill>
              </a:rPr>
              <a:t>          </a:t>
            </a:r>
          </a:p>
          <a:p>
            <a:pPr marL="0" lvl="0" indent="0" algn="just" rtl="0">
              <a:lnSpc>
                <a:spcPct val="90000"/>
              </a:lnSpc>
              <a:spcBef>
                <a:spcPts val="1000"/>
              </a:spcBef>
              <a:spcAft>
                <a:spcPts val="0"/>
              </a:spcAft>
              <a:buClr>
                <a:srgbClr val="FF6600"/>
              </a:buClr>
              <a:buSzPts val="2800"/>
              <a:buNone/>
            </a:pPr>
            <a:r>
              <a:rPr lang="en-US" sz="2500" dirty="0">
                <a:solidFill>
                  <a:srgbClr val="FF6600"/>
                </a:solidFill>
              </a:rPr>
              <a:t>	</a:t>
            </a:r>
          </a:p>
          <a:p>
            <a:pPr marL="0" lvl="0" indent="0" algn="just" rtl="0">
              <a:lnSpc>
                <a:spcPct val="90000"/>
              </a:lnSpc>
              <a:spcBef>
                <a:spcPts val="1000"/>
              </a:spcBef>
              <a:spcAft>
                <a:spcPts val="0"/>
              </a:spcAft>
              <a:buClr>
                <a:srgbClr val="FF6600"/>
              </a:buClr>
              <a:buSzPts val="2800"/>
              <a:buNone/>
            </a:pPr>
            <a:r>
              <a:rPr lang="en-US" sz="2500" dirty="0">
                <a:solidFill>
                  <a:srgbClr val="FF6600"/>
                </a:solidFill>
              </a:rPr>
              <a:t>         </a:t>
            </a:r>
            <a:endParaRPr sz="2500" dirty="0"/>
          </a:p>
          <a:p>
            <a:pPr marL="0" lvl="0" indent="0" algn="ctr" rtl="0">
              <a:lnSpc>
                <a:spcPct val="90000"/>
              </a:lnSpc>
              <a:spcBef>
                <a:spcPts val="1000"/>
              </a:spcBef>
              <a:spcAft>
                <a:spcPts val="0"/>
              </a:spcAft>
              <a:buClr>
                <a:schemeClr val="dk1"/>
              </a:buClr>
              <a:buSzPts val="3200"/>
              <a:buNone/>
            </a:pPr>
            <a:endParaRPr sz="2500" dirty="0">
              <a:solidFill>
                <a:srgbClr val="FF6600"/>
              </a:solidFill>
            </a:endParaRPr>
          </a:p>
          <a:p>
            <a:pPr marL="0" lvl="0" indent="0" algn="ctr" rtl="0">
              <a:lnSpc>
                <a:spcPct val="90000"/>
              </a:lnSpc>
              <a:spcBef>
                <a:spcPts val="1000"/>
              </a:spcBef>
              <a:spcAft>
                <a:spcPts val="0"/>
              </a:spcAft>
              <a:buClr>
                <a:schemeClr val="dk1"/>
              </a:buClr>
              <a:buSzPts val="2400"/>
              <a:buNone/>
            </a:pPr>
            <a:endParaRPr sz="2500" dirty="0">
              <a:solidFill>
                <a:srgbClr val="FF6600"/>
              </a:solidFill>
            </a:endParaRPr>
          </a:p>
          <a:p>
            <a:pPr marL="0" lvl="0" indent="0" algn="ctr" rtl="0">
              <a:lnSpc>
                <a:spcPct val="90000"/>
              </a:lnSpc>
              <a:spcBef>
                <a:spcPts val="1000"/>
              </a:spcBef>
              <a:spcAft>
                <a:spcPts val="0"/>
              </a:spcAft>
              <a:buClr>
                <a:schemeClr val="dk1"/>
              </a:buClr>
              <a:buSzPts val="2400"/>
              <a:buNone/>
            </a:pPr>
            <a:endParaRPr sz="2500" dirty="0">
              <a:solidFill>
                <a:srgbClr val="FF6600"/>
              </a:solidFill>
            </a:endParaRPr>
          </a:p>
        </p:txBody>
      </p:sp>
      <p:pic>
        <p:nvPicPr>
          <p:cNvPr id="93" name="Google Shape;93;p14"/>
          <p:cNvPicPr preferRelativeResize="0"/>
          <p:nvPr/>
        </p:nvPicPr>
        <p:blipFill rotWithShape="1">
          <a:blip r:embed="rId3">
            <a:alphaModFix/>
          </a:blip>
          <a:srcRect/>
          <a:stretch/>
        </p:blipFill>
        <p:spPr>
          <a:xfrm>
            <a:off x="0" y="5270848"/>
            <a:ext cx="2641375" cy="1587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838200" y="365125"/>
            <a:ext cx="10168800" cy="811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99" name="Google Shape;99;p15"/>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fontScale="92500" lnSpcReduction="10000"/>
          </a:bodyPr>
          <a:lstStyle/>
          <a:p>
            <a:pPr marL="0" lvl="0" indent="0" algn="l" rtl="0">
              <a:lnSpc>
                <a:spcPct val="200000"/>
              </a:lnSpc>
              <a:spcBef>
                <a:spcPts val="1000"/>
              </a:spcBef>
              <a:spcAft>
                <a:spcPts val="0"/>
              </a:spcAft>
              <a:buNone/>
            </a:pPr>
            <a:r>
              <a:rPr lang="en-US" altLang="zh-CN" sz="2400" b="0" i="0" dirty="0">
                <a:solidFill>
                  <a:srgbClr val="000000"/>
                </a:solidFill>
                <a:effectLst/>
                <a:latin typeface="Calibri" panose="020F0502020204030204" pitchFamily="34" charset="0"/>
                <a:cs typeface="Calibri" panose="020F0502020204030204" pitchFamily="34" charset="0"/>
              </a:rPr>
              <a:t>Group Name: </a:t>
            </a:r>
            <a:r>
              <a:rPr lang="en-US" altLang="zh-CN" sz="2400" b="0" i="0" dirty="0" err="1">
                <a:solidFill>
                  <a:srgbClr val="000000"/>
                </a:solidFill>
                <a:effectLst/>
                <a:latin typeface="Calibri" panose="020F0502020204030204" pitchFamily="34" charset="0"/>
                <a:cs typeface="Calibri" panose="020F0502020204030204" pitchFamily="34" charset="0"/>
              </a:rPr>
              <a:t>Kesimoji</a:t>
            </a:r>
            <a:br>
              <a:rPr lang="en-US" altLang="zh-CN" sz="2400" dirty="0">
                <a:latin typeface="Calibri" panose="020F0502020204030204" pitchFamily="34" charset="0"/>
                <a:cs typeface="Calibri" panose="020F0502020204030204" pitchFamily="34" charset="0"/>
              </a:rPr>
            </a:br>
            <a:r>
              <a:rPr lang="en-US" altLang="zh-CN" sz="2400" b="0" i="0" dirty="0">
                <a:solidFill>
                  <a:srgbClr val="000000"/>
                </a:solidFill>
                <a:effectLst/>
                <a:latin typeface="Calibri" panose="020F0502020204030204" pitchFamily="34" charset="0"/>
                <a:cs typeface="Calibri" panose="020F0502020204030204" pitchFamily="34" charset="0"/>
              </a:rPr>
              <a:t>Names: Kemal </a:t>
            </a:r>
            <a:r>
              <a:rPr lang="en-US" altLang="zh-CN" sz="2400" b="0" i="0" dirty="0" err="1">
                <a:solidFill>
                  <a:srgbClr val="000000"/>
                </a:solidFill>
                <a:effectLst/>
                <a:latin typeface="Calibri" panose="020F0502020204030204" pitchFamily="34" charset="0"/>
                <a:cs typeface="Calibri" panose="020F0502020204030204" pitchFamily="34" charset="0"/>
              </a:rPr>
              <a:t>Cagin</a:t>
            </a:r>
            <a:r>
              <a:rPr lang="en-US" altLang="zh-CN" sz="2400" b="0" i="0" dirty="0">
                <a:solidFill>
                  <a:srgbClr val="000000"/>
                </a:solidFill>
                <a:effectLst/>
                <a:latin typeface="Calibri" panose="020F0502020204030204" pitchFamily="34" charset="0"/>
                <a:cs typeface="Calibri" panose="020F0502020204030204" pitchFamily="34" charset="0"/>
              </a:rPr>
              <a:t> </a:t>
            </a:r>
            <a:r>
              <a:rPr lang="en-US" altLang="zh-CN" sz="2400" b="0" i="0" dirty="0" err="1">
                <a:solidFill>
                  <a:srgbClr val="000000"/>
                </a:solidFill>
                <a:effectLst/>
                <a:latin typeface="Calibri" panose="020F0502020204030204" pitchFamily="34" charset="0"/>
                <a:cs typeface="Calibri" panose="020F0502020204030204" pitchFamily="34" charset="0"/>
              </a:rPr>
              <a:t>Sertkaya</a:t>
            </a:r>
            <a:r>
              <a:rPr lang="en-US" altLang="zh-CN" sz="2400" b="0" i="0" dirty="0">
                <a:solidFill>
                  <a:srgbClr val="000000"/>
                </a:solidFill>
                <a:effectLst/>
                <a:latin typeface="Calibri" panose="020F0502020204030204" pitchFamily="34" charset="0"/>
                <a:cs typeface="Calibri" panose="020F0502020204030204" pitchFamily="34" charset="0"/>
              </a:rPr>
              <a:t>, Jinwen Li</a:t>
            </a:r>
            <a:br>
              <a:rPr lang="en-US" altLang="zh-CN" sz="2400" dirty="0">
                <a:latin typeface="Calibri" panose="020F0502020204030204" pitchFamily="34" charset="0"/>
                <a:cs typeface="Calibri" panose="020F0502020204030204" pitchFamily="34" charset="0"/>
              </a:rPr>
            </a:br>
            <a:r>
              <a:rPr lang="en-US" altLang="zh-CN" sz="2400" b="0" i="0" dirty="0">
                <a:solidFill>
                  <a:srgbClr val="000000"/>
                </a:solidFill>
                <a:effectLst/>
                <a:latin typeface="Calibri" panose="020F0502020204030204" pitchFamily="34" charset="0"/>
                <a:cs typeface="Calibri" panose="020F0502020204030204" pitchFamily="34" charset="0"/>
              </a:rPr>
              <a:t>Emails: </a:t>
            </a:r>
            <a:r>
              <a:rPr lang="en-US" altLang="zh-CN" sz="2400" b="0" i="0" u="sng" dirty="0">
                <a:solidFill>
                  <a:srgbClr val="296EAA"/>
                </a:solidFill>
                <a:effectLst/>
                <a:latin typeface="Calibri" panose="020F0502020204030204" pitchFamily="34" charset="0"/>
                <a:cs typeface="Calibri" panose="020F0502020204030204" pitchFamily="34" charset="0"/>
                <a:hlinkClick r:id="rId3"/>
              </a:rPr>
              <a:t>cagin24@gmail.com</a:t>
            </a:r>
            <a:r>
              <a:rPr lang="en-US" altLang="zh-CN" sz="2400" b="0" i="0" dirty="0">
                <a:solidFill>
                  <a:srgbClr val="000000"/>
                </a:solidFill>
                <a:effectLst/>
                <a:latin typeface="Calibri" panose="020F0502020204030204" pitchFamily="34" charset="0"/>
                <a:cs typeface="Calibri" panose="020F0502020204030204" pitchFamily="34" charset="0"/>
              </a:rPr>
              <a:t>, </a:t>
            </a:r>
            <a:r>
              <a:rPr lang="en-US" altLang="zh-CN" sz="2400" b="0" i="0" u="sng" dirty="0">
                <a:solidFill>
                  <a:srgbClr val="296EAA"/>
                </a:solidFill>
                <a:effectLst/>
                <a:latin typeface="Calibri" panose="020F0502020204030204" pitchFamily="34" charset="0"/>
                <a:cs typeface="Calibri" panose="020F0502020204030204" pitchFamily="34" charset="0"/>
                <a:hlinkClick r:id="rId4"/>
              </a:rPr>
              <a:t>jinwen@uw.edu</a:t>
            </a:r>
            <a:endParaRPr lang="en-US" altLang="zh-CN" sz="2400" b="0" i="0" u="sng" dirty="0">
              <a:solidFill>
                <a:srgbClr val="296EAA"/>
              </a:solidFill>
              <a:effectLst/>
              <a:latin typeface="Calibri" panose="020F0502020204030204" pitchFamily="34" charset="0"/>
              <a:cs typeface="Calibri" panose="020F0502020204030204" pitchFamily="34" charset="0"/>
            </a:endParaRPr>
          </a:p>
          <a:p>
            <a:pPr marL="0" lvl="0" indent="0" algn="l" rtl="0">
              <a:lnSpc>
                <a:spcPct val="200000"/>
              </a:lnSpc>
              <a:spcBef>
                <a:spcPts val="1000"/>
              </a:spcBef>
              <a:spcAft>
                <a:spcPts val="0"/>
              </a:spcAft>
              <a:buNone/>
            </a:pPr>
            <a:r>
              <a:rPr lang="en-US" altLang="zh-CN" sz="2400" b="0" i="0" dirty="0">
                <a:solidFill>
                  <a:srgbClr val="000000"/>
                </a:solidFill>
                <a:effectLst/>
                <a:latin typeface="Calibri" panose="020F0502020204030204" pitchFamily="34" charset="0"/>
                <a:cs typeface="Calibri" panose="020F0502020204030204" pitchFamily="34" charset="0"/>
              </a:rPr>
              <a:t>Colleges: </a:t>
            </a:r>
            <a:r>
              <a:rPr lang="en-US" altLang="zh-CN" sz="2400" b="0" i="0" dirty="0" err="1">
                <a:solidFill>
                  <a:srgbClr val="000000"/>
                </a:solidFill>
                <a:effectLst/>
                <a:latin typeface="Calibri" panose="020F0502020204030204" pitchFamily="34" charset="0"/>
                <a:cs typeface="Calibri" panose="020F0502020204030204" pitchFamily="34" charset="0"/>
              </a:rPr>
              <a:t>Bogazici</a:t>
            </a:r>
            <a:r>
              <a:rPr lang="en-US" altLang="zh-CN" sz="2400" b="0" i="0" dirty="0">
                <a:solidFill>
                  <a:srgbClr val="000000"/>
                </a:solidFill>
                <a:effectLst/>
                <a:latin typeface="Calibri" panose="020F0502020204030204" pitchFamily="34" charset="0"/>
                <a:cs typeface="Calibri" panose="020F0502020204030204" pitchFamily="34" charset="0"/>
              </a:rPr>
              <a:t> University, University of Washington</a:t>
            </a:r>
            <a:br>
              <a:rPr lang="en-US" altLang="zh-CN" sz="2400" dirty="0">
                <a:latin typeface="Calibri" panose="020F0502020204030204" pitchFamily="34" charset="0"/>
                <a:cs typeface="Calibri" panose="020F0502020204030204" pitchFamily="34" charset="0"/>
              </a:rPr>
            </a:br>
            <a:r>
              <a:rPr lang="en-US" altLang="zh-CN" sz="2400" b="0" i="0" dirty="0">
                <a:solidFill>
                  <a:srgbClr val="000000"/>
                </a:solidFill>
                <a:effectLst/>
                <a:latin typeface="Calibri" panose="020F0502020204030204" pitchFamily="34" charset="0"/>
                <a:cs typeface="Calibri" panose="020F0502020204030204" pitchFamily="34" charset="0"/>
              </a:rPr>
              <a:t>Specialization: Data Science</a:t>
            </a:r>
            <a:br>
              <a:rPr lang="en-US" altLang="zh-CN" sz="2400" dirty="0">
                <a:latin typeface="Calibri" panose="020F0502020204030204" pitchFamily="34" charset="0"/>
                <a:cs typeface="Calibri" panose="020F0502020204030204" pitchFamily="34" charset="0"/>
              </a:rPr>
            </a:br>
            <a:r>
              <a:rPr lang="en-US" altLang="zh-CN" sz="2400" b="0" i="0" dirty="0">
                <a:solidFill>
                  <a:srgbClr val="000000"/>
                </a:solidFill>
                <a:effectLst/>
                <a:latin typeface="Calibri" panose="020F0502020204030204" pitchFamily="34" charset="0"/>
                <a:cs typeface="Calibri" panose="020F0502020204030204" pitchFamily="34" charset="0"/>
              </a:rPr>
              <a:t>Countries: Turkey, US</a:t>
            </a:r>
            <a:endParaRPr sz="2400" dirty="0">
              <a:latin typeface="Calibri" panose="020F0502020204030204" pitchFamily="34" charset="0"/>
              <a:cs typeface="Calibri" panose="020F0502020204030204" pitchFamily="34" charset="0"/>
            </a:endParaRPr>
          </a:p>
        </p:txBody>
      </p:sp>
      <p:sp>
        <p:nvSpPr>
          <p:cNvPr id="100" name="Google Shape;100;p15"/>
          <p:cNvSpPr/>
          <p:nvPr/>
        </p:nvSpPr>
        <p:spPr>
          <a:xfrm>
            <a:off x="0" y="0"/>
            <a:ext cx="12192000" cy="1393200"/>
          </a:xfrm>
          <a:prstGeom prst="rect">
            <a:avLst/>
          </a:prstGeom>
          <a:solidFill>
            <a:srgbClr val="373333"/>
          </a:solidFill>
          <a:ln w="9525" cap="flat" cmpd="sng">
            <a:solidFill>
              <a:srgbClr val="FF6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txBox="1"/>
          <p:nvPr/>
        </p:nvSpPr>
        <p:spPr>
          <a:xfrm>
            <a:off x="526350" y="278650"/>
            <a:ext cx="7786800" cy="81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100" dirty="0">
                <a:solidFill>
                  <a:srgbClr val="FF6600"/>
                </a:solidFill>
                <a:latin typeface="Calibri"/>
                <a:ea typeface="Calibri"/>
                <a:cs typeface="Calibri"/>
                <a:sym typeface="Calibri"/>
              </a:rPr>
              <a:t>Team member’s detail</a:t>
            </a:r>
            <a:endParaRPr sz="4100" dirty="0">
              <a:solidFill>
                <a:srgbClr val="FF66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838200" y="365125"/>
            <a:ext cx="10168800" cy="811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99" name="Google Shape;99;p15"/>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fontScale="70000" lnSpcReduction="20000"/>
          </a:bodyPr>
          <a:lstStyle/>
          <a:p>
            <a:pPr marL="457200" lvl="0" indent="-344170" algn="l" rtl="0">
              <a:lnSpc>
                <a:spcPct val="120000"/>
              </a:lnSpc>
              <a:spcBef>
                <a:spcPts val="1000"/>
              </a:spcBef>
              <a:spcAft>
                <a:spcPts val="0"/>
              </a:spcAft>
              <a:buSzPct val="100000"/>
              <a:buChar char="●"/>
            </a:pPr>
            <a:r>
              <a:rPr lang="en-US" sz="2600" b="1" dirty="0">
                <a:latin typeface="Calibri" panose="020F0502020204030204" pitchFamily="34" charset="0"/>
                <a:cs typeface="Calibri" panose="020F0502020204030204" pitchFamily="34" charset="0"/>
              </a:rPr>
              <a:t>Problem Description:</a:t>
            </a:r>
            <a:r>
              <a:rPr lang="en-US" sz="2600" dirty="0">
                <a:latin typeface="Calibri" panose="020F0502020204030204" pitchFamily="34" charset="0"/>
                <a:cs typeface="Calibri" panose="020F0502020204030204" pitchFamily="34" charset="0"/>
              </a:rPr>
              <a:t> </a:t>
            </a:r>
            <a:r>
              <a:rPr lang="en-US" altLang="zh-CN" sz="2600" dirty="0">
                <a:latin typeface="Calibri" panose="020F0502020204030204" pitchFamily="34" charset="0"/>
                <a:cs typeface="Calibri" panose="020F0502020204030204" pitchFamily="34" charset="0"/>
              </a:rPr>
              <a:t>One bank wants to sell its term deposit product to customers before launching the product. To save their resource and time, they want to know what kind of customers they should focus on, and then they can put more advertisements to these customers, who have more chances of buying the product. Thus, our problem is to pick up this kind of customer, based on customers’ past interaction with this bank or other financial institutions. We will use the customers’ data to build machine learning models and then select customers who most likely buy the product.</a:t>
            </a:r>
            <a:endParaRPr sz="2600" dirty="0">
              <a:latin typeface="Calibri" panose="020F0502020204030204" pitchFamily="34" charset="0"/>
              <a:cs typeface="Calibri" panose="020F0502020204030204" pitchFamily="34" charset="0"/>
            </a:endParaRPr>
          </a:p>
          <a:p>
            <a:pPr marL="457200" lvl="0" indent="0" algn="l" rtl="0">
              <a:spcBef>
                <a:spcPts val="1000"/>
              </a:spcBef>
              <a:spcAft>
                <a:spcPts val="0"/>
              </a:spcAft>
              <a:buNone/>
            </a:pPr>
            <a:endParaRPr sz="2600" dirty="0">
              <a:latin typeface="Calibri" panose="020F0502020204030204" pitchFamily="34" charset="0"/>
              <a:cs typeface="Calibri" panose="020F0502020204030204" pitchFamily="34" charset="0"/>
            </a:endParaRPr>
          </a:p>
          <a:p>
            <a:pPr marL="0" lvl="0" indent="0" algn="l" rtl="0">
              <a:spcBef>
                <a:spcPts val="1000"/>
              </a:spcBef>
              <a:spcAft>
                <a:spcPts val="0"/>
              </a:spcAft>
              <a:buNone/>
            </a:pPr>
            <a:r>
              <a:rPr lang="en-US" sz="2600" dirty="0">
                <a:latin typeface="Calibri" panose="020F0502020204030204" pitchFamily="34" charset="0"/>
                <a:cs typeface="Calibri" panose="020F0502020204030204" pitchFamily="34" charset="0"/>
              </a:rPr>
              <a:t>● </a:t>
            </a:r>
            <a:r>
              <a:rPr lang="en-US" sz="2600" b="1" dirty="0">
                <a:latin typeface="Calibri" panose="020F0502020204030204" pitchFamily="34" charset="0"/>
                <a:cs typeface="Calibri" panose="020F0502020204030204" pitchFamily="34" charset="0"/>
              </a:rPr>
              <a:t>Analysis:</a:t>
            </a:r>
            <a:r>
              <a:rPr lang="en-US" sz="2600" dirty="0">
                <a:latin typeface="Calibri" panose="020F0502020204030204" pitchFamily="34" charset="0"/>
                <a:cs typeface="Calibri" panose="020F0502020204030204" pitchFamily="34" charset="0"/>
              </a:rPr>
              <a:t> </a:t>
            </a:r>
            <a:endParaRPr sz="2600" dirty="0">
              <a:latin typeface="Calibri" panose="020F0502020204030204" pitchFamily="34" charset="0"/>
              <a:cs typeface="Calibri" panose="020F0502020204030204" pitchFamily="34" charset="0"/>
            </a:endParaRPr>
          </a:p>
          <a:p>
            <a:pPr marL="0" lvl="0" indent="0" algn="l" rtl="0">
              <a:spcBef>
                <a:spcPts val="1000"/>
              </a:spcBef>
              <a:spcAft>
                <a:spcPts val="0"/>
              </a:spcAft>
              <a:buNone/>
            </a:pPr>
            <a:r>
              <a:rPr lang="en-US" sz="2600" dirty="0">
                <a:latin typeface="Calibri" panose="020F0502020204030204" pitchFamily="34" charset="0"/>
                <a:cs typeface="Calibri" panose="020F0502020204030204" pitchFamily="34" charset="0"/>
              </a:rPr>
              <a:t>The Analysis is divided into the following parts: </a:t>
            </a:r>
            <a:endParaRPr sz="2600" dirty="0">
              <a:latin typeface="Calibri" panose="020F0502020204030204" pitchFamily="34" charset="0"/>
              <a:cs typeface="Calibri" panose="020F0502020204030204" pitchFamily="34" charset="0"/>
            </a:endParaRPr>
          </a:p>
          <a:p>
            <a:pPr marL="0" lvl="0" indent="0" algn="l" rtl="0">
              <a:spcBef>
                <a:spcPts val="1000"/>
              </a:spcBef>
              <a:spcAft>
                <a:spcPts val="0"/>
              </a:spcAft>
              <a:buNone/>
            </a:pPr>
            <a:r>
              <a:rPr lang="en-US" sz="2600" dirty="0">
                <a:latin typeface="Calibri" panose="020F0502020204030204" pitchFamily="34" charset="0"/>
                <a:cs typeface="Calibri" panose="020F0502020204030204" pitchFamily="34" charset="0"/>
              </a:rPr>
              <a:t>○ Data Understanding  </a:t>
            </a:r>
            <a:endParaRPr sz="2600" dirty="0">
              <a:latin typeface="Calibri" panose="020F0502020204030204" pitchFamily="34" charset="0"/>
              <a:cs typeface="Calibri" panose="020F0502020204030204" pitchFamily="34" charset="0"/>
            </a:endParaRPr>
          </a:p>
          <a:p>
            <a:pPr marL="0" lvl="0" indent="0" algn="l" rtl="0">
              <a:spcBef>
                <a:spcPts val="1000"/>
              </a:spcBef>
              <a:spcAft>
                <a:spcPts val="0"/>
              </a:spcAft>
              <a:buNone/>
            </a:pPr>
            <a:r>
              <a:rPr lang="en-US" sz="2600" dirty="0">
                <a:latin typeface="Calibri" panose="020F0502020204030204" pitchFamily="34" charset="0"/>
                <a:cs typeface="Calibri" panose="020F0502020204030204" pitchFamily="34" charset="0"/>
              </a:rPr>
              <a:t>○ EDA: Data analysis  </a:t>
            </a:r>
            <a:endParaRPr sz="2600" dirty="0">
              <a:latin typeface="Calibri" panose="020F0502020204030204" pitchFamily="34" charset="0"/>
              <a:cs typeface="Calibri" panose="020F0502020204030204" pitchFamily="34" charset="0"/>
            </a:endParaRPr>
          </a:p>
          <a:p>
            <a:pPr marL="0" lvl="0" indent="0" algn="l" rtl="0">
              <a:spcBef>
                <a:spcPts val="1000"/>
              </a:spcBef>
              <a:spcAft>
                <a:spcPts val="0"/>
              </a:spcAft>
              <a:buNone/>
            </a:pPr>
            <a:r>
              <a:rPr lang="en-US" sz="2600" dirty="0">
                <a:latin typeface="Calibri" panose="020F0502020204030204" pitchFamily="34" charset="0"/>
                <a:cs typeface="Calibri" panose="020F0502020204030204" pitchFamily="34" charset="0"/>
              </a:rPr>
              <a:t>○ </a:t>
            </a:r>
            <a:r>
              <a:rPr lang="en-US" altLang="zh-CN" sz="2600" dirty="0">
                <a:latin typeface="Calibri" panose="020F0502020204030204" pitchFamily="34" charset="0"/>
                <a:cs typeface="Calibri" panose="020F0502020204030204" pitchFamily="34" charset="0"/>
              </a:rPr>
              <a:t>EDA Recommendations</a:t>
            </a:r>
            <a:endParaRPr lang="en-US" sz="2600" dirty="0">
              <a:latin typeface="Calibri" panose="020F0502020204030204" pitchFamily="34" charset="0"/>
              <a:cs typeface="Calibri" panose="020F0502020204030204" pitchFamily="34" charset="0"/>
            </a:endParaRPr>
          </a:p>
          <a:p>
            <a:pPr marL="0" indent="0">
              <a:buNone/>
            </a:pPr>
            <a:r>
              <a:rPr lang="en-US" altLang="zh-CN" sz="2600" dirty="0">
                <a:latin typeface="Calibri" panose="020F0502020204030204" pitchFamily="34" charset="0"/>
                <a:cs typeface="Calibri" panose="020F0502020204030204" pitchFamily="34" charset="0"/>
              </a:rPr>
              <a:t>○ Model recommendations</a:t>
            </a:r>
          </a:p>
          <a:p>
            <a:pPr marL="0" lvl="0" indent="0" algn="l" rtl="0">
              <a:spcBef>
                <a:spcPts val="1000"/>
              </a:spcBef>
              <a:spcAft>
                <a:spcPts val="0"/>
              </a:spcAft>
              <a:buNone/>
            </a:pPr>
            <a:endParaRPr sz="2600" dirty="0">
              <a:latin typeface="Calibri" panose="020F0502020204030204" pitchFamily="34" charset="0"/>
              <a:cs typeface="Calibri" panose="020F0502020204030204" pitchFamily="34" charset="0"/>
            </a:endParaRPr>
          </a:p>
        </p:txBody>
      </p:sp>
      <p:sp>
        <p:nvSpPr>
          <p:cNvPr id="100" name="Google Shape;100;p15"/>
          <p:cNvSpPr/>
          <p:nvPr/>
        </p:nvSpPr>
        <p:spPr>
          <a:xfrm>
            <a:off x="0" y="0"/>
            <a:ext cx="12192000" cy="1393200"/>
          </a:xfrm>
          <a:prstGeom prst="rect">
            <a:avLst/>
          </a:prstGeom>
          <a:solidFill>
            <a:srgbClr val="373333"/>
          </a:solidFill>
          <a:ln w="9525" cap="flat" cmpd="sng">
            <a:solidFill>
              <a:srgbClr val="FF6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txBox="1"/>
          <p:nvPr/>
        </p:nvSpPr>
        <p:spPr>
          <a:xfrm>
            <a:off x="526350" y="278650"/>
            <a:ext cx="7786800" cy="81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100" dirty="0">
                <a:solidFill>
                  <a:srgbClr val="FF6600"/>
                </a:solidFill>
                <a:latin typeface="Calibri"/>
                <a:ea typeface="Calibri"/>
                <a:cs typeface="Calibri"/>
                <a:sym typeface="Calibri"/>
              </a:rPr>
              <a:t>Summary</a:t>
            </a:r>
            <a:endParaRPr sz="4100" dirty="0">
              <a:solidFill>
                <a:srgbClr val="FF6600"/>
              </a:solidFill>
              <a:latin typeface="Calibri"/>
              <a:ea typeface="Calibri"/>
              <a:cs typeface="Calibri"/>
              <a:sym typeface="Calibri"/>
            </a:endParaRPr>
          </a:p>
        </p:txBody>
      </p:sp>
    </p:spTree>
    <p:extLst>
      <p:ext uri="{BB962C8B-B14F-4D97-AF65-F5344CB8AC3E}">
        <p14:creationId xmlns:p14="http://schemas.microsoft.com/office/powerpoint/2010/main" val="3803577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838200" y="365125"/>
            <a:ext cx="10168800" cy="811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107" name="Google Shape;107;p16"/>
          <p:cNvSpPr txBox="1">
            <a:spLocks noGrp="1"/>
          </p:cNvSpPr>
          <p:nvPr>
            <p:ph type="body" idx="1"/>
          </p:nvPr>
        </p:nvSpPr>
        <p:spPr>
          <a:xfrm>
            <a:off x="776275" y="1562450"/>
            <a:ext cx="10958100" cy="4784700"/>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1600" b="1" dirty="0">
                <a:solidFill>
                  <a:srgbClr val="123654"/>
                </a:solidFill>
                <a:latin typeface="Arial"/>
                <a:ea typeface="Arial"/>
                <a:cs typeface="Arial"/>
                <a:sym typeface="Arial"/>
              </a:rPr>
              <a:t>Data Set Information:</a:t>
            </a:r>
            <a:endParaRPr sz="1600" b="1" dirty="0">
              <a:solidFill>
                <a:srgbClr val="123654"/>
              </a:solidFill>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500" dirty="0">
                <a:solidFill>
                  <a:srgbClr val="123654"/>
                </a:solidFill>
                <a:latin typeface="Arial"/>
                <a:ea typeface="Arial"/>
                <a:cs typeface="Arial"/>
                <a:sym typeface="Arial"/>
              </a:rPr>
              <a:t>The data is related with direct marketing campaigns of a Portuguese banking institution. The marketing campaigns were based on phone calls. Often, more than one contact to the same client was required, in order to access if the product (bank term deposit) would be ('yes') or not ('no') subscribed.</a:t>
            </a:r>
            <a:endParaRPr sz="1500" dirty="0">
              <a:solidFill>
                <a:srgbClr val="123654"/>
              </a:solidFill>
              <a:latin typeface="Arial"/>
              <a:ea typeface="Arial"/>
              <a:cs typeface="Arial"/>
              <a:sym typeface="Arial"/>
            </a:endParaRPr>
          </a:p>
          <a:p>
            <a:pPr marL="0" lvl="0" indent="0" algn="l" rtl="0">
              <a:lnSpc>
                <a:spcPct val="115000"/>
              </a:lnSpc>
              <a:spcBef>
                <a:spcPts val="1000"/>
              </a:spcBef>
              <a:spcAft>
                <a:spcPts val="0"/>
              </a:spcAft>
              <a:buClr>
                <a:schemeClr val="dk1"/>
              </a:buClr>
              <a:buSzPts val="1100"/>
              <a:buFont typeface="Arial"/>
              <a:buNone/>
            </a:pPr>
            <a:endParaRPr sz="1500" dirty="0">
              <a:solidFill>
                <a:srgbClr val="123654"/>
              </a:solidFill>
              <a:latin typeface="Arial"/>
              <a:ea typeface="Arial"/>
              <a:cs typeface="Arial"/>
              <a:sym typeface="Arial"/>
            </a:endParaRPr>
          </a:p>
          <a:p>
            <a:pPr marL="0" lvl="0" indent="0" algn="l" rtl="0">
              <a:lnSpc>
                <a:spcPct val="115000"/>
              </a:lnSpc>
              <a:spcBef>
                <a:spcPts val="1000"/>
              </a:spcBef>
              <a:spcAft>
                <a:spcPts val="0"/>
              </a:spcAft>
              <a:buClr>
                <a:schemeClr val="dk1"/>
              </a:buClr>
              <a:buSzPts val="1100"/>
              <a:buFont typeface="Arial"/>
              <a:buNone/>
            </a:pPr>
            <a:r>
              <a:rPr lang="en-US" sz="1500" dirty="0">
                <a:solidFill>
                  <a:srgbClr val="123654"/>
                </a:solidFill>
                <a:latin typeface="Arial"/>
                <a:ea typeface="Arial"/>
                <a:cs typeface="Arial"/>
                <a:sym typeface="Arial"/>
              </a:rPr>
              <a:t>There are four datasets:</a:t>
            </a:r>
            <a:endParaRPr sz="1500" dirty="0">
              <a:solidFill>
                <a:srgbClr val="123654"/>
              </a:solidFill>
              <a:latin typeface="Arial"/>
              <a:ea typeface="Arial"/>
              <a:cs typeface="Arial"/>
              <a:sym typeface="Arial"/>
            </a:endParaRPr>
          </a:p>
          <a:p>
            <a:pPr marL="0" lvl="0" indent="0" algn="l" rtl="0">
              <a:lnSpc>
                <a:spcPct val="115000"/>
              </a:lnSpc>
              <a:spcBef>
                <a:spcPts val="1000"/>
              </a:spcBef>
              <a:spcAft>
                <a:spcPts val="0"/>
              </a:spcAft>
              <a:buClr>
                <a:schemeClr val="dk1"/>
              </a:buClr>
              <a:buSzPts val="1100"/>
              <a:buFont typeface="Arial"/>
              <a:buNone/>
            </a:pPr>
            <a:r>
              <a:rPr lang="en-US" sz="1500" dirty="0">
                <a:solidFill>
                  <a:srgbClr val="123654"/>
                </a:solidFill>
                <a:latin typeface="Arial"/>
                <a:ea typeface="Arial"/>
                <a:cs typeface="Arial"/>
                <a:sym typeface="Arial"/>
              </a:rPr>
              <a:t>1) bank-additional-</a:t>
            </a:r>
            <a:r>
              <a:rPr lang="en-US" sz="1500" dirty="0" err="1">
                <a:solidFill>
                  <a:srgbClr val="123654"/>
                </a:solidFill>
                <a:latin typeface="Arial"/>
                <a:ea typeface="Arial"/>
                <a:cs typeface="Arial"/>
                <a:sym typeface="Arial"/>
              </a:rPr>
              <a:t>full.csv</a:t>
            </a:r>
            <a:r>
              <a:rPr lang="en-US" sz="1500" dirty="0">
                <a:solidFill>
                  <a:srgbClr val="123654"/>
                </a:solidFill>
                <a:latin typeface="Arial"/>
                <a:ea typeface="Arial"/>
                <a:cs typeface="Arial"/>
                <a:sym typeface="Arial"/>
              </a:rPr>
              <a:t> with all examples (41188) and 20 inputs, ordered by date (from May 2008 to November 2010), very close to the data analyzed in [Moro et al., 2014]</a:t>
            </a:r>
            <a:endParaRPr sz="1500" dirty="0">
              <a:solidFill>
                <a:srgbClr val="123654"/>
              </a:solidFill>
              <a:latin typeface="Arial"/>
              <a:ea typeface="Arial"/>
              <a:cs typeface="Arial"/>
              <a:sym typeface="Arial"/>
            </a:endParaRPr>
          </a:p>
          <a:p>
            <a:pPr marL="0" lvl="0" indent="0" algn="l" rtl="0">
              <a:lnSpc>
                <a:spcPct val="115000"/>
              </a:lnSpc>
              <a:spcBef>
                <a:spcPts val="1000"/>
              </a:spcBef>
              <a:spcAft>
                <a:spcPts val="0"/>
              </a:spcAft>
              <a:buClr>
                <a:schemeClr val="dk1"/>
              </a:buClr>
              <a:buSzPts val="1100"/>
              <a:buFont typeface="Arial"/>
              <a:buNone/>
            </a:pPr>
            <a:r>
              <a:rPr lang="en-US" sz="1500" dirty="0">
                <a:solidFill>
                  <a:srgbClr val="123654"/>
                </a:solidFill>
                <a:latin typeface="Arial"/>
                <a:ea typeface="Arial"/>
                <a:cs typeface="Arial"/>
                <a:sym typeface="Arial"/>
              </a:rPr>
              <a:t>2) bank-</a:t>
            </a:r>
            <a:r>
              <a:rPr lang="en-US" sz="1500" dirty="0" err="1">
                <a:solidFill>
                  <a:srgbClr val="123654"/>
                </a:solidFill>
                <a:latin typeface="Arial"/>
                <a:ea typeface="Arial"/>
                <a:cs typeface="Arial"/>
                <a:sym typeface="Arial"/>
              </a:rPr>
              <a:t>additional.csv</a:t>
            </a:r>
            <a:r>
              <a:rPr lang="en-US" sz="1500" dirty="0">
                <a:solidFill>
                  <a:srgbClr val="123654"/>
                </a:solidFill>
                <a:latin typeface="Arial"/>
                <a:ea typeface="Arial"/>
                <a:cs typeface="Arial"/>
                <a:sym typeface="Arial"/>
              </a:rPr>
              <a:t> with 10% of the examples (4119), randomly selected from 1), and 20 inputs.</a:t>
            </a:r>
            <a:endParaRPr sz="1500" dirty="0">
              <a:solidFill>
                <a:srgbClr val="123654"/>
              </a:solidFill>
              <a:latin typeface="Arial"/>
              <a:ea typeface="Arial"/>
              <a:cs typeface="Arial"/>
              <a:sym typeface="Arial"/>
            </a:endParaRPr>
          </a:p>
          <a:p>
            <a:pPr marL="0" lvl="0" indent="0" algn="l" rtl="0">
              <a:lnSpc>
                <a:spcPct val="115000"/>
              </a:lnSpc>
              <a:spcBef>
                <a:spcPts val="1000"/>
              </a:spcBef>
              <a:spcAft>
                <a:spcPts val="0"/>
              </a:spcAft>
              <a:buClr>
                <a:schemeClr val="dk1"/>
              </a:buClr>
              <a:buSzPts val="1100"/>
              <a:buFont typeface="Arial"/>
              <a:buNone/>
            </a:pPr>
            <a:r>
              <a:rPr lang="en-US" sz="1500" dirty="0">
                <a:solidFill>
                  <a:srgbClr val="123654"/>
                </a:solidFill>
                <a:latin typeface="Arial"/>
                <a:ea typeface="Arial"/>
                <a:cs typeface="Arial"/>
                <a:sym typeface="Arial"/>
              </a:rPr>
              <a:t>3) bank-</a:t>
            </a:r>
            <a:r>
              <a:rPr lang="en-US" sz="1500" dirty="0" err="1">
                <a:solidFill>
                  <a:srgbClr val="123654"/>
                </a:solidFill>
                <a:latin typeface="Arial"/>
                <a:ea typeface="Arial"/>
                <a:cs typeface="Arial"/>
                <a:sym typeface="Arial"/>
              </a:rPr>
              <a:t>full.csv</a:t>
            </a:r>
            <a:r>
              <a:rPr lang="en-US" sz="1500" dirty="0">
                <a:solidFill>
                  <a:srgbClr val="123654"/>
                </a:solidFill>
                <a:latin typeface="Arial"/>
                <a:ea typeface="Arial"/>
                <a:cs typeface="Arial"/>
                <a:sym typeface="Arial"/>
              </a:rPr>
              <a:t> with all examples and 17 inputs, ordered by date (older version of this dataset with less inputs).</a:t>
            </a:r>
            <a:endParaRPr sz="1500" dirty="0">
              <a:solidFill>
                <a:srgbClr val="123654"/>
              </a:solidFill>
              <a:latin typeface="Arial"/>
              <a:ea typeface="Arial"/>
              <a:cs typeface="Arial"/>
              <a:sym typeface="Arial"/>
            </a:endParaRPr>
          </a:p>
          <a:p>
            <a:pPr marL="0" lvl="0" indent="0" algn="l" rtl="0">
              <a:lnSpc>
                <a:spcPct val="115000"/>
              </a:lnSpc>
              <a:spcBef>
                <a:spcPts val="1000"/>
              </a:spcBef>
              <a:spcAft>
                <a:spcPts val="0"/>
              </a:spcAft>
              <a:buClr>
                <a:schemeClr val="dk1"/>
              </a:buClr>
              <a:buSzPts val="1100"/>
              <a:buFont typeface="Arial"/>
              <a:buNone/>
            </a:pPr>
            <a:r>
              <a:rPr lang="en-US" sz="1500" dirty="0">
                <a:solidFill>
                  <a:srgbClr val="123654"/>
                </a:solidFill>
                <a:latin typeface="Arial"/>
                <a:ea typeface="Arial"/>
                <a:cs typeface="Arial"/>
                <a:sym typeface="Arial"/>
              </a:rPr>
              <a:t>4) </a:t>
            </a:r>
            <a:r>
              <a:rPr lang="en-US" sz="1500" dirty="0" err="1">
                <a:solidFill>
                  <a:srgbClr val="123654"/>
                </a:solidFill>
                <a:latin typeface="Arial"/>
                <a:ea typeface="Arial"/>
                <a:cs typeface="Arial"/>
                <a:sym typeface="Arial"/>
              </a:rPr>
              <a:t>bank.csv</a:t>
            </a:r>
            <a:r>
              <a:rPr lang="en-US" sz="1500" dirty="0">
                <a:solidFill>
                  <a:srgbClr val="123654"/>
                </a:solidFill>
                <a:latin typeface="Arial"/>
                <a:ea typeface="Arial"/>
                <a:cs typeface="Arial"/>
                <a:sym typeface="Arial"/>
              </a:rPr>
              <a:t> with 10% of the examples and 17 inputs, randomly selected from 3 (older version of this dataset with less inputs).</a:t>
            </a:r>
            <a:endParaRPr sz="1500" dirty="0">
              <a:solidFill>
                <a:srgbClr val="123654"/>
              </a:solidFill>
              <a:latin typeface="Arial"/>
              <a:ea typeface="Arial"/>
              <a:cs typeface="Arial"/>
              <a:sym typeface="Arial"/>
            </a:endParaRPr>
          </a:p>
          <a:p>
            <a:pPr marL="0" lvl="0" indent="0" algn="l" rtl="0">
              <a:lnSpc>
                <a:spcPct val="115000"/>
              </a:lnSpc>
              <a:spcBef>
                <a:spcPts val="1000"/>
              </a:spcBef>
              <a:spcAft>
                <a:spcPts val="0"/>
              </a:spcAft>
              <a:buClr>
                <a:schemeClr val="dk1"/>
              </a:buClr>
              <a:buSzPts val="1100"/>
              <a:buFont typeface="Arial"/>
              <a:buNone/>
            </a:pPr>
            <a:r>
              <a:rPr lang="en-US" sz="1500" dirty="0">
                <a:solidFill>
                  <a:srgbClr val="123654"/>
                </a:solidFill>
                <a:latin typeface="Arial"/>
                <a:ea typeface="Arial"/>
                <a:cs typeface="Arial"/>
                <a:sym typeface="Arial"/>
              </a:rPr>
              <a:t>The smallest datasets are provided to test more computationally demanding machine learning algorithms (e.g., SVM).</a:t>
            </a:r>
            <a:endParaRPr sz="1500" dirty="0">
              <a:solidFill>
                <a:srgbClr val="123654"/>
              </a:solidFill>
              <a:latin typeface="Arial"/>
              <a:ea typeface="Arial"/>
              <a:cs typeface="Arial"/>
              <a:sym typeface="Arial"/>
            </a:endParaRPr>
          </a:p>
          <a:p>
            <a:pPr marL="0" lvl="0" indent="0" algn="l" rtl="0">
              <a:lnSpc>
                <a:spcPct val="115000"/>
              </a:lnSpc>
              <a:spcBef>
                <a:spcPts val="1000"/>
              </a:spcBef>
              <a:spcAft>
                <a:spcPts val="0"/>
              </a:spcAft>
              <a:buClr>
                <a:schemeClr val="dk1"/>
              </a:buClr>
              <a:buSzPts val="1100"/>
              <a:buFont typeface="Arial"/>
              <a:buNone/>
            </a:pPr>
            <a:endParaRPr sz="1500" dirty="0">
              <a:solidFill>
                <a:srgbClr val="123654"/>
              </a:solidFill>
              <a:latin typeface="Arial"/>
              <a:ea typeface="Arial"/>
              <a:cs typeface="Arial"/>
              <a:sym typeface="Arial"/>
            </a:endParaRPr>
          </a:p>
          <a:p>
            <a:pPr marL="0" lvl="0" indent="0" algn="l" rtl="0">
              <a:lnSpc>
                <a:spcPct val="115000"/>
              </a:lnSpc>
              <a:spcBef>
                <a:spcPts val="1000"/>
              </a:spcBef>
              <a:spcAft>
                <a:spcPts val="0"/>
              </a:spcAft>
              <a:buSzPts val="1100"/>
              <a:buNone/>
            </a:pPr>
            <a:r>
              <a:rPr lang="en-US" sz="1500" b="1" dirty="0">
                <a:solidFill>
                  <a:srgbClr val="123654"/>
                </a:solidFill>
                <a:latin typeface="Arial"/>
                <a:ea typeface="Arial"/>
                <a:cs typeface="Arial"/>
                <a:sym typeface="Arial"/>
              </a:rPr>
              <a:t>The classification goal is to predict if the client will subscribe (yes/no) a term deposit (variable y).</a:t>
            </a:r>
            <a:endParaRPr sz="2515" b="1" dirty="0"/>
          </a:p>
          <a:p>
            <a:pPr marL="0" lvl="0" indent="0" algn="l" rtl="0">
              <a:lnSpc>
                <a:spcPct val="70000"/>
              </a:lnSpc>
              <a:spcBef>
                <a:spcPts val="1000"/>
              </a:spcBef>
              <a:spcAft>
                <a:spcPts val="0"/>
              </a:spcAft>
              <a:buSzPts val="852"/>
              <a:buNone/>
            </a:pPr>
            <a:endParaRPr sz="2515" dirty="0"/>
          </a:p>
        </p:txBody>
      </p:sp>
      <p:sp>
        <p:nvSpPr>
          <p:cNvPr id="108" name="Google Shape;108;p16"/>
          <p:cNvSpPr/>
          <p:nvPr/>
        </p:nvSpPr>
        <p:spPr>
          <a:xfrm>
            <a:off x="0" y="0"/>
            <a:ext cx="12192000" cy="1393200"/>
          </a:xfrm>
          <a:prstGeom prst="rect">
            <a:avLst/>
          </a:prstGeom>
          <a:solidFill>
            <a:srgbClr val="373333"/>
          </a:solidFill>
          <a:ln w="9525" cap="flat" cmpd="sng">
            <a:solidFill>
              <a:srgbClr val="FF6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16;p17">
            <a:extLst>
              <a:ext uri="{FF2B5EF4-FFF2-40B4-BE49-F238E27FC236}">
                <a16:creationId xmlns:a16="http://schemas.microsoft.com/office/drawing/2014/main" id="{D0AFF187-AEA0-B49F-57AD-7111523C5D92}"/>
              </a:ext>
            </a:extLst>
          </p:cNvPr>
          <p:cNvSpPr/>
          <p:nvPr/>
        </p:nvSpPr>
        <p:spPr>
          <a:xfrm>
            <a:off x="0" y="0"/>
            <a:ext cx="12192000" cy="1393200"/>
          </a:xfrm>
          <a:prstGeom prst="rect">
            <a:avLst/>
          </a:prstGeom>
          <a:solidFill>
            <a:srgbClr val="373333"/>
          </a:solidFill>
          <a:ln w="9525" cap="flat" cmpd="sng">
            <a:solidFill>
              <a:srgbClr val="FF6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4100" dirty="0">
                <a:solidFill>
                  <a:srgbClr val="FF6600"/>
                </a:solidFill>
                <a:latin typeface="Calibri"/>
                <a:ea typeface="Calibri"/>
                <a:cs typeface="Calibri"/>
                <a:sym typeface="Calibri"/>
              </a:rPr>
              <a:t>    Data Understanding</a:t>
            </a:r>
            <a:endParaRPr sz="4100" dirty="0">
              <a:solidFill>
                <a:srgbClr val="FF6600"/>
              </a:solidFill>
              <a:latin typeface="Calibri"/>
              <a:ea typeface="Calibri"/>
              <a:cs typeface="Calibri"/>
              <a:sym typeface="Calibri"/>
            </a:endParaRPr>
          </a:p>
          <a:p>
            <a:pPr marL="0" lvl="0" indent="0" algn="l" rtl="0">
              <a:spcBef>
                <a:spcPts val="0"/>
              </a:spcBef>
              <a:spcAft>
                <a:spcPts val="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17"/>
          <p:cNvSpPr txBox="1">
            <a:spLocks noGrp="1"/>
          </p:cNvSpPr>
          <p:nvPr>
            <p:ph type="body" idx="1"/>
          </p:nvPr>
        </p:nvSpPr>
        <p:spPr>
          <a:xfrm>
            <a:off x="0" y="1393200"/>
            <a:ext cx="12282600" cy="5365500"/>
          </a:xfrm>
          <a:prstGeom prst="rect">
            <a:avLst/>
          </a:prstGeom>
        </p:spPr>
        <p:txBody>
          <a:bodyPr spcFirstLastPara="1" wrap="square" lIns="91425" tIns="45700" rIns="91425" bIns="45700" anchor="t" anchorCtr="0">
            <a:noAutofit/>
          </a:bodyPr>
          <a:lstStyle/>
          <a:p>
            <a:pPr marL="457200" lvl="0" indent="-340201" algn="l" rtl="0">
              <a:lnSpc>
                <a:spcPct val="100000"/>
              </a:lnSpc>
              <a:spcBef>
                <a:spcPts val="1200"/>
              </a:spcBef>
              <a:spcAft>
                <a:spcPts val="0"/>
              </a:spcAft>
              <a:buClr>
                <a:srgbClr val="123654"/>
              </a:buClr>
              <a:buSzPts val="1758"/>
              <a:buFont typeface="Calibri"/>
              <a:buChar char="•"/>
            </a:pPr>
            <a:r>
              <a:rPr lang="en-US" sz="1757" b="1" dirty="0">
                <a:solidFill>
                  <a:srgbClr val="123654"/>
                </a:solidFill>
              </a:rPr>
              <a:t>Attribute Information:</a:t>
            </a:r>
            <a:endParaRPr sz="1757" b="1" dirty="0">
              <a:solidFill>
                <a:srgbClr val="123654"/>
              </a:solidFill>
            </a:endParaRPr>
          </a:p>
          <a:p>
            <a:pPr marL="457200" lvl="0" indent="-338137" algn="l" rtl="0">
              <a:lnSpc>
                <a:spcPct val="100000"/>
              </a:lnSpc>
              <a:spcBef>
                <a:spcPts val="0"/>
              </a:spcBef>
              <a:spcAft>
                <a:spcPts val="0"/>
              </a:spcAft>
              <a:buClr>
                <a:srgbClr val="123654"/>
              </a:buClr>
              <a:buSzPts val="1725"/>
              <a:buFont typeface="Calibri"/>
              <a:buChar char="•"/>
            </a:pPr>
            <a:r>
              <a:rPr lang="en-US" sz="1725" dirty="0">
                <a:solidFill>
                  <a:srgbClr val="123654"/>
                </a:solidFill>
              </a:rPr>
              <a:t>Input variables:</a:t>
            </a:r>
            <a:endParaRPr sz="1625" dirty="0">
              <a:solidFill>
                <a:srgbClr val="123654"/>
              </a:solidFill>
            </a:endParaRPr>
          </a:p>
          <a:p>
            <a:pPr marL="457200" lvl="0" indent="-338137" algn="l" rtl="0">
              <a:lnSpc>
                <a:spcPct val="100000"/>
              </a:lnSpc>
              <a:spcBef>
                <a:spcPts val="0"/>
              </a:spcBef>
              <a:spcAft>
                <a:spcPts val="0"/>
              </a:spcAft>
              <a:buClr>
                <a:srgbClr val="123654"/>
              </a:buClr>
              <a:buSzPts val="1725"/>
              <a:buFont typeface="Calibri"/>
              <a:buChar char="•"/>
            </a:pPr>
            <a:r>
              <a:rPr lang="en-US" sz="1725" dirty="0">
                <a:solidFill>
                  <a:srgbClr val="123654"/>
                </a:solidFill>
              </a:rPr>
              <a:t>bank client data:</a:t>
            </a:r>
            <a:endParaRPr sz="1725" dirty="0">
              <a:solidFill>
                <a:srgbClr val="123654"/>
              </a:solidFill>
            </a:endParaRPr>
          </a:p>
          <a:p>
            <a:pPr marL="457200" lvl="0" indent="-338137" algn="l" rtl="0">
              <a:lnSpc>
                <a:spcPct val="100000"/>
              </a:lnSpc>
              <a:spcBef>
                <a:spcPts val="0"/>
              </a:spcBef>
              <a:spcAft>
                <a:spcPts val="0"/>
              </a:spcAft>
              <a:buClr>
                <a:srgbClr val="123654"/>
              </a:buClr>
              <a:buSzPts val="1725"/>
              <a:buFont typeface="Calibri"/>
              <a:buChar char="•"/>
            </a:pPr>
            <a:r>
              <a:rPr lang="en-US" sz="1725" dirty="0">
                <a:solidFill>
                  <a:srgbClr val="123654"/>
                </a:solidFill>
              </a:rPr>
              <a:t>1 - age (numeric)</a:t>
            </a:r>
            <a:endParaRPr sz="1725" dirty="0">
              <a:solidFill>
                <a:srgbClr val="123654"/>
              </a:solidFill>
            </a:endParaRPr>
          </a:p>
          <a:p>
            <a:pPr marL="457200" lvl="0" indent="-338137" algn="l" rtl="0">
              <a:lnSpc>
                <a:spcPct val="100000"/>
              </a:lnSpc>
              <a:spcBef>
                <a:spcPts val="0"/>
              </a:spcBef>
              <a:spcAft>
                <a:spcPts val="0"/>
              </a:spcAft>
              <a:buClr>
                <a:srgbClr val="123654"/>
              </a:buClr>
              <a:buSzPts val="1725"/>
              <a:buFont typeface="Calibri"/>
              <a:buChar char="•"/>
            </a:pPr>
            <a:r>
              <a:rPr lang="en-US" sz="1725" dirty="0">
                <a:solidFill>
                  <a:srgbClr val="123654"/>
                </a:solidFill>
              </a:rPr>
              <a:t>2 - job : type of job (categorical: 'admin.','blue-collar','entrepreneur','housemaid','management','retired','self-employed','services','student','technician','unemployed','unknown')</a:t>
            </a:r>
            <a:endParaRPr sz="1725" dirty="0">
              <a:solidFill>
                <a:srgbClr val="123654"/>
              </a:solidFill>
            </a:endParaRPr>
          </a:p>
          <a:p>
            <a:pPr marL="457200" lvl="0" indent="-338137" algn="l" rtl="0">
              <a:lnSpc>
                <a:spcPct val="100000"/>
              </a:lnSpc>
              <a:spcBef>
                <a:spcPts val="0"/>
              </a:spcBef>
              <a:spcAft>
                <a:spcPts val="0"/>
              </a:spcAft>
              <a:buClr>
                <a:srgbClr val="123654"/>
              </a:buClr>
              <a:buSzPts val="1725"/>
              <a:buFont typeface="Calibri"/>
              <a:buChar char="•"/>
            </a:pPr>
            <a:r>
              <a:rPr lang="en-US" sz="1725" dirty="0">
                <a:solidFill>
                  <a:srgbClr val="123654"/>
                </a:solidFill>
              </a:rPr>
              <a:t>3 - marital : marital status (categorical: '</a:t>
            </a:r>
            <a:r>
              <a:rPr lang="en-US" sz="1725" dirty="0" err="1">
                <a:solidFill>
                  <a:srgbClr val="123654"/>
                </a:solidFill>
              </a:rPr>
              <a:t>divorced','married','single','unknown</a:t>
            </a:r>
            <a:r>
              <a:rPr lang="en-US" sz="1725" dirty="0">
                <a:solidFill>
                  <a:srgbClr val="123654"/>
                </a:solidFill>
              </a:rPr>
              <a:t>'; note: 'divorced' means divorced or widowed)</a:t>
            </a:r>
            <a:endParaRPr sz="1725" dirty="0">
              <a:solidFill>
                <a:srgbClr val="123654"/>
              </a:solidFill>
            </a:endParaRPr>
          </a:p>
          <a:p>
            <a:pPr marL="457200" lvl="0" indent="-338137" algn="l" rtl="0">
              <a:lnSpc>
                <a:spcPct val="100000"/>
              </a:lnSpc>
              <a:spcBef>
                <a:spcPts val="0"/>
              </a:spcBef>
              <a:spcAft>
                <a:spcPts val="0"/>
              </a:spcAft>
              <a:buClr>
                <a:srgbClr val="123654"/>
              </a:buClr>
              <a:buSzPts val="1725"/>
              <a:buFont typeface="Calibri"/>
              <a:buChar char="•"/>
            </a:pPr>
            <a:r>
              <a:rPr lang="en-US" sz="1725" dirty="0">
                <a:solidFill>
                  <a:srgbClr val="123654"/>
                </a:solidFill>
              </a:rPr>
              <a:t>4 - education (categorical: 'basic.4y','basic.6y','basic.9y','high.school','illiterate','professional.course','university.degree','unknown')</a:t>
            </a:r>
            <a:endParaRPr sz="1725" dirty="0">
              <a:solidFill>
                <a:srgbClr val="123654"/>
              </a:solidFill>
            </a:endParaRPr>
          </a:p>
          <a:p>
            <a:pPr marL="457200" lvl="0" indent="-338137" algn="l" rtl="0">
              <a:lnSpc>
                <a:spcPct val="100000"/>
              </a:lnSpc>
              <a:spcBef>
                <a:spcPts val="0"/>
              </a:spcBef>
              <a:spcAft>
                <a:spcPts val="0"/>
              </a:spcAft>
              <a:buClr>
                <a:srgbClr val="123654"/>
              </a:buClr>
              <a:buSzPts val="1725"/>
              <a:buFont typeface="Calibri"/>
              <a:buChar char="•"/>
            </a:pPr>
            <a:r>
              <a:rPr lang="en-US" sz="1725" dirty="0">
                <a:solidFill>
                  <a:srgbClr val="123654"/>
                </a:solidFill>
              </a:rPr>
              <a:t>5 - default: has credit in default? (categorical: '</a:t>
            </a:r>
            <a:r>
              <a:rPr lang="en-US" sz="1725" dirty="0" err="1">
                <a:solidFill>
                  <a:srgbClr val="123654"/>
                </a:solidFill>
              </a:rPr>
              <a:t>no','yes','unknown</a:t>
            </a:r>
            <a:r>
              <a:rPr lang="en-US" sz="1725" dirty="0">
                <a:solidFill>
                  <a:srgbClr val="123654"/>
                </a:solidFill>
              </a:rPr>
              <a:t>')</a:t>
            </a:r>
            <a:endParaRPr sz="1725" dirty="0">
              <a:solidFill>
                <a:srgbClr val="123654"/>
              </a:solidFill>
            </a:endParaRPr>
          </a:p>
          <a:p>
            <a:pPr marL="457200" lvl="0" indent="-338137" algn="l" rtl="0">
              <a:lnSpc>
                <a:spcPct val="100000"/>
              </a:lnSpc>
              <a:spcBef>
                <a:spcPts val="0"/>
              </a:spcBef>
              <a:spcAft>
                <a:spcPts val="0"/>
              </a:spcAft>
              <a:buClr>
                <a:srgbClr val="123654"/>
              </a:buClr>
              <a:buSzPts val="1725"/>
              <a:buFont typeface="Calibri"/>
              <a:buChar char="•"/>
            </a:pPr>
            <a:r>
              <a:rPr lang="en-US" sz="1725" dirty="0">
                <a:solidFill>
                  <a:srgbClr val="123654"/>
                </a:solidFill>
              </a:rPr>
              <a:t>6 - housing: has housing loan? (categorical: '</a:t>
            </a:r>
            <a:r>
              <a:rPr lang="en-US" sz="1725" dirty="0" err="1">
                <a:solidFill>
                  <a:srgbClr val="123654"/>
                </a:solidFill>
              </a:rPr>
              <a:t>no','yes','unknown</a:t>
            </a:r>
            <a:r>
              <a:rPr lang="en-US" sz="1725" dirty="0">
                <a:solidFill>
                  <a:srgbClr val="123654"/>
                </a:solidFill>
              </a:rPr>
              <a:t>')</a:t>
            </a:r>
            <a:endParaRPr sz="1725" dirty="0">
              <a:solidFill>
                <a:srgbClr val="123654"/>
              </a:solidFill>
            </a:endParaRPr>
          </a:p>
          <a:p>
            <a:pPr marL="457200" lvl="0" indent="-338137" algn="l" rtl="0">
              <a:lnSpc>
                <a:spcPct val="100000"/>
              </a:lnSpc>
              <a:spcBef>
                <a:spcPts val="0"/>
              </a:spcBef>
              <a:spcAft>
                <a:spcPts val="0"/>
              </a:spcAft>
              <a:buClr>
                <a:srgbClr val="123654"/>
              </a:buClr>
              <a:buSzPts val="1725"/>
              <a:buFont typeface="Calibri"/>
              <a:buChar char="•"/>
            </a:pPr>
            <a:r>
              <a:rPr lang="en-US" sz="1725" dirty="0">
                <a:solidFill>
                  <a:srgbClr val="123654"/>
                </a:solidFill>
              </a:rPr>
              <a:t>7 - loan: has personal loan? (categorical: '</a:t>
            </a:r>
            <a:r>
              <a:rPr lang="en-US" sz="1725" dirty="0" err="1">
                <a:solidFill>
                  <a:srgbClr val="123654"/>
                </a:solidFill>
              </a:rPr>
              <a:t>no','yes','unknown</a:t>
            </a:r>
            <a:r>
              <a:rPr lang="en-US" sz="1725" dirty="0">
                <a:solidFill>
                  <a:srgbClr val="123654"/>
                </a:solidFill>
              </a:rPr>
              <a:t>')</a:t>
            </a:r>
            <a:endParaRPr sz="1725" dirty="0">
              <a:solidFill>
                <a:srgbClr val="123654"/>
              </a:solidFill>
            </a:endParaRPr>
          </a:p>
          <a:p>
            <a:pPr marL="457200" lvl="0" indent="-338137" algn="l" rtl="0">
              <a:lnSpc>
                <a:spcPct val="100000"/>
              </a:lnSpc>
              <a:spcBef>
                <a:spcPts val="0"/>
              </a:spcBef>
              <a:spcAft>
                <a:spcPts val="0"/>
              </a:spcAft>
              <a:buClr>
                <a:srgbClr val="123654"/>
              </a:buClr>
              <a:buSzPts val="1725"/>
              <a:buFont typeface="Calibri"/>
              <a:buChar char="•"/>
            </a:pPr>
            <a:r>
              <a:rPr lang="en-US" sz="1725" dirty="0">
                <a:solidFill>
                  <a:srgbClr val="123654"/>
                </a:solidFill>
              </a:rPr>
              <a:t># related with the last contact of the current campaign:</a:t>
            </a:r>
            <a:endParaRPr sz="1725" dirty="0">
              <a:solidFill>
                <a:srgbClr val="123654"/>
              </a:solidFill>
            </a:endParaRPr>
          </a:p>
          <a:p>
            <a:pPr marL="457200" lvl="0" indent="-338137" algn="l" rtl="0">
              <a:lnSpc>
                <a:spcPct val="100000"/>
              </a:lnSpc>
              <a:spcBef>
                <a:spcPts val="0"/>
              </a:spcBef>
              <a:spcAft>
                <a:spcPts val="0"/>
              </a:spcAft>
              <a:buClr>
                <a:srgbClr val="123654"/>
              </a:buClr>
              <a:buSzPts val="1725"/>
              <a:buFont typeface="Calibri"/>
              <a:buChar char="•"/>
            </a:pPr>
            <a:r>
              <a:rPr lang="en-US" sz="1725" dirty="0">
                <a:solidFill>
                  <a:srgbClr val="123654"/>
                </a:solidFill>
              </a:rPr>
              <a:t>8 - contact: contact communication type (categorical: '</a:t>
            </a:r>
            <a:r>
              <a:rPr lang="en-US" sz="1725" dirty="0" err="1">
                <a:solidFill>
                  <a:srgbClr val="123654"/>
                </a:solidFill>
              </a:rPr>
              <a:t>cellular','telephone</a:t>
            </a:r>
            <a:r>
              <a:rPr lang="en-US" sz="1725" dirty="0">
                <a:solidFill>
                  <a:srgbClr val="123654"/>
                </a:solidFill>
              </a:rPr>
              <a:t>')</a:t>
            </a:r>
            <a:endParaRPr sz="1725" dirty="0">
              <a:solidFill>
                <a:srgbClr val="123654"/>
              </a:solidFill>
            </a:endParaRPr>
          </a:p>
          <a:p>
            <a:pPr marL="457200" lvl="0" indent="-338137" algn="l" rtl="0">
              <a:lnSpc>
                <a:spcPct val="100000"/>
              </a:lnSpc>
              <a:spcBef>
                <a:spcPts val="0"/>
              </a:spcBef>
              <a:spcAft>
                <a:spcPts val="0"/>
              </a:spcAft>
              <a:buClr>
                <a:srgbClr val="123654"/>
              </a:buClr>
              <a:buSzPts val="1725"/>
              <a:buFont typeface="Calibri"/>
              <a:buChar char="•"/>
            </a:pPr>
            <a:r>
              <a:rPr lang="en-US" sz="1725" dirty="0">
                <a:solidFill>
                  <a:srgbClr val="123654"/>
                </a:solidFill>
              </a:rPr>
              <a:t>9 - month: last contact month of year (categorical: '</a:t>
            </a:r>
            <a:r>
              <a:rPr lang="en-US" sz="1725" dirty="0" err="1">
                <a:solidFill>
                  <a:srgbClr val="123654"/>
                </a:solidFill>
              </a:rPr>
              <a:t>jan</a:t>
            </a:r>
            <a:r>
              <a:rPr lang="en-US" sz="1725" dirty="0">
                <a:solidFill>
                  <a:srgbClr val="123654"/>
                </a:solidFill>
              </a:rPr>
              <a:t>', '</a:t>
            </a:r>
            <a:r>
              <a:rPr lang="en-US" sz="1725" dirty="0" err="1">
                <a:solidFill>
                  <a:srgbClr val="123654"/>
                </a:solidFill>
              </a:rPr>
              <a:t>feb</a:t>
            </a:r>
            <a:r>
              <a:rPr lang="en-US" sz="1725" dirty="0">
                <a:solidFill>
                  <a:srgbClr val="123654"/>
                </a:solidFill>
              </a:rPr>
              <a:t>', 'mar', ..., '</a:t>
            </a:r>
            <a:r>
              <a:rPr lang="en-US" sz="1725" dirty="0" err="1">
                <a:solidFill>
                  <a:srgbClr val="123654"/>
                </a:solidFill>
              </a:rPr>
              <a:t>nov</a:t>
            </a:r>
            <a:r>
              <a:rPr lang="en-US" sz="1725" dirty="0">
                <a:solidFill>
                  <a:srgbClr val="123654"/>
                </a:solidFill>
              </a:rPr>
              <a:t>', 'dec')</a:t>
            </a:r>
            <a:endParaRPr sz="1725" dirty="0">
              <a:solidFill>
                <a:srgbClr val="123654"/>
              </a:solidFill>
            </a:endParaRPr>
          </a:p>
          <a:p>
            <a:pPr marL="457200" lvl="0" indent="-338137" algn="l" rtl="0">
              <a:lnSpc>
                <a:spcPct val="100000"/>
              </a:lnSpc>
              <a:spcBef>
                <a:spcPts val="0"/>
              </a:spcBef>
              <a:spcAft>
                <a:spcPts val="0"/>
              </a:spcAft>
              <a:buClr>
                <a:srgbClr val="123654"/>
              </a:buClr>
              <a:buSzPts val="1725"/>
              <a:buFont typeface="Calibri"/>
              <a:buChar char="•"/>
            </a:pPr>
            <a:r>
              <a:rPr lang="en-US" sz="1725" dirty="0">
                <a:solidFill>
                  <a:srgbClr val="123654"/>
                </a:solidFill>
              </a:rPr>
              <a:t>10 - </a:t>
            </a:r>
            <a:r>
              <a:rPr lang="en-US" sz="1725" dirty="0" err="1">
                <a:solidFill>
                  <a:srgbClr val="123654"/>
                </a:solidFill>
              </a:rPr>
              <a:t>day_of_week</a:t>
            </a:r>
            <a:r>
              <a:rPr lang="en-US" sz="1725" dirty="0">
                <a:solidFill>
                  <a:srgbClr val="123654"/>
                </a:solidFill>
              </a:rPr>
              <a:t>: last contact day of the week (categorical: '</a:t>
            </a:r>
            <a:r>
              <a:rPr lang="en-US" sz="1725" dirty="0" err="1">
                <a:solidFill>
                  <a:srgbClr val="123654"/>
                </a:solidFill>
              </a:rPr>
              <a:t>mon</a:t>
            </a:r>
            <a:r>
              <a:rPr lang="en-US" sz="1725" dirty="0">
                <a:solidFill>
                  <a:srgbClr val="123654"/>
                </a:solidFill>
              </a:rPr>
              <a:t>','</a:t>
            </a:r>
            <a:r>
              <a:rPr lang="en-US" sz="1725" dirty="0" err="1">
                <a:solidFill>
                  <a:srgbClr val="123654"/>
                </a:solidFill>
              </a:rPr>
              <a:t>tue</a:t>
            </a:r>
            <a:r>
              <a:rPr lang="en-US" sz="1725" dirty="0">
                <a:solidFill>
                  <a:srgbClr val="123654"/>
                </a:solidFill>
              </a:rPr>
              <a:t>','wed','</a:t>
            </a:r>
            <a:r>
              <a:rPr lang="en-US" sz="1725" dirty="0" err="1">
                <a:solidFill>
                  <a:srgbClr val="123654"/>
                </a:solidFill>
              </a:rPr>
              <a:t>thu</a:t>
            </a:r>
            <a:r>
              <a:rPr lang="en-US" sz="1725" dirty="0">
                <a:solidFill>
                  <a:srgbClr val="123654"/>
                </a:solidFill>
              </a:rPr>
              <a:t>','</a:t>
            </a:r>
            <a:r>
              <a:rPr lang="en-US" sz="1725" dirty="0" err="1">
                <a:solidFill>
                  <a:srgbClr val="123654"/>
                </a:solidFill>
              </a:rPr>
              <a:t>fri</a:t>
            </a:r>
            <a:r>
              <a:rPr lang="en-US" sz="1725" dirty="0">
                <a:solidFill>
                  <a:srgbClr val="123654"/>
                </a:solidFill>
              </a:rPr>
              <a:t>')</a:t>
            </a:r>
            <a:endParaRPr sz="1725" dirty="0">
              <a:solidFill>
                <a:srgbClr val="123654"/>
              </a:solidFill>
            </a:endParaRPr>
          </a:p>
          <a:p>
            <a:pPr marL="457200" lvl="0" indent="-338137" algn="l" rtl="0">
              <a:lnSpc>
                <a:spcPct val="100000"/>
              </a:lnSpc>
              <a:spcBef>
                <a:spcPts val="0"/>
              </a:spcBef>
              <a:spcAft>
                <a:spcPts val="0"/>
              </a:spcAft>
              <a:buClr>
                <a:srgbClr val="123654"/>
              </a:buClr>
              <a:buSzPts val="1725"/>
              <a:buFont typeface="Calibri"/>
              <a:buChar char="•"/>
            </a:pPr>
            <a:r>
              <a:rPr lang="en-US" sz="1725" dirty="0">
                <a:solidFill>
                  <a:srgbClr val="123654"/>
                </a:solidFill>
              </a:rPr>
              <a:t>11 - duration: last contact duration, in seconds (numeric). Important note: this attribute highly affects the output target (e.g., if duration=0 then y='no'). Yet, the duration is not known before a call is performed. Also, after the end of the call y is obviously known. Thus, this input should only be included for benchmark purposes and should be discarded if the intention is to have a realistic predictive model.</a:t>
            </a:r>
            <a:endParaRPr sz="1725" dirty="0">
              <a:solidFill>
                <a:srgbClr val="123654"/>
              </a:solidFill>
            </a:endParaRPr>
          </a:p>
          <a:p>
            <a:pPr marL="0" lvl="0" indent="0" algn="l" rtl="0">
              <a:lnSpc>
                <a:spcPct val="100000"/>
              </a:lnSpc>
              <a:spcBef>
                <a:spcPts val="1000"/>
              </a:spcBef>
              <a:spcAft>
                <a:spcPts val="0"/>
              </a:spcAft>
              <a:buNone/>
            </a:pPr>
            <a:endParaRPr sz="1225" dirty="0">
              <a:solidFill>
                <a:srgbClr val="123654"/>
              </a:solidFill>
            </a:endParaRPr>
          </a:p>
          <a:p>
            <a:pPr marL="0" lvl="0" indent="0" algn="l" rtl="0">
              <a:lnSpc>
                <a:spcPct val="100000"/>
              </a:lnSpc>
              <a:spcBef>
                <a:spcPts val="1000"/>
              </a:spcBef>
              <a:spcAft>
                <a:spcPts val="0"/>
              </a:spcAft>
              <a:buNone/>
            </a:pPr>
            <a:endParaRPr sz="200" dirty="0"/>
          </a:p>
        </p:txBody>
      </p:sp>
      <p:sp>
        <p:nvSpPr>
          <p:cNvPr id="116" name="Google Shape;116;p17"/>
          <p:cNvSpPr/>
          <p:nvPr/>
        </p:nvSpPr>
        <p:spPr>
          <a:xfrm>
            <a:off x="0" y="0"/>
            <a:ext cx="12192000" cy="1393200"/>
          </a:xfrm>
          <a:prstGeom prst="rect">
            <a:avLst/>
          </a:prstGeom>
          <a:solidFill>
            <a:srgbClr val="373333"/>
          </a:solidFill>
          <a:ln w="9525" cap="flat" cmpd="sng">
            <a:solidFill>
              <a:srgbClr val="FF6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4100" dirty="0">
                <a:solidFill>
                  <a:srgbClr val="FF6600"/>
                </a:solidFill>
                <a:latin typeface="Calibri"/>
                <a:ea typeface="Calibri"/>
                <a:cs typeface="Calibri"/>
                <a:sym typeface="Calibri"/>
              </a:rPr>
              <a:t>    Data Understanding</a:t>
            </a:r>
            <a:endParaRPr sz="4100" dirty="0">
              <a:solidFill>
                <a:srgbClr val="FF6600"/>
              </a:solidFill>
              <a:latin typeface="Calibri"/>
              <a:ea typeface="Calibri"/>
              <a:cs typeface="Calibri"/>
              <a:sym typeface="Calibri"/>
            </a:endParaRPr>
          </a:p>
          <a:p>
            <a:pPr marL="0" lvl="0" indent="0" algn="l" rtl="0">
              <a:spcBef>
                <a:spcPts val="0"/>
              </a:spcBef>
              <a:spcAft>
                <a:spcPts val="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122" name="Google Shape;122;p18"/>
          <p:cNvSpPr txBox="1">
            <a:spLocks noGrp="1"/>
          </p:cNvSpPr>
          <p:nvPr>
            <p:ph type="body" idx="1"/>
          </p:nvPr>
        </p:nvSpPr>
        <p:spPr>
          <a:xfrm>
            <a:off x="0" y="1492450"/>
            <a:ext cx="12282600" cy="5365500"/>
          </a:xfrm>
          <a:prstGeom prst="rect">
            <a:avLst/>
          </a:prstGeom>
        </p:spPr>
        <p:txBody>
          <a:bodyPr spcFirstLastPara="1" wrap="square" lIns="91425" tIns="45700" rIns="91425" bIns="45700" anchor="t" anchorCtr="0">
            <a:noAutofit/>
          </a:bodyPr>
          <a:lstStyle/>
          <a:p>
            <a:pPr marL="457200" lvl="0" indent="0" algn="l" rtl="0">
              <a:lnSpc>
                <a:spcPct val="100000"/>
              </a:lnSpc>
              <a:spcBef>
                <a:spcPts val="1000"/>
              </a:spcBef>
              <a:spcAft>
                <a:spcPts val="0"/>
              </a:spcAft>
              <a:buNone/>
            </a:pPr>
            <a:r>
              <a:rPr lang="en-US" sz="2025">
                <a:solidFill>
                  <a:srgbClr val="123654"/>
                </a:solidFill>
              </a:rPr>
              <a:t># other attributes:</a:t>
            </a:r>
            <a:endParaRPr sz="2025">
              <a:solidFill>
                <a:srgbClr val="123654"/>
              </a:solidFill>
            </a:endParaRPr>
          </a:p>
          <a:p>
            <a:pPr marL="457200" lvl="0" indent="-357187" algn="l" rtl="0">
              <a:lnSpc>
                <a:spcPct val="100000"/>
              </a:lnSpc>
              <a:spcBef>
                <a:spcPts val="1000"/>
              </a:spcBef>
              <a:spcAft>
                <a:spcPts val="0"/>
              </a:spcAft>
              <a:buClr>
                <a:srgbClr val="123654"/>
              </a:buClr>
              <a:buSzPts val="2025"/>
              <a:buFont typeface="Calibri"/>
              <a:buChar char="•"/>
            </a:pPr>
            <a:r>
              <a:rPr lang="en-US" sz="2025">
                <a:solidFill>
                  <a:srgbClr val="123654"/>
                </a:solidFill>
              </a:rPr>
              <a:t>12 - campaign: number of contacts performed during this campaign and for this client (numeric, includes last contact)</a:t>
            </a:r>
            <a:endParaRPr sz="2025">
              <a:solidFill>
                <a:srgbClr val="123654"/>
              </a:solidFill>
            </a:endParaRPr>
          </a:p>
          <a:p>
            <a:pPr marL="457200" lvl="0" indent="-357187" algn="l" rtl="0">
              <a:lnSpc>
                <a:spcPct val="100000"/>
              </a:lnSpc>
              <a:spcBef>
                <a:spcPts val="0"/>
              </a:spcBef>
              <a:spcAft>
                <a:spcPts val="0"/>
              </a:spcAft>
              <a:buClr>
                <a:srgbClr val="123654"/>
              </a:buClr>
              <a:buSzPts val="2025"/>
              <a:buFont typeface="Calibri"/>
              <a:buChar char="•"/>
            </a:pPr>
            <a:r>
              <a:rPr lang="en-US" sz="2025">
                <a:solidFill>
                  <a:srgbClr val="123654"/>
                </a:solidFill>
              </a:rPr>
              <a:t>13 - pdays: number of days that passed by after the client was last contacted from a previous campaign (numeric; 999 means client was not previously contacted)</a:t>
            </a:r>
            <a:endParaRPr sz="2025">
              <a:solidFill>
                <a:srgbClr val="123654"/>
              </a:solidFill>
            </a:endParaRPr>
          </a:p>
          <a:p>
            <a:pPr marL="457200" lvl="0" indent="-357187" algn="l" rtl="0">
              <a:lnSpc>
                <a:spcPct val="100000"/>
              </a:lnSpc>
              <a:spcBef>
                <a:spcPts val="0"/>
              </a:spcBef>
              <a:spcAft>
                <a:spcPts val="0"/>
              </a:spcAft>
              <a:buClr>
                <a:srgbClr val="123654"/>
              </a:buClr>
              <a:buSzPts val="2025"/>
              <a:buFont typeface="Calibri"/>
              <a:buChar char="•"/>
            </a:pPr>
            <a:r>
              <a:rPr lang="en-US" sz="2025">
                <a:solidFill>
                  <a:srgbClr val="123654"/>
                </a:solidFill>
              </a:rPr>
              <a:t>14 - previous: number of contacts performed before this campaign and for this client (numeric)</a:t>
            </a:r>
            <a:endParaRPr sz="2025">
              <a:solidFill>
                <a:srgbClr val="123654"/>
              </a:solidFill>
            </a:endParaRPr>
          </a:p>
          <a:p>
            <a:pPr marL="457200" lvl="0" indent="-357187" algn="l" rtl="0">
              <a:lnSpc>
                <a:spcPct val="100000"/>
              </a:lnSpc>
              <a:spcBef>
                <a:spcPts val="0"/>
              </a:spcBef>
              <a:spcAft>
                <a:spcPts val="0"/>
              </a:spcAft>
              <a:buClr>
                <a:srgbClr val="123654"/>
              </a:buClr>
              <a:buSzPts val="2025"/>
              <a:buFont typeface="Calibri"/>
              <a:buChar char="•"/>
            </a:pPr>
            <a:r>
              <a:rPr lang="en-US" sz="2025">
                <a:solidFill>
                  <a:srgbClr val="123654"/>
                </a:solidFill>
              </a:rPr>
              <a:t>15 - poutcome: outcome of the previous marketing campaign (categorical: 'failure','nonexistent','success')</a:t>
            </a:r>
            <a:endParaRPr sz="2025">
              <a:solidFill>
                <a:srgbClr val="123654"/>
              </a:solidFill>
            </a:endParaRPr>
          </a:p>
          <a:p>
            <a:pPr marL="457200" lvl="0" indent="-357187" algn="l" rtl="0">
              <a:lnSpc>
                <a:spcPct val="100000"/>
              </a:lnSpc>
              <a:spcBef>
                <a:spcPts val="0"/>
              </a:spcBef>
              <a:spcAft>
                <a:spcPts val="0"/>
              </a:spcAft>
              <a:buClr>
                <a:srgbClr val="123654"/>
              </a:buClr>
              <a:buSzPts val="2025"/>
              <a:buFont typeface="Calibri"/>
              <a:buChar char="•"/>
            </a:pPr>
            <a:r>
              <a:rPr lang="en-US" sz="2025">
                <a:solidFill>
                  <a:srgbClr val="123654"/>
                </a:solidFill>
              </a:rPr>
              <a:t># social and economic context attributes</a:t>
            </a:r>
            <a:endParaRPr sz="2025">
              <a:solidFill>
                <a:srgbClr val="123654"/>
              </a:solidFill>
            </a:endParaRPr>
          </a:p>
          <a:p>
            <a:pPr marL="457200" lvl="0" indent="-357187" algn="l" rtl="0">
              <a:lnSpc>
                <a:spcPct val="100000"/>
              </a:lnSpc>
              <a:spcBef>
                <a:spcPts val="0"/>
              </a:spcBef>
              <a:spcAft>
                <a:spcPts val="0"/>
              </a:spcAft>
              <a:buClr>
                <a:srgbClr val="123654"/>
              </a:buClr>
              <a:buSzPts val="2025"/>
              <a:buFont typeface="Calibri"/>
              <a:buChar char="•"/>
            </a:pPr>
            <a:r>
              <a:rPr lang="en-US" sz="2025">
                <a:solidFill>
                  <a:srgbClr val="123654"/>
                </a:solidFill>
              </a:rPr>
              <a:t>16 - emp.var.rate: employment variation rate - quarterly indicator (numeric)</a:t>
            </a:r>
            <a:endParaRPr sz="2025">
              <a:solidFill>
                <a:srgbClr val="123654"/>
              </a:solidFill>
            </a:endParaRPr>
          </a:p>
          <a:p>
            <a:pPr marL="457200" lvl="0" indent="-357187" algn="l" rtl="0">
              <a:lnSpc>
                <a:spcPct val="100000"/>
              </a:lnSpc>
              <a:spcBef>
                <a:spcPts val="0"/>
              </a:spcBef>
              <a:spcAft>
                <a:spcPts val="0"/>
              </a:spcAft>
              <a:buClr>
                <a:srgbClr val="123654"/>
              </a:buClr>
              <a:buSzPts val="2025"/>
              <a:buFont typeface="Calibri"/>
              <a:buChar char="•"/>
            </a:pPr>
            <a:r>
              <a:rPr lang="en-US" sz="2025">
                <a:solidFill>
                  <a:srgbClr val="123654"/>
                </a:solidFill>
              </a:rPr>
              <a:t>17 - cons.price.idx: consumer price index - monthly indicator (numeric)</a:t>
            </a:r>
            <a:endParaRPr sz="2025">
              <a:solidFill>
                <a:srgbClr val="123654"/>
              </a:solidFill>
            </a:endParaRPr>
          </a:p>
          <a:p>
            <a:pPr marL="457200" lvl="0" indent="-357187" algn="l" rtl="0">
              <a:lnSpc>
                <a:spcPct val="100000"/>
              </a:lnSpc>
              <a:spcBef>
                <a:spcPts val="0"/>
              </a:spcBef>
              <a:spcAft>
                <a:spcPts val="0"/>
              </a:spcAft>
              <a:buClr>
                <a:srgbClr val="123654"/>
              </a:buClr>
              <a:buSzPts val="2025"/>
              <a:buFont typeface="Calibri"/>
              <a:buChar char="•"/>
            </a:pPr>
            <a:r>
              <a:rPr lang="en-US" sz="2025">
                <a:solidFill>
                  <a:srgbClr val="123654"/>
                </a:solidFill>
              </a:rPr>
              <a:t>18 - cons.conf.idx: consumer confidence index - monthly indicator (numeric)</a:t>
            </a:r>
            <a:endParaRPr sz="2025">
              <a:solidFill>
                <a:srgbClr val="123654"/>
              </a:solidFill>
            </a:endParaRPr>
          </a:p>
          <a:p>
            <a:pPr marL="457200" lvl="0" indent="-357187" algn="l" rtl="0">
              <a:lnSpc>
                <a:spcPct val="100000"/>
              </a:lnSpc>
              <a:spcBef>
                <a:spcPts val="0"/>
              </a:spcBef>
              <a:spcAft>
                <a:spcPts val="0"/>
              </a:spcAft>
              <a:buClr>
                <a:srgbClr val="123654"/>
              </a:buClr>
              <a:buSzPts val="2025"/>
              <a:buFont typeface="Calibri"/>
              <a:buChar char="•"/>
            </a:pPr>
            <a:r>
              <a:rPr lang="en-US" sz="2025">
                <a:solidFill>
                  <a:srgbClr val="123654"/>
                </a:solidFill>
              </a:rPr>
              <a:t>19 - euribor3m: euribor 3 month rate - daily indicator (numeric)</a:t>
            </a:r>
            <a:endParaRPr sz="2025">
              <a:solidFill>
                <a:srgbClr val="123654"/>
              </a:solidFill>
            </a:endParaRPr>
          </a:p>
          <a:p>
            <a:pPr marL="457200" lvl="0" indent="-357187" algn="l" rtl="0">
              <a:lnSpc>
                <a:spcPct val="100000"/>
              </a:lnSpc>
              <a:spcBef>
                <a:spcPts val="0"/>
              </a:spcBef>
              <a:spcAft>
                <a:spcPts val="0"/>
              </a:spcAft>
              <a:buClr>
                <a:srgbClr val="123654"/>
              </a:buClr>
              <a:buSzPts val="2025"/>
              <a:buFont typeface="Calibri"/>
              <a:buChar char="•"/>
            </a:pPr>
            <a:r>
              <a:rPr lang="en-US" sz="2025">
                <a:solidFill>
                  <a:srgbClr val="123654"/>
                </a:solidFill>
              </a:rPr>
              <a:t>20 - nr.employed: number of employees - quarterly indicator (numeric)</a:t>
            </a:r>
            <a:endParaRPr sz="2025">
              <a:solidFill>
                <a:srgbClr val="123654"/>
              </a:solidFill>
            </a:endParaRPr>
          </a:p>
          <a:p>
            <a:pPr marL="457200" lvl="0" indent="-357187" algn="l" rtl="0">
              <a:lnSpc>
                <a:spcPct val="100000"/>
              </a:lnSpc>
              <a:spcBef>
                <a:spcPts val="0"/>
              </a:spcBef>
              <a:spcAft>
                <a:spcPts val="0"/>
              </a:spcAft>
              <a:buClr>
                <a:srgbClr val="123654"/>
              </a:buClr>
              <a:buSzPts val="2025"/>
              <a:buFont typeface="Calibri"/>
              <a:buChar char="•"/>
            </a:pPr>
            <a:endParaRPr sz="2025">
              <a:solidFill>
                <a:srgbClr val="123654"/>
              </a:solidFill>
            </a:endParaRPr>
          </a:p>
          <a:p>
            <a:pPr marL="457200" lvl="0" indent="-357187" algn="l" rtl="0">
              <a:lnSpc>
                <a:spcPct val="100000"/>
              </a:lnSpc>
              <a:spcBef>
                <a:spcPts val="0"/>
              </a:spcBef>
              <a:spcAft>
                <a:spcPts val="0"/>
              </a:spcAft>
              <a:buClr>
                <a:srgbClr val="123654"/>
              </a:buClr>
              <a:buSzPts val="2025"/>
              <a:buFont typeface="Calibri"/>
              <a:buChar char="•"/>
            </a:pPr>
            <a:r>
              <a:rPr lang="en-US" sz="2025">
                <a:solidFill>
                  <a:srgbClr val="123654"/>
                </a:solidFill>
              </a:rPr>
              <a:t>Output variable (desired target):</a:t>
            </a:r>
            <a:endParaRPr sz="2025">
              <a:solidFill>
                <a:srgbClr val="123654"/>
              </a:solidFill>
            </a:endParaRPr>
          </a:p>
          <a:p>
            <a:pPr marL="457200" lvl="0" indent="-357187" algn="l" rtl="0">
              <a:lnSpc>
                <a:spcPct val="100000"/>
              </a:lnSpc>
              <a:spcBef>
                <a:spcPts val="0"/>
              </a:spcBef>
              <a:spcAft>
                <a:spcPts val="0"/>
              </a:spcAft>
              <a:buClr>
                <a:srgbClr val="123654"/>
              </a:buClr>
              <a:buSzPts val="2025"/>
              <a:buFont typeface="Calibri"/>
              <a:buChar char="•"/>
            </a:pPr>
            <a:r>
              <a:rPr lang="en-US" sz="2025">
                <a:solidFill>
                  <a:srgbClr val="123654"/>
                </a:solidFill>
              </a:rPr>
              <a:t>21 - y - has the client subscribed a term deposit? (binary: 'yes','no')</a:t>
            </a:r>
            <a:endParaRPr sz="2025">
              <a:solidFill>
                <a:srgbClr val="123654"/>
              </a:solidFill>
            </a:endParaRPr>
          </a:p>
          <a:p>
            <a:pPr marL="0" lvl="0" indent="0" algn="l" rtl="0">
              <a:lnSpc>
                <a:spcPct val="100000"/>
              </a:lnSpc>
              <a:spcBef>
                <a:spcPts val="1000"/>
              </a:spcBef>
              <a:spcAft>
                <a:spcPts val="0"/>
              </a:spcAft>
              <a:buNone/>
            </a:pPr>
            <a:endParaRPr sz="100"/>
          </a:p>
        </p:txBody>
      </p:sp>
      <p:sp>
        <p:nvSpPr>
          <p:cNvPr id="123" name="Google Shape;123;p18"/>
          <p:cNvSpPr/>
          <p:nvPr/>
        </p:nvSpPr>
        <p:spPr>
          <a:xfrm>
            <a:off x="0" y="0"/>
            <a:ext cx="12192000" cy="1393200"/>
          </a:xfrm>
          <a:prstGeom prst="rect">
            <a:avLst/>
          </a:prstGeom>
          <a:solidFill>
            <a:srgbClr val="373333"/>
          </a:solidFill>
          <a:ln w="9525" cap="flat" cmpd="sng">
            <a:solidFill>
              <a:srgbClr val="FF6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4100">
                <a:solidFill>
                  <a:srgbClr val="FF6600"/>
                </a:solidFill>
                <a:latin typeface="Calibri"/>
                <a:ea typeface="Calibri"/>
                <a:cs typeface="Calibri"/>
                <a:sym typeface="Calibri"/>
              </a:rPr>
              <a:t>    Data Understanding</a:t>
            </a:r>
            <a:endParaRPr sz="4100">
              <a:solidFill>
                <a:srgbClr val="FF6600"/>
              </a:solidFill>
              <a:latin typeface="Calibri"/>
              <a:ea typeface="Calibri"/>
              <a:cs typeface="Calibri"/>
              <a:sym typeface="Calibri"/>
            </a:endParaRPr>
          </a:p>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838200" y="365125"/>
            <a:ext cx="10168800" cy="811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129" name="Google Shape;129;p19"/>
          <p:cNvSpPr/>
          <p:nvPr/>
        </p:nvSpPr>
        <p:spPr>
          <a:xfrm>
            <a:off x="0" y="0"/>
            <a:ext cx="12192000" cy="1393200"/>
          </a:xfrm>
          <a:prstGeom prst="rect">
            <a:avLst/>
          </a:prstGeom>
          <a:solidFill>
            <a:srgbClr val="373333"/>
          </a:solidFill>
          <a:ln w="9525" cap="flat" cmpd="sng">
            <a:solidFill>
              <a:srgbClr val="FF6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txBox="1"/>
          <p:nvPr/>
        </p:nvSpPr>
        <p:spPr>
          <a:xfrm>
            <a:off x="526350" y="278650"/>
            <a:ext cx="8725200" cy="81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100" dirty="0">
                <a:solidFill>
                  <a:srgbClr val="FF6600"/>
                </a:solidFill>
                <a:latin typeface="Calibri"/>
                <a:ea typeface="Calibri"/>
                <a:cs typeface="Calibri"/>
                <a:sym typeface="Calibri"/>
              </a:rPr>
              <a:t>EDA- Outlier Detection and Handling</a:t>
            </a:r>
            <a:endParaRPr sz="4100" dirty="0">
              <a:solidFill>
                <a:srgbClr val="FF6600"/>
              </a:solidFill>
              <a:latin typeface="Calibri"/>
              <a:ea typeface="Calibri"/>
              <a:cs typeface="Calibri"/>
              <a:sym typeface="Calibri"/>
            </a:endParaRPr>
          </a:p>
        </p:txBody>
      </p:sp>
      <p:sp>
        <p:nvSpPr>
          <p:cNvPr id="133" name="Google Shape;133;p19"/>
          <p:cNvSpPr txBox="1"/>
          <p:nvPr/>
        </p:nvSpPr>
        <p:spPr>
          <a:xfrm>
            <a:off x="526350" y="1541750"/>
            <a:ext cx="9717223" cy="800189"/>
          </a:xfrm>
          <a:prstGeom prst="rect">
            <a:avLst/>
          </a:prstGeom>
          <a:noFill/>
          <a:ln>
            <a:noFill/>
          </a:ln>
        </p:spPr>
        <p:txBody>
          <a:bodyPr spcFirstLastPara="1" wrap="square" lIns="91425" tIns="91425" rIns="91425" bIns="91425" anchor="t" anchorCtr="0">
            <a:spAutoFit/>
          </a:bodyPr>
          <a:lstStyle/>
          <a:p>
            <a:r>
              <a:rPr lang="en-US" altLang="zh-CN" sz="2000" b="0" i="0" dirty="0">
                <a:solidFill>
                  <a:srgbClr val="000000"/>
                </a:solidFill>
                <a:effectLst/>
                <a:latin typeface="Calibri" panose="020F0502020204030204" pitchFamily="34" charset="0"/>
                <a:cs typeface="Calibri" panose="020F0502020204030204" pitchFamily="34" charset="0"/>
              </a:rPr>
              <a:t>In order to detect and remove outliers, here we use two statistical methods: Interquartile range(IQR) and Standard Deviation.</a:t>
            </a:r>
            <a:endParaRPr sz="1200" b="1" dirty="0">
              <a:latin typeface="Calibri" panose="020F0502020204030204" pitchFamily="34" charset="0"/>
              <a:ea typeface="Calibri"/>
              <a:cs typeface="Calibri" panose="020F0502020204030204" pitchFamily="34" charset="0"/>
              <a:sym typeface="Calibri"/>
            </a:endParaRPr>
          </a:p>
        </p:txBody>
      </p:sp>
      <p:sp>
        <p:nvSpPr>
          <p:cNvPr id="3" name="文本框 2">
            <a:extLst>
              <a:ext uri="{FF2B5EF4-FFF2-40B4-BE49-F238E27FC236}">
                <a16:creationId xmlns:a16="http://schemas.microsoft.com/office/drawing/2014/main" id="{134D1E39-BB5C-1262-BBF8-303EA8B6C3A8}"/>
              </a:ext>
            </a:extLst>
          </p:cNvPr>
          <p:cNvSpPr txBox="1"/>
          <p:nvPr/>
        </p:nvSpPr>
        <p:spPr>
          <a:xfrm>
            <a:off x="1280111" y="5789744"/>
            <a:ext cx="3699662" cy="307777"/>
          </a:xfrm>
          <a:prstGeom prst="rect">
            <a:avLst/>
          </a:prstGeom>
          <a:noFill/>
        </p:spPr>
        <p:txBody>
          <a:bodyPr wrap="square">
            <a:spAutoFit/>
          </a:bodyPr>
          <a:lstStyle/>
          <a:p>
            <a:r>
              <a:rPr lang="zh-CN" altLang="en-US" dirty="0"/>
              <a:t>Interquartile range(IQR) statistical method</a:t>
            </a:r>
          </a:p>
        </p:txBody>
      </p:sp>
      <p:pic>
        <p:nvPicPr>
          <p:cNvPr id="5" name="图片 4">
            <a:extLst>
              <a:ext uri="{FF2B5EF4-FFF2-40B4-BE49-F238E27FC236}">
                <a16:creationId xmlns:a16="http://schemas.microsoft.com/office/drawing/2014/main" id="{554A701B-166E-E87A-62D2-D415B6B12BAA}"/>
              </a:ext>
            </a:extLst>
          </p:cNvPr>
          <p:cNvPicPr>
            <a:picLocks noChangeAspect="1"/>
          </p:cNvPicPr>
          <p:nvPr/>
        </p:nvPicPr>
        <p:blipFill>
          <a:blip r:embed="rId3"/>
          <a:stretch>
            <a:fillRect/>
          </a:stretch>
        </p:blipFill>
        <p:spPr>
          <a:xfrm>
            <a:off x="472397" y="2341939"/>
            <a:ext cx="5450203" cy="3225800"/>
          </a:xfrm>
          <a:prstGeom prst="rect">
            <a:avLst/>
          </a:prstGeom>
        </p:spPr>
      </p:pic>
      <p:pic>
        <p:nvPicPr>
          <p:cNvPr id="7" name="图片 6">
            <a:extLst>
              <a:ext uri="{FF2B5EF4-FFF2-40B4-BE49-F238E27FC236}">
                <a16:creationId xmlns:a16="http://schemas.microsoft.com/office/drawing/2014/main" id="{99E2B4DC-B27A-97FB-CE8F-395632317160}"/>
              </a:ext>
            </a:extLst>
          </p:cNvPr>
          <p:cNvPicPr>
            <a:picLocks noChangeAspect="1"/>
          </p:cNvPicPr>
          <p:nvPr/>
        </p:nvPicPr>
        <p:blipFill>
          <a:blip r:embed="rId4"/>
          <a:stretch>
            <a:fillRect/>
          </a:stretch>
        </p:blipFill>
        <p:spPr>
          <a:xfrm>
            <a:off x="6269402" y="2341939"/>
            <a:ext cx="5212649" cy="3225800"/>
          </a:xfrm>
          <a:prstGeom prst="rect">
            <a:avLst/>
          </a:prstGeom>
        </p:spPr>
      </p:pic>
      <p:sp>
        <p:nvSpPr>
          <p:cNvPr id="9" name="文本框 8">
            <a:extLst>
              <a:ext uri="{FF2B5EF4-FFF2-40B4-BE49-F238E27FC236}">
                <a16:creationId xmlns:a16="http://schemas.microsoft.com/office/drawing/2014/main" id="{4B997F8E-541E-2849-4F1F-8719C8212680}"/>
              </a:ext>
            </a:extLst>
          </p:cNvPr>
          <p:cNvSpPr txBox="1"/>
          <p:nvPr/>
        </p:nvSpPr>
        <p:spPr>
          <a:xfrm>
            <a:off x="7212229" y="5789744"/>
            <a:ext cx="3286898" cy="307777"/>
          </a:xfrm>
          <a:prstGeom prst="rect">
            <a:avLst/>
          </a:prstGeom>
          <a:noFill/>
        </p:spPr>
        <p:txBody>
          <a:bodyPr wrap="square">
            <a:spAutoFit/>
          </a:bodyPr>
          <a:lstStyle/>
          <a:p>
            <a:r>
              <a:rPr lang="en-US" altLang="zh-CN" sz="1400" b="0" i="0" dirty="0">
                <a:solidFill>
                  <a:srgbClr val="000000"/>
                </a:solidFill>
                <a:effectLst/>
                <a:latin typeface="Calibri" panose="020F0502020204030204" pitchFamily="34" charset="0"/>
                <a:cs typeface="Calibri" panose="020F0502020204030204" pitchFamily="34" charset="0"/>
              </a:rPr>
              <a:t>Standard Deviation statistical method</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838200" y="365125"/>
            <a:ext cx="10168800" cy="811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129" name="Google Shape;129;p19"/>
          <p:cNvSpPr/>
          <p:nvPr/>
        </p:nvSpPr>
        <p:spPr>
          <a:xfrm>
            <a:off x="0" y="0"/>
            <a:ext cx="12192000" cy="1393200"/>
          </a:xfrm>
          <a:prstGeom prst="rect">
            <a:avLst/>
          </a:prstGeom>
          <a:solidFill>
            <a:srgbClr val="373333"/>
          </a:solidFill>
          <a:ln w="9525" cap="flat" cmpd="sng">
            <a:solidFill>
              <a:srgbClr val="FF6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txBox="1"/>
          <p:nvPr/>
        </p:nvSpPr>
        <p:spPr>
          <a:xfrm>
            <a:off x="526350" y="278650"/>
            <a:ext cx="8725200" cy="81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100" dirty="0">
                <a:solidFill>
                  <a:srgbClr val="FF6600"/>
                </a:solidFill>
                <a:latin typeface="Calibri"/>
                <a:ea typeface="Calibri"/>
                <a:cs typeface="Calibri"/>
                <a:sym typeface="Calibri"/>
              </a:rPr>
              <a:t>EDA- NA Detection and Handling</a:t>
            </a:r>
            <a:endParaRPr sz="4100" dirty="0">
              <a:solidFill>
                <a:srgbClr val="FF6600"/>
              </a:solidFill>
              <a:latin typeface="Calibri"/>
              <a:ea typeface="Calibri"/>
              <a:cs typeface="Calibri"/>
              <a:sym typeface="Calibri"/>
            </a:endParaRPr>
          </a:p>
        </p:txBody>
      </p:sp>
      <p:sp>
        <p:nvSpPr>
          <p:cNvPr id="133" name="Google Shape;133;p19"/>
          <p:cNvSpPr txBox="1"/>
          <p:nvPr/>
        </p:nvSpPr>
        <p:spPr>
          <a:xfrm>
            <a:off x="526350" y="1541750"/>
            <a:ext cx="9717223" cy="800189"/>
          </a:xfrm>
          <a:prstGeom prst="rect">
            <a:avLst/>
          </a:prstGeom>
          <a:noFill/>
          <a:ln>
            <a:noFill/>
          </a:ln>
        </p:spPr>
        <p:txBody>
          <a:bodyPr spcFirstLastPara="1" wrap="square" lIns="91425" tIns="91425" rIns="91425" bIns="91425" anchor="t" anchorCtr="0">
            <a:spAutoFit/>
          </a:bodyPr>
          <a:lstStyle/>
          <a:p>
            <a:r>
              <a:rPr lang="en-US" altLang="zh-CN" sz="2000" b="0" i="0" dirty="0">
                <a:solidFill>
                  <a:srgbClr val="000000"/>
                </a:solidFill>
                <a:effectLst/>
                <a:latin typeface="Calibri" panose="020F0502020204030204" pitchFamily="34" charset="0"/>
                <a:cs typeface="Calibri" panose="020F0502020204030204" pitchFamily="34" charset="0"/>
              </a:rPr>
              <a:t>In order to detect and handle N/A  (unknown) values, here we also use two methods:</a:t>
            </a:r>
          </a:p>
          <a:p>
            <a:r>
              <a:rPr lang="en-US" sz="2000" dirty="0">
                <a:latin typeface="Calibri" panose="020F0502020204030204" pitchFamily="34" charset="0"/>
                <a:ea typeface="Calibri"/>
                <a:cs typeface="Calibri" panose="020F0502020204030204" pitchFamily="34" charset="0"/>
                <a:sym typeface="Calibri"/>
              </a:rPr>
              <a:t>Drop N/A and using mode value to fill N/A values.</a:t>
            </a:r>
            <a:endParaRPr sz="1200" b="1" dirty="0">
              <a:latin typeface="Calibri" panose="020F0502020204030204" pitchFamily="34" charset="0"/>
              <a:ea typeface="Calibri"/>
              <a:cs typeface="Calibri" panose="020F0502020204030204" pitchFamily="34" charset="0"/>
              <a:sym typeface="Calibri"/>
            </a:endParaRPr>
          </a:p>
        </p:txBody>
      </p:sp>
      <p:sp>
        <p:nvSpPr>
          <p:cNvPr id="9" name="文本框 8">
            <a:extLst>
              <a:ext uri="{FF2B5EF4-FFF2-40B4-BE49-F238E27FC236}">
                <a16:creationId xmlns:a16="http://schemas.microsoft.com/office/drawing/2014/main" id="{4B997F8E-541E-2849-4F1F-8719C8212680}"/>
              </a:ext>
            </a:extLst>
          </p:cNvPr>
          <p:cNvSpPr txBox="1"/>
          <p:nvPr/>
        </p:nvSpPr>
        <p:spPr>
          <a:xfrm>
            <a:off x="5259860" y="5440737"/>
            <a:ext cx="3286898" cy="307777"/>
          </a:xfrm>
          <a:prstGeom prst="rect">
            <a:avLst/>
          </a:prstGeom>
          <a:noFill/>
        </p:spPr>
        <p:txBody>
          <a:bodyPr wrap="square">
            <a:spAutoFit/>
          </a:bodyPr>
          <a:lstStyle/>
          <a:p>
            <a:r>
              <a:rPr lang="en-US" altLang="zh-CN" dirty="0"/>
              <a:t>Using mode value to fill N/A values</a:t>
            </a:r>
            <a:endParaRPr lang="zh-CN" altLang="en-US" dirty="0"/>
          </a:p>
        </p:txBody>
      </p:sp>
      <p:sp>
        <p:nvSpPr>
          <p:cNvPr id="2" name="文本框 1">
            <a:extLst>
              <a:ext uri="{FF2B5EF4-FFF2-40B4-BE49-F238E27FC236}">
                <a16:creationId xmlns:a16="http://schemas.microsoft.com/office/drawing/2014/main" id="{EAE8560D-BA64-DABA-842F-31AD04A4EA3D}"/>
              </a:ext>
            </a:extLst>
          </p:cNvPr>
          <p:cNvSpPr txBox="1"/>
          <p:nvPr/>
        </p:nvSpPr>
        <p:spPr>
          <a:xfrm>
            <a:off x="526350" y="5316250"/>
            <a:ext cx="2211858" cy="523220"/>
          </a:xfrm>
          <a:prstGeom prst="rect">
            <a:avLst/>
          </a:prstGeom>
          <a:noFill/>
        </p:spPr>
        <p:txBody>
          <a:bodyPr wrap="square" rtlCol="0">
            <a:spAutoFit/>
          </a:bodyPr>
          <a:lstStyle/>
          <a:p>
            <a:r>
              <a:rPr kumimoji="1" lang="en-US" altLang="zh-CN" dirty="0"/>
              <a:t>Here we can see the original unknown values</a:t>
            </a:r>
            <a:endParaRPr kumimoji="1" lang="zh-CN" altLang="en-US" dirty="0"/>
          </a:p>
        </p:txBody>
      </p:sp>
      <p:pic>
        <p:nvPicPr>
          <p:cNvPr id="6" name="图片 5">
            <a:extLst>
              <a:ext uri="{FF2B5EF4-FFF2-40B4-BE49-F238E27FC236}">
                <a16:creationId xmlns:a16="http://schemas.microsoft.com/office/drawing/2014/main" id="{A5F8274F-28B2-AB60-F938-BE245BFF4C45}"/>
              </a:ext>
            </a:extLst>
          </p:cNvPr>
          <p:cNvPicPr>
            <a:picLocks noChangeAspect="1"/>
          </p:cNvPicPr>
          <p:nvPr/>
        </p:nvPicPr>
        <p:blipFill>
          <a:blip r:embed="rId3"/>
          <a:stretch>
            <a:fillRect/>
          </a:stretch>
        </p:blipFill>
        <p:spPr>
          <a:xfrm>
            <a:off x="264694" y="2715731"/>
            <a:ext cx="3302000" cy="2413000"/>
          </a:xfrm>
          <a:prstGeom prst="rect">
            <a:avLst/>
          </a:prstGeom>
        </p:spPr>
      </p:pic>
      <p:pic>
        <p:nvPicPr>
          <p:cNvPr id="10" name="图片 9">
            <a:extLst>
              <a:ext uri="{FF2B5EF4-FFF2-40B4-BE49-F238E27FC236}">
                <a16:creationId xmlns:a16="http://schemas.microsoft.com/office/drawing/2014/main" id="{DE9995D5-549D-F71C-D5C0-8BBFAF3E83EC}"/>
              </a:ext>
            </a:extLst>
          </p:cNvPr>
          <p:cNvPicPr>
            <a:picLocks noChangeAspect="1"/>
          </p:cNvPicPr>
          <p:nvPr/>
        </p:nvPicPr>
        <p:blipFill>
          <a:blip r:embed="rId4"/>
          <a:stretch>
            <a:fillRect/>
          </a:stretch>
        </p:blipFill>
        <p:spPr>
          <a:xfrm>
            <a:off x="2637244" y="2684838"/>
            <a:ext cx="3436549" cy="2413000"/>
          </a:xfrm>
          <a:prstGeom prst="rect">
            <a:avLst/>
          </a:prstGeom>
        </p:spPr>
      </p:pic>
      <p:pic>
        <p:nvPicPr>
          <p:cNvPr id="12" name="图片 11">
            <a:extLst>
              <a:ext uri="{FF2B5EF4-FFF2-40B4-BE49-F238E27FC236}">
                <a16:creationId xmlns:a16="http://schemas.microsoft.com/office/drawing/2014/main" id="{D08DC884-67D7-463C-4C49-51243DA412EB}"/>
              </a:ext>
            </a:extLst>
          </p:cNvPr>
          <p:cNvPicPr>
            <a:picLocks noChangeAspect="1"/>
          </p:cNvPicPr>
          <p:nvPr/>
        </p:nvPicPr>
        <p:blipFill>
          <a:blip r:embed="rId5"/>
          <a:stretch>
            <a:fillRect/>
          </a:stretch>
        </p:blipFill>
        <p:spPr>
          <a:xfrm>
            <a:off x="5939244" y="2684838"/>
            <a:ext cx="3974277" cy="2466496"/>
          </a:xfrm>
          <a:prstGeom prst="rect">
            <a:avLst/>
          </a:prstGeom>
        </p:spPr>
      </p:pic>
      <p:pic>
        <p:nvPicPr>
          <p:cNvPr id="14" name="图片 13">
            <a:extLst>
              <a:ext uri="{FF2B5EF4-FFF2-40B4-BE49-F238E27FC236}">
                <a16:creationId xmlns:a16="http://schemas.microsoft.com/office/drawing/2014/main" id="{3E675617-4C6E-FDE1-FF06-8A99DC6FD5D4}"/>
              </a:ext>
            </a:extLst>
          </p:cNvPr>
          <p:cNvPicPr>
            <a:picLocks noChangeAspect="1"/>
          </p:cNvPicPr>
          <p:nvPr/>
        </p:nvPicPr>
        <p:blipFill>
          <a:blip r:embed="rId6"/>
          <a:stretch>
            <a:fillRect/>
          </a:stretch>
        </p:blipFill>
        <p:spPr>
          <a:xfrm>
            <a:off x="8428853" y="2700163"/>
            <a:ext cx="3763147" cy="2397675"/>
          </a:xfrm>
          <a:prstGeom prst="rect">
            <a:avLst/>
          </a:prstGeom>
        </p:spPr>
      </p:pic>
    </p:spTree>
    <p:extLst>
      <p:ext uri="{BB962C8B-B14F-4D97-AF65-F5344CB8AC3E}">
        <p14:creationId xmlns:p14="http://schemas.microsoft.com/office/powerpoint/2010/main" val="137531320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1478</Words>
  <Application>Microsoft Macintosh PowerPoint</Application>
  <PresentationFormat>Geniş ekran</PresentationFormat>
  <Paragraphs>124</Paragraphs>
  <Slides>17</Slides>
  <Notes>17</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17</vt:i4>
      </vt:variant>
    </vt:vector>
  </HeadingPairs>
  <TitlesOfParts>
    <vt:vector size="21" baseType="lpstr">
      <vt:lpstr>Arial</vt:lpstr>
      <vt:lpstr>Calibri</vt:lpstr>
      <vt:lpstr>Wingdings</vt:lpstr>
      <vt:lpstr>Office Theme</vt:lpstr>
      <vt:lpstr>PowerPoint Sunusu</vt:lpstr>
      <vt:lpstr>   Agenda</vt:lpstr>
      <vt:lpstr>PowerPoint Sunusu</vt:lpstr>
      <vt:lpstr>PowerPoint Sunusu</vt:lpstr>
      <vt:lpstr>PowerPoint Sunusu</vt:lpstr>
      <vt:lpstr>PowerPoint Sunusu</vt:lpstr>
      <vt:lpstr>PowerPoint Sunusu</vt:lpstr>
      <vt:lpstr>PowerPoint Sunusu</vt:lpstr>
      <vt:lpstr>PowerPoint Sunusu</vt:lpstr>
      <vt:lpstr>PowerPoint Sunusu</vt:lpstr>
      <vt:lpstr>d</vt:lpstr>
      <vt:lpstr>PowerPoint Sunusu</vt:lpstr>
      <vt:lpstr>PowerPoint Sunusu</vt:lpstr>
      <vt:lpstr>PowerPoint Sunusu</vt:lpstr>
      <vt:lpstr>PowerPoint Sunusu</vt:lpstr>
      <vt:lpstr>PowerPoint Sunusu</vt:lpstr>
      <vt:lpstr>     Kemal Cagin Sertkaya Jinwen Li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kemal sertkaya</cp:lastModifiedBy>
  <cp:revision>12</cp:revision>
  <dcterms:modified xsi:type="dcterms:W3CDTF">2022-10-04T17:03:19Z</dcterms:modified>
</cp:coreProperties>
</file>