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7"/>
  </p:notesMasterIdLst>
  <p:handoutMasterIdLst>
    <p:handoutMasterId r:id="rId68"/>
  </p:handoutMasterIdLst>
  <p:sldIdLst>
    <p:sldId id="257" r:id="rId6"/>
    <p:sldId id="258" r:id="rId7"/>
    <p:sldId id="434" r:id="rId8"/>
    <p:sldId id="447" r:id="rId9"/>
    <p:sldId id="448" r:id="rId10"/>
    <p:sldId id="456" r:id="rId11"/>
    <p:sldId id="458" r:id="rId12"/>
    <p:sldId id="459" r:id="rId13"/>
    <p:sldId id="460" r:id="rId14"/>
    <p:sldId id="41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317" r:id="rId29"/>
    <p:sldId id="276" r:id="rId30"/>
    <p:sldId id="277" r:id="rId31"/>
    <p:sldId id="410" r:id="rId32"/>
    <p:sldId id="278" r:id="rId33"/>
    <p:sldId id="433" r:id="rId34"/>
    <p:sldId id="280" r:id="rId35"/>
    <p:sldId id="281" r:id="rId36"/>
    <p:sldId id="282" r:id="rId37"/>
    <p:sldId id="283" r:id="rId38"/>
    <p:sldId id="394" r:id="rId39"/>
    <p:sldId id="442" r:id="rId40"/>
    <p:sldId id="444" r:id="rId41"/>
    <p:sldId id="441" r:id="rId42"/>
    <p:sldId id="424" r:id="rId43"/>
    <p:sldId id="395" r:id="rId44"/>
    <p:sldId id="396" r:id="rId45"/>
    <p:sldId id="425"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360" r:id="rId60"/>
    <p:sldId id="414" r:id="rId61"/>
    <p:sldId id="363" r:id="rId62"/>
    <p:sldId id="383" r:id="rId63"/>
    <p:sldId id="384" r:id="rId64"/>
    <p:sldId id="385" r:id="rId65"/>
    <p:sldId id="440" r:id="rId6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6" autoAdjust="0"/>
    <p:restoredTop sz="93972" autoAdjust="0"/>
  </p:normalViewPr>
  <p:slideViewPr>
    <p:cSldViewPr>
      <p:cViewPr varScale="1">
        <p:scale>
          <a:sx n="62" d="100"/>
          <a:sy n="62" d="100"/>
        </p:scale>
        <p:origin x="1632"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63"/>
    </p:cViewPr>
  </p:sorterViewPr>
  <p:notesViewPr>
    <p:cSldViewPr>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A5007-26F3-4B9E-9940-2847C04107F8}"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D77D2706-878D-4453-9A8F-07AB8719B05C}">
      <dgm:prSet phldrT="[Text]">
        <dgm:style>
          <a:lnRef idx="1">
            <a:schemeClr val="accent3"/>
          </a:lnRef>
          <a:fillRef idx="2">
            <a:schemeClr val="accent3"/>
          </a:fillRef>
          <a:effectRef idx="1">
            <a:schemeClr val="accent3"/>
          </a:effectRef>
          <a:fontRef idx="minor">
            <a:schemeClr val="dk1"/>
          </a:fontRef>
        </dgm:style>
      </dgm:prSet>
      <dgm:spPr>
        <a:xfrm>
          <a:off x="548929" y="1800835"/>
          <a:ext cx="1177788" cy="588894"/>
        </a:xfr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dgm:spPr>
      <dgm:t>
        <a:bodyPr/>
        <a:lstStyle/>
        <a:p>
          <a:r>
            <a:rPr lang="en-US" dirty="0" smtClean="0">
              <a:solidFill>
                <a:sysClr val="windowText" lastClr="000000"/>
              </a:solidFill>
              <a:latin typeface="Calibri"/>
              <a:ea typeface="+mn-ea"/>
              <a:cs typeface="+mn-cs"/>
            </a:rPr>
            <a:t>Core Build Apps</a:t>
          </a:r>
          <a:endParaRPr lang="en-US" dirty="0">
            <a:solidFill>
              <a:sysClr val="windowText" lastClr="000000"/>
            </a:solidFill>
            <a:latin typeface="Calibri"/>
            <a:ea typeface="+mn-ea"/>
            <a:cs typeface="+mn-cs"/>
          </a:endParaRPr>
        </a:p>
      </dgm:t>
    </dgm:pt>
    <dgm:pt modelId="{5861FFA2-A89F-475D-8643-0F9E774224E3}" type="parTrans" cxnId="{47386A2C-8568-45A7-822A-A86A436DD381}">
      <dgm:prSet/>
      <dgm:spPr>
        <a:xfrm>
          <a:off x="372260" y="717269"/>
          <a:ext cx="176668" cy="1378012"/>
        </a:xfrm>
        <a:noFill/>
        <a:ln w="25400" cap="flat" cmpd="sng" algn="ctr">
          <a:solidFill>
            <a:srgbClr val="F79646">
              <a:hueOff val="0"/>
              <a:satOff val="0"/>
              <a:lumOff val="0"/>
              <a:alphaOff val="0"/>
            </a:srgbClr>
          </a:solidFill>
          <a:prstDash val="solid"/>
        </a:ln>
        <a:effectLst/>
      </dgm:spPr>
      <dgm:t>
        <a:bodyPr/>
        <a:lstStyle/>
        <a:p>
          <a:endParaRPr lang="en-US"/>
        </a:p>
      </dgm:t>
    </dgm:pt>
    <dgm:pt modelId="{6B9B6F65-665C-459F-9722-D14B5C17EEF1}" type="sibTrans" cxnId="{47386A2C-8568-45A7-822A-A86A436DD381}">
      <dgm:prSet/>
      <dgm:spPr/>
      <dgm:t>
        <a:bodyPr/>
        <a:lstStyle/>
        <a:p>
          <a:endParaRPr lang="en-US"/>
        </a:p>
      </dgm:t>
    </dgm:pt>
    <dgm:pt modelId="{57498B25-8D6C-4662-AF8D-0BC0A12D0335}">
      <dgm:prSet phldrT="[Text]">
        <dgm:style>
          <a:lnRef idx="1">
            <a:schemeClr val="accent6"/>
          </a:lnRef>
          <a:fillRef idx="2">
            <a:schemeClr val="accent6"/>
          </a:fillRef>
          <a:effectRef idx="1">
            <a:schemeClr val="accent6"/>
          </a:effectRef>
          <a:fontRef idx="minor">
            <a:schemeClr val="dk1"/>
          </a:fontRef>
        </dgm:style>
      </dgm:prSet>
      <dgm:spPr>
        <a:xfrm>
          <a:off x="548929" y="2637065"/>
          <a:ext cx="1177788" cy="588894"/>
        </a:xfr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dgm:spPr>
      <dgm:t>
        <a:bodyPr/>
        <a:lstStyle/>
        <a:p>
          <a:r>
            <a:rPr lang="en-US" dirty="0" smtClean="0">
              <a:solidFill>
                <a:sysClr val="windowText" lastClr="000000"/>
              </a:solidFill>
              <a:latin typeface="Calibri"/>
              <a:ea typeface="+mn-ea"/>
              <a:cs typeface="+mn-cs"/>
            </a:rPr>
            <a:t>Profile Apps</a:t>
          </a:r>
          <a:endParaRPr lang="en-US" dirty="0">
            <a:solidFill>
              <a:sysClr val="windowText" lastClr="000000"/>
            </a:solidFill>
            <a:latin typeface="Calibri"/>
            <a:ea typeface="+mn-ea"/>
            <a:cs typeface="+mn-cs"/>
          </a:endParaRPr>
        </a:p>
      </dgm:t>
    </dgm:pt>
    <dgm:pt modelId="{24727891-8AEB-4A47-8BE9-26AAC743CA66}" type="parTrans" cxnId="{946C9124-D7B8-4310-A26C-D05E19F46339}">
      <dgm:prSet/>
      <dgm:spPr>
        <a:xfrm>
          <a:off x="372260" y="717269"/>
          <a:ext cx="176668" cy="2214242"/>
        </a:xfrm>
        <a:noFill/>
        <a:ln w="25400" cap="flat" cmpd="sng" algn="ctr">
          <a:solidFill>
            <a:srgbClr val="F79646">
              <a:hueOff val="0"/>
              <a:satOff val="0"/>
              <a:lumOff val="0"/>
              <a:alphaOff val="0"/>
            </a:srgbClr>
          </a:solidFill>
          <a:prstDash val="solid"/>
        </a:ln>
        <a:effectLst/>
      </dgm:spPr>
      <dgm:t>
        <a:bodyPr/>
        <a:lstStyle/>
        <a:p>
          <a:endParaRPr lang="en-US"/>
        </a:p>
      </dgm:t>
    </dgm:pt>
    <dgm:pt modelId="{FFE06014-B875-423D-B21C-B38B9C84D916}" type="sibTrans" cxnId="{946C9124-D7B8-4310-A26C-D05E19F46339}">
      <dgm:prSet/>
      <dgm:spPr/>
      <dgm:t>
        <a:bodyPr/>
        <a:lstStyle/>
        <a:p>
          <a:endParaRPr lang="en-US"/>
        </a:p>
      </dgm:t>
    </dgm:pt>
    <dgm:pt modelId="{B670A6D0-663A-4FC5-9188-D62B81DD2E09}">
      <dgm:prSet phldrT="[Text]">
        <dgm:style>
          <a:lnRef idx="1">
            <a:schemeClr val="accent6"/>
          </a:lnRef>
          <a:fillRef idx="2">
            <a:schemeClr val="accent6"/>
          </a:fillRef>
          <a:effectRef idx="1">
            <a:schemeClr val="accent6"/>
          </a:effectRef>
          <a:fontRef idx="minor">
            <a:schemeClr val="dk1"/>
          </a:fontRef>
        </dgm:style>
      </dgm:prSet>
      <dgm:spPr>
        <a:xfrm>
          <a:off x="548929" y="3473295"/>
          <a:ext cx="1177788" cy="588894"/>
        </a:xfr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dgm:spPr>
      <dgm:t>
        <a:bodyPr/>
        <a:lstStyle/>
        <a:p>
          <a:r>
            <a:rPr lang="en-US" dirty="0" smtClean="0">
              <a:solidFill>
                <a:sysClr val="windowText" lastClr="000000"/>
              </a:solidFill>
              <a:latin typeface="Calibri"/>
              <a:ea typeface="+mn-ea"/>
              <a:cs typeface="+mn-cs"/>
            </a:rPr>
            <a:t>Line of Business Apps</a:t>
          </a:r>
          <a:endParaRPr lang="en-US" dirty="0">
            <a:solidFill>
              <a:sysClr val="windowText" lastClr="000000"/>
            </a:solidFill>
            <a:latin typeface="Calibri"/>
            <a:ea typeface="+mn-ea"/>
            <a:cs typeface="+mn-cs"/>
          </a:endParaRPr>
        </a:p>
      </dgm:t>
    </dgm:pt>
    <dgm:pt modelId="{CB63D407-0F9A-4ADF-B973-96903F7F40D5}" type="parTrans" cxnId="{4E0F4DAF-BC3A-4656-959D-094EF287221E}">
      <dgm:prSet/>
      <dgm:spPr>
        <a:xfrm>
          <a:off x="372260" y="717269"/>
          <a:ext cx="176668" cy="3050472"/>
        </a:xfrm>
        <a:noFill/>
        <a:ln w="25400" cap="flat" cmpd="sng" algn="ctr">
          <a:solidFill>
            <a:srgbClr val="F79646">
              <a:hueOff val="0"/>
              <a:satOff val="0"/>
              <a:lumOff val="0"/>
              <a:alphaOff val="0"/>
            </a:srgbClr>
          </a:solidFill>
          <a:prstDash val="solid"/>
        </a:ln>
        <a:effectLst/>
      </dgm:spPr>
      <dgm:t>
        <a:bodyPr/>
        <a:lstStyle/>
        <a:p>
          <a:endParaRPr lang="en-US"/>
        </a:p>
      </dgm:t>
    </dgm:pt>
    <dgm:pt modelId="{46DB126D-B960-420C-85D3-4472F23A1A43}" type="sibTrans" cxnId="{4E0F4DAF-BC3A-4656-959D-094EF287221E}">
      <dgm:prSet/>
      <dgm:spPr/>
      <dgm:t>
        <a:bodyPr/>
        <a:lstStyle/>
        <a:p>
          <a:endParaRPr lang="en-US"/>
        </a:p>
      </dgm:t>
    </dgm:pt>
    <dgm:pt modelId="{196D98E9-2DF6-4763-8AE0-9E04FDD9C976}">
      <dgm:prSet phldrT="[Text]"/>
      <dgm:spPr>
        <a:xfrm>
          <a:off x="254482" y="1810"/>
          <a:ext cx="1177788" cy="715459"/>
        </a:xfrm>
        <a:solidFill>
          <a:srgbClr val="4BACC6"/>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Policy Types</a:t>
          </a:r>
          <a:endParaRPr lang="en-US" dirty="0">
            <a:solidFill>
              <a:sysClr val="window" lastClr="FFFFFF"/>
            </a:solidFill>
            <a:latin typeface="Calibri"/>
            <a:ea typeface="+mn-ea"/>
            <a:cs typeface="+mn-cs"/>
          </a:endParaRPr>
        </a:p>
      </dgm:t>
    </dgm:pt>
    <dgm:pt modelId="{5B741613-6D7F-4F46-A780-F6AD283BC3B8}" type="parTrans" cxnId="{51E70E71-FF92-4E30-AF0E-7E12C05CC477}">
      <dgm:prSet/>
      <dgm:spPr/>
      <dgm:t>
        <a:bodyPr/>
        <a:lstStyle/>
        <a:p>
          <a:endParaRPr lang="en-US"/>
        </a:p>
      </dgm:t>
    </dgm:pt>
    <dgm:pt modelId="{04585169-623C-4D55-998C-05C9EB8018DC}" type="sibTrans" cxnId="{51E70E71-FF92-4E30-AF0E-7E12C05CC477}">
      <dgm:prSet/>
      <dgm:spPr/>
      <dgm:t>
        <a:bodyPr/>
        <a:lstStyle/>
        <a:p>
          <a:endParaRPr lang="en-US"/>
        </a:p>
      </dgm:t>
    </dgm:pt>
    <dgm:pt modelId="{5E5D4833-B355-45FF-BD6B-DC7AD2ED79A8}">
      <dgm:prSet phldrT="[Text]">
        <dgm:style>
          <a:lnRef idx="1">
            <a:schemeClr val="accent5"/>
          </a:lnRef>
          <a:fillRef idx="2">
            <a:schemeClr val="accent5"/>
          </a:fillRef>
          <a:effectRef idx="1">
            <a:schemeClr val="accent5"/>
          </a:effectRef>
          <a:fontRef idx="minor">
            <a:schemeClr val="dk1"/>
          </a:fontRef>
        </dgm:style>
      </dgm:prSet>
      <dgm:spPr>
        <a:xfrm>
          <a:off x="548929" y="964605"/>
          <a:ext cx="1177788" cy="588894"/>
        </a:xfr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dgm:spPr>
      <dgm:t>
        <a:bodyPr/>
        <a:lstStyle/>
        <a:p>
          <a:r>
            <a:rPr lang="en-US" dirty="0" smtClean="0">
              <a:solidFill>
                <a:sysClr val="windowText" lastClr="000000"/>
              </a:solidFill>
              <a:latin typeface="Calibri"/>
              <a:ea typeface="+mn-ea"/>
              <a:cs typeface="+mn-cs"/>
            </a:rPr>
            <a:t>Enterprise</a:t>
          </a:r>
          <a:endParaRPr lang="en-US" dirty="0">
            <a:solidFill>
              <a:sysClr val="windowText" lastClr="000000"/>
            </a:solidFill>
            <a:latin typeface="Calibri"/>
            <a:ea typeface="+mn-ea"/>
            <a:cs typeface="+mn-cs"/>
          </a:endParaRPr>
        </a:p>
      </dgm:t>
    </dgm:pt>
    <dgm:pt modelId="{E8D70B2F-E958-42BE-82C6-B375CB56A0FE}" type="parTrans" cxnId="{D77BF5DD-748B-4CDD-9AEA-5B10934F9865}">
      <dgm:prSet/>
      <dgm:spPr>
        <a:xfrm>
          <a:off x="372260" y="717269"/>
          <a:ext cx="176668" cy="541782"/>
        </a:xfrm>
        <a:noFill/>
        <a:ln w="25400" cap="flat" cmpd="sng" algn="ctr">
          <a:solidFill>
            <a:srgbClr val="F79646">
              <a:hueOff val="0"/>
              <a:satOff val="0"/>
              <a:lumOff val="0"/>
              <a:alphaOff val="0"/>
            </a:srgbClr>
          </a:solidFill>
          <a:prstDash val="solid"/>
        </a:ln>
        <a:effectLst/>
      </dgm:spPr>
      <dgm:t>
        <a:bodyPr/>
        <a:lstStyle/>
        <a:p>
          <a:endParaRPr lang="en-US"/>
        </a:p>
      </dgm:t>
    </dgm:pt>
    <dgm:pt modelId="{9ADACD9B-B2F2-432E-9D45-457174D0A822}" type="sibTrans" cxnId="{D77BF5DD-748B-4CDD-9AEA-5B10934F9865}">
      <dgm:prSet/>
      <dgm:spPr/>
      <dgm:t>
        <a:bodyPr/>
        <a:lstStyle/>
        <a:p>
          <a:endParaRPr lang="en-US"/>
        </a:p>
      </dgm:t>
    </dgm:pt>
    <dgm:pt modelId="{764C6C2E-2D69-4064-B8C6-9E270562601E}" type="pres">
      <dgm:prSet presAssocID="{23DA5007-26F3-4B9E-9940-2847C04107F8}" presName="hierChild1" presStyleCnt="0">
        <dgm:presLayoutVars>
          <dgm:orgChart val="1"/>
          <dgm:chPref val="1"/>
          <dgm:dir/>
          <dgm:animOne val="branch"/>
          <dgm:animLvl val="lvl"/>
          <dgm:resizeHandles/>
        </dgm:presLayoutVars>
      </dgm:prSet>
      <dgm:spPr/>
      <dgm:t>
        <a:bodyPr/>
        <a:lstStyle/>
        <a:p>
          <a:endParaRPr lang="en-US"/>
        </a:p>
      </dgm:t>
    </dgm:pt>
    <dgm:pt modelId="{958D658D-5E3F-47FB-94CD-BBD8BC459E0C}" type="pres">
      <dgm:prSet presAssocID="{196D98E9-2DF6-4763-8AE0-9E04FDD9C976}" presName="hierRoot1" presStyleCnt="0">
        <dgm:presLayoutVars>
          <dgm:hierBranch val="r"/>
        </dgm:presLayoutVars>
      </dgm:prSet>
      <dgm:spPr/>
    </dgm:pt>
    <dgm:pt modelId="{3DBCA965-5D8C-465F-8D6C-87497953F967}" type="pres">
      <dgm:prSet presAssocID="{196D98E9-2DF6-4763-8AE0-9E04FDD9C976}" presName="rootComposite1" presStyleCnt="0"/>
      <dgm:spPr/>
    </dgm:pt>
    <dgm:pt modelId="{32F2CB6D-C789-419D-817A-AD75CA4BCDE2}" type="pres">
      <dgm:prSet presAssocID="{196D98E9-2DF6-4763-8AE0-9E04FDD9C976}" presName="rootText1" presStyleLbl="node0" presStyleIdx="0" presStyleCnt="1" custScaleY="121492">
        <dgm:presLayoutVars>
          <dgm:chPref val="3"/>
        </dgm:presLayoutVars>
      </dgm:prSet>
      <dgm:spPr>
        <a:prstGeom prst="rect">
          <a:avLst/>
        </a:prstGeom>
      </dgm:spPr>
      <dgm:t>
        <a:bodyPr/>
        <a:lstStyle/>
        <a:p>
          <a:endParaRPr lang="en-US"/>
        </a:p>
      </dgm:t>
    </dgm:pt>
    <dgm:pt modelId="{76AC4D81-8B05-4BD7-8C23-E15E5772EF32}" type="pres">
      <dgm:prSet presAssocID="{196D98E9-2DF6-4763-8AE0-9E04FDD9C976}" presName="rootConnector1" presStyleLbl="node1" presStyleIdx="0" presStyleCnt="0"/>
      <dgm:spPr/>
      <dgm:t>
        <a:bodyPr/>
        <a:lstStyle/>
        <a:p>
          <a:endParaRPr lang="en-US"/>
        </a:p>
      </dgm:t>
    </dgm:pt>
    <dgm:pt modelId="{EF76EB0E-D1D1-4334-996E-0B87C946FA07}" type="pres">
      <dgm:prSet presAssocID="{196D98E9-2DF6-4763-8AE0-9E04FDD9C976}" presName="hierChild2" presStyleCnt="0"/>
      <dgm:spPr/>
    </dgm:pt>
    <dgm:pt modelId="{8F331F18-A2D7-4ABE-97FB-A975830C1005}" type="pres">
      <dgm:prSet presAssocID="{E8D70B2F-E958-42BE-82C6-B375CB56A0FE}" presName="Name50" presStyleLbl="parChTrans1D2" presStyleIdx="0" presStyleCnt="4"/>
      <dgm:spPr>
        <a:custGeom>
          <a:avLst/>
          <a:gdLst/>
          <a:ahLst/>
          <a:cxnLst/>
          <a:rect l="0" t="0" r="0" b="0"/>
          <a:pathLst>
            <a:path>
              <a:moveTo>
                <a:pt x="0" y="0"/>
              </a:moveTo>
              <a:lnTo>
                <a:pt x="0" y="541782"/>
              </a:lnTo>
              <a:lnTo>
                <a:pt x="176668" y="541782"/>
              </a:lnTo>
            </a:path>
          </a:pathLst>
        </a:custGeom>
      </dgm:spPr>
      <dgm:t>
        <a:bodyPr/>
        <a:lstStyle/>
        <a:p>
          <a:endParaRPr lang="en-US"/>
        </a:p>
      </dgm:t>
    </dgm:pt>
    <dgm:pt modelId="{6D4EA0C3-85B1-47D8-AC04-7F7F73D1BA75}" type="pres">
      <dgm:prSet presAssocID="{5E5D4833-B355-45FF-BD6B-DC7AD2ED79A8}" presName="hierRoot2" presStyleCnt="0">
        <dgm:presLayoutVars>
          <dgm:hierBranch val="init"/>
        </dgm:presLayoutVars>
      </dgm:prSet>
      <dgm:spPr/>
    </dgm:pt>
    <dgm:pt modelId="{0ADCC4F3-FCFF-4B15-9547-3C0686044C54}" type="pres">
      <dgm:prSet presAssocID="{5E5D4833-B355-45FF-BD6B-DC7AD2ED79A8}" presName="rootComposite" presStyleCnt="0"/>
      <dgm:spPr/>
    </dgm:pt>
    <dgm:pt modelId="{6B4B5BCF-128B-43E1-AF2D-B5D84CFC27C7}" type="pres">
      <dgm:prSet presAssocID="{5E5D4833-B355-45FF-BD6B-DC7AD2ED79A8}" presName="rootText" presStyleLbl="node2" presStyleIdx="0" presStyleCnt="4">
        <dgm:presLayoutVars>
          <dgm:chPref val="3"/>
        </dgm:presLayoutVars>
      </dgm:prSet>
      <dgm:spPr>
        <a:prstGeom prst="rect">
          <a:avLst/>
        </a:prstGeom>
      </dgm:spPr>
      <dgm:t>
        <a:bodyPr/>
        <a:lstStyle/>
        <a:p>
          <a:endParaRPr lang="en-US"/>
        </a:p>
      </dgm:t>
    </dgm:pt>
    <dgm:pt modelId="{567BD06E-8618-4FC7-A84E-44E1258FB563}" type="pres">
      <dgm:prSet presAssocID="{5E5D4833-B355-45FF-BD6B-DC7AD2ED79A8}" presName="rootConnector" presStyleLbl="node2" presStyleIdx="0" presStyleCnt="4"/>
      <dgm:spPr/>
      <dgm:t>
        <a:bodyPr/>
        <a:lstStyle/>
        <a:p>
          <a:endParaRPr lang="en-US"/>
        </a:p>
      </dgm:t>
    </dgm:pt>
    <dgm:pt modelId="{6352511C-C106-4E62-9257-23936D0E0B81}" type="pres">
      <dgm:prSet presAssocID="{5E5D4833-B355-45FF-BD6B-DC7AD2ED79A8}" presName="hierChild4" presStyleCnt="0"/>
      <dgm:spPr/>
    </dgm:pt>
    <dgm:pt modelId="{B09D46C1-E9F5-4D72-8CA1-A93BF9B83131}" type="pres">
      <dgm:prSet presAssocID="{5E5D4833-B355-45FF-BD6B-DC7AD2ED79A8}" presName="hierChild5" presStyleCnt="0"/>
      <dgm:spPr/>
    </dgm:pt>
    <dgm:pt modelId="{0AD741A2-3E22-4B7D-92DE-091ADF29D7D4}" type="pres">
      <dgm:prSet presAssocID="{5861FFA2-A89F-475D-8643-0F9E774224E3}" presName="Name50" presStyleLbl="parChTrans1D2" presStyleIdx="1" presStyleCnt="4"/>
      <dgm:spPr>
        <a:custGeom>
          <a:avLst/>
          <a:gdLst/>
          <a:ahLst/>
          <a:cxnLst/>
          <a:rect l="0" t="0" r="0" b="0"/>
          <a:pathLst>
            <a:path>
              <a:moveTo>
                <a:pt x="0" y="0"/>
              </a:moveTo>
              <a:lnTo>
                <a:pt x="0" y="1378012"/>
              </a:lnTo>
              <a:lnTo>
                <a:pt x="176668" y="1378012"/>
              </a:lnTo>
            </a:path>
          </a:pathLst>
        </a:custGeom>
      </dgm:spPr>
      <dgm:t>
        <a:bodyPr/>
        <a:lstStyle/>
        <a:p>
          <a:endParaRPr lang="en-US"/>
        </a:p>
      </dgm:t>
    </dgm:pt>
    <dgm:pt modelId="{0F9003D2-05EA-40D1-8CBA-CF206BA15582}" type="pres">
      <dgm:prSet presAssocID="{D77D2706-878D-4453-9A8F-07AB8719B05C}" presName="hierRoot2" presStyleCnt="0">
        <dgm:presLayoutVars>
          <dgm:hierBranch val="init"/>
        </dgm:presLayoutVars>
      </dgm:prSet>
      <dgm:spPr/>
    </dgm:pt>
    <dgm:pt modelId="{4B44AC2B-7DF8-42DB-9FDE-ECD56B2277CE}" type="pres">
      <dgm:prSet presAssocID="{D77D2706-878D-4453-9A8F-07AB8719B05C}" presName="rootComposite" presStyleCnt="0"/>
      <dgm:spPr/>
    </dgm:pt>
    <dgm:pt modelId="{4735AECD-B112-424A-A7AB-361CDBE57633}" type="pres">
      <dgm:prSet presAssocID="{D77D2706-878D-4453-9A8F-07AB8719B05C}" presName="rootText" presStyleLbl="node2" presStyleIdx="1" presStyleCnt="4">
        <dgm:presLayoutVars>
          <dgm:chPref val="3"/>
        </dgm:presLayoutVars>
      </dgm:prSet>
      <dgm:spPr>
        <a:prstGeom prst="rect">
          <a:avLst/>
        </a:prstGeom>
      </dgm:spPr>
      <dgm:t>
        <a:bodyPr/>
        <a:lstStyle/>
        <a:p>
          <a:endParaRPr lang="en-US"/>
        </a:p>
      </dgm:t>
    </dgm:pt>
    <dgm:pt modelId="{61977CE7-B2D1-4DAA-9257-6FD4ADF9B678}" type="pres">
      <dgm:prSet presAssocID="{D77D2706-878D-4453-9A8F-07AB8719B05C}" presName="rootConnector" presStyleLbl="node2" presStyleIdx="1" presStyleCnt="4"/>
      <dgm:spPr/>
      <dgm:t>
        <a:bodyPr/>
        <a:lstStyle/>
        <a:p>
          <a:endParaRPr lang="en-US"/>
        </a:p>
      </dgm:t>
    </dgm:pt>
    <dgm:pt modelId="{7BF45016-9437-46F6-9A9C-C5BFC45454DA}" type="pres">
      <dgm:prSet presAssocID="{D77D2706-878D-4453-9A8F-07AB8719B05C}" presName="hierChild4" presStyleCnt="0"/>
      <dgm:spPr/>
    </dgm:pt>
    <dgm:pt modelId="{9CEEE505-6B74-4623-BCC9-F16F6B997468}" type="pres">
      <dgm:prSet presAssocID="{D77D2706-878D-4453-9A8F-07AB8719B05C}" presName="hierChild5" presStyleCnt="0"/>
      <dgm:spPr/>
    </dgm:pt>
    <dgm:pt modelId="{8C306BF8-2E45-4AE5-9FF1-6B18ECA175FE}" type="pres">
      <dgm:prSet presAssocID="{24727891-8AEB-4A47-8BE9-26AAC743CA66}" presName="Name50" presStyleLbl="parChTrans1D2" presStyleIdx="2" presStyleCnt="4"/>
      <dgm:spPr>
        <a:custGeom>
          <a:avLst/>
          <a:gdLst/>
          <a:ahLst/>
          <a:cxnLst/>
          <a:rect l="0" t="0" r="0" b="0"/>
          <a:pathLst>
            <a:path>
              <a:moveTo>
                <a:pt x="0" y="0"/>
              </a:moveTo>
              <a:lnTo>
                <a:pt x="0" y="2214242"/>
              </a:lnTo>
              <a:lnTo>
                <a:pt x="176668" y="2214242"/>
              </a:lnTo>
            </a:path>
          </a:pathLst>
        </a:custGeom>
      </dgm:spPr>
      <dgm:t>
        <a:bodyPr/>
        <a:lstStyle/>
        <a:p>
          <a:endParaRPr lang="en-US"/>
        </a:p>
      </dgm:t>
    </dgm:pt>
    <dgm:pt modelId="{EB1AA5D5-B28B-43C3-BE82-10D7E15CE0D7}" type="pres">
      <dgm:prSet presAssocID="{57498B25-8D6C-4662-AF8D-0BC0A12D0335}" presName="hierRoot2" presStyleCnt="0">
        <dgm:presLayoutVars>
          <dgm:hierBranch val="init"/>
        </dgm:presLayoutVars>
      </dgm:prSet>
      <dgm:spPr/>
    </dgm:pt>
    <dgm:pt modelId="{82D1ED65-5A45-402B-8FF3-B2DE432AC706}" type="pres">
      <dgm:prSet presAssocID="{57498B25-8D6C-4662-AF8D-0BC0A12D0335}" presName="rootComposite" presStyleCnt="0"/>
      <dgm:spPr/>
    </dgm:pt>
    <dgm:pt modelId="{051FB391-2D21-4864-8C7D-F504777D1A04}" type="pres">
      <dgm:prSet presAssocID="{57498B25-8D6C-4662-AF8D-0BC0A12D0335}" presName="rootText" presStyleLbl="node2" presStyleIdx="2" presStyleCnt="4">
        <dgm:presLayoutVars>
          <dgm:chPref val="3"/>
        </dgm:presLayoutVars>
      </dgm:prSet>
      <dgm:spPr>
        <a:prstGeom prst="rect">
          <a:avLst/>
        </a:prstGeom>
      </dgm:spPr>
      <dgm:t>
        <a:bodyPr/>
        <a:lstStyle/>
        <a:p>
          <a:endParaRPr lang="en-US"/>
        </a:p>
      </dgm:t>
    </dgm:pt>
    <dgm:pt modelId="{37C10F23-BEB8-473A-A0F5-07ACA42A8197}" type="pres">
      <dgm:prSet presAssocID="{57498B25-8D6C-4662-AF8D-0BC0A12D0335}" presName="rootConnector" presStyleLbl="node2" presStyleIdx="2" presStyleCnt="4"/>
      <dgm:spPr/>
      <dgm:t>
        <a:bodyPr/>
        <a:lstStyle/>
        <a:p>
          <a:endParaRPr lang="en-US"/>
        </a:p>
      </dgm:t>
    </dgm:pt>
    <dgm:pt modelId="{C89A20A1-E26A-4E2D-9739-8CFD6B1B4693}" type="pres">
      <dgm:prSet presAssocID="{57498B25-8D6C-4662-AF8D-0BC0A12D0335}" presName="hierChild4" presStyleCnt="0"/>
      <dgm:spPr/>
    </dgm:pt>
    <dgm:pt modelId="{0B3421C2-0D00-4728-ADD5-3FED4F889248}" type="pres">
      <dgm:prSet presAssocID="{57498B25-8D6C-4662-AF8D-0BC0A12D0335}" presName="hierChild5" presStyleCnt="0"/>
      <dgm:spPr/>
    </dgm:pt>
    <dgm:pt modelId="{D952F63B-677C-4563-8CC6-68CBF73546FA}" type="pres">
      <dgm:prSet presAssocID="{CB63D407-0F9A-4ADF-B973-96903F7F40D5}" presName="Name50" presStyleLbl="parChTrans1D2" presStyleIdx="3" presStyleCnt="4"/>
      <dgm:spPr>
        <a:custGeom>
          <a:avLst/>
          <a:gdLst/>
          <a:ahLst/>
          <a:cxnLst/>
          <a:rect l="0" t="0" r="0" b="0"/>
          <a:pathLst>
            <a:path>
              <a:moveTo>
                <a:pt x="0" y="0"/>
              </a:moveTo>
              <a:lnTo>
                <a:pt x="0" y="3050472"/>
              </a:lnTo>
              <a:lnTo>
                <a:pt x="176668" y="3050472"/>
              </a:lnTo>
            </a:path>
          </a:pathLst>
        </a:custGeom>
      </dgm:spPr>
      <dgm:t>
        <a:bodyPr/>
        <a:lstStyle/>
        <a:p>
          <a:endParaRPr lang="en-US"/>
        </a:p>
      </dgm:t>
    </dgm:pt>
    <dgm:pt modelId="{2DF33492-C8FE-43C3-BF23-20CA7B1D2664}" type="pres">
      <dgm:prSet presAssocID="{B670A6D0-663A-4FC5-9188-D62B81DD2E09}" presName="hierRoot2" presStyleCnt="0">
        <dgm:presLayoutVars>
          <dgm:hierBranch val="r"/>
        </dgm:presLayoutVars>
      </dgm:prSet>
      <dgm:spPr/>
    </dgm:pt>
    <dgm:pt modelId="{D6B5041A-3374-4A33-BF1E-E07C139015FF}" type="pres">
      <dgm:prSet presAssocID="{B670A6D0-663A-4FC5-9188-D62B81DD2E09}" presName="rootComposite" presStyleCnt="0"/>
      <dgm:spPr/>
    </dgm:pt>
    <dgm:pt modelId="{CDE9F486-8839-417B-B95A-03D31B0A7873}" type="pres">
      <dgm:prSet presAssocID="{B670A6D0-663A-4FC5-9188-D62B81DD2E09}" presName="rootText" presStyleLbl="node2" presStyleIdx="3" presStyleCnt="4">
        <dgm:presLayoutVars>
          <dgm:chPref val="3"/>
        </dgm:presLayoutVars>
      </dgm:prSet>
      <dgm:spPr>
        <a:prstGeom prst="rect">
          <a:avLst/>
        </a:prstGeom>
      </dgm:spPr>
      <dgm:t>
        <a:bodyPr/>
        <a:lstStyle/>
        <a:p>
          <a:endParaRPr lang="en-US"/>
        </a:p>
      </dgm:t>
    </dgm:pt>
    <dgm:pt modelId="{AEB6E51D-F794-47B3-AEE0-2600EC0A89EA}" type="pres">
      <dgm:prSet presAssocID="{B670A6D0-663A-4FC5-9188-D62B81DD2E09}" presName="rootConnector" presStyleLbl="node2" presStyleIdx="3" presStyleCnt="4"/>
      <dgm:spPr/>
      <dgm:t>
        <a:bodyPr/>
        <a:lstStyle/>
        <a:p>
          <a:endParaRPr lang="en-US"/>
        </a:p>
      </dgm:t>
    </dgm:pt>
    <dgm:pt modelId="{1A9EB628-93D7-438C-A18B-2FAC541A3BE1}" type="pres">
      <dgm:prSet presAssocID="{B670A6D0-663A-4FC5-9188-D62B81DD2E09}" presName="hierChild4" presStyleCnt="0"/>
      <dgm:spPr/>
    </dgm:pt>
    <dgm:pt modelId="{5898354D-B947-41E5-9856-830589B5CC7D}" type="pres">
      <dgm:prSet presAssocID="{B670A6D0-663A-4FC5-9188-D62B81DD2E09}" presName="hierChild5" presStyleCnt="0"/>
      <dgm:spPr/>
    </dgm:pt>
    <dgm:pt modelId="{F6ABD27F-4274-4B8B-A3D9-48A883919A84}" type="pres">
      <dgm:prSet presAssocID="{196D98E9-2DF6-4763-8AE0-9E04FDD9C976}" presName="hierChild3" presStyleCnt="0"/>
      <dgm:spPr/>
    </dgm:pt>
  </dgm:ptLst>
  <dgm:cxnLst>
    <dgm:cxn modelId="{51E70E71-FF92-4E30-AF0E-7E12C05CC477}" srcId="{23DA5007-26F3-4B9E-9940-2847C04107F8}" destId="{196D98E9-2DF6-4763-8AE0-9E04FDD9C976}" srcOrd="0" destOrd="0" parTransId="{5B741613-6D7F-4F46-A780-F6AD283BC3B8}" sibTransId="{04585169-623C-4D55-998C-05C9EB8018DC}"/>
    <dgm:cxn modelId="{50602848-00CF-4231-A09B-4FD773FD3B8B}" type="presOf" srcId="{23DA5007-26F3-4B9E-9940-2847C04107F8}" destId="{764C6C2E-2D69-4064-B8C6-9E270562601E}" srcOrd="0" destOrd="0" presId="urn:microsoft.com/office/officeart/2005/8/layout/orgChart1"/>
    <dgm:cxn modelId="{A554DF98-F56E-40C2-B9DD-7C4FCB48A40B}" type="presOf" srcId="{5E5D4833-B355-45FF-BD6B-DC7AD2ED79A8}" destId="{6B4B5BCF-128B-43E1-AF2D-B5D84CFC27C7}" srcOrd="0" destOrd="0" presId="urn:microsoft.com/office/officeart/2005/8/layout/orgChart1"/>
    <dgm:cxn modelId="{791DD373-389B-4BD6-B5FC-012AF9BF6DEA}" type="presOf" srcId="{196D98E9-2DF6-4763-8AE0-9E04FDD9C976}" destId="{32F2CB6D-C789-419D-817A-AD75CA4BCDE2}" srcOrd="0" destOrd="0" presId="urn:microsoft.com/office/officeart/2005/8/layout/orgChart1"/>
    <dgm:cxn modelId="{E527204C-F8B6-4975-B500-BCE2DBF9D580}" type="presOf" srcId="{CB63D407-0F9A-4ADF-B973-96903F7F40D5}" destId="{D952F63B-677C-4563-8CC6-68CBF73546FA}" srcOrd="0" destOrd="0" presId="urn:microsoft.com/office/officeart/2005/8/layout/orgChart1"/>
    <dgm:cxn modelId="{47386A2C-8568-45A7-822A-A86A436DD381}" srcId="{196D98E9-2DF6-4763-8AE0-9E04FDD9C976}" destId="{D77D2706-878D-4453-9A8F-07AB8719B05C}" srcOrd="1" destOrd="0" parTransId="{5861FFA2-A89F-475D-8643-0F9E774224E3}" sibTransId="{6B9B6F65-665C-459F-9722-D14B5C17EEF1}"/>
    <dgm:cxn modelId="{ACAACCED-A03F-45F5-9FC6-1FE59BF4AA55}" type="presOf" srcId="{D77D2706-878D-4453-9A8F-07AB8719B05C}" destId="{4735AECD-B112-424A-A7AB-361CDBE57633}" srcOrd="0" destOrd="0" presId="urn:microsoft.com/office/officeart/2005/8/layout/orgChart1"/>
    <dgm:cxn modelId="{D240CBBC-2FB7-4D10-B0B4-52913F3BD5F1}" type="presOf" srcId="{57498B25-8D6C-4662-AF8D-0BC0A12D0335}" destId="{051FB391-2D21-4864-8C7D-F504777D1A04}" srcOrd="0" destOrd="0" presId="urn:microsoft.com/office/officeart/2005/8/layout/orgChart1"/>
    <dgm:cxn modelId="{4E0F4DAF-BC3A-4656-959D-094EF287221E}" srcId="{196D98E9-2DF6-4763-8AE0-9E04FDD9C976}" destId="{B670A6D0-663A-4FC5-9188-D62B81DD2E09}" srcOrd="3" destOrd="0" parTransId="{CB63D407-0F9A-4ADF-B973-96903F7F40D5}" sibTransId="{46DB126D-B960-420C-85D3-4472F23A1A43}"/>
    <dgm:cxn modelId="{80400BF5-ED53-4EC3-9441-D69147A57DA6}" type="presOf" srcId="{196D98E9-2DF6-4763-8AE0-9E04FDD9C976}" destId="{76AC4D81-8B05-4BD7-8C23-E15E5772EF32}" srcOrd="1" destOrd="0" presId="urn:microsoft.com/office/officeart/2005/8/layout/orgChart1"/>
    <dgm:cxn modelId="{4CEBB7AF-4A3D-43E6-A963-001F22464B0A}" type="presOf" srcId="{B670A6D0-663A-4FC5-9188-D62B81DD2E09}" destId="{AEB6E51D-F794-47B3-AEE0-2600EC0A89EA}" srcOrd="1" destOrd="0" presId="urn:microsoft.com/office/officeart/2005/8/layout/orgChart1"/>
    <dgm:cxn modelId="{946C9124-D7B8-4310-A26C-D05E19F46339}" srcId="{196D98E9-2DF6-4763-8AE0-9E04FDD9C976}" destId="{57498B25-8D6C-4662-AF8D-0BC0A12D0335}" srcOrd="2" destOrd="0" parTransId="{24727891-8AEB-4A47-8BE9-26AAC743CA66}" sibTransId="{FFE06014-B875-423D-B21C-B38B9C84D916}"/>
    <dgm:cxn modelId="{26402FCE-F9A3-4A72-AA22-2FA48BDE68E7}" type="presOf" srcId="{24727891-8AEB-4A47-8BE9-26AAC743CA66}" destId="{8C306BF8-2E45-4AE5-9FF1-6B18ECA175FE}" srcOrd="0" destOrd="0" presId="urn:microsoft.com/office/officeart/2005/8/layout/orgChart1"/>
    <dgm:cxn modelId="{3263B5CC-F83A-4FD1-B31F-8A71CD821772}" type="presOf" srcId="{5861FFA2-A89F-475D-8643-0F9E774224E3}" destId="{0AD741A2-3E22-4B7D-92DE-091ADF29D7D4}" srcOrd="0" destOrd="0" presId="urn:microsoft.com/office/officeart/2005/8/layout/orgChart1"/>
    <dgm:cxn modelId="{D77BF5DD-748B-4CDD-9AEA-5B10934F9865}" srcId="{196D98E9-2DF6-4763-8AE0-9E04FDD9C976}" destId="{5E5D4833-B355-45FF-BD6B-DC7AD2ED79A8}" srcOrd="0" destOrd="0" parTransId="{E8D70B2F-E958-42BE-82C6-B375CB56A0FE}" sibTransId="{9ADACD9B-B2F2-432E-9D45-457174D0A822}"/>
    <dgm:cxn modelId="{81E9491A-0812-4CCF-B5D5-6F295B6F2ABD}" type="presOf" srcId="{57498B25-8D6C-4662-AF8D-0BC0A12D0335}" destId="{37C10F23-BEB8-473A-A0F5-07ACA42A8197}" srcOrd="1" destOrd="0" presId="urn:microsoft.com/office/officeart/2005/8/layout/orgChart1"/>
    <dgm:cxn modelId="{DC48BFDC-BF08-4C1A-990D-87DE0C3247C7}" type="presOf" srcId="{5E5D4833-B355-45FF-BD6B-DC7AD2ED79A8}" destId="{567BD06E-8618-4FC7-A84E-44E1258FB563}" srcOrd="1" destOrd="0" presId="urn:microsoft.com/office/officeart/2005/8/layout/orgChart1"/>
    <dgm:cxn modelId="{DD059EF4-7AF2-4AA5-9A8F-75DDD2D3519F}" type="presOf" srcId="{B670A6D0-663A-4FC5-9188-D62B81DD2E09}" destId="{CDE9F486-8839-417B-B95A-03D31B0A7873}" srcOrd="0" destOrd="0" presId="urn:microsoft.com/office/officeart/2005/8/layout/orgChart1"/>
    <dgm:cxn modelId="{0B9B1578-B7E6-4350-B004-58D95CAB36A8}" type="presOf" srcId="{D77D2706-878D-4453-9A8F-07AB8719B05C}" destId="{61977CE7-B2D1-4DAA-9257-6FD4ADF9B678}" srcOrd="1" destOrd="0" presId="urn:microsoft.com/office/officeart/2005/8/layout/orgChart1"/>
    <dgm:cxn modelId="{4DF35C03-C38D-446E-AA0C-FA8A8EC88B30}" type="presOf" srcId="{E8D70B2F-E958-42BE-82C6-B375CB56A0FE}" destId="{8F331F18-A2D7-4ABE-97FB-A975830C1005}" srcOrd="0" destOrd="0" presId="urn:microsoft.com/office/officeart/2005/8/layout/orgChart1"/>
    <dgm:cxn modelId="{D306DD71-9B2A-405D-858F-2E55AACFAB73}" type="presParOf" srcId="{764C6C2E-2D69-4064-B8C6-9E270562601E}" destId="{958D658D-5E3F-47FB-94CD-BBD8BC459E0C}" srcOrd="0" destOrd="0" presId="urn:microsoft.com/office/officeart/2005/8/layout/orgChart1"/>
    <dgm:cxn modelId="{0AA750AF-7218-4AB5-9705-4AC82FE6FD03}" type="presParOf" srcId="{958D658D-5E3F-47FB-94CD-BBD8BC459E0C}" destId="{3DBCA965-5D8C-465F-8D6C-87497953F967}" srcOrd="0" destOrd="0" presId="urn:microsoft.com/office/officeart/2005/8/layout/orgChart1"/>
    <dgm:cxn modelId="{D201AFE9-05DF-4AB9-BE2D-E9B3E73366C5}" type="presParOf" srcId="{3DBCA965-5D8C-465F-8D6C-87497953F967}" destId="{32F2CB6D-C789-419D-817A-AD75CA4BCDE2}" srcOrd="0" destOrd="0" presId="urn:microsoft.com/office/officeart/2005/8/layout/orgChart1"/>
    <dgm:cxn modelId="{DB7A0FB4-47AB-4296-B92D-3C88A1C84F3C}" type="presParOf" srcId="{3DBCA965-5D8C-465F-8D6C-87497953F967}" destId="{76AC4D81-8B05-4BD7-8C23-E15E5772EF32}" srcOrd="1" destOrd="0" presId="urn:microsoft.com/office/officeart/2005/8/layout/orgChart1"/>
    <dgm:cxn modelId="{7172C6DE-04A7-42C3-AD20-CFA2EA3B21E0}" type="presParOf" srcId="{958D658D-5E3F-47FB-94CD-BBD8BC459E0C}" destId="{EF76EB0E-D1D1-4334-996E-0B87C946FA07}" srcOrd="1" destOrd="0" presId="urn:microsoft.com/office/officeart/2005/8/layout/orgChart1"/>
    <dgm:cxn modelId="{BCD75BB4-009D-4A4A-BBE1-B4B578C84ACD}" type="presParOf" srcId="{EF76EB0E-D1D1-4334-996E-0B87C946FA07}" destId="{8F331F18-A2D7-4ABE-97FB-A975830C1005}" srcOrd="0" destOrd="0" presId="urn:microsoft.com/office/officeart/2005/8/layout/orgChart1"/>
    <dgm:cxn modelId="{53493415-D748-490C-9860-D766E97788E3}" type="presParOf" srcId="{EF76EB0E-D1D1-4334-996E-0B87C946FA07}" destId="{6D4EA0C3-85B1-47D8-AC04-7F7F73D1BA75}" srcOrd="1" destOrd="0" presId="urn:microsoft.com/office/officeart/2005/8/layout/orgChart1"/>
    <dgm:cxn modelId="{8CC1A80C-8EB1-4673-B4A9-2A6E39571AF9}" type="presParOf" srcId="{6D4EA0C3-85B1-47D8-AC04-7F7F73D1BA75}" destId="{0ADCC4F3-FCFF-4B15-9547-3C0686044C54}" srcOrd="0" destOrd="0" presId="urn:microsoft.com/office/officeart/2005/8/layout/orgChart1"/>
    <dgm:cxn modelId="{7210644A-BCB2-423B-AAF4-5796D52C6E51}" type="presParOf" srcId="{0ADCC4F3-FCFF-4B15-9547-3C0686044C54}" destId="{6B4B5BCF-128B-43E1-AF2D-B5D84CFC27C7}" srcOrd="0" destOrd="0" presId="urn:microsoft.com/office/officeart/2005/8/layout/orgChart1"/>
    <dgm:cxn modelId="{F4D7FEDE-1D5D-4B22-91E3-4028C9D92204}" type="presParOf" srcId="{0ADCC4F3-FCFF-4B15-9547-3C0686044C54}" destId="{567BD06E-8618-4FC7-A84E-44E1258FB563}" srcOrd="1" destOrd="0" presId="urn:microsoft.com/office/officeart/2005/8/layout/orgChart1"/>
    <dgm:cxn modelId="{D1EFED45-C7CD-4F75-A7CB-2EFD326B2DE1}" type="presParOf" srcId="{6D4EA0C3-85B1-47D8-AC04-7F7F73D1BA75}" destId="{6352511C-C106-4E62-9257-23936D0E0B81}" srcOrd="1" destOrd="0" presId="urn:microsoft.com/office/officeart/2005/8/layout/orgChart1"/>
    <dgm:cxn modelId="{48C094AB-1830-4ED5-A003-090121379F40}" type="presParOf" srcId="{6D4EA0C3-85B1-47D8-AC04-7F7F73D1BA75}" destId="{B09D46C1-E9F5-4D72-8CA1-A93BF9B83131}" srcOrd="2" destOrd="0" presId="urn:microsoft.com/office/officeart/2005/8/layout/orgChart1"/>
    <dgm:cxn modelId="{4ADB4BF8-4CA1-4A4E-BAFB-115C850C18CC}" type="presParOf" srcId="{EF76EB0E-D1D1-4334-996E-0B87C946FA07}" destId="{0AD741A2-3E22-4B7D-92DE-091ADF29D7D4}" srcOrd="2" destOrd="0" presId="urn:microsoft.com/office/officeart/2005/8/layout/orgChart1"/>
    <dgm:cxn modelId="{FBFCAC84-A585-421E-ABED-3EA568371EDE}" type="presParOf" srcId="{EF76EB0E-D1D1-4334-996E-0B87C946FA07}" destId="{0F9003D2-05EA-40D1-8CBA-CF206BA15582}" srcOrd="3" destOrd="0" presId="urn:microsoft.com/office/officeart/2005/8/layout/orgChart1"/>
    <dgm:cxn modelId="{87191D0D-9E8F-41B8-9FEB-4D2DB0855ED0}" type="presParOf" srcId="{0F9003D2-05EA-40D1-8CBA-CF206BA15582}" destId="{4B44AC2B-7DF8-42DB-9FDE-ECD56B2277CE}" srcOrd="0" destOrd="0" presId="urn:microsoft.com/office/officeart/2005/8/layout/orgChart1"/>
    <dgm:cxn modelId="{B421AC75-D9AA-4FCC-A4F2-32A0E2B36F46}" type="presParOf" srcId="{4B44AC2B-7DF8-42DB-9FDE-ECD56B2277CE}" destId="{4735AECD-B112-424A-A7AB-361CDBE57633}" srcOrd="0" destOrd="0" presId="urn:microsoft.com/office/officeart/2005/8/layout/orgChart1"/>
    <dgm:cxn modelId="{EC65BCBB-6D0A-4BE1-A363-CE673A601E83}" type="presParOf" srcId="{4B44AC2B-7DF8-42DB-9FDE-ECD56B2277CE}" destId="{61977CE7-B2D1-4DAA-9257-6FD4ADF9B678}" srcOrd="1" destOrd="0" presId="urn:microsoft.com/office/officeart/2005/8/layout/orgChart1"/>
    <dgm:cxn modelId="{10AE0F49-3CAA-4A7D-BEDC-519F936535C3}" type="presParOf" srcId="{0F9003D2-05EA-40D1-8CBA-CF206BA15582}" destId="{7BF45016-9437-46F6-9A9C-C5BFC45454DA}" srcOrd="1" destOrd="0" presId="urn:microsoft.com/office/officeart/2005/8/layout/orgChart1"/>
    <dgm:cxn modelId="{7BF609E3-75D7-432D-8DF3-148767B8B8EA}" type="presParOf" srcId="{0F9003D2-05EA-40D1-8CBA-CF206BA15582}" destId="{9CEEE505-6B74-4623-BCC9-F16F6B997468}" srcOrd="2" destOrd="0" presId="urn:microsoft.com/office/officeart/2005/8/layout/orgChart1"/>
    <dgm:cxn modelId="{1A1E71D1-D018-4384-B2B2-506E87E34E1A}" type="presParOf" srcId="{EF76EB0E-D1D1-4334-996E-0B87C946FA07}" destId="{8C306BF8-2E45-4AE5-9FF1-6B18ECA175FE}" srcOrd="4" destOrd="0" presId="urn:microsoft.com/office/officeart/2005/8/layout/orgChart1"/>
    <dgm:cxn modelId="{1F96A8A3-41B9-4C48-A644-83FCC46A3291}" type="presParOf" srcId="{EF76EB0E-D1D1-4334-996E-0B87C946FA07}" destId="{EB1AA5D5-B28B-43C3-BE82-10D7E15CE0D7}" srcOrd="5" destOrd="0" presId="urn:microsoft.com/office/officeart/2005/8/layout/orgChart1"/>
    <dgm:cxn modelId="{F4D1E2AE-4D37-4665-88ED-61880D7C54AA}" type="presParOf" srcId="{EB1AA5D5-B28B-43C3-BE82-10D7E15CE0D7}" destId="{82D1ED65-5A45-402B-8FF3-B2DE432AC706}" srcOrd="0" destOrd="0" presId="urn:microsoft.com/office/officeart/2005/8/layout/orgChart1"/>
    <dgm:cxn modelId="{4627F937-B1EE-4DCD-91EB-8E5E3CB458A8}" type="presParOf" srcId="{82D1ED65-5A45-402B-8FF3-B2DE432AC706}" destId="{051FB391-2D21-4864-8C7D-F504777D1A04}" srcOrd="0" destOrd="0" presId="urn:microsoft.com/office/officeart/2005/8/layout/orgChart1"/>
    <dgm:cxn modelId="{C8A101AC-AAD3-42E1-8057-6DA984FF374D}" type="presParOf" srcId="{82D1ED65-5A45-402B-8FF3-B2DE432AC706}" destId="{37C10F23-BEB8-473A-A0F5-07ACA42A8197}" srcOrd="1" destOrd="0" presId="urn:microsoft.com/office/officeart/2005/8/layout/orgChart1"/>
    <dgm:cxn modelId="{3F697F28-8F8F-40E2-98DF-6F5DE494FB23}" type="presParOf" srcId="{EB1AA5D5-B28B-43C3-BE82-10D7E15CE0D7}" destId="{C89A20A1-E26A-4E2D-9739-8CFD6B1B4693}" srcOrd="1" destOrd="0" presId="urn:microsoft.com/office/officeart/2005/8/layout/orgChart1"/>
    <dgm:cxn modelId="{4DD43CC6-0BBD-40D5-AF72-6F602BC0E740}" type="presParOf" srcId="{EB1AA5D5-B28B-43C3-BE82-10D7E15CE0D7}" destId="{0B3421C2-0D00-4728-ADD5-3FED4F889248}" srcOrd="2" destOrd="0" presId="urn:microsoft.com/office/officeart/2005/8/layout/orgChart1"/>
    <dgm:cxn modelId="{C0FE4526-6B28-4D6B-845F-72B19D4D1D1C}" type="presParOf" srcId="{EF76EB0E-D1D1-4334-996E-0B87C946FA07}" destId="{D952F63B-677C-4563-8CC6-68CBF73546FA}" srcOrd="6" destOrd="0" presId="urn:microsoft.com/office/officeart/2005/8/layout/orgChart1"/>
    <dgm:cxn modelId="{D45AAB05-FD4B-46A8-ACBF-F7DB3278FAF5}" type="presParOf" srcId="{EF76EB0E-D1D1-4334-996E-0B87C946FA07}" destId="{2DF33492-C8FE-43C3-BF23-20CA7B1D2664}" srcOrd="7" destOrd="0" presId="urn:microsoft.com/office/officeart/2005/8/layout/orgChart1"/>
    <dgm:cxn modelId="{5948ECBC-8B75-4648-BB6F-4F6B6640AE9F}" type="presParOf" srcId="{2DF33492-C8FE-43C3-BF23-20CA7B1D2664}" destId="{D6B5041A-3374-4A33-BF1E-E07C139015FF}" srcOrd="0" destOrd="0" presId="urn:microsoft.com/office/officeart/2005/8/layout/orgChart1"/>
    <dgm:cxn modelId="{5B820D50-A19E-44E4-A5B5-EFB1E61846D1}" type="presParOf" srcId="{D6B5041A-3374-4A33-BF1E-E07C139015FF}" destId="{CDE9F486-8839-417B-B95A-03D31B0A7873}" srcOrd="0" destOrd="0" presId="urn:microsoft.com/office/officeart/2005/8/layout/orgChart1"/>
    <dgm:cxn modelId="{8A04E1FC-53E9-40A0-BAF8-3FBB589D251D}" type="presParOf" srcId="{D6B5041A-3374-4A33-BF1E-E07C139015FF}" destId="{AEB6E51D-F794-47B3-AEE0-2600EC0A89EA}" srcOrd="1" destOrd="0" presId="urn:microsoft.com/office/officeart/2005/8/layout/orgChart1"/>
    <dgm:cxn modelId="{18AECE64-C984-48C6-83F1-BE9A72A29A40}" type="presParOf" srcId="{2DF33492-C8FE-43C3-BF23-20CA7B1D2664}" destId="{1A9EB628-93D7-438C-A18B-2FAC541A3BE1}" srcOrd="1" destOrd="0" presId="urn:microsoft.com/office/officeart/2005/8/layout/orgChart1"/>
    <dgm:cxn modelId="{9A8485C2-62CC-4C1C-9220-EB1046F09F40}" type="presParOf" srcId="{2DF33492-C8FE-43C3-BF23-20CA7B1D2664}" destId="{5898354D-B947-41E5-9856-830589B5CC7D}" srcOrd="2" destOrd="0" presId="urn:microsoft.com/office/officeart/2005/8/layout/orgChart1"/>
    <dgm:cxn modelId="{F09DBAC2-DD4E-480A-826C-8B9F144B68E1}" type="presParOf" srcId="{958D658D-5E3F-47FB-94CD-BBD8BC459E0C}" destId="{F6ABD27F-4274-4B8B-A3D9-48A883919A8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A5007-26F3-4B9E-9940-2847C04107F8}"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196D98E9-2DF6-4763-8AE0-9E04FDD9C976}">
      <dgm:prSet phldrT="[Text]"/>
      <dgm:spPr>
        <a:xfrm>
          <a:off x="619496" y="88330"/>
          <a:ext cx="1023058" cy="511529"/>
        </a:xfrm>
        <a:solidFill>
          <a:srgbClr val="C0504D"/>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Domain</a:t>
          </a:r>
          <a:endParaRPr lang="en-US" dirty="0">
            <a:solidFill>
              <a:sysClr val="window" lastClr="FFFFFF"/>
            </a:solidFill>
            <a:latin typeface="Calibri"/>
            <a:ea typeface="+mn-ea"/>
            <a:cs typeface="+mn-cs"/>
          </a:endParaRPr>
        </a:p>
      </dgm:t>
    </dgm:pt>
    <dgm:pt modelId="{5B741613-6D7F-4F46-A780-F6AD283BC3B8}" type="parTrans" cxnId="{51E70E71-FF92-4E30-AF0E-7E12C05CC477}">
      <dgm:prSet/>
      <dgm:spPr/>
      <dgm:t>
        <a:bodyPr/>
        <a:lstStyle/>
        <a:p>
          <a:endParaRPr lang="en-US"/>
        </a:p>
      </dgm:t>
    </dgm:pt>
    <dgm:pt modelId="{04585169-623C-4D55-998C-05C9EB8018DC}" type="sibTrans" cxnId="{51E70E71-FF92-4E30-AF0E-7E12C05CC477}">
      <dgm:prSet/>
      <dgm:spPr/>
      <dgm:t>
        <a:bodyPr/>
        <a:lstStyle/>
        <a:p>
          <a:endParaRPr lang="en-US"/>
        </a:p>
      </dgm:t>
    </dgm:pt>
    <dgm:pt modelId="{9C97C3E8-6842-4340-B03C-9790A4673247}">
      <dgm:prSet phldrT="[Text]">
        <dgm:style>
          <a:lnRef idx="2">
            <a:schemeClr val="accent2"/>
          </a:lnRef>
          <a:fillRef idx="1">
            <a:schemeClr val="lt1"/>
          </a:fillRef>
          <a:effectRef idx="0">
            <a:schemeClr val="accent2"/>
          </a:effectRef>
          <a:fontRef idx="minor">
            <a:schemeClr val="dk1"/>
          </a:fontRef>
        </dgm:style>
      </dgm:prSet>
      <dgm:spPr>
        <a:xfrm>
          <a:off x="545" y="814702"/>
          <a:ext cx="1023058" cy="511529"/>
        </a:xfrm>
        <a:solidFill>
          <a:sysClr val="window" lastClr="FFFFFF"/>
        </a:solidFill>
        <a:ln w="25400" cap="flat" cmpd="sng" algn="ctr">
          <a:solidFill>
            <a:srgbClr val="C0504D"/>
          </a:solidFill>
          <a:prstDash val="solid"/>
        </a:ln>
        <a:effectLst/>
      </dgm:spPr>
      <dgm:t>
        <a:bodyPr/>
        <a:lstStyle/>
        <a:p>
          <a:r>
            <a:rPr lang="en-US" dirty="0" smtClean="0">
              <a:solidFill>
                <a:srgbClr val="C0504D"/>
              </a:solidFill>
              <a:latin typeface="Calibri"/>
              <a:ea typeface="+mn-ea"/>
              <a:cs typeface="+mn-cs"/>
            </a:rPr>
            <a:t>User Objects</a:t>
          </a:r>
          <a:endParaRPr lang="en-US" dirty="0">
            <a:solidFill>
              <a:srgbClr val="C0504D"/>
            </a:solidFill>
            <a:latin typeface="Calibri"/>
            <a:ea typeface="+mn-ea"/>
            <a:cs typeface="+mn-cs"/>
          </a:endParaRPr>
        </a:p>
      </dgm:t>
    </dgm:pt>
    <dgm:pt modelId="{2C6BDB75-8C82-4311-9C91-55DF680379C3}" type="parTrans" cxnId="{F1E5E787-AB12-4D39-B1BB-A08156E3D3A5}">
      <dgm:prSet/>
      <dgm:spPr>
        <a:xfrm>
          <a:off x="512074" y="599859"/>
          <a:ext cx="618950" cy="214842"/>
        </a:xfrm>
        <a:noFill/>
        <a:ln w="25400" cap="flat" cmpd="sng" algn="ctr">
          <a:solidFill>
            <a:srgbClr val="C0504D"/>
          </a:solidFill>
          <a:prstDash val="solid"/>
        </a:ln>
        <a:effectLst/>
      </dgm:spPr>
      <dgm:t>
        <a:bodyPr/>
        <a:lstStyle/>
        <a:p>
          <a:endParaRPr lang="en-US"/>
        </a:p>
      </dgm:t>
    </dgm:pt>
    <dgm:pt modelId="{43042C43-9244-424D-93AF-521B3ACB9165}" type="sibTrans" cxnId="{F1E5E787-AB12-4D39-B1BB-A08156E3D3A5}">
      <dgm:prSet/>
      <dgm:spPr/>
      <dgm:t>
        <a:bodyPr/>
        <a:lstStyle/>
        <a:p>
          <a:endParaRPr lang="en-US"/>
        </a:p>
      </dgm:t>
    </dgm:pt>
    <dgm:pt modelId="{2168610F-6999-4E69-B449-4896587D4502}">
      <dgm:prSet phldrT="[Text]">
        <dgm:style>
          <a:lnRef idx="2">
            <a:schemeClr val="accent2"/>
          </a:lnRef>
          <a:fillRef idx="1">
            <a:schemeClr val="lt1"/>
          </a:fillRef>
          <a:effectRef idx="0">
            <a:schemeClr val="accent2"/>
          </a:effectRef>
          <a:fontRef idx="minor">
            <a:schemeClr val="dk1"/>
          </a:fontRef>
        </dgm:style>
      </dgm:prSet>
      <dgm:spPr>
        <a:xfrm>
          <a:off x="1238446" y="814702"/>
          <a:ext cx="1023058" cy="511529"/>
        </a:xfrm>
        <a:solidFill>
          <a:sysClr val="window" lastClr="FFFFFF"/>
        </a:solidFill>
        <a:ln w="25400" cap="flat" cmpd="sng" algn="ctr">
          <a:solidFill>
            <a:srgbClr val="C0504D"/>
          </a:solidFill>
          <a:prstDash val="solid"/>
        </a:ln>
        <a:effectLst/>
      </dgm:spPr>
      <dgm:t>
        <a:bodyPr/>
        <a:lstStyle/>
        <a:p>
          <a:r>
            <a:rPr lang="en-US" dirty="0" smtClean="0">
              <a:solidFill>
                <a:srgbClr val="C0504D"/>
              </a:solidFill>
              <a:latin typeface="Calibri"/>
              <a:ea typeface="+mn-ea"/>
              <a:cs typeface="+mn-cs"/>
            </a:rPr>
            <a:t>Workstation</a:t>
          </a:r>
        </a:p>
        <a:p>
          <a:r>
            <a:rPr lang="en-US" dirty="0" smtClean="0">
              <a:solidFill>
                <a:srgbClr val="C0504D"/>
              </a:solidFill>
              <a:latin typeface="Calibri"/>
              <a:ea typeface="+mn-ea"/>
              <a:cs typeface="+mn-cs"/>
            </a:rPr>
            <a:t>Objects</a:t>
          </a:r>
          <a:endParaRPr lang="en-US" dirty="0">
            <a:solidFill>
              <a:srgbClr val="C0504D"/>
            </a:solidFill>
            <a:latin typeface="Calibri"/>
            <a:ea typeface="+mn-ea"/>
            <a:cs typeface="+mn-cs"/>
          </a:endParaRPr>
        </a:p>
      </dgm:t>
    </dgm:pt>
    <dgm:pt modelId="{FE35293C-F0B4-421C-87B5-AA7C914F1D8A}" type="parTrans" cxnId="{DD7853FE-BBF9-415B-8236-A1263268155F}">
      <dgm:prSet/>
      <dgm:spPr>
        <a:xfrm>
          <a:off x="1131025" y="599859"/>
          <a:ext cx="618950" cy="214842"/>
        </a:xfrm>
        <a:noFill/>
        <a:ln w="25400" cap="flat" cmpd="sng" algn="ctr">
          <a:solidFill>
            <a:srgbClr val="C0504D"/>
          </a:solidFill>
          <a:prstDash val="solid"/>
        </a:ln>
        <a:effectLst/>
      </dgm:spPr>
      <dgm:t>
        <a:bodyPr/>
        <a:lstStyle/>
        <a:p>
          <a:endParaRPr lang="en-US"/>
        </a:p>
      </dgm:t>
    </dgm:pt>
    <dgm:pt modelId="{CDCDF146-186B-40ED-B37F-733DF27D802A}" type="sibTrans" cxnId="{DD7853FE-BBF9-415B-8236-A1263268155F}">
      <dgm:prSet/>
      <dgm:spPr/>
      <dgm:t>
        <a:bodyPr/>
        <a:lstStyle/>
        <a:p>
          <a:endParaRPr lang="en-US"/>
        </a:p>
      </dgm:t>
    </dgm:pt>
    <dgm:pt modelId="{764C6C2E-2D69-4064-B8C6-9E270562601E}" type="pres">
      <dgm:prSet presAssocID="{23DA5007-26F3-4B9E-9940-2847C04107F8}" presName="hierChild1" presStyleCnt="0">
        <dgm:presLayoutVars>
          <dgm:orgChart val="1"/>
          <dgm:chPref val="1"/>
          <dgm:dir/>
          <dgm:animOne val="branch"/>
          <dgm:animLvl val="lvl"/>
          <dgm:resizeHandles/>
        </dgm:presLayoutVars>
      </dgm:prSet>
      <dgm:spPr/>
      <dgm:t>
        <a:bodyPr/>
        <a:lstStyle/>
        <a:p>
          <a:endParaRPr lang="en-US"/>
        </a:p>
      </dgm:t>
    </dgm:pt>
    <dgm:pt modelId="{958D658D-5E3F-47FB-94CD-BBD8BC459E0C}" type="pres">
      <dgm:prSet presAssocID="{196D98E9-2DF6-4763-8AE0-9E04FDD9C976}" presName="hierRoot1" presStyleCnt="0">
        <dgm:presLayoutVars>
          <dgm:hierBranch/>
        </dgm:presLayoutVars>
      </dgm:prSet>
      <dgm:spPr/>
    </dgm:pt>
    <dgm:pt modelId="{3DBCA965-5D8C-465F-8D6C-87497953F967}" type="pres">
      <dgm:prSet presAssocID="{196D98E9-2DF6-4763-8AE0-9E04FDD9C976}" presName="rootComposite1" presStyleCnt="0"/>
      <dgm:spPr/>
    </dgm:pt>
    <dgm:pt modelId="{32F2CB6D-C789-419D-817A-AD75CA4BCDE2}" type="pres">
      <dgm:prSet presAssocID="{196D98E9-2DF6-4763-8AE0-9E04FDD9C976}" presName="rootText1" presStyleLbl="node0" presStyleIdx="0" presStyleCnt="1">
        <dgm:presLayoutVars>
          <dgm:chPref val="3"/>
        </dgm:presLayoutVars>
      </dgm:prSet>
      <dgm:spPr>
        <a:prstGeom prst="rect">
          <a:avLst/>
        </a:prstGeom>
      </dgm:spPr>
      <dgm:t>
        <a:bodyPr/>
        <a:lstStyle/>
        <a:p>
          <a:endParaRPr lang="en-US"/>
        </a:p>
      </dgm:t>
    </dgm:pt>
    <dgm:pt modelId="{76AC4D81-8B05-4BD7-8C23-E15E5772EF32}" type="pres">
      <dgm:prSet presAssocID="{196D98E9-2DF6-4763-8AE0-9E04FDD9C976}" presName="rootConnector1" presStyleLbl="node1" presStyleIdx="0" presStyleCnt="0"/>
      <dgm:spPr/>
      <dgm:t>
        <a:bodyPr/>
        <a:lstStyle/>
        <a:p>
          <a:endParaRPr lang="en-US"/>
        </a:p>
      </dgm:t>
    </dgm:pt>
    <dgm:pt modelId="{EF76EB0E-D1D1-4334-996E-0B87C946FA07}" type="pres">
      <dgm:prSet presAssocID="{196D98E9-2DF6-4763-8AE0-9E04FDD9C976}" presName="hierChild2" presStyleCnt="0"/>
      <dgm:spPr/>
    </dgm:pt>
    <dgm:pt modelId="{54CBC2AD-EEFF-4542-A00C-B7A7C9951B60}" type="pres">
      <dgm:prSet presAssocID="{2C6BDB75-8C82-4311-9C91-55DF680379C3}" presName="Name35" presStyleLbl="parChTrans1D2" presStyleIdx="0" presStyleCnt="2"/>
      <dgm:spPr>
        <a:custGeom>
          <a:avLst/>
          <a:gdLst/>
          <a:ahLst/>
          <a:cxnLst/>
          <a:rect l="0" t="0" r="0" b="0"/>
          <a:pathLst>
            <a:path>
              <a:moveTo>
                <a:pt x="618950" y="0"/>
              </a:moveTo>
              <a:lnTo>
                <a:pt x="618950" y="107421"/>
              </a:lnTo>
              <a:lnTo>
                <a:pt x="0" y="107421"/>
              </a:lnTo>
              <a:lnTo>
                <a:pt x="0" y="214842"/>
              </a:lnTo>
            </a:path>
          </a:pathLst>
        </a:custGeom>
      </dgm:spPr>
      <dgm:t>
        <a:bodyPr/>
        <a:lstStyle/>
        <a:p>
          <a:endParaRPr lang="en-US"/>
        </a:p>
      </dgm:t>
    </dgm:pt>
    <dgm:pt modelId="{335307DD-0096-4D48-AFD8-070CDA0CC38E}" type="pres">
      <dgm:prSet presAssocID="{9C97C3E8-6842-4340-B03C-9790A4673247}" presName="hierRoot2" presStyleCnt="0">
        <dgm:presLayoutVars>
          <dgm:hierBranch val="init"/>
        </dgm:presLayoutVars>
      </dgm:prSet>
      <dgm:spPr/>
    </dgm:pt>
    <dgm:pt modelId="{3DA7B109-59E8-4395-AE5F-C5E7CCD5013D}" type="pres">
      <dgm:prSet presAssocID="{9C97C3E8-6842-4340-B03C-9790A4673247}" presName="rootComposite" presStyleCnt="0"/>
      <dgm:spPr/>
    </dgm:pt>
    <dgm:pt modelId="{6D1FC4F0-E3B6-4EC4-B01E-C65B963ACE1D}" type="pres">
      <dgm:prSet presAssocID="{9C97C3E8-6842-4340-B03C-9790A4673247}" presName="rootText" presStyleLbl="node2" presStyleIdx="0" presStyleCnt="2">
        <dgm:presLayoutVars>
          <dgm:chPref val="3"/>
        </dgm:presLayoutVars>
      </dgm:prSet>
      <dgm:spPr>
        <a:prstGeom prst="rect">
          <a:avLst/>
        </a:prstGeom>
      </dgm:spPr>
      <dgm:t>
        <a:bodyPr/>
        <a:lstStyle/>
        <a:p>
          <a:endParaRPr lang="en-US"/>
        </a:p>
      </dgm:t>
    </dgm:pt>
    <dgm:pt modelId="{C0BE42D1-5632-45F3-8B05-D0AC30FA964E}" type="pres">
      <dgm:prSet presAssocID="{9C97C3E8-6842-4340-B03C-9790A4673247}" presName="rootConnector" presStyleLbl="node2" presStyleIdx="0" presStyleCnt="2"/>
      <dgm:spPr/>
      <dgm:t>
        <a:bodyPr/>
        <a:lstStyle/>
        <a:p>
          <a:endParaRPr lang="en-US"/>
        </a:p>
      </dgm:t>
    </dgm:pt>
    <dgm:pt modelId="{4B6D7B2A-8F0F-4365-A605-9A0571A88629}" type="pres">
      <dgm:prSet presAssocID="{9C97C3E8-6842-4340-B03C-9790A4673247}" presName="hierChild4" presStyleCnt="0"/>
      <dgm:spPr/>
    </dgm:pt>
    <dgm:pt modelId="{67AED943-5EB7-40C8-9E86-EE0A06C45BD6}" type="pres">
      <dgm:prSet presAssocID="{9C97C3E8-6842-4340-B03C-9790A4673247}" presName="hierChild5" presStyleCnt="0"/>
      <dgm:spPr/>
    </dgm:pt>
    <dgm:pt modelId="{797BCD18-6EE6-4ADD-95B7-CC9C9170D851}" type="pres">
      <dgm:prSet presAssocID="{FE35293C-F0B4-421C-87B5-AA7C914F1D8A}" presName="Name35" presStyleLbl="parChTrans1D2" presStyleIdx="1" presStyleCnt="2"/>
      <dgm:spPr>
        <a:custGeom>
          <a:avLst/>
          <a:gdLst/>
          <a:ahLst/>
          <a:cxnLst/>
          <a:rect l="0" t="0" r="0" b="0"/>
          <a:pathLst>
            <a:path>
              <a:moveTo>
                <a:pt x="0" y="0"/>
              </a:moveTo>
              <a:lnTo>
                <a:pt x="0" y="107421"/>
              </a:lnTo>
              <a:lnTo>
                <a:pt x="618950" y="107421"/>
              </a:lnTo>
              <a:lnTo>
                <a:pt x="618950" y="214842"/>
              </a:lnTo>
            </a:path>
          </a:pathLst>
        </a:custGeom>
      </dgm:spPr>
      <dgm:t>
        <a:bodyPr/>
        <a:lstStyle/>
        <a:p>
          <a:endParaRPr lang="en-US"/>
        </a:p>
      </dgm:t>
    </dgm:pt>
    <dgm:pt modelId="{889ACD03-EDF7-4FF2-B7BA-57D8356D5C23}" type="pres">
      <dgm:prSet presAssocID="{2168610F-6999-4E69-B449-4896587D4502}" presName="hierRoot2" presStyleCnt="0">
        <dgm:presLayoutVars>
          <dgm:hierBranch val="init"/>
        </dgm:presLayoutVars>
      </dgm:prSet>
      <dgm:spPr/>
    </dgm:pt>
    <dgm:pt modelId="{29E8A033-A219-4C1A-9955-900A329B320A}" type="pres">
      <dgm:prSet presAssocID="{2168610F-6999-4E69-B449-4896587D4502}" presName="rootComposite" presStyleCnt="0"/>
      <dgm:spPr/>
    </dgm:pt>
    <dgm:pt modelId="{2DCFE333-48E2-4A2F-A54A-435BDE95F4DC}" type="pres">
      <dgm:prSet presAssocID="{2168610F-6999-4E69-B449-4896587D4502}" presName="rootText" presStyleLbl="node2" presStyleIdx="1" presStyleCnt="2">
        <dgm:presLayoutVars>
          <dgm:chPref val="3"/>
        </dgm:presLayoutVars>
      </dgm:prSet>
      <dgm:spPr>
        <a:prstGeom prst="rect">
          <a:avLst/>
        </a:prstGeom>
      </dgm:spPr>
      <dgm:t>
        <a:bodyPr/>
        <a:lstStyle/>
        <a:p>
          <a:endParaRPr lang="en-US"/>
        </a:p>
      </dgm:t>
    </dgm:pt>
    <dgm:pt modelId="{BD7DA27E-CC96-41C7-8C86-3F142E757A62}" type="pres">
      <dgm:prSet presAssocID="{2168610F-6999-4E69-B449-4896587D4502}" presName="rootConnector" presStyleLbl="node2" presStyleIdx="1" presStyleCnt="2"/>
      <dgm:spPr/>
      <dgm:t>
        <a:bodyPr/>
        <a:lstStyle/>
        <a:p>
          <a:endParaRPr lang="en-US"/>
        </a:p>
      </dgm:t>
    </dgm:pt>
    <dgm:pt modelId="{F6829A1B-9309-4A4F-8C63-ACA19E143157}" type="pres">
      <dgm:prSet presAssocID="{2168610F-6999-4E69-B449-4896587D4502}" presName="hierChild4" presStyleCnt="0"/>
      <dgm:spPr/>
    </dgm:pt>
    <dgm:pt modelId="{8B50CE35-B595-4474-94D1-844731844A7F}" type="pres">
      <dgm:prSet presAssocID="{2168610F-6999-4E69-B449-4896587D4502}" presName="hierChild5" presStyleCnt="0"/>
      <dgm:spPr/>
    </dgm:pt>
    <dgm:pt modelId="{F6ABD27F-4274-4B8B-A3D9-48A883919A84}" type="pres">
      <dgm:prSet presAssocID="{196D98E9-2DF6-4763-8AE0-9E04FDD9C976}" presName="hierChild3" presStyleCnt="0"/>
      <dgm:spPr/>
    </dgm:pt>
  </dgm:ptLst>
  <dgm:cxnLst>
    <dgm:cxn modelId="{0435B456-694F-4089-BFC1-C2AE0B982B98}" type="presOf" srcId="{2C6BDB75-8C82-4311-9C91-55DF680379C3}" destId="{54CBC2AD-EEFF-4542-A00C-B7A7C9951B60}" srcOrd="0" destOrd="0" presId="urn:microsoft.com/office/officeart/2005/8/layout/orgChart1"/>
    <dgm:cxn modelId="{249F09FF-3A8C-40AF-A2A7-91DB2F3F9BD7}" type="presOf" srcId="{2168610F-6999-4E69-B449-4896587D4502}" destId="{2DCFE333-48E2-4A2F-A54A-435BDE95F4DC}" srcOrd="0" destOrd="0" presId="urn:microsoft.com/office/officeart/2005/8/layout/orgChart1"/>
    <dgm:cxn modelId="{DD7853FE-BBF9-415B-8236-A1263268155F}" srcId="{196D98E9-2DF6-4763-8AE0-9E04FDD9C976}" destId="{2168610F-6999-4E69-B449-4896587D4502}" srcOrd="1" destOrd="0" parTransId="{FE35293C-F0B4-421C-87B5-AA7C914F1D8A}" sibTransId="{CDCDF146-186B-40ED-B37F-733DF27D802A}"/>
    <dgm:cxn modelId="{DC466553-C09C-4141-AB13-EF33FFA675D9}" type="presOf" srcId="{196D98E9-2DF6-4763-8AE0-9E04FDD9C976}" destId="{32F2CB6D-C789-419D-817A-AD75CA4BCDE2}" srcOrd="0" destOrd="0" presId="urn:microsoft.com/office/officeart/2005/8/layout/orgChart1"/>
    <dgm:cxn modelId="{A4E118E8-2265-4596-9FBD-6172B7AF29FD}" type="presOf" srcId="{9C97C3E8-6842-4340-B03C-9790A4673247}" destId="{C0BE42D1-5632-45F3-8B05-D0AC30FA964E}" srcOrd="1" destOrd="0" presId="urn:microsoft.com/office/officeart/2005/8/layout/orgChart1"/>
    <dgm:cxn modelId="{F1E5E787-AB12-4D39-B1BB-A08156E3D3A5}" srcId="{196D98E9-2DF6-4763-8AE0-9E04FDD9C976}" destId="{9C97C3E8-6842-4340-B03C-9790A4673247}" srcOrd="0" destOrd="0" parTransId="{2C6BDB75-8C82-4311-9C91-55DF680379C3}" sibTransId="{43042C43-9244-424D-93AF-521B3ACB9165}"/>
    <dgm:cxn modelId="{BD0E7EA5-F16A-40E0-9EDE-98D48EE63AED}" type="presOf" srcId="{9C97C3E8-6842-4340-B03C-9790A4673247}" destId="{6D1FC4F0-E3B6-4EC4-B01E-C65B963ACE1D}" srcOrd="0" destOrd="0" presId="urn:microsoft.com/office/officeart/2005/8/layout/orgChart1"/>
    <dgm:cxn modelId="{443D05F1-44B5-46C5-BE05-6654673BD2EF}" type="presOf" srcId="{23DA5007-26F3-4B9E-9940-2847C04107F8}" destId="{764C6C2E-2D69-4064-B8C6-9E270562601E}" srcOrd="0" destOrd="0" presId="urn:microsoft.com/office/officeart/2005/8/layout/orgChart1"/>
    <dgm:cxn modelId="{51E70E71-FF92-4E30-AF0E-7E12C05CC477}" srcId="{23DA5007-26F3-4B9E-9940-2847C04107F8}" destId="{196D98E9-2DF6-4763-8AE0-9E04FDD9C976}" srcOrd="0" destOrd="0" parTransId="{5B741613-6D7F-4F46-A780-F6AD283BC3B8}" sibTransId="{04585169-623C-4D55-998C-05C9EB8018DC}"/>
    <dgm:cxn modelId="{68DAC5F1-438C-4A3E-9B12-ECA0B11930F5}" type="presOf" srcId="{196D98E9-2DF6-4763-8AE0-9E04FDD9C976}" destId="{76AC4D81-8B05-4BD7-8C23-E15E5772EF32}" srcOrd="1" destOrd="0" presId="urn:microsoft.com/office/officeart/2005/8/layout/orgChart1"/>
    <dgm:cxn modelId="{30E43EDC-8D8E-4773-95DC-1735BF381F30}" type="presOf" srcId="{2168610F-6999-4E69-B449-4896587D4502}" destId="{BD7DA27E-CC96-41C7-8C86-3F142E757A62}" srcOrd="1" destOrd="0" presId="urn:microsoft.com/office/officeart/2005/8/layout/orgChart1"/>
    <dgm:cxn modelId="{2EA330BF-3AF1-480D-AC27-916CB0AED1B6}" type="presOf" srcId="{FE35293C-F0B4-421C-87B5-AA7C914F1D8A}" destId="{797BCD18-6EE6-4ADD-95B7-CC9C9170D851}" srcOrd="0" destOrd="0" presId="urn:microsoft.com/office/officeart/2005/8/layout/orgChart1"/>
    <dgm:cxn modelId="{ECB0ACE6-ED56-4E27-B234-42149038A1DC}" type="presParOf" srcId="{764C6C2E-2D69-4064-B8C6-9E270562601E}" destId="{958D658D-5E3F-47FB-94CD-BBD8BC459E0C}" srcOrd="0" destOrd="0" presId="urn:microsoft.com/office/officeart/2005/8/layout/orgChart1"/>
    <dgm:cxn modelId="{810294F3-937A-466C-BE50-89EA89954388}" type="presParOf" srcId="{958D658D-5E3F-47FB-94CD-BBD8BC459E0C}" destId="{3DBCA965-5D8C-465F-8D6C-87497953F967}" srcOrd="0" destOrd="0" presId="urn:microsoft.com/office/officeart/2005/8/layout/orgChart1"/>
    <dgm:cxn modelId="{31669F00-333D-405F-9D36-E461722C54C9}" type="presParOf" srcId="{3DBCA965-5D8C-465F-8D6C-87497953F967}" destId="{32F2CB6D-C789-419D-817A-AD75CA4BCDE2}" srcOrd="0" destOrd="0" presId="urn:microsoft.com/office/officeart/2005/8/layout/orgChart1"/>
    <dgm:cxn modelId="{54A3D552-46B1-488A-ABF2-2B38234CD5CF}" type="presParOf" srcId="{3DBCA965-5D8C-465F-8D6C-87497953F967}" destId="{76AC4D81-8B05-4BD7-8C23-E15E5772EF32}" srcOrd="1" destOrd="0" presId="urn:microsoft.com/office/officeart/2005/8/layout/orgChart1"/>
    <dgm:cxn modelId="{790CAA93-62BE-452F-AAB2-82EF2CF7418F}" type="presParOf" srcId="{958D658D-5E3F-47FB-94CD-BBD8BC459E0C}" destId="{EF76EB0E-D1D1-4334-996E-0B87C946FA07}" srcOrd="1" destOrd="0" presId="urn:microsoft.com/office/officeart/2005/8/layout/orgChart1"/>
    <dgm:cxn modelId="{7346BDA9-23C5-4122-8285-634C53F7697F}" type="presParOf" srcId="{EF76EB0E-D1D1-4334-996E-0B87C946FA07}" destId="{54CBC2AD-EEFF-4542-A00C-B7A7C9951B60}" srcOrd="0" destOrd="0" presId="urn:microsoft.com/office/officeart/2005/8/layout/orgChart1"/>
    <dgm:cxn modelId="{368F9EF6-AA92-4911-8C85-00FEB53EE6C9}" type="presParOf" srcId="{EF76EB0E-D1D1-4334-996E-0B87C946FA07}" destId="{335307DD-0096-4D48-AFD8-070CDA0CC38E}" srcOrd="1" destOrd="0" presId="urn:microsoft.com/office/officeart/2005/8/layout/orgChart1"/>
    <dgm:cxn modelId="{5E532AB9-ADD3-4AA4-8182-4CF8116D8404}" type="presParOf" srcId="{335307DD-0096-4D48-AFD8-070CDA0CC38E}" destId="{3DA7B109-59E8-4395-AE5F-C5E7CCD5013D}" srcOrd="0" destOrd="0" presId="urn:microsoft.com/office/officeart/2005/8/layout/orgChart1"/>
    <dgm:cxn modelId="{0E212458-5868-4840-95B7-7D56A6719628}" type="presParOf" srcId="{3DA7B109-59E8-4395-AE5F-C5E7CCD5013D}" destId="{6D1FC4F0-E3B6-4EC4-B01E-C65B963ACE1D}" srcOrd="0" destOrd="0" presId="urn:microsoft.com/office/officeart/2005/8/layout/orgChart1"/>
    <dgm:cxn modelId="{5DC5C7E0-20B5-40F7-871B-5961134B2013}" type="presParOf" srcId="{3DA7B109-59E8-4395-AE5F-C5E7CCD5013D}" destId="{C0BE42D1-5632-45F3-8B05-D0AC30FA964E}" srcOrd="1" destOrd="0" presId="urn:microsoft.com/office/officeart/2005/8/layout/orgChart1"/>
    <dgm:cxn modelId="{22004F66-4631-4BBC-8A20-1E1040D7F196}" type="presParOf" srcId="{335307DD-0096-4D48-AFD8-070CDA0CC38E}" destId="{4B6D7B2A-8F0F-4365-A605-9A0571A88629}" srcOrd="1" destOrd="0" presId="urn:microsoft.com/office/officeart/2005/8/layout/orgChart1"/>
    <dgm:cxn modelId="{1734D17D-4779-414A-98F0-F73A7020898F}" type="presParOf" srcId="{335307DD-0096-4D48-AFD8-070CDA0CC38E}" destId="{67AED943-5EB7-40C8-9E86-EE0A06C45BD6}" srcOrd="2" destOrd="0" presId="urn:microsoft.com/office/officeart/2005/8/layout/orgChart1"/>
    <dgm:cxn modelId="{05B709CE-31E6-4804-BE58-57A3DE825DF8}" type="presParOf" srcId="{EF76EB0E-D1D1-4334-996E-0B87C946FA07}" destId="{797BCD18-6EE6-4ADD-95B7-CC9C9170D851}" srcOrd="2" destOrd="0" presId="urn:microsoft.com/office/officeart/2005/8/layout/orgChart1"/>
    <dgm:cxn modelId="{ADEAA5B5-FCE6-41D3-A89C-C55E7E972BCF}" type="presParOf" srcId="{EF76EB0E-D1D1-4334-996E-0B87C946FA07}" destId="{889ACD03-EDF7-4FF2-B7BA-57D8356D5C23}" srcOrd="3" destOrd="0" presId="urn:microsoft.com/office/officeart/2005/8/layout/orgChart1"/>
    <dgm:cxn modelId="{0C135C04-6943-4FA3-B3E7-8658E617F0BA}" type="presParOf" srcId="{889ACD03-EDF7-4FF2-B7BA-57D8356D5C23}" destId="{29E8A033-A219-4C1A-9955-900A329B320A}" srcOrd="0" destOrd="0" presId="urn:microsoft.com/office/officeart/2005/8/layout/orgChart1"/>
    <dgm:cxn modelId="{901A605B-02EF-4EB7-84B0-E9CE6F855836}" type="presParOf" srcId="{29E8A033-A219-4C1A-9955-900A329B320A}" destId="{2DCFE333-48E2-4A2F-A54A-435BDE95F4DC}" srcOrd="0" destOrd="0" presId="urn:microsoft.com/office/officeart/2005/8/layout/orgChart1"/>
    <dgm:cxn modelId="{5FF9A42E-5E69-4DA6-AA87-5A9A21052981}" type="presParOf" srcId="{29E8A033-A219-4C1A-9955-900A329B320A}" destId="{BD7DA27E-CC96-41C7-8C86-3F142E757A62}" srcOrd="1" destOrd="0" presId="urn:microsoft.com/office/officeart/2005/8/layout/orgChart1"/>
    <dgm:cxn modelId="{EE7E14CB-F677-4C16-BA1A-C1E736295D0D}" type="presParOf" srcId="{889ACD03-EDF7-4FF2-B7BA-57D8356D5C23}" destId="{F6829A1B-9309-4A4F-8C63-ACA19E143157}" srcOrd="1" destOrd="0" presId="urn:microsoft.com/office/officeart/2005/8/layout/orgChart1"/>
    <dgm:cxn modelId="{0960044E-C586-4FDE-879C-F77BAB59ED7B}" type="presParOf" srcId="{889ACD03-EDF7-4FF2-B7BA-57D8356D5C23}" destId="{8B50CE35-B595-4474-94D1-844731844A7F}" srcOrd="2" destOrd="0" presId="urn:microsoft.com/office/officeart/2005/8/layout/orgChart1"/>
    <dgm:cxn modelId="{82131D58-FBB3-4A9B-ABCC-2FD736A0460C}" type="presParOf" srcId="{958D658D-5E3F-47FB-94CD-BBD8BC459E0C}" destId="{F6ABD27F-4274-4B8B-A3D9-48A883919A84}"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2F63B-677C-4563-8CC6-68CBF73546FA}">
      <dsp:nvSpPr>
        <dsp:cNvPr id="0" name=""/>
        <dsp:cNvSpPr/>
      </dsp:nvSpPr>
      <dsp:spPr>
        <a:xfrm>
          <a:off x="372260" y="717269"/>
          <a:ext cx="176668" cy="3050472"/>
        </a:xfrm>
        <a:custGeom>
          <a:avLst/>
          <a:gdLst/>
          <a:ahLst/>
          <a:cxnLst/>
          <a:rect l="0" t="0" r="0" b="0"/>
          <a:pathLst>
            <a:path>
              <a:moveTo>
                <a:pt x="0" y="0"/>
              </a:moveTo>
              <a:lnTo>
                <a:pt x="0" y="3050472"/>
              </a:lnTo>
              <a:lnTo>
                <a:pt x="176668" y="3050472"/>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C306BF8-2E45-4AE5-9FF1-6B18ECA175FE}">
      <dsp:nvSpPr>
        <dsp:cNvPr id="0" name=""/>
        <dsp:cNvSpPr/>
      </dsp:nvSpPr>
      <dsp:spPr>
        <a:xfrm>
          <a:off x="372260" y="717269"/>
          <a:ext cx="176668" cy="2214242"/>
        </a:xfrm>
        <a:custGeom>
          <a:avLst/>
          <a:gdLst/>
          <a:ahLst/>
          <a:cxnLst/>
          <a:rect l="0" t="0" r="0" b="0"/>
          <a:pathLst>
            <a:path>
              <a:moveTo>
                <a:pt x="0" y="0"/>
              </a:moveTo>
              <a:lnTo>
                <a:pt x="0" y="2214242"/>
              </a:lnTo>
              <a:lnTo>
                <a:pt x="176668" y="2214242"/>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AD741A2-3E22-4B7D-92DE-091ADF29D7D4}">
      <dsp:nvSpPr>
        <dsp:cNvPr id="0" name=""/>
        <dsp:cNvSpPr/>
      </dsp:nvSpPr>
      <dsp:spPr>
        <a:xfrm>
          <a:off x="372260" y="717269"/>
          <a:ext cx="176668" cy="1378012"/>
        </a:xfrm>
        <a:custGeom>
          <a:avLst/>
          <a:gdLst/>
          <a:ahLst/>
          <a:cxnLst/>
          <a:rect l="0" t="0" r="0" b="0"/>
          <a:pathLst>
            <a:path>
              <a:moveTo>
                <a:pt x="0" y="0"/>
              </a:moveTo>
              <a:lnTo>
                <a:pt x="0" y="1378012"/>
              </a:lnTo>
              <a:lnTo>
                <a:pt x="176668" y="1378012"/>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F331F18-A2D7-4ABE-97FB-A975830C1005}">
      <dsp:nvSpPr>
        <dsp:cNvPr id="0" name=""/>
        <dsp:cNvSpPr/>
      </dsp:nvSpPr>
      <dsp:spPr>
        <a:xfrm>
          <a:off x="372260" y="717269"/>
          <a:ext cx="176668" cy="541782"/>
        </a:xfrm>
        <a:custGeom>
          <a:avLst/>
          <a:gdLst/>
          <a:ahLst/>
          <a:cxnLst/>
          <a:rect l="0" t="0" r="0" b="0"/>
          <a:pathLst>
            <a:path>
              <a:moveTo>
                <a:pt x="0" y="0"/>
              </a:moveTo>
              <a:lnTo>
                <a:pt x="0" y="541782"/>
              </a:lnTo>
              <a:lnTo>
                <a:pt x="176668" y="541782"/>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2F2CB6D-C789-419D-817A-AD75CA4BCDE2}">
      <dsp:nvSpPr>
        <dsp:cNvPr id="0" name=""/>
        <dsp:cNvSpPr/>
      </dsp:nvSpPr>
      <dsp:spPr>
        <a:xfrm>
          <a:off x="254482" y="1810"/>
          <a:ext cx="1177788" cy="715459"/>
        </a:xfrm>
        <a:prstGeom prst="rect">
          <a:avLst/>
        </a:prstGeom>
        <a:solidFill>
          <a:srgbClr val="4BACC6"/>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ysClr val="window" lastClr="FFFFFF"/>
              </a:solidFill>
              <a:latin typeface="Calibri"/>
              <a:ea typeface="+mn-ea"/>
              <a:cs typeface="+mn-cs"/>
            </a:rPr>
            <a:t>Policy Types</a:t>
          </a:r>
          <a:endParaRPr lang="en-US" sz="1500" kern="1200" dirty="0">
            <a:solidFill>
              <a:sysClr val="window" lastClr="FFFFFF"/>
            </a:solidFill>
            <a:latin typeface="Calibri"/>
            <a:ea typeface="+mn-ea"/>
            <a:cs typeface="+mn-cs"/>
          </a:endParaRPr>
        </a:p>
      </dsp:txBody>
      <dsp:txXfrm>
        <a:off x="254482" y="1810"/>
        <a:ext cx="1177788" cy="715459"/>
      </dsp:txXfrm>
    </dsp:sp>
    <dsp:sp modelId="{6B4B5BCF-128B-43E1-AF2D-B5D84CFC27C7}">
      <dsp:nvSpPr>
        <dsp:cNvPr id="0" name=""/>
        <dsp:cNvSpPr/>
      </dsp:nvSpPr>
      <dsp:spPr>
        <a:xfrm>
          <a:off x="548929" y="964605"/>
          <a:ext cx="1177788" cy="58889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ysClr val="windowText" lastClr="000000"/>
              </a:solidFill>
              <a:latin typeface="Calibri"/>
              <a:ea typeface="+mn-ea"/>
              <a:cs typeface="+mn-cs"/>
            </a:rPr>
            <a:t>Enterprise</a:t>
          </a:r>
          <a:endParaRPr lang="en-US" sz="1500" kern="1200" dirty="0">
            <a:solidFill>
              <a:sysClr val="windowText" lastClr="000000"/>
            </a:solidFill>
            <a:latin typeface="Calibri"/>
            <a:ea typeface="+mn-ea"/>
            <a:cs typeface="+mn-cs"/>
          </a:endParaRPr>
        </a:p>
      </dsp:txBody>
      <dsp:txXfrm>
        <a:off x="548929" y="964605"/>
        <a:ext cx="1177788" cy="588894"/>
      </dsp:txXfrm>
    </dsp:sp>
    <dsp:sp modelId="{4735AECD-B112-424A-A7AB-361CDBE57633}">
      <dsp:nvSpPr>
        <dsp:cNvPr id="0" name=""/>
        <dsp:cNvSpPr/>
      </dsp:nvSpPr>
      <dsp:spPr>
        <a:xfrm>
          <a:off x="548929" y="1800835"/>
          <a:ext cx="1177788" cy="58889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ysClr val="windowText" lastClr="000000"/>
              </a:solidFill>
              <a:latin typeface="Calibri"/>
              <a:ea typeface="+mn-ea"/>
              <a:cs typeface="+mn-cs"/>
            </a:rPr>
            <a:t>Core Build Apps</a:t>
          </a:r>
          <a:endParaRPr lang="en-US" sz="1500" kern="1200" dirty="0">
            <a:solidFill>
              <a:sysClr val="windowText" lastClr="000000"/>
            </a:solidFill>
            <a:latin typeface="Calibri"/>
            <a:ea typeface="+mn-ea"/>
            <a:cs typeface="+mn-cs"/>
          </a:endParaRPr>
        </a:p>
      </dsp:txBody>
      <dsp:txXfrm>
        <a:off x="548929" y="1800835"/>
        <a:ext cx="1177788" cy="588894"/>
      </dsp:txXfrm>
    </dsp:sp>
    <dsp:sp modelId="{051FB391-2D21-4864-8C7D-F504777D1A04}">
      <dsp:nvSpPr>
        <dsp:cNvPr id="0" name=""/>
        <dsp:cNvSpPr/>
      </dsp:nvSpPr>
      <dsp:spPr>
        <a:xfrm>
          <a:off x="548929" y="2637065"/>
          <a:ext cx="1177788" cy="588894"/>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ysClr val="windowText" lastClr="000000"/>
              </a:solidFill>
              <a:latin typeface="Calibri"/>
              <a:ea typeface="+mn-ea"/>
              <a:cs typeface="+mn-cs"/>
            </a:rPr>
            <a:t>Profile Apps</a:t>
          </a:r>
          <a:endParaRPr lang="en-US" sz="1500" kern="1200" dirty="0">
            <a:solidFill>
              <a:sysClr val="windowText" lastClr="000000"/>
            </a:solidFill>
            <a:latin typeface="Calibri"/>
            <a:ea typeface="+mn-ea"/>
            <a:cs typeface="+mn-cs"/>
          </a:endParaRPr>
        </a:p>
      </dsp:txBody>
      <dsp:txXfrm>
        <a:off x="548929" y="2637065"/>
        <a:ext cx="1177788" cy="588894"/>
      </dsp:txXfrm>
    </dsp:sp>
    <dsp:sp modelId="{CDE9F486-8839-417B-B95A-03D31B0A7873}">
      <dsp:nvSpPr>
        <dsp:cNvPr id="0" name=""/>
        <dsp:cNvSpPr/>
      </dsp:nvSpPr>
      <dsp:spPr>
        <a:xfrm>
          <a:off x="548929" y="3473295"/>
          <a:ext cx="1177788" cy="588894"/>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ysClr val="windowText" lastClr="000000"/>
              </a:solidFill>
              <a:latin typeface="Calibri"/>
              <a:ea typeface="+mn-ea"/>
              <a:cs typeface="+mn-cs"/>
            </a:rPr>
            <a:t>Line of Business Apps</a:t>
          </a:r>
          <a:endParaRPr lang="en-US" sz="1500" kern="1200" dirty="0">
            <a:solidFill>
              <a:sysClr val="windowText" lastClr="000000"/>
            </a:solidFill>
            <a:latin typeface="Calibri"/>
            <a:ea typeface="+mn-ea"/>
            <a:cs typeface="+mn-cs"/>
          </a:endParaRPr>
        </a:p>
      </dsp:txBody>
      <dsp:txXfrm>
        <a:off x="548929" y="3473295"/>
        <a:ext cx="1177788" cy="588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BCD18-6EE6-4ADD-95B7-CC9C9170D851}">
      <dsp:nvSpPr>
        <dsp:cNvPr id="0" name=""/>
        <dsp:cNvSpPr/>
      </dsp:nvSpPr>
      <dsp:spPr>
        <a:xfrm>
          <a:off x="1131025" y="599859"/>
          <a:ext cx="618950" cy="214842"/>
        </a:xfrm>
        <a:custGeom>
          <a:avLst/>
          <a:gdLst/>
          <a:ahLst/>
          <a:cxnLst/>
          <a:rect l="0" t="0" r="0" b="0"/>
          <a:pathLst>
            <a:path>
              <a:moveTo>
                <a:pt x="0" y="0"/>
              </a:moveTo>
              <a:lnTo>
                <a:pt x="0" y="107421"/>
              </a:lnTo>
              <a:lnTo>
                <a:pt x="618950" y="107421"/>
              </a:lnTo>
              <a:lnTo>
                <a:pt x="618950" y="214842"/>
              </a:lnTo>
            </a:path>
          </a:pathLst>
        </a:custGeom>
        <a:noFill/>
        <a:ln w="25400" cap="flat" cmpd="sng" algn="ctr">
          <a:solidFill>
            <a:srgbClr val="C0504D"/>
          </a:solidFill>
          <a:prstDash val="solid"/>
        </a:ln>
        <a:effectLst/>
      </dsp:spPr>
      <dsp:style>
        <a:lnRef idx="2">
          <a:scrgbClr r="0" g="0" b="0"/>
        </a:lnRef>
        <a:fillRef idx="0">
          <a:scrgbClr r="0" g="0" b="0"/>
        </a:fillRef>
        <a:effectRef idx="0">
          <a:scrgbClr r="0" g="0" b="0"/>
        </a:effectRef>
        <a:fontRef idx="minor"/>
      </dsp:style>
    </dsp:sp>
    <dsp:sp modelId="{54CBC2AD-EEFF-4542-A00C-B7A7C9951B60}">
      <dsp:nvSpPr>
        <dsp:cNvPr id="0" name=""/>
        <dsp:cNvSpPr/>
      </dsp:nvSpPr>
      <dsp:spPr>
        <a:xfrm>
          <a:off x="512074" y="599859"/>
          <a:ext cx="618950" cy="214842"/>
        </a:xfrm>
        <a:custGeom>
          <a:avLst/>
          <a:gdLst/>
          <a:ahLst/>
          <a:cxnLst/>
          <a:rect l="0" t="0" r="0" b="0"/>
          <a:pathLst>
            <a:path>
              <a:moveTo>
                <a:pt x="618950" y="0"/>
              </a:moveTo>
              <a:lnTo>
                <a:pt x="618950" y="107421"/>
              </a:lnTo>
              <a:lnTo>
                <a:pt x="0" y="107421"/>
              </a:lnTo>
              <a:lnTo>
                <a:pt x="0" y="214842"/>
              </a:lnTo>
            </a:path>
          </a:pathLst>
        </a:custGeom>
        <a:noFill/>
        <a:ln w="25400" cap="flat" cmpd="sng" algn="ctr">
          <a:solidFill>
            <a:srgbClr val="C0504D"/>
          </a:solidFill>
          <a:prstDash val="solid"/>
        </a:ln>
        <a:effectLst/>
      </dsp:spPr>
      <dsp:style>
        <a:lnRef idx="2">
          <a:scrgbClr r="0" g="0" b="0"/>
        </a:lnRef>
        <a:fillRef idx="0">
          <a:scrgbClr r="0" g="0" b="0"/>
        </a:fillRef>
        <a:effectRef idx="0">
          <a:scrgbClr r="0" g="0" b="0"/>
        </a:effectRef>
        <a:fontRef idx="minor"/>
      </dsp:style>
    </dsp:sp>
    <dsp:sp modelId="{32F2CB6D-C789-419D-817A-AD75CA4BCDE2}">
      <dsp:nvSpPr>
        <dsp:cNvPr id="0" name=""/>
        <dsp:cNvSpPr/>
      </dsp:nvSpPr>
      <dsp:spPr>
        <a:xfrm>
          <a:off x="619496" y="88330"/>
          <a:ext cx="1023058" cy="511529"/>
        </a:xfrm>
        <a:prstGeom prst="rect">
          <a:avLst/>
        </a:prstGeom>
        <a:solidFill>
          <a:srgbClr val="C0504D"/>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ysClr val="window" lastClr="FFFFFF"/>
              </a:solidFill>
              <a:latin typeface="Calibri"/>
              <a:ea typeface="+mn-ea"/>
              <a:cs typeface="+mn-cs"/>
            </a:rPr>
            <a:t>Domain</a:t>
          </a:r>
          <a:endParaRPr lang="en-US" sz="1400" kern="1200" dirty="0">
            <a:solidFill>
              <a:sysClr val="window" lastClr="FFFFFF"/>
            </a:solidFill>
            <a:latin typeface="Calibri"/>
            <a:ea typeface="+mn-ea"/>
            <a:cs typeface="+mn-cs"/>
          </a:endParaRPr>
        </a:p>
      </dsp:txBody>
      <dsp:txXfrm>
        <a:off x="619496" y="88330"/>
        <a:ext cx="1023058" cy="511529"/>
      </dsp:txXfrm>
    </dsp:sp>
    <dsp:sp modelId="{6D1FC4F0-E3B6-4EC4-B01E-C65B963ACE1D}">
      <dsp:nvSpPr>
        <dsp:cNvPr id="0" name=""/>
        <dsp:cNvSpPr/>
      </dsp:nvSpPr>
      <dsp:spPr>
        <a:xfrm>
          <a:off x="545" y="814702"/>
          <a:ext cx="1023058" cy="511529"/>
        </a:xfrm>
        <a:prstGeom prst="rect">
          <a:avLst/>
        </a:prstGeom>
        <a:solidFill>
          <a:sysClr val="window" lastClr="FFFFFF"/>
        </a:solidFill>
        <a:ln w="25400" cap="flat" cmpd="sng" algn="ctr">
          <a:solidFill>
            <a:srgbClr val="C0504D"/>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rgbClr val="C0504D"/>
              </a:solidFill>
              <a:latin typeface="Calibri"/>
              <a:ea typeface="+mn-ea"/>
              <a:cs typeface="+mn-cs"/>
            </a:rPr>
            <a:t>User Objects</a:t>
          </a:r>
          <a:endParaRPr lang="en-US" sz="1400" kern="1200" dirty="0">
            <a:solidFill>
              <a:srgbClr val="C0504D"/>
            </a:solidFill>
            <a:latin typeface="Calibri"/>
            <a:ea typeface="+mn-ea"/>
            <a:cs typeface="+mn-cs"/>
          </a:endParaRPr>
        </a:p>
      </dsp:txBody>
      <dsp:txXfrm>
        <a:off x="545" y="814702"/>
        <a:ext cx="1023058" cy="511529"/>
      </dsp:txXfrm>
    </dsp:sp>
    <dsp:sp modelId="{2DCFE333-48E2-4A2F-A54A-435BDE95F4DC}">
      <dsp:nvSpPr>
        <dsp:cNvPr id="0" name=""/>
        <dsp:cNvSpPr/>
      </dsp:nvSpPr>
      <dsp:spPr>
        <a:xfrm>
          <a:off x="1238446" y="814702"/>
          <a:ext cx="1023058" cy="511529"/>
        </a:xfrm>
        <a:prstGeom prst="rect">
          <a:avLst/>
        </a:prstGeom>
        <a:solidFill>
          <a:sysClr val="window" lastClr="FFFFFF"/>
        </a:solidFill>
        <a:ln w="25400" cap="flat" cmpd="sng" algn="ctr">
          <a:solidFill>
            <a:srgbClr val="C0504D"/>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rgbClr val="C0504D"/>
              </a:solidFill>
              <a:latin typeface="Calibri"/>
              <a:ea typeface="+mn-ea"/>
              <a:cs typeface="+mn-cs"/>
            </a:rPr>
            <a:t>Workstation</a:t>
          </a:r>
        </a:p>
        <a:p>
          <a:pPr lvl="0" algn="ctr" defTabSz="622300">
            <a:lnSpc>
              <a:spcPct val="90000"/>
            </a:lnSpc>
            <a:spcBef>
              <a:spcPct val="0"/>
            </a:spcBef>
            <a:spcAft>
              <a:spcPct val="35000"/>
            </a:spcAft>
          </a:pPr>
          <a:r>
            <a:rPr lang="en-US" sz="1400" kern="1200" dirty="0" smtClean="0">
              <a:solidFill>
                <a:srgbClr val="C0504D"/>
              </a:solidFill>
              <a:latin typeface="Calibri"/>
              <a:ea typeface="+mn-ea"/>
              <a:cs typeface="+mn-cs"/>
            </a:rPr>
            <a:t>Objects</a:t>
          </a:r>
          <a:endParaRPr lang="en-US" sz="1400" kern="1200" dirty="0">
            <a:solidFill>
              <a:srgbClr val="C0504D"/>
            </a:solidFill>
            <a:latin typeface="Calibri"/>
            <a:ea typeface="+mn-ea"/>
            <a:cs typeface="+mn-cs"/>
          </a:endParaRPr>
        </a:p>
      </dsp:txBody>
      <dsp:txXfrm>
        <a:off x="1238446" y="814702"/>
        <a:ext cx="1023058" cy="5115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0353994-C3A1-45E4-BBAB-BB994BE9B98B}" type="datetimeFigureOut">
              <a:rPr lang="en-US" smtClean="0"/>
              <a:t>25-Jun-18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09D9F58-837E-42AD-9B8C-47107925FB0D}" type="slidenum">
              <a:rPr lang="en-US" smtClean="0"/>
              <a:t>‹#›</a:t>
            </a:fld>
            <a:endParaRPr lang="en-US"/>
          </a:p>
        </p:txBody>
      </p:sp>
    </p:spTree>
    <p:extLst>
      <p:ext uri="{BB962C8B-B14F-4D97-AF65-F5344CB8AC3E}">
        <p14:creationId xmlns:p14="http://schemas.microsoft.com/office/powerpoint/2010/main" val="296566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8B79FCF-1954-4B6A-A5DA-E6CC587507DB}" type="datetimeFigureOut">
              <a:rPr lang="en-US" smtClean="0"/>
              <a:t>25-Jun-18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494241E-74A7-41D8-BB83-E933278CFA20}" type="slidenum">
              <a:rPr lang="en-US" smtClean="0"/>
              <a:t>‹#›</a:t>
            </a:fld>
            <a:endParaRPr lang="en-US"/>
          </a:p>
        </p:txBody>
      </p:sp>
    </p:spTree>
    <p:extLst>
      <p:ext uri="{BB962C8B-B14F-4D97-AF65-F5344CB8AC3E}">
        <p14:creationId xmlns:p14="http://schemas.microsoft.com/office/powerpoint/2010/main" val="3654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a:t>
            </a:fld>
            <a:endParaRPr lang="en-CA" altLang="en-US" dirty="0">
              <a:solidFill>
                <a:prstClr val="black"/>
              </a:solidFill>
            </a:endParaRPr>
          </a:p>
        </p:txBody>
      </p:sp>
    </p:spTree>
    <p:extLst>
      <p:ext uri="{BB962C8B-B14F-4D97-AF65-F5344CB8AC3E}">
        <p14:creationId xmlns:p14="http://schemas.microsoft.com/office/powerpoint/2010/main" val="187882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17</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18</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21</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22</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23</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24</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25</a:t>
            </a:fld>
            <a:endParaRPr lang="en-CA" altLang="en-US" dirty="0">
              <a:solidFill>
                <a:prstClr val="black"/>
              </a:solidFill>
            </a:endParaRPr>
          </a:p>
        </p:txBody>
      </p:sp>
    </p:spTree>
    <p:extLst>
      <p:ext uri="{BB962C8B-B14F-4D97-AF65-F5344CB8AC3E}">
        <p14:creationId xmlns:p14="http://schemas.microsoft.com/office/powerpoint/2010/main" val="103790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26</a:t>
            </a:fld>
            <a:endParaRPr lang="en-CA" altLang="en-US" dirty="0">
              <a:solidFill>
                <a:prstClr val="black"/>
              </a:solidFill>
            </a:endParaRPr>
          </a:p>
        </p:txBody>
      </p:sp>
    </p:spTree>
    <p:extLst>
      <p:ext uri="{BB962C8B-B14F-4D97-AF65-F5344CB8AC3E}">
        <p14:creationId xmlns:p14="http://schemas.microsoft.com/office/powerpoint/2010/main" val="28867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pPr>
                <a:defRPr/>
              </a:pPr>
              <a:t>27</a:t>
            </a:fld>
            <a:endParaRPr lang="en-CA" altLang="en-US" dirty="0"/>
          </a:p>
        </p:txBody>
      </p:sp>
    </p:spTree>
    <p:extLst>
      <p:ext uri="{BB962C8B-B14F-4D97-AF65-F5344CB8AC3E}">
        <p14:creationId xmlns:p14="http://schemas.microsoft.com/office/powerpoint/2010/main" val="273987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28</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pPr>
                <a:defRPr/>
              </a:pPr>
              <a:t>3</a:t>
            </a:fld>
            <a:endParaRPr lang="en-CA" altLang="en-US" dirty="0"/>
          </a:p>
        </p:txBody>
      </p:sp>
    </p:spTree>
    <p:extLst>
      <p:ext uri="{BB962C8B-B14F-4D97-AF65-F5344CB8AC3E}">
        <p14:creationId xmlns:p14="http://schemas.microsoft.com/office/powerpoint/2010/main" val="216412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30</a:t>
            </a:fld>
            <a:endParaRPr lang="en-US"/>
          </a:p>
        </p:txBody>
      </p:sp>
    </p:spTree>
    <p:extLst>
      <p:ext uri="{BB962C8B-B14F-4D97-AF65-F5344CB8AC3E}">
        <p14:creationId xmlns:p14="http://schemas.microsoft.com/office/powerpoint/2010/main" val="2801073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32</a:t>
            </a:fld>
            <a:endParaRPr lang="en-CA" altLang="en-US" dirty="0">
              <a:solidFill>
                <a:prstClr val="black"/>
              </a:solidFill>
            </a:endParaRPr>
          </a:p>
        </p:txBody>
      </p:sp>
    </p:spTree>
    <p:extLst>
      <p:ext uri="{BB962C8B-B14F-4D97-AF65-F5344CB8AC3E}">
        <p14:creationId xmlns:p14="http://schemas.microsoft.com/office/powerpoint/2010/main" val="2512934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33</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34</a:t>
            </a:fld>
            <a:endParaRPr lang="en-US"/>
          </a:p>
        </p:txBody>
      </p:sp>
    </p:spTree>
    <p:extLst>
      <p:ext uri="{BB962C8B-B14F-4D97-AF65-F5344CB8AC3E}">
        <p14:creationId xmlns:p14="http://schemas.microsoft.com/office/powerpoint/2010/main" val="1820919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35</a:t>
            </a:fld>
            <a:endParaRPr lang="en-US"/>
          </a:p>
        </p:txBody>
      </p:sp>
    </p:spTree>
    <p:extLst>
      <p:ext uri="{BB962C8B-B14F-4D97-AF65-F5344CB8AC3E}">
        <p14:creationId xmlns:p14="http://schemas.microsoft.com/office/powerpoint/2010/main" val="1820919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36</a:t>
            </a:fld>
            <a:endParaRPr lang="en-US"/>
          </a:p>
        </p:txBody>
      </p:sp>
    </p:spTree>
    <p:extLst>
      <p:ext uri="{BB962C8B-B14F-4D97-AF65-F5344CB8AC3E}">
        <p14:creationId xmlns:p14="http://schemas.microsoft.com/office/powerpoint/2010/main" val="3119732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37</a:t>
            </a:fld>
            <a:endParaRPr lang="en-US"/>
          </a:p>
        </p:txBody>
      </p:sp>
    </p:spTree>
    <p:extLst>
      <p:ext uri="{BB962C8B-B14F-4D97-AF65-F5344CB8AC3E}">
        <p14:creationId xmlns:p14="http://schemas.microsoft.com/office/powerpoint/2010/main" val="1820919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38</a:t>
            </a:fld>
            <a:endParaRPr lang="en-US"/>
          </a:p>
        </p:txBody>
      </p:sp>
    </p:spTree>
    <p:extLst>
      <p:ext uri="{BB962C8B-B14F-4D97-AF65-F5344CB8AC3E}">
        <p14:creationId xmlns:p14="http://schemas.microsoft.com/office/powerpoint/2010/main" val="2965840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39</a:t>
            </a:fld>
            <a:endParaRPr lang="en-US"/>
          </a:p>
        </p:txBody>
      </p:sp>
    </p:spTree>
    <p:extLst>
      <p:ext uri="{BB962C8B-B14F-4D97-AF65-F5344CB8AC3E}">
        <p14:creationId xmlns:p14="http://schemas.microsoft.com/office/powerpoint/2010/main" val="2514040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94241E-74A7-41D8-BB83-E933278CFA20}" type="slidenum">
              <a:rPr lang="en-US" smtClean="0"/>
              <a:t>40</a:t>
            </a:fld>
            <a:endParaRPr lang="en-US"/>
          </a:p>
        </p:txBody>
      </p:sp>
    </p:spTree>
    <p:extLst>
      <p:ext uri="{BB962C8B-B14F-4D97-AF65-F5344CB8AC3E}">
        <p14:creationId xmlns:p14="http://schemas.microsoft.com/office/powerpoint/2010/main" val="309502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C2A99-04BC-4E56-B38C-C1E97892B38E}" type="slidenum">
              <a:rPr lang="en-US" smtClean="0"/>
              <a:t>4</a:t>
            </a:fld>
            <a:endParaRPr lang="en-US"/>
          </a:p>
        </p:txBody>
      </p:sp>
    </p:spTree>
    <p:extLst>
      <p:ext uri="{BB962C8B-B14F-4D97-AF65-F5344CB8AC3E}">
        <p14:creationId xmlns:p14="http://schemas.microsoft.com/office/powerpoint/2010/main" val="3246837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94241E-74A7-41D8-BB83-E933278CFA20}" type="slidenum">
              <a:rPr lang="en-US" smtClean="0"/>
              <a:t>41</a:t>
            </a:fld>
            <a:endParaRPr lang="en-US"/>
          </a:p>
        </p:txBody>
      </p:sp>
    </p:spTree>
    <p:extLst>
      <p:ext uri="{BB962C8B-B14F-4D97-AF65-F5344CB8AC3E}">
        <p14:creationId xmlns:p14="http://schemas.microsoft.com/office/powerpoint/2010/main" val="1041488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53</a:t>
            </a:fld>
            <a:endParaRPr lang="en-CA" altLang="en-US" dirty="0">
              <a:solidFill>
                <a:prstClr val="black"/>
              </a:solidFill>
            </a:endParaRPr>
          </a:p>
        </p:txBody>
      </p:sp>
    </p:spTree>
    <p:extLst>
      <p:ext uri="{BB962C8B-B14F-4D97-AF65-F5344CB8AC3E}">
        <p14:creationId xmlns:p14="http://schemas.microsoft.com/office/powerpoint/2010/main" val="354943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54</a:t>
            </a:fld>
            <a:endParaRPr lang="en-CA" altLang="en-US" dirty="0">
              <a:solidFill>
                <a:prstClr val="black"/>
              </a:solidFill>
            </a:endParaRPr>
          </a:p>
        </p:txBody>
      </p:sp>
    </p:spTree>
    <p:extLst>
      <p:ext uri="{BB962C8B-B14F-4D97-AF65-F5344CB8AC3E}">
        <p14:creationId xmlns:p14="http://schemas.microsoft.com/office/powerpoint/2010/main" val="354943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pPr>
                <a:defRPr/>
              </a:pPr>
              <a:t>55</a:t>
            </a:fld>
            <a:endParaRPr lang="en-CA" altLang="en-US" dirty="0"/>
          </a:p>
        </p:txBody>
      </p:sp>
    </p:spTree>
    <p:extLst>
      <p:ext uri="{BB962C8B-B14F-4D97-AF65-F5344CB8AC3E}">
        <p14:creationId xmlns:p14="http://schemas.microsoft.com/office/powerpoint/2010/main" val="38384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pPr>
                <a:defRPr/>
              </a:pPr>
              <a:t>56</a:t>
            </a:fld>
            <a:endParaRPr lang="en-CA" altLang="en-US" dirty="0"/>
          </a:p>
        </p:txBody>
      </p:sp>
    </p:spTree>
    <p:extLst>
      <p:ext uri="{BB962C8B-B14F-4D97-AF65-F5344CB8AC3E}">
        <p14:creationId xmlns:p14="http://schemas.microsoft.com/office/powerpoint/2010/main" val="3353027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2D74F3-D995-4F91-B6CA-5FF5E63F741B}" type="slidenum">
              <a:rPr lang="en-US" smtClean="0"/>
              <a:t>57</a:t>
            </a:fld>
            <a:endParaRPr lang="en-US"/>
          </a:p>
        </p:txBody>
      </p:sp>
    </p:spTree>
    <p:extLst>
      <p:ext uri="{BB962C8B-B14F-4D97-AF65-F5344CB8AC3E}">
        <p14:creationId xmlns:p14="http://schemas.microsoft.com/office/powerpoint/2010/main" val="1795506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58</a:t>
            </a:fld>
            <a:endParaRPr lang="en-CA" altLang="en-US" dirty="0">
              <a:solidFill>
                <a:prstClr val="black"/>
              </a:solidFill>
            </a:endParaRPr>
          </a:p>
        </p:txBody>
      </p:sp>
    </p:spTree>
    <p:extLst>
      <p:ext uri="{BB962C8B-B14F-4D97-AF65-F5344CB8AC3E}">
        <p14:creationId xmlns:p14="http://schemas.microsoft.com/office/powerpoint/2010/main" val="354943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59</a:t>
            </a:fld>
            <a:endParaRPr lang="en-CA" altLang="en-US" dirty="0">
              <a:solidFill>
                <a:prstClr val="black"/>
              </a:solidFill>
            </a:endParaRPr>
          </a:p>
        </p:txBody>
      </p:sp>
    </p:spTree>
    <p:extLst>
      <p:ext uri="{BB962C8B-B14F-4D97-AF65-F5344CB8AC3E}">
        <p14:creationId xmlns:p14="http://schemas.microsoft.com/office/powerpoint/2010/main" val="354943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60</a:t>
            </a:fld>
            <a:endParaRPr lang="en-CA" altLang="en-US" dirty="0">
              <a:solidFill>
                <a:prstClr val="black"/>
              </a:solidFill>
            </a:endParaRPr>
          </a:p>
        </p:txBody>
      </p:sp>
    </p:spTree>
    <p:extLst>
      <p:ext uri="{BB962C8B-B14F-4D97-AF65-F5344CB8AC3E}">
        <p14:creationId xmlns:p14="http://schemas.microsoft.com/office/powerpoint/2010/main" val="354943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61</a:t>
            </a:fld>
            <a:endParaRPr lang="en-CA" altLang="en-US" dirty="0">
              <a:solidFill>
                <a:prstClr val="black"/>
              </a:solidFill>
            </a:endParaRPr>
          </a:p>
        </p:txBody>
      </p:sp>
    </p:spTree>
    <p:extLst>
      <p:ext uri="{BB962C8B-B14F-4D97-AF65-F5344CB8AC3E}">
        <p14:creationId xmlns:p14="http://schemas.microsoft.com/office/powerpoint/2010/main" val="189167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5C2A99-04BC-4E56-B38C-C1E97892B38E}" type="slidenum">
              <a:rPr lang="en-US" smtClean="0"/>
              <a:t>5</a:t>
            </a:fld>
            <a:endParaRPr lang="en-US"/>
          </a:p>
        </p:txBody>
      </p:sp>
    </p:spTree>
    <p:extLst>
      <p:ext uri="{BB962C8B-B14F-4D97-AF65-F5344CB8AC3E}">
        <p14:creationId xmlns:p14="http://schemas.microsoft.com/office/powerpoint/2010/main" val="6605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10</a:t>
            </a:fld>
            <a:endParaRPr lang="en-US"/>
          </a:p>
        </p:txBody>
      </p:sp>
    </p:spTree>
    <p:extLst>
      <p:ext uri="{BB962C8B-B14F-4D97-AF65-F5344CB8AC3E}">
        <p14:creationId xmlns:p14="http://schemas.microsoft.com/office/powerpoint/2010/main" val="177134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4241E-74A7-41D8-BB83-E933278CFA20}" type="slidenum">
              <a:rPr lang="en-US" smtClean="0"/>
              <a:t>12</a:t>
            </a:fld>
            <a:endParaRPr lang="en-US"/>
          </a:p>
        </p:txBody>
      </p:sp>
    </p:spTree>
    <p:extLst>
      <p:ext uri="{BB962C8B-B14F-4D97-AF65-F5344CB8AC3E}">
        <p14:creationId xmlns:p14="http://schemas.microsoft.com/office/powerpoint/2010/main" val="29516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14</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15</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6BD04D-DB31-4A0F-B764-C171E21BD17A}" type="slidenum">
              <a:rPr lang="en-CA" altLang="en-US" smtClean="0">
                <a:solidFill>
                  <a:prstClr val="black"/>
                </a:solidFill>
              </a:rPr>
              <a:pPr>
                <a:defRPr/>
              </a:pPr>
              <a:t>16</a:t>
            </a:fld>
            <a:endParaRPr lang="en-CA" altLang="en-US" dirty="0">
              <a:solidFill>
                <a:prstClr val="black"/>
              </a:solidFill>
            </a:endParaRPr>
          </a:p>
        </p:txBody>
      </p:sp>
    </p:spTree>
    <p:extLst>
      <p:ext uri="{BB962C8B-B14F-4D97-AF65-F5344CB8AC3E}">
        <p14:creationId xmlns:p14="http://schemas.microsoft.com/office/powerpoint/2010/main" val="38384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7938" y="-7936"/>
            <a:ext cx="9159876" cy="1152526"/>
          </a:xfrm>
          <a:prstGeom prst="rect">
            <a:avLst/>
          </a:prstGeom>
          <a:gradFill rotWithShape="1">
            <a:gsLst>
              <a:gs pos="0">
                <a:srgbClr val="001756"/>
              </a:gs>
              <a:gs pos="50000">
                <a:srgbClr val="002788"/>
              </a:gs>
              <a:gs pos="100000">
                <a:srgbClr val="001756"/>
              </a:gs>
            </a:gsLst>
            <a:lin ang="0" scaled="1"/>
          </a:gradFill>
          <a:ln>
            <a:noFill/>
          </a:ln>
          <a:effectLst/>
          <a:extLst/>
        </p:spPr>
        <p:txBody>
          <a:bodyPr wrap="none" lIns="91308" tIns="45654" rIns="91308" bIns="45654"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endParaRPr lang="en-US" altLang="en-US" dirty="0" smtClean="0">
              <a:solidFill>
                <a:srgbClr val="002888"/>
              </a:solidFill>
              <a:cs typeface="Arial" charset="0"/>
            </a:endParaRPr>
          </a:p>
        </p:txBody>
      </p:sp>
      <p:sp>
        <p:nvSpPr>
          <p:cNvPr id="5" name="Freeform 9"/>
          <p:cNvSpPr>
            <a:spLocks noEditPoints="1"/>
          </p:cNvSpPr>
          <p:nvPr/>
        </p:nvSpPr>
        <p:spPr bwMode="auto">
          <a:xfrm>
            <a:off x="-7932" y="4899028"/>
            <a:ext cx="9161463" cy="1968500"/>
          </a:xfrm>
          <a:custGeom>
            <a:avLst/>
            <a:gdLst>
              <a:gd name="T0" fmla="*/ 2147483647 w 17313"/>
              <a:gd name="T1" fmla="*/ 2147483647 h 3720"/>
              <a:gd name="T2" fmla="*/ 0 w 17313"/>
              <a:gd name="T3" fmla="*/ 2147483647 h 3720"/>
              <a:gd name="T4" fmla="*/ 2147483647 w 17313"/>
              <a:gd name="T5" fmla="*/ 2147483647 h 3720"/>
              <a:gd name="T6" fmla="*/ 2147483647 w 17313"/>
              <a:gd name="T7" fmla="*/ 2147483647 h 3720"/>
              <a:gd name="T8" fmla="*/ 2147483647 w 17313"/>
              <a:gd name="T9" fmla="*/ 2147483647 h 3720"/>
              <a:gd name="T10" fmla="*/ 2147483647 w 17313"/>
              <a:gd name="T11" fmla="*/ 2147483647 h 3720"/>
              <a:gd name="T12" fmla="*/ 2147483647 w 17313"/>
              <a:gd name="T13" fmla="*/ 2147483647 h 3720"/>
              <a:gd name="T14" fmla="*/ 2147483647 w 17313"/>
              <a:gd name="T15" fmla="*/ 2147483647 h 3720"/>
              <a:gd name="T16" fmla="*/ 2147483647 w 17313"/>
              <a:gd name="T17" fmla="*/ 2147483647 h 3720"/>
              <a:gd name="T18" fmla="*/ 2147483647 w 17313"/>
              <a:gd name="T19" fmla="*/ 2147483647 h 3720"/>
              <a:gd name="T20" fmla="*/ 2147483647 w 17313"/>
              <a:gd name="T21" fmla="*/ 2147483647 h 3720"/>
              <a:gd name="T22" fmla="*/ 2147483647 w 17313"/>
              <a:gd name="T23" fmla="*/ 2147483647 h 3720"/>
              <a:gd name="T24" fmla="*/ 2147483647 w 17313"/>
              <a:gd name="T25" fmla="*/ 2147483647 h 3720"/>
              <a:gd name="T26" fmla="*/ 2147483647 w 17313"/>
              <a:gd name="T27" fmla="*/ 2147483647 h 3720"/>
              <a:gd name="T28" fmla="*/ 2147483647 w 17313"/>
              <a:gd name="T29" fmla="*/ 2147483647 h 3720"/>
              <a:gd name="T30" fmla="*/ 2147483647 w 17313"/>
              <a:gd name="T31" fmla="*/ 2147483647 h 3720"/>
              <a:gd name="T32" fmla="*/ 2147483647 w 17313"/>
              <a:gd name="T33" fmla="*/ 2147483647 h 3720"/>
              <a:gd name="T34" fmla="*/ 2147483647 w 17313"/>
              <a:gd name="T35" fmla="*/ 2147483647 h 3720"/>
              <a:gd name="T36" fmla="*/ 2147483647 w 17313"/>
              <a:gd name="T37" fmla="*/ 2147483647 h 3720"/>
              <a:gd name="T38" fmla="*/ 2147483647 w 17313"/>
              <a:gd name="T39" fmla="*/ 2147483647 h 3720"/>
              <a:gd name="T40" fmla="*/ 2147483647 w 17313"/>
              <a:gd name="T41" fmla="*/ 2147483647 h 3720"/>
              <a:gd name="T42" fmla="*/ 2147483647 w 17313"/>
              <a:gd name="T43" fmla="*/ 2147483647 h 3720"/>
              <a:gd name="T44" fmla="*/ 2147483647 w 17313"/>
              <a:gd name="T45" fmla="*/ 2147483647 h 3720"/>
              <a:gd name="T46" fmla="*/ 2147483647 w 17313"/>
              <a:gd name="T47" fmla="*/ 2147483647 h 3720"/>
              <a:gd name="T48" fmla="*/ 2147483647 w 17313"/>
              <a:gd name="T49" fmla="*/ 2147483647 h 3720"/>
              <a:gd name="T50" fmla="*/ 2147483647 w 17313"/>
              <a:gd name="T51" fmla="*/ 2147483647 h 3720"/>
              <a:gd name="T52" fmla="*/ 2147483647 w 17313"/>
              <a:gd name="T53" fmla="*/ 2147483647 h 3720"/>
              <a:gd name="T54" fmla="*/ 2147483647 w 17313"/>
              <a:gd name="T55" fmla="*/ 2147483647 h 3720"/>
              <a:gd name="T56" fmla="*/ 2147483647 w 17313"/>
              <a:gd name="T57" fmla="*/ 2147483647 h 3720"/>
              <a:gd name="T58" fmla="*/ 2147483647 w 17313"/>
              <a:gd name="T59" fmla="*/ 2147483647 h 3720"/>
              <a:gd name="T60" fmla="*/ 2147483647 w 17313"/>
              <a:gd name="T61" fmla="*/ 2147483647 h 3720"/>
              <a:gd name="T62" fmla="*/ 2147483647 w 17313"/>
              <a:gd name="T63" fmla="*/ 2147483647 h 3720"/>
              <a:gd name="T64" fmla="*/ 2147483647 w 17313"/>
              <a:gd name="T65" fmla="*/ 2147483647 h 3720"/>
              <a:gd name="T66" fmla="*/ 2147483647 w 17313"/>
              <a:gd name="T67" fmla="*/ 2147483647 h 3720"/>
              <a:gd name="T68" fmla="*/ 2147483647 w 17313"/>
              <a:gd name="T69" fmla="*/ 2147483647 h 3720"/>
              <a:gd name="T70" fmla="*/ 2147483647 w 17313"/>
              <a:gd name="T71" fmla="*/ 2147483647 h 3720"/>
              <a:gd name="T72" fmla="*/ 2147483647 w 17313"/>
              <a:gd name="T73" fmla="*/ 2147483647 h 3720"/>
              <a:gd name="T74" fmla="*/ 2147483647 w 17313"/>
              <a:gd name="T75" fmla="*/ 2147483647 h 3720"/>
              <a:gd name="T76" fmla="*/ 2147483647 w 17313"/>
              <a:gd name="T77" fmla="*/ 2147483647 h 3720"/>
              <a:gd name="T78" fmla="*/ 2147483647 w 17313"/>
              <a:gd name="T79" fmla="*/ 2147483647 h 3720"/>
              <a:gd name="T80" fmla="*/ 2147483647 w 17313"/>
              <a:gd name="T81" fmla="*/ 2147483647 h 3720"/>
              <a:gd name="T82" fmla="*/ 2147483647 w 17313"/>
              <a:gd name="T83" fmla="*/ 2147483647 h 3720"/>
              <a:gd name="T84" fmla="*/ 2147483647 w 17313"/>
              <a:gd name="T85" fmla="*/ 2147483647 h 3720"/>
              <a:gd name="T86" fmla="*/ 2147483647 w 17313"/>
              <a:gd name="T87" fmla="*/ 2147483647 h 3720"/>
              <a:gd name="T88" fmla="*/ 2147483647 w 17313"/>
              <a:gd name="T89" fmla="*/ 2147483647 h 3720"/>
              <a:gd name="T90" fmla="*/ 2147483647 w 17313"/>
              <a:gd name="T91" fmla="*/ 0 h 3720"/>
              <a:gd name="T92" fmla="*/ 2147483647 w 17313"/>
              <a:gd name="T93" fmla="*/ 2147483647 h 3720"/>
              <a:gd name="T94" fmla="*/ 2147483647 w 17313"/>
              <a:gd name="T95" fmla="*/ 0 h 372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313" h="3720">
                <a:moveTo>
                  <a:pt x="0" y="0"/>
                </a:moveTo>
                <a:lnTo>
                  <a:pt x="4" y="0"/>
                </a:lnTo>
                <a:lnTo>
                  <a:pt x="2" y="12"/>
                </a:lnTo>
                <a:lnTo>
                  <a:pt x="1" y="23"/>
                </a:lnTo>
                <a:lnTo>
                  <a:pt x="0" y="35"/>
                </a:lnTo>
                <a:lnTo>
                  <a:pt x="0" y="47"/>
                </a:lnTo>
                <a:lnTo>
                  <a:pt x="0" y="64"/>
                </a:lnTo>
                <a:lnTo>
                  <a:pt x="2" y="81"/>
                </a:lnTo>
                <a:lnTo>
                  <a:pt x="4" y="98"/>
                </a:lnTo>
                <a:lnTo>
                  <a:pt x="8" y="117"/>
                </a:lnTo>
                <a:lnTo>
                  <a:pt x="12" y="136"/>
                </a:lnTo>
                <a:lnTo>
                  <a:pt x="17" y="156"/>
                </a:lnTo>
                <a:lnTo>
                  <a:pt x="24" y="175"/>
                </a:lnTo>
                <a:lnTo>
                  <a:pt x="30" y="196"/>
                </a:lnTo>
                <a:lnTo>
                  <a:pt x="39" y="215"/>
                </a:lnTo>
                <a:lnTo>
                  <a:pt x="48" y="236"/>
                </a:lnTo>
                <a:lnTo>
                  <a:pt x="57" y="258"/>
                </a:lnTo>
                <a:lnTo>
                  <a:pt x="69" y="278"/>
                </a:lnTo>
                <a:lnTo>
                  <a:pt x="81" y="299"/>
                </a:lnTo>
                <a:lnTo>
                  <a:pt x="94" y="320"/>
                </a:lnTo>
                <a:lnTo>
                  <a:pt x="107" y="341"/>
                </a:lnTo>
                <a:lnTo>
                  <a:pt x="122" y="362"/>
                </a:lnTo>
                <a:lnTo>
                  <a:pt x="139" y="383"/>
                </a:lnTo>
                <a:lnTo>
                  <a:pt x="155" y="403"/>
                </a:lnTo>
                <a:lnTo>
                  <a:pt x="172" y="423"/>
                </a:lnTo>
                <a:lnTo>
                  <a:pt x="192" y="444"/>
                </a:lnTo>
                <a:lnTo>
                  <a:pt x="211" y="463"/>
                </a:lnTo>
                <a:lnTo>
                  <a:pt x="232" y="483"/>
                </a:lnTo>
                <a:lnTo>
                  <a:pt x="253" y="501"/>
                </a:lnTo>
                <a:lnTo>
                  <a:pt x="275" y="520"/>
                </a:lnTo>
                <a:lnTo>
                  <a:pt x="299" y="538"/>
                </a:lnTo>
                <a:lnTo>
                  <a:pt x="324" y="554"/>
                </a:lnTo>
                <a:lnTo>
                  <a:pt x="348" y="571"/>
                </a:lnTo>
                <a:lnTo>
                  <a:pt x="374" y="587"/>
                </a:lnTo>
                <a:lnTo>
                  <a:pt x="403" y="602"/>
                </a:lnTo>
                <a:lnTo>
                  <a:pt x="431" y="617"/>
                </a:lnTo>
                <a:lnTo>
                  <a:pt x="460" y="630"/>
                </a:lnTo>
                <a:lnTo>
                  <a:pt x="489" y="643"/>
                </a:lnTo>
                <a:lnTo>
                  <a:pt x="607" y="687"/>
                </a:lnTo>
                <a:lnTo>
                  <a:pt x="737" y="731"/>
                </a:lnTo>
                <a:lnTo>
                  <a:pt x="878" y="775"/>
                </a:lnTo>
                <a:lnTo>
                  <a:pt x="1029" y="818"/>
                </a:lnTo>
                <a:lnTo>
                  <a:pt x="1191" y="862"/>
                </a:lnTo>
                <a:lnTo>
                  <a:pt x="1364" y="904"/>
                </a:lnTo>
                <a:lnTo>
                  <a:pt x="1547" y="946"/>
                </a:lnTo>
                <a:lnTo>
                  <a:pt x="1740" y="987"/>
                </a:lnTo>
                <a:lnTo>
                  <a:pt x="1942" y="1028"/>
                </a:lnTo>
                <a:lnTo>
                  <a:pt x="2154" y="1068"/>
                </a:lnTo>
                <a:lnTo>
                  <a:pt x="2375" y="1107"/>
                </a:lnTo>
                <a:lnTo>
                  <a:pt x="2606" y="1145"/>
                </a:lnTo>
                <a:lnTo>
                  <a:pt x="2844" y="1182"/>
                </a:lnTo>
                <a:lnTo>
                  <a:pt x="3090" y="1218"/>
                </a:lnTo>
                <a:lnTo>
                  <a:pt x="3345" y="1252"/>
                </a:lnTo>
                <a:lnTo>
                  <a:pt x="3608" y="1286"/>
                </a:lnTo>
                <a:lnTo>
                  <a:pt x="3877" y="1317"/>
                </a:lnTo>
                <a:lnTo>
                  <a:pt x="4155" y="1348"/>
                </a:lnTo>
                <a:lnTo>
                  <a:pt x="4440" y="1377"/>
                </a:lnTo>
                <a:lnTo>
                  <a:pt x="4731" y="1404"/>
                </a:lnTo>
                <a:lnTo>
                  <a:pt x="5028" y="1430"/>
                </a:lnTo>
                <a:lnTo>
                  <a:pt x="5332" y="1454"/>
                </a:lnTo>
                <a:lnTo>
                  <a:pt x="5642" y="1475"/>
                </a:lnTo>
                <a:lnTo>
                  <a:pt x="5958" y="1495"/>
                </a:lnTo>
                <a:lnTo>
                  <a:pt x="6278" y="1513"/>
                </a:lnTo>
                <a:lnTo>
                  <a:pt x="6605" y="1528"/>
                </a:lnTo>
                <a:lnTo>
                  <a:pt x="6936" y="1542"/>
                </a:lnTo>
                <a:lnTo>
                  <a:pt x="7271" y="1553"/>
                </a:lnTo>
                <a:lnTo>
                  <a:pt x="7612" y="1562"/>
                </a:lnTo>
                <a:lnTo>
                  <a:pt x="7956" y="1568"/>
                </a:lnTo>
                <a:lnTo>
                  <a:pt x="8305" y="1573"/>
                </a:lnTo>
                <a:lnTo>
                  <a:pt x="8657" y="1574"/>
                </a:lnTo>
                <a:lnTo>
                  <a:pt x="9007" y="1573"/>
                </a:lnTo>
                <a:lnTo>
                  <a:pt x="9354" y="1569"/>
                </a:lnTo>
                <a:lnTo>
                  <a:pt x="9697" y="1564"/>
                </a:lnTo>
                <a:lnTo>
                  <a:pt x="10037" y="1556"/>
                </a:lnTo>
                <a:lnTo>
                  <a:pt x="10372" y="1546"/>
                </a:lnTo>
                <a:lnTo>
                  <a:pt x="10703" y="1534"/>
                </a:lnTo>
                <a:lnTo>
                  <a:pt x="11027" y="1520"/>
                </a:lnTo>
                <a:lnTo>
                  <a:pt x="11348" y="1504"/>
                </a:lnTo>
                <a:lnTo>
                  <a:pt x="11664" y="1486"/>
                </a:lnTo>
                <a:lnTo>
                  <a:pt x="11972" y="1467"/>
                </a:lnTo>
                <a:lnTo>
                  <a:pt x="12276" y="1445"/>
                </a:lnTo>
                <a:lnTo>
                  <a:pt x="12572" y="1421"/>
                </a:lnTo>
                <a:lnTo>
                  <a:pt x="12864" y="1395"/>
                </a:lnTo>
                <a:lnTo>
                  <a:pt x="13148" y="1369"/>
                </a:lnTo>
                <a:lnTo>
                  <a:pt x="13425" y="1340"/>
                </a:lnTo>
                <a:lnTo>
                  <a:pt x="13695" y="1310"/>
                </a:lnTo>
                <a:lnTo>
                  <a:pt x="13958" y="1278"/>
                </a:lnTo>
                <a:lnTo>
                  <a:pt x="14212" y="1245"/>
                </a:lnTo>
                <a:lnTo>
                  <a:pt x="14459" y="1210"/>
                </a:lnTo>
                <a:lnTo>
                  <a:pt x="14697" y="1173"/>
                </a:lnTo>
                <a:lnTo>
                  <a:pt x="14926" y="1136"/>
                </a:lnTo>
                <a:lnTo>
                  <a:pt x="15147" y="1097"/>
                </a:lnTo>
                <a:lnTo>
                  <a:pt x="15359" y="1056"/>
                </a:lnTo>
                <a:lnTo>
                  <a:pt x="15561" y="1015"/>
                </a:lnTo>
                <a:lnTo>
                  <a:pt x="15754" y="973"/>
                </a:lnTo>
                <a:lnTo>
                  <a:pt x="15937" y="929"/>
                </a:lnTo>
                <a:lnTo>
                  <a:pt x="16109" y="883"/>
                </a:lnTo>
                <a:lnTo>
                  <a:pt x="16271" y="838"/>
                </a:lnTo>
                <a:lnTo>
                  <a:pt x="16422" y="790"/>
                </a:lnTo>
                <a:lnTo>
                  <a:pt x="16563" y="742"/>
                </a:lnTo>
                <a:lnTo>
                  <a:pt x="16693" y="694"/>
                </a:lnTo>
                <a:lnTo>
                  <a:pt x="16811" y="644"/>
                </a:lnTo>
                <a:lnTo>
                  <a:pt x="16841" y="630"/>
                </a:lnTo>
                <a:lnTo>
                  <a:pt x="16870" y="615"/>
                </a:lnTo>
                <a:lnTo>
                  <a:pt x="16899" y="600"/>
                </a:lnTo>
                <a:lnTo>
                  <a:pt x="16927" y="583"/>
                </a:lnTo>
                <a:lnTo>
                  <a:pt x="16953" y="567"/>
                </a:lnTo>
                <a:lnTo>
                  <a:pt x="16979" y="550"/>
                </a:lnTo>
                <a:lnTo>
                  <a:pt x="17004" y="531"/>
                </a:lnTo>
                <a:lnTo>
                  <a:pt x="17027" y="513"/>
                </a:lnTo>
                <a:lnTo>
                  <a:pt x="17050" y="495"/>
                </a:lnTo>
                <a:lnTo>
                  <a:pt x="17073" y="476"/>
                </a:lnTo>
                <a:lnTo>
                  <a:pt x="17093" y="457"/>
                </a:lnTo>
                <a:lnTo>
                  <a:pt x="17114" y="437"/>
                </a:lnTo>
                <a:lnTo>
                  <a:pt x="17132" y="418"/>
                </a:lnTo>
                <a:lnTo>
                  <a:pt x="17151" y="397"/>
                </a:lnTo>
                <a:lnTo>
                  <a:pt x="17168" y="377"/>
                </a:lnTo>
                <a:lnTo>
                  <a:pt x="17184" y="357"/>
                </a:lnTo>
                <a:lnTo>
                  <a:pt x="17200" y="337"/>
                </a:lnTo>
                <a:lnTo>
                  <a:pt x="17215" y="316"/>
                </a:lnTo>
                <a:lnTo>
                  <a:pt x="17228" y="295"/>
                </a:lnTo>
                <a:lnTo>
                  <a:pt x="17241" y="275"/>
                </a:lnTo>
                <a:lnTo>
                  <a:pt x="17252" y="254"/>
                </a:lnTo>
                <a:lnTo>
                  <a:pt x="17262" y="235"/>
                </a:lnTo>
                <a:lnTo>
                  <a:pt x="17272" y="214"/>
                </a:lnTo>
                <a:lnTo>
                  <a:pt x="17281" y="195"/>
                </a:lnTo>
                <a:lnTo>
                  <a:pt x="17288" y="175"/>
                </a:lnTo>
                <a:lnTo>
                  <a:pt x="17295" y="156"/>
                </a:lnTo>
                <a:lnTo>
                  <a:pt x="17300" y="136"/>
                </a:lnTo>
                <a:lnTo>
                  <a:pt x="17304" y="118"/>
                </a:lnTo>
                <a:lnTo>
                  <a:pt x="17309" y="100"/>
                </a:lnTo>
                <a:lnTo>
                  <a:pt x="17311" y="82"/>
                </a:lnTo>
                <a:lnTo>
                  <a:pt x="17313" y="65"/>
                </a:lnTo>
                <a:lnTo>
                  <a:pt x="17313" y="49"/>
                </a:lnTo>
                <a:lnTo>
                  <a:pt x="17313" y="3720"/>
                </a:lnTo>
                <a:lnTo>
                  <a:pt x="0" y="3720"/>
                </a:lnTo>
                <a:lnTo>
                  <a:pt x="0" y="0"/>
                </a:lnTo>
                <a:close/>
                <a:moveTo>
                  <a:pt x="17308" y="0"/>
                </a:moveTo>
                <a:lnTo>
                  <a:pt x="17313" y="0"/>
                </a:lnTo>
                <a:lnTo>
                  <a:pt x="17313" y="49"/>
                </a:lnTo>
                <a:lnTo>
                  <a:pt x="17313" y="36"/>
                </a:lnTo>
                <a:lnTo>
                  <a:pt x="17312" y="24"/>
                </a:lnTo>
                <a:lnTo>
                  <a:pt x="17310" y="12"/>
                </a:lnTo>
                <a:lnTo>
                  <a:pt x="17308" y="0"/>
                </a:lnTo>
                <a:close/>
              </a:path>
            </a:pathLst>
          </a:custGeom>
          <a:gradFill rotWithShape="1">
            <a:gsLst>
              <a:gs pos="0">
                <a:srgbClr val="001756"/>
              </a:gs>
              <a:gs pos="50000">
                <a:srgbClr val="002788"/>
              </a:gs>
              <a:gs pos="100000">
                <a:srgbClr val="00175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91308" tIns="45654" rIns="91308" bIns="45654"/>
          <a:lstStyle/>
          <a:p>
            <a:pPr fontAlgn="base">
              <a:spcBef>
                <a:spcPct val="0"/>
              </a:spcBef>
              <a:spcAft>
                <a:spcPct val="0"/>
              </a:spcAft>
            </a:pPr>
            <a:endParaRPr lang="en-CA" dirty="0">
              <a:solidFill>
                <a:srgbClr val="002888"/>
              </a:solidFill>
              <a:cs typeface="Arial" pitchFamily="34" charset="0"/>
            </a:endParaRPr>
          </a:p>
        </p:txBody>
      </p:sp>
      <p:pic>
        <p:nvPicPr>
          <p:cNvPr id="6" name="Picture 10" descr="RBC-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9309" y="5938838"/>
            <a:ext cx="47466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162681170_crop_lr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1242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757239" y="1443055"/>
            <a:ext cx="7924800" cy="612775"/>
          </a:xfrm>
        </p:spPr>
        <p:txBody>
          <a:bodyPr/>
          <a:lstStyle>
            <a:lvl1pPr>
              <a:defRPr sz="2800"/>
            </a:lvl1pPr>
          </a:lstStyle>
          <a:p>
            <a:pPr lvl="0"/>
            <a:r>
              <a:rPr lang="en-CA" noProof="0" smtClean="0"/>
              <a:t>Click to edit Master title style</a:t>
            </a:r>
          </a:p>
        </p:txBody>
      </p:sp>
      <p:sp>
        <p:nvSpPr>
          <p:cNvPr id="7175" name="Rectangle 7"/>
          <p:cNvSpPr>
            <a:spLocks noGrp="1" noChangeArrowheads="1"/>
          </p:cNvSpPr>
          <p:nvPr>
            <p:ph type="subTitle" idx="1"/>
          </p:nvPr>
        </p:nvSpPr>
        <p:spPr>
          <a:xfrm>
            <a:off x="757239" y="2055818"/>
            <a:ext cx="7924800" cy="447675"/>
          </a:xfrm>
        </p:spPr>
        <p:txBody>
          <a:bodyPr/>
          <a:lstStyle>
            <a:lvl1pPr marL="0" indent="0">
              <a:buFont typeface="Arial" pitchFamily="34" charset="0"/>
              <a:buNone/>
              <a:defRPr sz="2200"/>
            </a:lvl1pPr>
          </a:lstStyle>
          <a:p>
            <a:pPr lvl="0"/>
            <a:r>
              <a:rPr lang="en-CA" noProof="0" smtClean="0"/>
              <a:t>Click to edit Master subtitle style</a:t>
            </a:r>
          </a:p>
        </p:txBody>
      </p:sp>
      <p:sp>
        <p:nvSpPr>
          <p:cNvPr id="8" name="Rectangle 8"/>
          <p:cNvSpPr>
            <a:spLocks noGrp="1" noChangeArrowheads="1"/>
          </p:cNvSpPr>
          <p:nvPr>
            <p:ph type="dt" sz="half" idx="10"/>
          </p:nvPr>
        </p:nvSpPr>
        <p:spPr>
          <a:xfrm>
            <a:off x="757248" y="2814639"/>
            <a:ext cx="1909752" cy="157162"/>
          </a:xfrm>
          <a:prstGeom prst="rect">
            <a:avLst/>
          </a:prstGeom>
        </p:spPr>
        <p:txBody>
          <a:bodyPr lIns="91308" tIns="45654" rIns="91308" bIns="45654" anchor="t"/>
          <a:lstStyle>
            <a:lvl1pPr fontAlgn="auto">
              <a:spcBef>
                <a:spcPts val="0"/>
              </a:spcBef>
              <a:spcAft>
                <a:spcPts val="0"/>
              </a:spcAft>
              <a:defRPr sz="1200" smtClean="0"/>
            </a:lvl1pPr>
          </a:lstStyle>
          <a:p>
            <a:pPr>
              <a:defRPr/>
            </a:pPr>
            <a:r>
              <a:rPr lang="en-CA" dirty="0" smtClean="0">
                <a:solidFill>
                  <a:srgbClr val="002888"/>
                </a:solidFill>
                <a:cs typeface="Arial" pitchFamily="34" charset="0"/>
              </a:rPr>
              <a:t>26-March-2018</a:t>
            </a:r>
            <a:endParaRPr lang="en-CA" dirty="0">
              <a:solidFill>
                <a:srgbClr val="002888"/>
              </a:solidFill>
              <a:cs typeface="Arial" pitchFamily="34" charset="0"/>
            </a:endParaRPr>
          </a:p>
        </p:txBody>
      </p:sp>
    </p:spTree>
    <p:extLst>
      <p:ext uri="{BB962C8B-B14F-4D97-AF65-F5344CB8AC3E}">
        <p14:creationId xmlns:p14="http://schemas.microsoft.com/office/powerpoint/2010/main" val="12670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4" y="144463"/>
            <a:ext cx="7542212" cy="3889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420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30"/>
            <a:ext cx="7772400" cy="1500187"/>
          </a:xfrm>
        </p:spPr>
        <p:txBody>
          <a:bodyPr anchor="b"/>
          <a:lstStyle>
            <a:lvl1pPr marL="0" indent="0">
              <a:buNone/>
              <a:defRPr sz="2000"/>
            </a:lvl1pPr>
            <a:lvl2pPr marL="456546" indent="0">
              <a:buNone/>
              <a:defRPr sz="1800"/>
            </a:lvl2pPr>
            <a:lvl3pPr marL="913096" indent="0">
              <a:buNone/>
              <a:defRPr sz="1600"/>
            </a:lvl3pPr>
            <a:lvl4pPr marL="1369640" indent="0">
              <a:buNone/>
              <a:defRPr sz="1400"/>
            </a:lvl4pPr>
            <a:lvl5pPr marL="1826192" indent="0">
              <a:buNone/>
              <a:defRPr sz="1400"/>
            </a:lvl5pPr>
            <a:lvl6pPr marL="2282742" indent="0">
              <a:buNone/>
              <a:defRPr sz="1400"/>
            </a:lvl6pPr>
            <a:lvl7pPr marL="2739290" indent="0">
              <a:buNone/>
              <a:defRPr sz="1400"/>
            </a:lvl7pPr>
            <a:lvl8pPr marL="3195840" indent="0">
              <a:buNone/>
              <a:defRPr sz="1400"/>
            </a:lvl8pPr>
            <a:lvl9pPr marL="3652389" indent="0">
              <a:buNone/>
              <a:defRPr sz="1400"/>
            </a:lvl9pPr>
          </a:lstStyle>
          <a:p>
            <a:pPr lvl="0"/>
            <a:r>
              <a:rPr lang="en-US" smtClean="0"/>
              <a:t>Click to edit Master text styles</a:t>
            </a:r>
          </a:p>
        </p:txBody>
      </p:sp>
    </p:spTree>
    <p:extLst>
      <p:ext uri="{BB962C8B-B14F-4D97-AF65-F5344CB8AC3E}">
        <p14:creationId xmlns:p14="http://schemas.microsoft.com/office/powerpoint/2010/main" val="219704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7214" y="1443046"/>
            <a:ext cx="3990975"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604" y="1443046"/>
            <a:ext cx="3992563"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133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37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444" y="1401"/>
          <a:ext cx="1442" cy="1400"/>
        </p:xfrm>
        <a:graphic>
          <a:graphicData uri="http://schemas.openxmlformats.org/presentationml/2006/ole">
            <mc:AlternateContent xmlns:mc="http://schemas.openxmlformats.org/markup-compatibility/2006">
              <mc:Choice xmlns:v="urn:schemas-microsoft-com:vml" Requires="v">
                <p:oleObj spid="_x0000_s14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444" y="1401"/>
                        <a:ext cx="1442" cy="1400"/>
                      </a:xfrm>
                      <a:prstGeom prst="rect">
                        <a:avLst/>
                      </a:prstGeom>
                    </p:spPr>
                  </p:pic>
                </p:oleObj>
              </mc:Fallback>
            </mc:AlternateContent>
          </a:graphicData>
        </a:graphic>
      </p:graphicFrame>
    </p:spTree>
    <p:extLst>
      <p:ext uri="{BB962C8B-B14F-4D97-AF65-F5344CB8AC3E}">
        <p14:creationId xmlns:p14="http://schemas.microsoft.com/office/powerpoint/2010/main" val="28239669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asted-image.pdf" descr="pasted-image.pdf"/>
          <p:cNvPicPr>
            <a:picLocks noChangeAspect="1"/>
          </p:cNvPicPr>
          <p:nvPr userDrawn="1"/>
        </p:nvPicPr>
        <p:blipFill rotWithShape="1">
          <a:blip r:embed="rId2">
            <a:extLst/>
          </a:blip>
          <a:srcRect l="2359" t="1934" r="4245" b="4396"/>
          <a:stretch/>
        </p:blipFill>
        <p:spPr>
          <a:xfrm>
            <a:off x="95142" y="796082"/>
            <a:ext cx="9048858" cy="5656247"/>
          </a:xfrm>
          <a:prstGeom prst="rect">
            <a:avLst/>
          </a:prstGeom>
          <a:ln w="12700">
            <a:miter lim="400000"/>
          </a:ln>
        </p:spPr>
      </p:pic>
      <p:sp>
        <p:nvSpPr>
          <p:cNvPr id="8" name="Text Box 245"/>
          <p:cNvSpPr txBox="1">
            <a:spLocks noChangeArrowheads="1"/>
          </p:cNvSpPr>
          <p:nvPr userDrawn="1"/>
        </p:nvSpPr>
        <p:spPr bwMode="gray">
          <a:xfrm>
            <a:off x="1371600" y="6199097"/>
            <a:ext cx="6934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0" algn="ctr"/>
              </a:tabLst>
              <a:defRPr sz="2400">
                <a:solidFill>
                  <a:schemeClr val="tx1"/>
                </a:solidFill>
                <a:latin typeface="Times New Roman" pitchFamily="18" charset="0"/>
              </a:defRPr>
            </a:lvl1pPr>
            <a:lvl2pPr marL="742950" indent="-285750">
              <a:tabLst>
                <a:tab pos="4572000" algn="ctr"/>
              </a:tabLst>
              <a:defRPr sz="2400">
                <a:solidFill>
                  <a:schemeClr val="tx1"/>
                </a:solidFill>
                <a:latin typeface="Times New Roman" pitchFamily="18" charset="0"/>
              </a:defRPr>
            </a:lvl2pPr>
            <a:lvl3pPr marL="1143000" indent="-228600">
              <a:tabLst>
                <a:tab pos="4572000" algn="ctr"/>
              </a:tabLst>
              <a:defRPr sz="2400">
                <a:solidFill>
                  <a:schemeClr val="tx1"/>
                </a:solidFill>
                <a:latin typeface="Times New Roman" pitchFamily="18" charset="0"/>
              </a:defRPr>
            </a:lvl3pPr>
            <a:lvl4pPr marL="1600200" indent="-228600">
              <a:tabLst>
                <a:tab pos="4572000" algn="ctr"/>
              </a:tabLst>
              <a:defRPr sz="2400">
                <a:solidFill>
                  <a:schemeClr val="tx1"/>
                </a:solidFill>
                <a:latin typeface="Times New Roman" pitchFamily="18" charset="0"/>
              </a:defRPr>
            </a:lvl4pPr>
            <a:lvl5pPr marL="2057400" indent="-228600">
              <a:tabLst>
                <a:tab pos="4572000" algn="ctr"/>
              </a:tabLst>
              <a:defRPr sz="2400">
                <a:solidFill>
                  <a:schemeClr val="tx1"/>
                </a:solidFill>
                <a:latin typeface="Times New Roman" pitchFamily="18" charset="0"/>
              </a:defRPr>
            </a:lvl5pPr>
            <a:lvl6pPr marL="2514600" indent="-228600" fontAlgn="base">
              <a:spcBef>
                <a:spcPct val="0"/>
              </a:spcBef>
              <a:spcAft>
                <a:spcPct val="0"/>
              </a:spcAft>
              <a:tabLst>
                <a:tab pos="4572000" algn="ctr"/>
              </a:tabLst>
              <a:defRPr sz="2400">
                <a:solidFill>
                  <a:schemeClr val="tx1"/>
                </a:solidFill>
                <a:latin typeface="Times New Roman" pitchFamily="18" charset="0"/>
              </a:defRPr>
            </a:lvl6pPr>
            <a:lvl7pPr marL="2971800" indent="-228600" fontAlgn="base">
              <a:spcBef>
                <a:spcPct val="0"/>
              </a:spcBef>
              <a:spcAft>
                <a:spcPct val="0"/>
              </a:spcAft>
              <a:tabLst>
                <a:tab pos="4572000" algn="ctr"/>
              </a:tabLst>
              <a:defRPr sz="2400">
                <a:solidFill>
                  <a:schemeClr val="tx1"/>
                </a:solidFill>
                <a:latin typeface="Times New Roman" pitchFamily="18" charset="0"/>
              </a:defRPr>
            </a:lvl7pPr>
            <a:lvl8pPr marL="3429000" indent="-228600" fontAlgn="base">
              <a:spcBef>
                <a:spcPct val="0"/>
              </a:spcBef>
              <a:spcAft>
                <a:spcPct val="0"/>
              </a:spcAft>
              <a:tabLst>
                <a:tab pos="4572000" algn="ctr"/>
              </a:tabLst>
              <a:defRPr sz="2400">
                <a:solidFill>
                  <a:schemeClr val="tx1"/>
                </a:solidFill>
                <a:latin typeface="Times New Roman" pitchFamily="18" charset="0"/>
              </a:defRPr>
            </a:lvl8pPr>
            <a:lvl9pPr marL="3886200" indent="-228600" fontAlgn="base">
              <a:spcBef>
                <a:spcPct val="0"/>
              </a:spcBef>
              <a:spcAft>
                <a:spcPct val="0"/>
              </a:spcAft>
              <a:tabLst>
                <a:tab pos="4572000" algn="ctr"/>
              </a:tabLst>
              <a:defRPr sz="2400">
                <a:solidFill>
                  <a:schemeClr val="tx1"/>
                </a:solidFill>
                <a:latin typeface="Times New Roman" pitchFamily="18" charset="0"/>
              </a:defRPr>
            </a:lvl9pPr>
          </a:lstStyle>
          <a:p>
            <a:pPr algn="ctr"/>
            <a:r>
              <a:rPr lang="en-US" altLang="en-US" sz="800" dirty="0" smtClean="0">
                <a:solidFill>
                  <a:srgbClr val="002888"/>
                </a:solidFill>
                <a:latin typeface="Arial" charset="0"/>
              </a:rPr>
              <a:t>Weekly AIR</a:t>
            </a:r>
            <a:r>
              <a:rPr lang="en-US" altLang="en-US" sz="800" baseline="0" dirty="0" smtClean="0">
                <a:solidFill>
                  <a:srgbClr val="002888"/>
                </a:solidFill>
                <a:latin typeface="Arial" charset="0"/>
              </a:rPr>
              <a:t> Waves Weekly Touchpoint Meeting </a:t>
            </a:r>
            <a:r>
              <a:rPr lang="en-US" altLang="en-US" sz="800" dirty="0" smtClean="0">
                <a:solidFill>
                  <a:srgbClr val="002888"/>
                </a:solidFill>
                <a:latin typeface="Arial" charset="0"/>
              </a:rPr>
              <a:t>| </a:t>
            </a:r>
            <a:r>
              <a:rPr lang="en-US" altLang="en-US" sz="800" i="1" dirty="0" smtClean="0">
                <a:solidFill>
                  <a:srgbClr val="002888"/>
                </a:solidFill>
                <a:latin typeface="Arial" charset="0"/>
              </a:rPr>
              <a:t>RBC </a:t>
            </a:r>
            <a:r>
              <a:rPr lang="en-CA" altLang="en-US" sz="800" i="1" dirty="0" smtClean="0">
                <a:solidFill>
                  <a:srgbClr val="002888"/>
                </a:solidFill>
                <a:latin typeface="Arial" charset="0"/>
              </a:rPr>
              <a:t>Confidential</a:t>
            </a:r>
            <a:endParaRPr lang="en-US" altLang="en-US" sz="800" i="1" dirty="0">
              <a:solidFill>
                <a:srgbClr val="002888"/>
              </a:solidFill>
              <a:latin typeface="Arial" charset="0"/>
            </a:endParaRPr>
          </a:p>
        </p:txBody>
      </p:sp>
      <p:sp>
        <p:nvSpPr>
          <p:cNvPr id="12" name="Rectangle 11"/>
          <p:cNvSpPr/>
          <p:nvPr userDrawn="1"/>
        </p:nvSpPr>
        <p:spPr bwMode="auto">
          <a:xfrm>
            <a:off x="179512" y="116632"/>
            <a:ext cx="1332148" cy="612068"/>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119063" marR="0" indent="-119063"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p:txBody>
      </p:sp>
      <p:sp>
        <p:nvSpPr>
          <p:cNvPr id="13" name="Rectangle 7"/>
          <p:cNvSpPr>
            <a:spLocks noGrp="1" noChangeArrowheads="1"/>
          </p:cNvSpPr>
          <p:nvPr>
            <p:ph type="title"/>
          </p:nvPr>
        </p:nvSpPr>
        <p:spPr bwMode="gray">
          <a:xfrm>
            <a:off x="1654175" y="228600"/>
            <a:ext cx="73374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45720" rIns="0" bIns="45720" numCol="1" anchor="ctr" anchorCtr="0" compatLnSpc="1">
            <a:prstTxWarp prst="textNoShape">
              <a:avLst/>
            </a:prstTxWarp>
            <a:normAutofit/>
          </a:bodyPr>
          <a:lstStyle>
            <a:lvl1pPr algn="l">
              <a:defRPr sz="2000" b="1"/>
            </a:lvl1pPr>
          </a:lstStyle>
          <a:p>
            <a:pPr lvl="0"/>
            <a:r>
              <a:rPr lang="en-US" altLang="en-US" dirty="0" smtClean="0"/>
              <a:t>Click to edit Master title style</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7340" y="6106173"/>
            <a:ext cx="1064320" cy="354142"/>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1966" y="-37894"/>
            <a:ext cx="901034" cy="789948"/>
          </a:xfrm>
          <a:prstGeom prst="rect">
            <a:avLst/>
          </a:prstGeom>
        </p:spPr>
      </p:pic>
      <p:sp>
        <p:nvSpPr>
          <p:cNvPr id="11" name="Rectangle 10"/>
          <p:cNvSpPr/>
          <p:nvPr userDrawn="1"/>
        </p:nvSpPr>
        <p:spPr>
          <a:xfrm>
            <a:off x="270977" y="845331"/>
            <a:ext cx="1383198" cy="526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717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ext Box 245"/>
          <p:cNvSpPr txBox="1">
            <a:spLocks noChangeArrowheads="1"/>
          </p:cNvSpPr>
          <p:nvPr userDrawn="1"/>
        </p:nvSpPr>
        <p:spPr bwMode="gray">
          <a:xfrm>
            <a:off x="1295400" y="5940747"/>
            <a:ext cx="6934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0" algn="ctr"/>
              </a:tabLst>
              <a:defRPr sz="2400">
                <a:solidFill>
                  <a:schemeClr val="tx1"/>
                </a:solidFill>
                <a:latin typeface="Times New Roman" pitchFamily="18" charset="0"/>
              </a:defRPr>
            </a:lvl1pPr>
            <a:lvl2pPr marL="742950" indent="-285750">
              <a:tabLst>
                <a:tab pos="4572000" algn="ctr"/>
              </a:tabLst>
              <a:defRPr sz="2400">
                <a:solidFill>
                  <a:schemeClr val="tx1"/>
                </a:solidFill>
                <a:latin typeface="Times New Roman" pitchFamily="18" charset="0"/>
              </a:defRPr>
            </a:lvl2pPr>
            <a:lvl3pPr marL="1143000" indent="-228600">
              <a:tabLst>
                <a:tab pos="4572000" algn="ctr"/>
              </a:tabLst>
              <a:defRPr sz="2400">
                <a:solidFill>
                  <a:schemeClr val="tx1"/>
                </a:solidFill>
                <a:latin typeface="Times New Roman" pitchFamily="18" charset="0"/>
              </a:defRPr>
            </a:lvl3pPr>
            <a:lvl4pPr marL="1600200" indent="-228600">
              <a:tabLst>
                <a:tab pos="4572000" algn="ctr"/>
              </a:tabLst>
              <a:defRPr sz="2400">
                <a:solidFill>
                  <a:schemeClr val="tx1"/>
                </a:solidFill>
                <a:latin typeface="Times New Roman" pitchFamily="18" charset="0"/>
              </a:defRPr>
            </a:lvl4pPr>
            <a:lvl5pPr marL="2057400" indent="-228600">
              <a:tabLst>
                <a:tab pos="4572000" algn="ctr"/>
              </a:tabLst>
              <a:defRPr sz="2400">
                <a:solidFill>
                  <a:schemeClr val="tx1"/>
                </a:solidFill>
                <a:latin typeface="Times New Roman" pitchFamily="18" charset="0"/>
              </a:defRPr>
            </a:lvl5pPr>
            <a:lvl6pPr marL="2514600" indent="-228600" fontAlgn="base">
              <a:spcBef>
                <a:spcPct val="0"/>
              </a:spcBef>
              <a:spcAft>
                <a:spcPct val="0"/>
              </a:spcAft>
              <a:tabLst>
                <a:tab pos="4572000" algn="ctr"/>
              </a:tabLst>
              <a:defRPr sz="2400">
                <a:solidFill>
                  <a:schemeClr val="tx1"/>
                </a:solidFill>
                <a:latin typeface="Times New Roman" pitchFamily="18" charset="0"/>
              </a:defRPr>
            </a:lvl6pPr>
            <a:lvl7pPr marL="2971800" indent="-228600" fontAlgn="base">
              <a:spcBef>
                <a:spcPct val="0"/>
              </a:spcBef>
              <a:spcAft>
                <a:spcPct val="0"/>
              </a:spcAft>
              <a:tabLst>
                <a:tab pos="4572000" algn="ctr"/>
              </a:tabLst>
              <a:defRPr sz="2400">
                <a:solidFill>
                  <a:schemeClr val="tx1"/>
                </a:solidFill>
                <a:latin typeface="Times New Roman" pitchFamily="18" charset="0"/>
              </a:defRPr>
            </a:lvl7pPr>
            <a:lvl8pPr marL="3429000" indent="-228600" fontAlgn="base">
              <a:spcBef>
                <a:spcPct val="0"/>
              </a:spcBef>
              <a:spcAft>
                <a:spcPct val="0"/>
              </a:spcAft>
              <a:tabLst>
                <a:tab pos="4572000" algn="ctr"/>
              </a:tabLst>
              <a:defRPr sz="2400">
                <a:solidFill>
                  <a:schemeClr val="tx1"/>
                </a:solidFill>
                <a:latin typeface="Times New Roman" pitchFamily="18" charset="0"/>
              </a:defRPr>
            </a:lvl8pPr>
            <a:lvl9pPr marL="3886200" indent="-228600" fontAlgn="base">
              <a:spcBef>
                <a:spcPct val="0"/>
              </a:spcBef>
              <a:spcAft>
                <a:spcPct val="0"/>
              </a:spcAft>
              <a:tabLst>
                <a:tab pos="4572000" algn="ctr"/>
              </a:tabLst>
              <a:defRPr sz="2400">
                <a:solidFill>
                  <a:schemeClr val="tx1"/>
                </a:solidFill>
                <a:latin typeface="Times New Roman" pitchFamily="18" charset="0"/>
              </a:defRPr>
            </a:lvl9pPr>
          </a:lstStyle>
          <a:p>
            <a:pPr algn="ctr"/>
            <a:r>
              <a:rPr lang="en-US" altLang="en-US" sz="800" dirty="0" smtClean="0">
                <a:solidFill>
                  <a:srgbClr val="002888"/>
                </a:solidFill>
                <a:latin typeface="Arial" charset="0"/>
              </a:rPr>
              <a:t>Weekly AIR</a:t>
            </a:r>
            <a:r>
              <a:rPr lang="en-US" altLang="en-US" sz="800" baseline="0" dirty="0" smtClean="0">
                <a:solidFill>
                  <a:srgbClr val="002888"/>
                </a:solidFill>
                <a:latin typeface="Arial" charset="0"/>
              </a:rPr>
              <a:t> Waves Weekly Touchpoint Meeting </a:t>
            </a:r>
            <a:r>
              <a:rPr lang="en-US" altLang="en-US" sz="800" dirty="0" smtClean="0">
                <a:solidFill>
                  <a:srgbClr val="002888"/>
                </a:solidFill>
                <a:latin typeface="Arial" charset="0"/>
              </a:rPr>
              <a:t>| </a:t>
            </a:r>
            <a:r>
              <a:rPr lang="en-US" altLang="en-US" sz="800" i="1" dirty="0" smtClean="0">
                <a:solidFill>
                  <a:srgbClr val="002888"/>
                </a:solidFill>
                <a:latin typeface="Arial" charset="0"/>
              </a:rPr>
              <a:t>RBC </a:t>
            </a:r>
            <a:r>
              <a:rPr lang="en-CA" altLang="en-US" sz="800" i="1" dirty="0" smtClean="0">
                <a:solidFill>
                  <a:srgbClr val="002888"/>
                </a:solidFill>
                <a:latin typeface="Arial" charset="0"/>
              </a:rPr>
              <a:t>Confidential</a:t>
            </a:r>
            <a:endParaRPr lang="en-US" altLang="en-US" sz="800" i="1" dirty="0">
              <a:solidFill>
                <a:srgbClr val="002888"/>
              </a:solidFill>
              <a:latin typeface="Arial" charset="0"/>
            </a:endParaRPr>
          </a:p>
        </p:txBody>
      </p:sp>
      <p:pic>
        <p:nvPicPr>
          <p:cNvPr id="9" name="pasted-image.pdf" descr="pasted-image.pdf"/>
          <p:cNvPicPr>
            <a:picLocks noChangeAspect="1"/>
          </p:cNvPicPr>
          <p:nvPr userDrawn="1"/>
        </p:nvPicPr>
        <p:blipFill rotWithShape="1">
          <a:blip r:embed="rId2">
            <a:extLst/>
          </a:blip>
          <a:srcRect l="2359" t="1934" r="4245" b="4396"/>
          <a:stretch/>
        </p:blipFill>
        <p:spPr>
          <a:xfrm>
            <a:off x="322278" y="845331"/>
            <a:ext cx="8821722" cy="5332819"/>
          </a:xfrm>
          <a:prstGeom prst="rect">
            <a:avLst/>
          </a:prstGeom>
          <a:ln w="12700">
            <a:miter lim="400000"/>
          </a:ln>
        </p:spPr>
      </p:pic>
      <p:sp>
        <p:nvSpPr>
          <p:cNvPr id="12" name="Rectangle 11"/>
          <p:cNvSpPr/>
          <p:nvPr userDrawn="1"/>
        </p:nvSpPr>
        <p:spPr bwMode="auto">
          <a:xfrm>
            <a:off x="179512" y="116632"/>
            <a:ext cx="1332148" cy="612068"/>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119063" marR="0" indent="-119063"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p:txBody>
      </p:sp>
      <p:sp>
        <p:nvSpPr>
          <p:cNvPr id="13" name="Rectangle 7"/>
          <p:cNvSpPr>
            <a:spLocks noGrp="1" noChangeArrowheads="1"/>
          </p:cNvSpPr>
          <p:nvPr>
            <p:ph type="title"/>
          </p:nvPr>
        </p:nvSpPr>
        <p:spPr bwMode="gray">
          <a:xfrm>
            <a:off x="1654175" y="228600"/>
            <a:ext cx="73374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45720" rIns="0" bIns="45720" numCol="1" anchor="ctr" anchorCtr="0" compatLnSpc="1">
            <a:prstTxWarp prst="textNoShape">
              <a:avLst/>
            </a:prstTxWarp>
            <a:normAutofit/>
          </a:bodyPr>
          <a:lstStyle>
            <a:lvl1pPr algn="l">
              <a:defRPr sz="2000" b="1"/>
            </a:lvl1pPr>
          </a:lstStyle>
          <a:p>
            <a:pPr lvl="0"/>
            <a:r>
              <a:rPr lang="en-US" altLang="en-US" dirty="0" smtClean="0"/>
              <a:t>Click to edit Master title style</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977" y="1"/>
            <a:ext cx="887719" cy="778274"/>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4960" y="5871398"/>
            <a:ext cx="1064320" cy="354142"/>
          </a:xfrm>
          <a:prstGeom prst="rect">
            <a:avLst/>
          </a:prstGeom>
        </p:spPr>
      </p:pic>
      <p:sp>
        <p:nvSpPr>
          <p:cNvPr id="2" name="Rectangle 1"/>
          <p:cNvSpPr/>
          <p:nvPr userDrawn="1"/>
        </p:nvSpPr>
        <p:spPr>
          <a:xfrm>
            <a:off x="270977" y="845331"/>
            <a:ext cx="1383198" cy="526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172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Line 10"/>
          <p:cNvSpPr>
            <a:spLocks noChangeShapeType="1"/>
          </p:cNvSpPr>
          <p:nvPr/>
        </p:nvSpPr>
        <p:spPr bwMode="auto">
          <a:xfrm>
            <a:off x="0" y="762000"/>
            <a:ext cx="91598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308" tIns="45654" rIns="91308" bIns="45654"/>
          <a:lstStyle/>
          <a:p>
            <a:pPr fontAlgn="base">
              <a:spcBef>
                <a:spcPct val="0"/>
              </a:spcBef>
              <a:spcAft>
                <a:spcPct val="0"/>
              </a:spcAft>
            </a:pPr>
            <a:endParaRPr lang="en-CA" dirty="0">
              <a:solidFill>
                <a:srgbClr val="002888"/>
              </a:solidFill>
              <a:cs typeface="Arial" pitchFamily="34" charset="0"/>
            </a:endParaRPr>
          </a:p>
        </p:txBody>
      </p:sp>
      <p:pic>
        <p:nvPicPr>
          <p:cNvPr id="3075" name="Picture 9" descr="RBC-Logo-onW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31219" y="152407"/>
            <a:ext cx="47466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228604" y="144479"/>
            <a:ext cx="7542212" cy="35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CA" altLang="en-US" smtClean="0"/>
              <a:t>Click to edit Master title style</a:t>
            </a:r>
          </a:p>
        </p:txBody>
      </p:sp>
      <p:sp>
        <p:nvSpPr>
          <p:cNvPr id="3077" name="Rectangle 5"/>
          <p:cNvSpPr>
            <a:spLocks noGrp="1" noChangeArrowheads="1"/>
          </p:cNvSpPr>
          <p:nvPr>
            <p:ph type="body" idx="1"/>
          </p:nvPr>
        </p:nvSpPr>
        <p:spPr bwMode="auto">
          <a:xfrm>
            <a:off x="497972" y="990600"/>
            <a:ext cx="813593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CA" altLang="en-US" dirty="0" smtClean="0"/>
              <a:t>Click to edit Master text styles</a:t>
            </a:r>
          </a:p>
          <a:p>
            <a:pPr lvl="1"/>
            <a:r>
              <a:rPr lang="en-CA" altLang="en-US" dirty="0" smtClean="0"/>
              <a:t>Second level</a:t>
            </a:r>
          </a:p>
          <a:p>
            <a:pPr lvl="2"/>
            <a:r>
              <a:rPr lang="en-CA" altLang="en-US" dirty="0" smtClean="0"/>
              <a:t>Third level</a:t>
            </a:r>
          </a:p>
          <a:p>
            <a:pPr lvl="3"/>
            <a:r>
              <a:rPr lang="en-CA" altLang="en-US" dirty="0" smtClean="0"/>
              <a:t>Fourth level</a:t>
            </a:r>
          </a:p>
          <a:p>
            <a:pPr lvl="4"/>
            <a:r>
              <a:rPr lang="en-CA" altLang="en-US" dirty="0" smtClean="0"/>
              <a:t>Fifth level</a:t>
            </a:r>
          </a:p>
        </p:txBody>
      </p:sp>
      <p:sp>
        <p:nvSpPr>
          <p:cNvPr id="8" name="Rectangle 5"/>
          <p:cNvSpPr txBox="1">
            <a:spLocks noChangeArrowheads="1"/>
          </p:cNvSpPr>
          <p:nvPr/>
        </p:nvSpPr>
        <p:spPr bwMode="auto">
          <a:xfrm>
            <a:off x="357852" y="6508385"/>
            <a:ext cx="198760" cy="1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8380" rIns="0" bIns="0" numCol="1" anchor="t" anchorCtr="0" compatLnSpc="1">
            <a:prstTxWarp prst="textNoShape">
              <a:avLst/>
            </a:prstTxWarp>
            <a:spAutoFit/>
          </a:bodyPr>
          <a:lstStyle>
            <a:defPPr>
              <a:defRPr lang="en-US"/>
            </a:defPPr>
            <a:lvl1pPr algn="l" defTabSz="1042988" rtl="0" fontAlgn="base">
              <a:spcBef>
                <a:spcPct val="0"/>
              </a:spcBef>
              <a:spcAft>
                <a:spcPct val="0"/>
              </a:spcAft>
              <a:defRPr sz="8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fld id="{DE772D7A-59B7-4B0A-8C4B-B43329AEA75C}" type="slidenum">
              <a:rPr lang="en-US" smtClean="0">
                <a:solidFill>
                  <a:srgbClr val="000000"/>
                </a:solidFill>
              </a:rPr>
              <a:pPr/>
              <a:t>‹#›</a:t>
            </a:fld>
            <a:endParaRPr lang="en-US" dirty="0">
              <a:solidFill>
                <a:srgbClr val="000000"/>
              </a:solidFill>
            </a:endParaRPr>
          </a:p>
        </p:txBody>
      </p:sp>
      <p:sp>
        <p:nvSpPr>
          <p:cNvPr id="10" name="Footer Placeholder 4"/>
          <p:cNvSpPr txBox="1">
            <a:spLocks/>
          </p:cNvSpPr>
          <p:nvPr/>
        </p:nvSpPr>
        <p:spPr bwMode="auto">
          <a:xfrm>
            <a:off x="2780627" y="6464984"/>
            <a:ext cx="4040187" cy="21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4" tIns="45646" rIns="91294" bIns="45646" numCol="1" anchor="t" anchorCtr="0" compatLnSpc="1">
            <a:prstTxWarp prst="textNoShape">
              <a:avLst/>
            </a:prstTxWarp>
            <a:spAutoFit/>
          </a:bodyPr>
          <a:lstStyle>
            <a:defPPr>
              <a:defRPr lang="en-US"/>
            </a:defPPr>
            <a:lvl1pPr algn="l" defTabSz="1066800" rtl="0" fontAlgn="base">
              <a:spcBef>
                <a:spcPct val="0"/>
              </a:spcBef>
              <a:spcAft>
                <a:spcPct val="0"/>
              </a:spcAft>
              <a:defRPr sz="8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r>
              <a:rPr lang="en-CA" dirty="0" smtClean="0">
                <a:solidFill>
                  <a:srgbClr val="000000"/>
                </a:solidFill>
              </a:rPr>
              <a:t>NGO – Technology Practice Centre</a:t>
            </a:r>
            <a:endParaRPr lang="en-CA" dirty="0">
              <a:solidFill>
                <a:srgbClr val="000000"/>
              </a:solidFill>
            </a:endParaRPr>
          </a:p>
        </p:txBody>
      </p:sp>
      <p:sp>
        <p:nvSpPr>
          <p:cNvPr id="12" name="TextBox 11"/>
          <p:cNvSpPr txBox="1"/>
          <p:nvPr/>
        </p:nvSpPr>
        <p:spPr>
          <a:xfrm>
            <a:off x="6629400" y="6464968"/>
            <a:ext cx="2057400" cy="215310"/>
          </a:xfrm>
          <a:prstGeom prst="rect">
            <a:avLst/>
          </a:prstGeom>
          <a:noFill/>
        </p:spPr>
        <p:txBody>
          <a:bodyPr wrap="square" lIns="91308" tIns="45654" rIns="91308" bIns="45654" rtlCol="0">
            <a:spAutoFit/>
          </a:bodyPr>
          <a:lstStyle/>
          <a:p>
            <a:pPr algn="r" fontAlgn="base">
              <a:spcBef>
                <a:spcPct val="0"/>
              </a:spcBef>
              <a:spcAft>
                <a:spcPct val="0"/>
              </a:spcAft>
            </a:pPr>
            <a:r>
              <a:rPr lang="en-US" sz="800" dirty="0" smtClean="0">
                <a:solidFill>
                  <a:srgbClr val="002888">
                    <a:lumMod val="50000"/>
                  </a:srgbClr>
                </a:solidFill>
                <a:cs typeface="Arial" pitchFamily="34" charset="0"/>
              </a:rPr>
              <a:t>25-Jun-18</a:t>
            </a:r>
            <a:endParaRPr lang="en-US" sz="800" dirty="0">
              <a:solidFill>
                <a:srgbClr val="002888">
                  <a:lumMod val="50000"/>
                </a:srgbClr>
              </a:solidFill>
              <a:cs typeface="Arial" pitchFamily="34" charset="0"/>
            </a:endParaRPr>
          </a:p>
        </p:txBody>
      </p:sp>
    </p:spTree>
    <p:extLst>
      <p:ext uri="{BB962C8B-B14F-4D97-AF65-F5344CB8AC3E}">
        <p14:creationId xmlns:p14="http://schemas.microsoft.com/office/powerpoint/2010/main" val="1536532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9" r:id="rId7"/>
    <p:sldLayoutId id="2147483690" r:id="rId8"/>
  </p:sldLayoutIdLst>
  <p:hf hdr="0" dt="0"/>
  <p:txStyles>
    <p:title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p:titleStyle>
    <p:bodyStyle>
      <a:lvl1pPr marL="229860" indent="-22986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453378" indent="-221934" algn="l" rtl="0" eaLnBrk="0" fontAlgn="base" hangingPunct="0">
        <a:spcBef>
          <a:spcPct val="20000"/>
        </a:spcBef>
        <a:spcAft>
          <a:spcPct val="0"/>
        </a:spcAft>
        <a:buChar char="–"/>
        <a:defRPr sz="2000">
          <a:solidFill>
            <a:schemeClr val="tx1"/>
          </a:solidFill>
          <a:latin typeface="+mn-lt"/>
        </a:defRPr>
      </a:lvl2pPr>
      <a:lvl3pPr marL="683237" indent="-228276" algn="l" rtl="0" eaLnBrk="0" fontAlgn="base" hangingPunct="0">
        <a:spcBef>
          <a:spcPct val="20000"/>
        </a:spcBef>
        <a:spcAft>
          <a:spcPct val="0"/>
        </a:spcAft>
        <a:buFont typeface="Arial" pitchFamily="34" charset="0"/>
        <a:buChar char="–"/>
        <a:defRPr>
          <a:solidFill>
            <a:schemeClr val="tx1"/>
          </a:solidFill>
          <a:latin typeface="+mn-lt"/>
        </a:defRPr>
      </a:lvl3pPr>
      <a:lvl4pPr marL="905172" indent="-220349" algn="l" rtl="0" eaLnBrk="0" fontAlgn="base" hangingPunct="0">
        <a:spcBef>
          <a:spcPct val="20000"/>
        </a:spcBef>
        <a:spcAft>
          <a:spcPct val="0"/>
        </a:spcAft>
        <a:buChar char="–"/>
        <a:defRPr sz="1600">
          <a:solidFill>
            <a:schemeClr val="tx1"/>
          </a:solidFill>
          <a:latin typeface="+mn-lt"/>
        </a:defRPr>
      </a:lvl4pPr>
      <a:lvl5pPr marL="1142957" indent="-236202" algn="l" rtl="0" eaLnBrk="0" fontAlgn="base" hangingPunct="0">
        <a:spcBef>
          <a:spcPct val="20000"/>
        </a:spcBef>
        <a:spcAft>
          <a:spcPct val="0"/>
        </a:spcAft>
        <a:buFont typeface="Arial" pitchFamily="34" charset="0"/>
        <a:buChar char="–"/>
        <a:defRPr sz="1600">
          <a:solidFill>
            <a:schemeClr val="tx1"/>
          </a:solidFill>
          <a:latin typeface="+mn-lt"/>
        </a:defRPr>
      </a:lvl5pPr>
      <a:lvl6pPr marL="1599506" indent="-236202" algn="l" rtl="0" fontAlgn="base">
        <a:spcBef>
          <a:spcPct val="20000"/>
        </a:spcBef>
        <a:spcAft>
          <a:spcPct val="0"/>
        </a:spcAft>
        <a:buFont typeface="Arial" pitchFamily="34" charset="0"/>
        <a:buChar char="–"/>
        <a:defRPr sz="1600">
          <a:solidFill>
            <a:schemeClr val="tx1"/>
          </a:solidFill>
          <a:latin typeface="+mn-lt"/>
        </a:defRPr>
      </a:lvl6pPr>
      <a:lvl7pPr marL="2056053" indent="-236202" algn="l" rtl="0" fontAlgn="base">
        <a:spcBef>
          <a:spcPct val="20000"/>
        </a:spcBef>
        <a:spcAft>
          <a:spcPct val="0"/>
        </a:spcAft>
        <a:buFont typeface="Arial" pitchFamily="34" charset="0"/>
        <a:buChar char="–"/>
        <a:defRPr sz="1600">
          <a:solidFill>
            <a:schemeClr val="tx1"/>
          </a:solidFill>
          <a:latin typeface="+mn-lt"/>
        </a:defRPr>
      </a:lvl7pPr>
      <a:lvl8pPr marL="2512601" indent="-236202" algn="l" rtl="0" fontAlgn="base">
        <a:spcBef>
          <a:spcPct val="20000"/>
        </a:spcBef>
        <a:spcAft>
          <a:spcPct val="0"/>
        </a:spcAft>
        <a:buFont typeface="Arial" pitchFamily="34" charset="0"/>
        <a:buChar char="–"/>
        <a:defRPr sz="1600">
          <a:solidFill>
            <a:schemeClr val="tx1"/>
          </a:solidFill>
          <a:latin typeface="+mn-lt"/>
        </a:defRPr>
      </a:lvl8pPr>
      <a:lvl9pPr marL="2969152" indent="-236202" algn="l" rtl="0" fontAlgn="base">
        <a:spcBef>
          <a:spcPct val="20000"/>
        </a:spcBef>
        <a:spcAft>
          <a:spcPct val="0"/>
        </a:spcAft>
        <a:buFont typeface="Arial" pitchFamily="34" charset="0"/>
        <a:buChar char="–"/>
        <a:defRPr sz="1600">
          <a:solidFill>
            <a:schemeClr val="tx1"/>
          </a:solidFill>
          <a:latin typeface="+mn-lt"/>
        </a:defRPr>
      </a:lvl9pPr>
    </p:bodyStyle>
    <p:otherStyle>
      <a:defPPr>
        <a:defRPr lang="en-US"/>
      </a:defPPr>
      <a:lvl1pPr marL="0" algn="l" defTabSz="913096" rtl="0" eaLnBrk="1" latinLnBrk="0" hangingPunct="1">
        <a:defRPr sz="1800" kern="1200">
          <a:solidFill>
            <a:schemeClr val="tx1"/>
          </a:solidFill>
          <a:latin typeface="+mn-lt"/>
          <a:ea typeface="+mn-ea"/>
          <a:cs typeface="+mn-cs"/>
        </a:defRPr>
      </a:lvl1pPr>
      <a:lvl2pPr marL="456546" algn="l" defTabSz="913096" rtl="0" eaLnBrk="1" latinLnBrk="0" hangingPunct="1">
        <a:defRPr sz="1800" kern="1200">
          <a:solidFill>
            <a:schemeClr val="tx1"/>
          </a:solidFill>
          <a:latin typeface="+mn-lt"/>
          <a:ea typeface="+mn-ea"/>
          <a:cs typeface="+mn-cs"/>
        </a:defRPr>
      </a:lvl2pPr>
      <a:lvl3pPr marL="913096" algn="l" defTabSz="913096" rtl="0" eaLnBrk="1" latinLnBrk="0" hangingPunct="1">
        <a:defRPr sz="1800" kern="1200">
          <a:solidFill>
            <a:schemeClr val="tx1"/>
          </a:solidFill>
          <a:latin typeface="+mn-lt"/>
          <a:ea typeface="+mn-ea"/>
          <a:cs typeface="+mn-cs"/>
        </a:defRPr>
      </a:lvl3pPr>
      <a:lvl4pPr marL="1369640" algn="l" defTabSz="913096" rtl="0" eaLnBrk="1" latinLnBrk="0" hangingPunct="1">
        <a:defRPr sz="1800" kern="1200">
          <a:solidFill>
            <a:schemeClr val="tx1"/>
          </a:solidFill>
          <a:latin typeface="+mn-lt"/>
          <a:ea typeface="+mn-ea"/>
          <a:cs typeface="+mn-cs"/>
        </a:defRPr>
      </a:lvl4pPr>
      <a:lvl5pPr marL="1826192" algn="l" defTabSz="913096" rtl="0" eaLnBrk="1" latinLnBrk="0" hangingPunct="1">
        <a:defRPr sz="1800" kern="1200">
          <a:solidFill>
            <a:schemeClr val="tx1"/>
          </a:solidFill>
          <a:latin typeface="+mn-lt"/>
          <a:ea typeface="+mn-ea"/>
          <a:cs typeface="+mn-cs"/>
        </a:defRPr>
      </a:lvl5pPr>
      <a:lvl6pPr marL="2282742" algn="l" defTabSz="913096" rtl="0" eaLnBrk="1" latinLnBrk="0" hangingPunct="1">
        <a:defRPr sz="1800" kern="1200">
          <a:solidFill>
            <a:schemeClr val="tx1"/>
          </a:solidFill>
          <a:latin typeface="+mn-lt"/>
          <a:ea typeface="+mn-ea"/>
          <a:cs typeface="+mn-cs"/>
        </a:defRPr>
      </a:lvl6pPr>
      <a:lvl7pPr marL="2739290" algn="l" defTabSz="913096" rtl="0" eaLnBrk="1" latinLnBrk="0" hangingPunct="1">
        <a:defRPr sz="1800" kern="1200">
          <a:solidFill>
            <a:schemeClr val="tx1"/>
          </a:solidFill>
          <a:latin typeface="+mn-lt"/>
          <a:ea typeface="+mn-ea"/>
          <a:cs typeface="+mn-cs"/>
        </a:defRPr>
      </a:lvl7pPr>
      <a:lvl8pPr marL="3195840" algn="l" defTabSz="913096" rtl="0" eaLnBrk="1" latinLnBrk="0" hangingPunct="1">
        <a:defRPr sz="1800" kern="1200">
          <a:solidFill>
            <a:schemeClr val="tx1"/>
          </a:solidFill>
          <a:latin typeface="+mn-lt"/>
          <a:ea typeface="+mn-ea"/>
          <a:cs typeface="+mn-cs"/>
        </a:defRPr>
      </a:lvl8pPr>
      <a:lvl9pPr marL="3652389" algn="l" defTabSz="9130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collab.fg.rbc.com/team/H34_robotics/NGO%20Technology%20Community/Guidelines%20and%20Fact%20Sheets/Robotic%20User%20IDs%20Request%20Guideline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connect.fg.rbc.com/groups/software-management-delivery-servic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hsp-prod.fg.rbc.com/subscriptions.a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lil.devfg.rbc.com/lil/s6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lil.devfg.rbc.com/lil/s64"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rbcgithub.fg.rbc.com/TG10/BluePris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lil.devfg.rbc.com/lil/rz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cagevsu01.saifg.rbc.com\uye0$\myHandInstalls\Catalog.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file:///\\cagevsd01.devfg.rbc.com\uye0$\myHandInstalls\Catalog.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collab.fg.rbc.com/team/H34_robotics/NGO%20Technology%20Community/Guidelines%20and%20Fact%20Sheets/EY%20RBC%20Best%20Practices%20and%20Pitfalls.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pcollab.fg.rbc.com/team/H34_robotics/NGO%20Technology%20Community/Guidelines%20and%20Fact%20Sheets/Forms/AllItems.aspx" TargetMode="External"/><Relationship Id="rId4" Type="http://schemas.openxmlformats.org/officeDocument/2006/relationships/hyperlink" Target="http://spcollab.fg.rbc.com/team/H34_robotics/NGO%20Technology%20Community/Guidelines%20and%20Fact%20Sheets/Blue%20Prism%20Robotics%20Development%20Best%20Practices%20v7.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cademy.pega.com/search?f%5b0%5d=product_area:Robotics%20%26%20Intelligenc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collab.fg.rbc.com/team/H34_robotics/NGO%20Technology%20Community/Guidelines%20and%20Fact%20Sheets/RPA%20and%20RDA%20Lessons%20Learned.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pcollab.fg.rbc.com/team/H34_robotics/NGO%20Technology%20Community/Guidelines%20and%20Fact%20Sheets/Forms/AllItems.aspx"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pcollab.fg.rbc.com/team/H34_robotics/NGO%20Technology%20Community/Technology%20Community%20Forum/Forms/AllItems.aspx?RootFolder=/team/H34_robotics/NGO%20Technology%20Community/Technology%20Community%20Forum/2017%2012Dec%2004&amp;FolderCTID=0x012000714795B8124F384489590BC4895310F4&amp;View=%7b3672238B-44C6-49F2-9307-CDC023BC94C0%7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pcollab.fg.rbc.com/team/H34_robotics/NGO%20Technology%20Community/Technology%20Community%20Forum/Forms/AllItems.aspx?RootFolder=/team/H34_robotics/NGO%20Technology%20Community/Technology%20Community%20Forum/2017%2012Dec%2004&amp;FolderCTID=0x012000714795B8124F384489590BC4895310F4&amp;View=%7b3672238B-44C6-49F2-9307-CDC023BC94C0%7d&amp;InitialTabId=Ribbon.Document&amp;VisibilityContext=WSSTabPersistenc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pcollab.fg.rbc.com/team/H34_robotics/NGO%20Technology%20Community/Blue%20Prism/Blue%20Prism%20Development%20v%204.2%20and%20V%205s/Blue%20Prism%20-%20Solution%20Design%20Overview.p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spcollab.fg.rbc.com/team/H34_robotics/NGO%20Technology%20Community/Guidelines%20and%20Fact%20Sheets/Peer%20Review%20Checklist%20V2.1.xltm" TargetMode="External"/><Relationship Id="rId5" Type="http://schemas.openxmlformats.org/officeDocument/2006/relationships/hyperlink" Target="https://spcollab.fg.rbc.com/team/H34_robotics/NGO%20Technology%20Community/Blue%20Prism/Blue%20Prism%20Development%20v%204.2%20and%20V%205s/Blue%20Prism%20-%20Development%20Best%20Practice.pdf" TargetMode="External"/><Relationship Id="rId4" Type="http://schemas.openxmlformats.org/officeDocument/2006/relationships/hyperlink" Target="https://spcollab.fg.rbc.com/team/H34_robotics/NGO%20Technology%20Community/Blue%20Prism/Blue%20Prism%20Development%20v%204.2%20and%20V%205s/Object%20Design%20Guide.pdf"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s://connect.fg.rbc.com/docs/DOC-623342"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connect.fg.rbc.com/groups/sharepoint-2013-upgrade" TargetMode="External"/><Relationship Id="rId4" Type="http://schemas.openxmlformats.org/officeDocument/2006/relationships/hyperlink" Target="https://connect.fg.rbc.com/docs/DOC-684975"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pcollab.fg.rbc.com/team/H34_robotics/NGO%20Technology%20Community/Guidelines%20and%20Fact%20Sheets/RPA%20Security%20Exemption%20Request%20Guidelines.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hsp-prod.fg.rbc.com/subscriptions.action?show=view&amp;id=2"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connect.fg.rbc.com/groups/software-management-delivery-servic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dlookup.saifg.rbc.com/app/" TargetMode="External"/><Relationship Id="rId2" Type="http://schemas.openxmlformats.org/officeDocument/2006/relationships/hyperlink" Target="http://adlookup.fg.rbc.com/app/" TargetMode="External"/><Relationship Id="rId1" Type="http://schemas.openxmlformats.org/officeDocument/2006/relationships/slideLayout" Target="../slideLayouts/slideLayout2.xml"/><Relationship Id="rId4" Type="http://schemas.openxmlformats.org/officeDocument/2006/relationships/hyperlink" Target="http://adlookup.devfg.rbc.com/ap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collab.fg.rbc.com/team/H34_robotics/NGO%20Technology%20Community/Guidelines%20and%20Fact%20Sheets/Robitics%20DevOps%20Command%20Line%20Tool.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382000" cy="1447800"/>
          </a:xfrm>
        </p:spPr>
        <p:txBody>
          <a:bodyPr/>
          <a:lstStyle/>
          <a:p>
            <a:r>
              <a:rPr lang="en-US" sz="2000" b="1" dirty="0"/>
              <a:t>Next Generation Optimization (NGO) - Technology Practice Center</a:t>
            </a:r>
            <a:br>
              <a:rPr lang="en-US" sz="2000" b="1" dirty="0"/>
            </a:br>
            <a:r>
              <a:rPr lang="en-US" sz="2000" b="1" dirty="0"/>
              <a:t/>
            </a:r>
            <a:br>
              <a:rPr lang="en-US" sz="2000" b="1" dirty="0"/>
            </a:br>
            <a:r>
              <a:rPr lang="en-US" sz="2000" b="1" dirty="0"/>
              <a:t>Technology Community Forum</a:t>
            </a:r>
          </a:p>
        </p:txBody>
      </p:sp>
      <p:sp>
        <p:nvSpPr>
          <p:cNvPr id="3" name="Subtitle 2"/>
          <p:cNvSpPr>
            <a:spLocks noGrp="1"/>
          </p:cNvSpPr>
          <p:nvPr>
            <p:ph type="subTitle" idx="1"/>
          </p:nvPr>
        </p:nvSpPr>
        <p:spPr>
          <a:xfrm>
            <a:off x="533400" y="2590808"/>
            <a:ext cx="7924800" cy="447675"/>
          </a:xfrm>
        </p:spPr>
        <p:txBody>
          <a:bodyPr/>
          <a:lstStyle/>
          <a:p>
            <a:endParaRPr lang="en-CA" sz="1400" dirty="0"/>
          </a:p>
          <a:p>
            <a:r>
              <a:rPr lang="en-CA" sz="1400" dirty="0" smtClean="0"/>
              <a:t>Date: June 25, 2018</a:t>
            </a:r>
            <a:endParaRPr lang="en-US" sz="1400" dirty="0"/>
          </a:p>
        </p:txBody>
      </p:sp>
    </p:spTree>
    <p:extLst>
      <p:ext uri="{BB962C8B-B14F-4D97-AF65-F5344CB8AC3E}">
        <p14:creationId xmlns:p14="http://schemas.microsoft.com/office/powerpoint/2010/main" val="4185389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latin typeface="+mj-lt"/>
                <a:ea typeface="+mj-ea"/>
                <a:cs typeface="+mj-cs"/>
              </a:rPr>
              <a:t>Next Generation </a:t>
            </a:r>
            <a:r>
              <a:rPr lang="en-US" sz="2000" b="1" dirty="0"/>
              <a:t>Optimization (NGO) </a:t>
            </a:r>
            <a:r>
              <a:rPr lang="en-US" sz="2000" b="1" dirty="0" smtClean="0">
                <a:latin typeface="+mj-lt"/>
                <a:ea typeface="+mj-ea"/>
                <a:cs typeface="+mj-cs"/>
              </a:rPr>
              <a:t>- </a:t>
            </a:r>
            <a:r>
              <a:rPr lang="en-US" sz="2000" b="1" dirty="0">
                <a:latin typeface="+mj-lt"/>
                <a:ea typeface="+mj-ea"/>
                <a:cs typeface="+mj-cs"/>
              </a:rPr>
              <a:t>Technology Practice Centre</a:t>
            </a:r>
          </a:p>
          <a:p>
            <a:pPr defTabSz="913096">
              <a:defRPr/>
            </a:pPr>
            <a:r>
              <a:rPr lang="en-US" sz="2000" b="1" dirty="0" err="1">
                <a:latin typeface="+mj-lt"/>
                <a:ea typeface="+mj-ea"/>
                <a:cs typeface="+mj-cs"/>
              </a:rPr>
              <a:t>Nutanix</a:t>
            </a:r>
            <a:r>
              <a:rPr lang="en-US" sz="2000" b="1" dirty="0">
                <a:latin typeface="+mj-lt"/>
                <a:ea typeface="+mj-ea"/>
                <a:cs typeface="+mj-cs"/>
              </a:rPr>
              <a:t> Wave 1 Migration Tasks</a:t>
            </a:r>
          </a:p>
        </p:txBody>
      </p:sp>
      <p:sp>
        <p:nvSpPr>
          <p:cNvPr id="6" name="TextBox 5"/>
          <p:cNvSpPr txBox="1"/>
          <p:nvPr/>
        </p:nvSpPr>
        <p:spPr>
          <a:xfrm>
            <a:off x="228600" y="810161"/>
            <a:ext cx="7381636" cy="1323439"/>
          </a:xfrm>
          <a:prstGeom prst="rect">
            <a:avLst/>
          </a:prstGeom>
          <a:noFill/>
        </p:spPr>
        <p:txBody>
          <a:bodyPr wrap="none" rtlCol="0">
            <a:spAutoFit/>
          </a:bodyPr>
          <a:lstStyle/>
          <a:p>
            <a:r>
              <a:rPr lang="en-US" sz="1600" b="1" dirty="0" smtClean="0"/>
              <a:t>Migrate to </a:t>
            </a:r>
            <a:r>
              <a:rPr lang="en-US" sz="1600" b="1" dirty="0" err="1" smtClean="0"/>
              <a:t>Nutanix</a:t>
            </a:r>
            <a:r>
              <a:rPr lang="en-US" sz="1600" b="1" dirty="0" smtClean="0"/>
              <a:t> VM – Wave 1 (initial 50 VMs)</a:t>
            </a:r>
          </a:p>
          <a:p>
            <a:pPr marL="285750" indent="-285750">
              <a:buFont typeface="Arial" panose="020B0604020202020204" pitchFamily="34" charset="0"/>
              <a:buChar char="•"/>
            </a:pPr>
            <a:r>
              <a:rPr lang="en-US" sz="1600" dirty="0"/>
              <a:t>Initial 50 VM’s split between team to validate </a:t>
            </a:r>
            <a:r>
              <a:rPr lang="en-US" sz="1600" dirty="0" smtClean="0"/>
              <a:t>environment - Complete</a:t>
            </a:r>
          </a:p>
          <a:p>
            <a:pPr marL="285750" indent="-285750">
              <a:buFont typeface="Arial" panose="020B0604020202020204" pitchFamily="34" charset="0"/>
              <a:buChar char="•"/>
            </a:pPr>
            <a:r>
              <a:rPr lang="en-US" sz="1600" dirty="0"/>
              <a:t>T</a:t>
            </a:r>
            <a:r>
              <a:rPr lang="en-US" sz="1600" dirty="0" smtClean="0"/>
              <a:t>otal of 128 VMs built </a:t>
            </a:r>
          </a:p>
          <a:p>
            <a:r>
              <a:rPr lang="en-US" sz="1600" dirty="0"/>
              <a:t> </a:t>
            </a:r>
            <a:r>
              <a:rPr lang="en-US" sz="1600" dirty="0" smtClean="0"/>
              <a:t>    - 128 built, 88</a:t>
            </a:r>
            <a:r>
              <a:rPr lang="en-US" sz="1600" dirty="0" smtClean="0">
                <a:solidFill>
                  <a:srgbClr val="FF0000"/>
                </a:solidFill>
              </a:rPr>
              <a:t> </a:t>
            </a:r>
            <a:r>
              <a:rPr lang="en-US" sz="1600" dirty="0" smtClean="0"/>
              <a:t>released with sizing assessments </a:t>
            </a:r>
            <a:r>
              <a:rPr lang="en-US" sz="1600" dirty="0"/>
              <a:t>by </a:t>
            </a:r>
            <a:r>
              <a:rPr lang="en-US" sz="1600" dirty="0" smtClean="0"/>
              <a:t>GTI to be finalized</a:t>
            </a:r>
            <a:endParaRPr lang="en-US" sz="1600" dirty="0"/>
          </a:p>
          <a:p>
            <a:pPr marL="285750" indent="-285750">
              <a:buFont typeface="Arial" panose="020B0604020202020204" pitchFamily="34" charset="0"/>
              <a:buChar char="•"/>
            </a:pPr>
            <a:r>
              <a:rPr lang="en-US" sz="1600" dirty="0"/>
              <a:t>IT Partner </a:t>
            </a:r>
            <a:r>
              <a:rPr lang="en-US" sz="1600" dirty="0" smtClean="0"/>
              <a:t>Responsible </a:t>
            </a:r>
            <a:r>
              <a:rPr lang="en-US" sz="1600" dirty="0"/>
              <a:t>for Migration to the new VM on </a:t>
            </a:r>
            <a:r>
              <a:rPr lang="en-US" sz="1600" dirty="0" err="1"/>
              <a:t>Nutanix</a:t>
            </a:r>
            <a:r>
              <a:rPr lang="en-US" sz="1600" dirty="0"/>
              <a:t> </a:t>
            </a:r>
            <a:r>
              <a:rPr lang="en-US" sz="1600" dirty="0" smtClean="0"/>
              <a:t>Environment</a:t>
            </a:r>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3107416438"/>
              </p:ext>
            </p:extLst>
          </p:nvPr>
        </p:nvGraphicFramePr>
        <p:xfrm>
          <a:off x="304800" y="2209800"/>
          <a:ext cx="8648516" cy="4130040"/>
        </p:xfrm>
        <a:graphic>
          <a:graphicData uri="http://schemas.openxmlformats.org/drawingml/2006/table">
            <a:tbl>
              <a:tblPr>
                <a:tableStyleId>{5C22544A-7EE6-4342-B048-85BDC9FD1C3A}</a:tableStyleId>
              </a:tblPr>
              <a:tblGrid>
                <a:gridCol w="342715"/>
                <a:gridCol w="4305485"/>
                <a:gridCol w="1295400"/>
                <a:gridCol w="990600"/>
                <a:gridCol w="838200"/>
                <a:gridCol w="876116"/>
              </a:tblGrid>
              <a:tr h="323499">
                <a:tc>
                  <a:txBody>
                    <a:bodyPr/>
                    <a:lstStyle/>
                    <a:p>
                      <a:pPr algn="l" fontAlgn="t"/>
                      <a:endParaRPr lang="en-US" sz="1200" b="1"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fontAlgn="t"/>
                      <a:r>
                        <a:rPr lang="en-US" sz="1200" u="none" strike="noStrike" dirty="0">
                          <a:effectLst/>
                          <a:latin typeface="+mn-lt"/>
                        </a:rPr>
                        <a:t>Task</a:t>
                      </a:r>
                      <a:endParaRPr lang="en-US" sz="1200" b="1"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fontAlgn="t"/>
                      <a:r>
                        <a:rPr lang="en-US" sz="1200" u="none" strike="noStrike" dirty="0">
                          <a:effectLst/>
                          <a:latin typeface="+mn-lt"/>
                        </a:rPr>
                        <a:t>Owner</a:t>
                      </a:r>
                      <a:endParaRPr lang="en-US" sz="1200" b="1"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fontAlgn="t"/>
                      <a:r>
                        <a:rPr lang="en-US" sz="1200" u="none" strike="noStrike" dirty="0">
                          <a:effectLst/>
                          <a:latin typeface="+mn-lt"/>
                        </a:rPr>
                        <a:t>Start Date</a:t>
                      </a:r>
                      <a:endParaRPr lang="en-US" sz="1200" b="1"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fontAlgn="t"/>
                      <a:r>
                        <a:rPr lang="en-US" sz="1200" u="none" strike="noStrike">
                          <a:effectLst/>
                          <a:latin typeface="+mn-lt"/>
                        </a:rPr>
                        <a:t>End Date</a:t>
                      </a:r>
                      <a:endParaRPr lang="en-US" sz="1200" b="1" i="0" u="none" strike="noStrike">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fontAlgn="t"/>
                      <a:r>
                        <a:rPr lang="en-US" sz="1200" u="none" strike="noStrike" kern="1200" dirty="0" smtClean="0">
                          <a:solidFill>
                            <a:schemeClr val="dk1"/>
                          </a:solidFill>
                          <a:effectLst/>
                          <a:latin typeface="+mn-lt"/>
                          <a:ea typeface="+mn-ea"/>
                          <a:cs typeface="+mn-cs"/>
                        </a:rPr>
                        <a:t>Status</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514701">
                <a:tc>
                  <a:txBody>
                    <a:bodyPr/>
                    <a:lstStyle/>
                    <a:p>
                      <a:pPr algn="ctr" fontAlgn="t"/>
                      <a:r>
                        <a:rPr lang="en-US" sz="1200" u="none" strike="noStrike" kern="1200" dirty="0" smtClean="0">
                          <a:solidFill>
                            <a:schemeClr val="dk1"/>
                          </a:solidFill>
                          <a:effectLst/>
                          <a:latin typeface="+mn-lt"/>
                          <a:ea typeface="+mn-ea"/>
                          <a:cs typeface="+mn-cs"/>
                        </a:rPr>
                        <a:t>M1</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dirty="0" smtClean="0">
                          <a:latin typeface="+mn-lt"/>
                        </a:rPr>
                        <a:t>Provide profiles, domains and environments (DEV/SAI/PROD) for VM’s to be built for</a:t>
                      </a:r>
                      <a:r>
                        <a:rPr lang="en-US" sz="1200" baseline="0" dirty="0" smtClean="0">
                          <a:latin typeface="+mn-lt"/>
                        </a:rPr>
                        <a:t> Wave 1</a:t>
                      </a:r>
                      <a:endParaRPr lang="en-US" sz="1200" dirty="0" smtClean="0">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3096" rtl="0" eaLnBrk="1" fontAlgn="t" latinLnBrk="0" hangingPunct="1">
                        <a:lnSpc>
                          <a:spcPct val="100000"/>
                        </a:lnSpc>
                        <a:spcBef>
                          <a:spcPts val="0"/>
                        </a:spcBef>
                        <a:spcAft>
                          <a:spcPts val="0"/>
                        </a:spcAft>
                        <a:buClrTx/>
                        <a:buSzTx/>
                        <a:buFontTx/>
                        <a:buNone/>
                        <a:tabLst/>
                        <a:defRPr/>
                      </a:pPr>
                      <a:r>
                        <a:rPr lang="en-US" sz="1200" u="none" strike="noStrike" dirty="0" smtClean="0">
                          <a:effectLst/>
                          <a:latin typeface="+mn-lt"/>
                        </a:rPr>
                        <a:t>LOB IT Teams</a:t>
                      </a:r>
                      <a:endParaRPr lang="en-US" sz="1200" b="0" i="0" u="none" strike="noStrike" dirty="0" smtClean="0">
                        <a:solidFill>
                          <a:srgbClr val="000000"/>
                        </a:solidFill>
                        <a:effectLst/>
                        <a:latin typeface="+mn-lt"/>
                      </a:endParaRPr>
                    </a:p>
                    <a:p>
                      <a:pPr algn="ctr" fontAlgn="t"/>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3096" rtl="0" eaLnBrk="1" fontAlgn="t" latinLnBrk="0" hangingPunct="1"/>
                      <a:r>
                        <a:rPr lang="en-US" sz="1200" u="none" strike="noStrike" kern="1200" baseline="0" dirty="0" smtClean="0">
                          <a:solidFill>
                            <a:schemeClr val="dk1"/>
                          </a:solidFill>
                          <a:effectLst/>
                          <a:latin typeface="+mn-lt"/>
                          <a:ea typeface="+mn-ea"/>
                          <a:cs typeface="+mn-cs"/>
                        </a:rPr>
                        <a:t>Jan 15/18</a:t>
                      </a:r>
                      <a:endParaRPr lang="en-US" sz="1200" u="none" strike="noStrike" kern="1200" baseline="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kern="1200" dirty="0" smtClean="0">
                          <a:solidFill>
                            <a:schemeClr val="dk1"/>
                          </a:solidFill>
                          <a:effectLst/>
                          <a:latin typeface="+mn-lt"/>
                          <a:ea typeface="+mn-ea"/>
                          <a:cs typeface="+mn-cs"/>
                        </a:rPr>
                        <a:t>Jan 26/18</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kern="1200" dirty="0" smtClean="0">
                          <a:solidFill>
                            <a:schemeClr val="dk1"/>
                          </a:solidFill>
                          <a:effectLst/>
                          <a:latin typeface="+mn-lt"/>
                          <a:ea typeface="+mn-ea"/>
                          <a:cs typeface="+mn-cs"/>
                        </a:rPr>
                        <a:t>Complete</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lgn="ctr" fontAlgn="t"/>
                      <a:r>
                        <a:rPr lang="en-US" sz="1200" u="none" strike="noStrike" kern="1200" dirty="0" smtClean="0">
                          <a:solidFill>
                            <a:schemeClr val="dk1"/>
                          </a:solidFill>
                          <a:effectLst/>
                          <a:latin typeface="+mn-lt"/>
                          <a:ea typeface="+mn-ea"/>
                          <a:cs typeface="+mn-cs"/>
                        </a:rPr>
                        <a:t>M2</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smtClean="0">
                          <a:effectLst/>
                          <a:latin typeface="+mn-lt"/>
                        </a:rPr>
                        <a:t>Provide Support User IDs to Rob Hough that will be given access to </a:t>
                      </a:r>
                      <a:r>
                        <a:rPr lang="en-US" sz="1200" u="none" strike="noStrike" dirty="0" err="1" smtClean="0">
                          <a:effectLst/>
                          <a:latin typeface="+mn-lt"/>
                        </a:rPr>
                        <a:t>Nutanix</a:t>
                      </a:r>
                      <a:r>
                        <a:rPr lang="en-US" sz="1200" u="none" strike="noStrike" dirty="0" smtClean="0">
                          <a:effectLst/>
                          <a:latin typeface="+mn-lt"/>
                        </a:rPr>
                        <a:t> portal  </a:t>
                      </a:r>
                      <a:r>
                        <a:rPr lang="en-US" sz="1200" u="none" strike="noStrike" kern="1200" dirty="0" smtClean="0">
                          <a:solidFill>
                            <a:schemeClr val="dk1"/>
                          </a:solidFill>
                          <a:effectLst/>
                          <a:latin typeface="+mn-lt"/>
                          <a:ea typeface="+mn-ea"/>
                          <a:cs typeface="+mn-cs"/>
                        </a:rPr>
                        <a:t>(May use existing groups)</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latin typeface="+mn-lt"/>
                        </a:rPr>
                        <a:t>LOB IT Teams</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3096" rtl="0" eaLnBrk="1" fontAlgn="t" latinLnBrk="0" hangingPunct="1"/>
                      <a:r>
                        <a:rPr lang="en-US" sz="1200" u="none" strike="noStrike" kern="1200" baseline="0" dirty="0" smtClean="0">
                          <a:solidFill>
                            <a:schemeClr val="dk1"/>
                          </a:solidFill>
                          <a:effectLst/>
                          <a:latin typeface="+mn-lt"/>
                          <a:ea typeface="+mn-ea"/>
                          <a:cs typeface="+mn-cs"/>
                        </a:rPr>
                        <a:t>Jan 29/18</a:t>
                      </a:r>
                      <a:endParaRPr lang="en-US" sz="1200" u="none" strike="noStrike" kern="1200" baseline="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baseline="0" dirty="0" smtClean="0">
                          <a:effectLst/>
                          <a:latin typeface="+mn-lt"/>
                        </a:rPr>
                        <a:t>Mar 07/18</a:t>
                      </a:r>
                    </a:p>
                    <a:p>
                      <a:pPr algn="l" fontAlgn="t"/>
                      <a:r>
                        <a:rPr lang="en-US" sz="1200" u="none" strike="sngStrike" baseline="0" dirty="0" smtClean="0">
                          <a:effectLst/>
                          <a:latin typeface="+mn-lt"/>
                        </a:rPr>
                        <a:t>Feb 15-18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kern="1200" dirty="0" smtClean="0">
                          <a:solidFill>
                            <a:schemeClr val="dk1"/>
                          </a:solidFill>
                          <a:effectLst/>
                          <a:latin typeface="+mn-lt"/>
                          <a:ea typeface="+mn-ea"/>
                          <a:cs typeface="+mn-cs"/>
                        </a:rPr>
                        <a:t>Complete</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fontAlgn="t"/>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Build out of 50 VMs </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kern="1200" dirty="0" smtClean="0">
                          <a:solidFill>
                            <a:schemeClr val="dk1"/>
                          </a:solidFill>
                          <a:effectLst/>
                          <a:latin typeface="+mn-lt"/>
                          <a:ea typeface="+mn-ea"/>
                          <a:cs typeface="+mn-cs"/>
                        </a:rPr>
                        <a:t>Rob Hough</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3096" rtl="0" eaLnBrk="1" fontAlgn="t" latinLnBrk="0" hangingPunct="1"/>
                      <a:r>
                        <a:rPr lang="en-US" sz="1200" u="none" strike="noStrike" kern="1200" baseline="0" dirty="0" smtClean="0">
                          <a:solidFill>
                            <a:schemeClr val="dk1"/>
                          </a:solidFill>
                          <a:effectLst/>
                          <a:latin typeface="+mn-lt"/>
                          <a:ea typeface="+mn-ea"/>
                          <a:cs typeface="+mn-cs"/>
                        </a:rPr>
                        <a:t>Jan 15/18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Mar 16/18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kern="1200" dirty="0" smtClean="0">
                          <a:solidFill>
                            <a:schemeClr val="dk1"/>
                          </a:solidFill>
                          <a:effectLst/>
                          <a:latin typeface="+mn-lt"/>
                          <a:ea typeface="+mn-ea"/>
                          <a:cs typeface="+mn-cs"/>
                        </a:rPr>
                        <a:t>Complete</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lgn="ctr" fontAlgn="t"/>
                      <a:r>
                        <a:rPr lang="en-US" sz="1200" b="0" u="none" strike="noStrike" kern="1200" dirty="0" smtClean="0">
                          <a:solidFill>
                            <a:schemeClr val="dk1"/>
                          </a:solidFill>
                          <a:effectLst/>
                          <a:latin typeface="+mn-lt"/>
                          <a:ea typeface="+mn-ea"/>
                          <a:cs typeface="+mn-cs"/>
                        </a:rPr>
                        <a:t>M3</a:t>
                      </a:r>
                      <a:endParaRPr lang="en-US" sz="1200" b="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Add initial </a:t>
                      </a:r>
                      <a:r>
                        <a:rPr lang="en-US" sz="1200" u="none" strike="noStrike" kern="1200" dirty="0" err="1" smtClean="0">
                          <a:solidFill>
                            <a:schemeClr val="dk1"/>
                          </a:solidFill>
                          <a:effectLst/>
                          <a:latin typeface="+mn-lt"/>
                          <a:ea typeface="+mn-ea"/>
                          <a:cs typeface="+mn-cs"/>
                        </a:rPr>
                        <a:t>Nutanix</a:t>
                      </a:r>
                      <a:r>
                        <a:rPr lang="en-US" sz="1200" u="none" strike="noStrike" kern="1200" dirty="0" smtClean="0">
                          <a:solidFill>
                            <a:schemeClr val="dk1"/>
                          </a:solidFill>
                          <a:effectLst/>
                          <a:latin typeface="+mn-lt"/>
                          <a:ea typeface="+mn-ea"/>
                          <a:cs typeface="+mn-cs"/>
                        </a:rPr>
                        <a:t> VM's to GPO and SCCM Tool AD groups –</a:t>
                      </a:r>
                      <a:r>
                        <a:rPr lang="en-US" sz="1200" u="none" strike="noStrike" kern="1200" baseline="0" dirty="0" smtClean="0">
                          <a:solidFill>
                            <a:schemeClr val="dk1"/>
                          </a:solidFill>
                          <a:effectLst/>
                          <a:latin typeface="+mn-lt"/>
                          <a:ea typeface="+mn-ea"/>
                          <a:cs typeface="+mn-cs"/>
                        </a:rPr>
                        <a:t> DEV/SAI</a:t>
                      </a:r>
                      <a:endParaRPr lang="en-US" sz="1200" u="none" strike="noStrike" kern="1200" dirty="0" smtClean="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LOB IT Teams</a:t>
                      </a:r>
                    </a:p>
                    <a:p>
                      <a:pPr algn="ctr" fontAlgn="t"/>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3096" rtl="0" eaLnBrk="1" fontAlgn="t" latinLnBrk="0" hangingPunct="1"/>
                      <a:r>
                        <a:rPr lang="en-US" sz="1200" u="none" strike="noStrike" kern="1200" baseline="0" dirty="0" smtClean="0">
                          <a:solidFill>
                            <a:schemeClr val="tx1"/>
                          </a:solidFill>
                          <a:effectLst/>
                          <a:latin typeface="+mn-lt"/>
                          <a:ea typeface="+mn-ea"/>
                          <a:cs typeface="+mn-cs"/>
                        </a:rPr>
                        <a:t>Mar 14/18</a:t>
                      </a:r>
                    </a:p>
                    <a:p>
                      <a:pPr marL="0" algn="l" defTabSz="913096" rtl="0" eaLnBrk="1" fontAlgn="t" latinLnBrk="0" hangingPunct="1"/>
                      <a:r>
                        <a:rPr lang="en-US" sz="1200" u="none" strike="sngStrike" kern="1200" baseline="0" dirty="0" smtClean="0">
                          <a:solidFill>
                            <a:schemeClr val="tx1"/>
                          </a:solidFill>
                          <a:effectLst/>
                          <a:latin typeface="+mn-lt"/>
                          <a:ea typeface="+mn-ea"/>
                          <a:cs typeface="+mn-cs"/>
                        </a:rPr>
                        <a:t>Mar 12/18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3096" rtl="0" eaLnBrk="1" fontAlgn="t" latinLnBrk="0" hangingPunct="1"/>
                      <a:r>
                        <a:rPr lang="en-US" sz="1200" u="none" strike="noStrike" kern="1200" baseline="0" dirty="0" smtClean="0">
                          <a:solidFill>
                            <a:schemeClr val="tx1"/>
                          </a:solidFill>
                          <a:effectLst/>
                          <a:latin typeface="+mn-lt"/>
                          <a:ea typeface="+mn-ea"/>
                          <a:cs typeface="+mn-cs"/>
                        </a:rPr>
                        <a:t>Apr 20/18</a:t>
                      </a:r>
                    </a:p>
                    <a:p>
                      <a:pPr marL="0" algn="l" defTabSz="913096" rtl="0" eaLnBrk="1" fontAlgn="t" latinLnBrk="0" hangingPunct="1"/>
                      <a:r>
                        <a:rPr lang="en-US" sz="1200" u="none" strike="sngStrike" kern="1200" baseline="0" dirty="0" smtClean="0">
                          <a:solidFill>
                            <a:schemeClr val="tx1"/>
                          </a:solidFill>
                          <a:effectLst/>
                          <a:latin typeface="+mn-lt"/>
                          <a:ea typeface="+mn-ea"/>
                          <a:cs typeface="+mn-cs"/>
                        </a:rPr>
                        <a:t>Mar 16/18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kern="1200" dirty="0" smtClean="0">
                          <a:solidFill>
                            <a:schemeClr val="dk1"/>
                          </a:solidFill>
                          <a:effectLst/>
                          <a:latin typeface="+mn-lt"/>
                          <a:ea typeface="+mn-ea"/>
                          <a:cs typeface="+mn-cs"/>
                        </a:rPr>
                        <a:t>Complete</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fontAlgn="t"/>
                      <a:r>
                        <a:rPr lang="en-US" sz="1200" u="none" strike="noStrike" kern="1200" dirty="0" smtClean="0">
                          <a:solidFill>
                            <a:schemeClr val="dk1"/>
                          </a:solidFill>
                          <a:effectLst/>
                          <a:latin typeface="+mn-lt"/>
                          <a:ea typeface="+mn-ea"/>
                          <a:cs typeface="+mn-cs"/>
                        </a:rPr>
                        <a:t>M3</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Add initial </a:t>
                      </a:r>
                      <a:r>
                        <a:rPr lang="en-US" sz="1200" u="none" strike="noStrike" kern="1200" dirty="0" err="1" smtClean="0">
                          <a:solidFill>
                            <a:schemeClr val="dk1"/>
                          </a:solidFill>
                          <a:effectLst/>
                          <a:latin typeface="+mn-lt"/>
                          <a:ea typeface="+mn-ea"/>
                          <a:cs typeface="+mn-cs"/>
                        </a:rPr>
                        <a:t>Nutanix</a:t>
                      </a:r>
                      <a:r>
                        <a:rPr lang="en-US" sz="1200" u="none" strike="noStrike" kern="1200" dirty="0" smtClean="0">
                          <a:solidFill>
                            <a:schemeClr val="dk1"/>
                          </a:solidFill>
                          <a:effectLst/>
                          <a:latin typeface="+mn-lt"/>
                          <a:ea typeface="+mn-ea"/>
                          <a:cs typeface="+mn-cs"/>
                        </a:rPr>
                        <a:t> VM's to GPO and SCCM Tool AD groups - PROD</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LOB IT Teams</a:t>
                      </a:r>
                    </a:p>
                    <a:p>
                      <a:pPr algn="ctr" fontAlgn="t"/>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Apr 28/18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Varies per team</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noProof="0" dirty="0" smtClean="0">
                          <a:solidFill>
                            <a:schemeClr val="dk1"/>
                          </a:solidFill>
                          <a:effectLst/>
                          <a:latin typeface="+mn-lt"/>
                          <a:ea typeface="+mn-ea"/>
                          <a:cs typeface="+mn-cs"/>
                        </a:rPr>
                        <a:t>Underway</a:t>
                      </a:r>
                    </a:p>
                    <a:p>
                      <a:pPr marL="0" marR="0" lvl="0" indent="0" algn="l" defTabSz="913096" rtl="0" eaLnBrk="1" fontAlgn="t" latinLnBrk="0" hangingPunct="1">
                        <a:lnSpc>
                          <a:spcPct val="100000"/>
                        </a:lnSpc>
                        <a:spcBef>
                          <a:spcPts val="0"/>
                        </a:spcBef>
                        <a:spcAft>
                          <a:spcPts val="0"/>
                        </a:spcAft>
                        <a:buClrTx/>
                        <a:buSzTx/>
                        <a:buFontTx/>
                        <a:buNone/>
                        <a:tabLst/>
                        <a:defRPr/>
                      </a:pPr>
                      <a:endParaRPr lang="en-US" sz="1200" u="none" strike="noStrike" kern="1200" noProof="0" dirty="0" smtClean="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lgn="ctr" fontAlgn="t"/>
                      <a:r>
                        <a:rPr lang="en-US" sz="1200" u="none" strike="noStrike" kern="1200" dirty="0" smtClean="0">
                          <a:solidFill>
                            <a:schemeClr val="dk1"/>
                          </a:solidFill>
                          <a:effectLst/>
                          <a:latin typeface="+mn-lt"/>
                          <a:ea typeface="+mn-ea"/>
                          <a:cs typeface="+mn-cs"/>
                        </a:rPr>
                        <a:t>M4</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latin typeface="+mn-lt"/>
                        </a:rPr>
                        <a:t>Install BP </a:t>
                      </a:r>
                      <a:r>
                        <a:rPr lang="en-US" sz="1200" u="none" strike="noStrike" dirty="0" smtClean="0">
                          <a:effectLst/>
                          <a:latin typeface="+mn-lt"/>
                        </a:rPr>
                        <a:t>on initial </a:t>
                      </a:r>
                      <a:r>
                        <a:rPr lang="en-US" sz="1200" u="none" strike="noStrike" dirty="0" err="1" smtClean="0">
                          <a:effectLst/>
                          <a:latin typeface="+mn-lt"/>
                        </a:rPr>
                        <a:t>Nutanix</a:t>
                      </a:r>
                      <a:r>
                        <a:rPr lang="en-US" sz="1200" u="none" strike="noStrike" dirty="0" smtClean="0">
                          <a:effectLst/>
                          <a:latin typeface="+mn-lt"/>
                        </a:rPr>
                        <a:t> VM, install required applications on VM </a:t>
                      </a:r>
                      <a:r>
                        <a:rPr lang="en-US" sz="1200" u="none" strike="noStrike" baseline="0" dirty="0" smtClean="0">
                          <a:effectLst/>
                          <a:latin typeface="+mn-lt"/>
                        </a:rPr>
                        <a:t>in DEV/SAI</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kern="1200" dirty="0">
                          <a:solidFill>
                            <a:schemeClr val="dk1"/>
                          </a:solidFill>
                          <a:effectLst/>
                          <a:latin typeface="+mn-lt"/>
                          <a:ea typeface="+mn-ea"/>
                          <a:cs typeface="+mn-cs"/>
                        </a:rPr>
                        <a:t>LOB IT Teams</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Mar 19/18</a:t>
                      </a:r>
                    </a:p>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sngStrike" kern="1200" baseline="0" dirty="0" smtClean="0">
                          <a:solidFill>
                            <a:schemeClr val="tx1"/>
                          </a:solidFill>
                          <a:effectLst/>
                          <a:latin typeface="+mn-lt"/>
                          <a:ea typeface="+mn-ea"/>
                          <a:cs typeface="+mn-cs"/>
                        </a:rPr>
                        <a:t>Mar 14/18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3096" rtl="0" eaLnBrk="1" fontAlgn="t" latinLnBrk="0" hangingPunct="1"/>
                      <a:r>
                        <a:rPr lang="en-US" sz="1200" u="none" strike="noStrike" kern="1200" baseline="0" dirty="0" smtClean="0">
                          <a:solidFill>
                            <a:schemeClr val="tx1"/>
                          </a:solidFill>
                          <a:effectLst/>
                          <a:latin typeface="+mn-lt"/>
                          <a:ea typeface="+mn-ea"/>
                          <a:cs typeface="+mn-cs"/>
                        </a:rPr>
                        <a:t>Apr 20/18</a:t>
                      </a:r>
                    </a:p>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sngStrike" kern="1200" baseline="0" dirty="0" smtClean="0">
                          <a:solidFill>
                            <a:schemeClr val="tx1"/>
                          </a:solidFill>
                          <a:effectLst/>
                          <a:latin typeface="+mn-lt"/>
                          <a:ea typeface="+mn-ea"/>
                          <a:cs typeface="+mn-cs"/>
                        </a:rPr>
                        <a:t>Mar 16/18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Complete</a:t>
                      </a:r>
                    </a:p>
                    <a:p>
                      <a:pPr marL="0" marR="0" lvl="0" indent="0" algn="l" defTabSz="913096" rtl="0" eaLnBrk="1" fontAlgn="t" latinLnBrk="0" hangingPunct="1">
                        <a:lnSpc>
                          <a:spcPct val="100000"/>
                        </a:lnSpc>
                        <a:spcBef>
                          <a:spcPts val="0"/>
                        </a:spcBef>
                        <a:spcAft>
                          <a:spcPts val="0"/>
                        </a:spcAft>
                        <a:buClrTx/>
                        <a:buSzTx/>
                        <a:buFontTx/>
                        <a:buNone/>
                        <a:tabLst/>
                        <a:defRPr/>
                      </a:pPr>
                      <a:endParaRPr lang="en-US" sz="1200" u="none" strike="noStrike" kern="1200" noProof="0" dirty="0" smtClean="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lgn="ctr" fontAlgn="t"/>
                      <a:r>
                        <a:rPr lang="en-US" sz="1200" u="none" strike="noStrike" kern="1200" dirty="0" smtClean="0">
                          <a:solidFill>
                            <a:schemeClr val="dk1"/>
                          </a:solidFill>
                          <a:effectLst/>
                          <a:latin typeface="+mn-lt"/>
                          <a:ea typeface="+mn-ea"/>
                          <a:cs typeface="+mn-cs"/>
                        </a:rPr>
                        <a:t>M4</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latin typeface="+mn-lt"/>
                        </a:rPr>
                        <a:t>Install BP </a:t>
                      </a:r>
                      <a:r>
                        <a:rPr lang="en-US" sz="1200" u="none" strike="noStrike" dirty="0" smtClean="0">
                          <a:effectLst/>
                          <a:latin typeface="+mn-lt"/>
                        </a:rPr>
                        <a:t>on initial </a:t>
                      </a:r>
                      <a:r>
                        <a:rPr lang="en-US" sz="1200" u="none" strike="noStrike" dirty="0" err="1" smtClean="0">
                          <a:effectLst/>
                          <a:latin typeface="+mn-lt"/>
                        </a:rPr>
                        <a:t>Nutanix</a:t>
                      </a:r>
                      <a:r>
                        <a:rPr lang="en-US" sz="1200" u="none" strike="noStrike" dirty="0" smtClean="0">
                          <a:effectLst/>
                          <a:latin typeface="+mn-lt"/>
                        </a:rPr>
                        <a:t> VM, install required applications on VM </a:t>
                      </a:r>
                      <a:r>
                        <a:rPr lang="en-US" sz="1200" u="none" strike="noStrike" baseline="0" dirty="0" smtClean="0">
                          <a:effectLst/>
                          <a:latin typeface="+mn-lt"/>
                        </a:rPr>
                        <a:t>in PROD</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kern="1200" dirty="0">
                          <a:solidFill>
                            <a:schemeClr val="dk1"/>
                          </a:solidFill>
                          <a:effectLst/>
                          <a:latin typeface="+mn-lt"/>
                          <a:ea typeface="+mn-ea"/>
                          <a:cs typeface="+mn-cs"/>
                        </a:rPr>
                        <a:t>LOB IT Teams</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Apr 28/18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Varies per team</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noProof="0" dirty="0" smtClean="0">
                          <a:solidFill>
                            <a:schemeClr val="dk1"/>
                          </a:solidFill>
                          <a:effectLst/>
                          <a:latin typeface="+mn-lt"/>
                          <a:ea typeface="+mn-ea"/>
                          <a:cs typeface="+mn-cs"/>
                        </a:rPr>
                        <a:t>Underway</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280">
                <a:tc>
                  <a:txBody>
                    <a:bodyPr/>
                    <a:lstStyle/>
                    <a:p>
                      <a:pPr algn="ctr" fontAlgn="t"/>
                      <a:r>
                        <a:rPr lang="en-US" sz="1200" u="none" strike="noStrike" kern="1200" dirty="0" smtClean="0">
                          <a:solidFill>
                            <a:schemeClr val="dk1"/>
                          </a:solidFill>
                          <a:effectLst/>
                          <a:latin typeface="+mn-lt"/>
                          <a:ea typeface="+mn-ea"/>
                          <a:cs typeface="+mn-cs"/>
                        </a:rPr>
                        <a:t>M5</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latin typeface="+mn-lt"/>
                        </a:rPr>
                        <a:t>Test / Validation </a:t>
                      </a:r>
                      <a:r>
                        <a:rPr lang="en-US" sz="1200" u="none" strike="noStrike" dirty="0" smtClean="0">
                          <a:effectLst/>
                          <a:latin typeface="+mn-lt"/>
                        </a:rPr>
                        <a:t>Business Processes to</a:t>
                      </a:r>
                      <a:r>
                        <a:rPr lang="en-US" sz="1200" u="none" strike="noStrike" baseline="0" dirty="0" smtClean="0">
                          <a:effectLst/>
                          <a:latin typeface="+mn-lt"/>
                        </a:rPr>
                        <a:t> be migrated for Wave 1 in DEV/SAI/PROD</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kern="1200" dirty="0">
                          <a:solidFill>
                            <a:schemeClr val="dk1"/>
                          </a:solidFill>
                          <a:effectLst/>
                          <a:latin typeface="+mn-lt"/>
                          <a:ea typeface="+mn-ea"/>
                          <a:cs typeface="+mn-cs"/>
                        </a:rPr>
                        <a:t>LOB IT Lab Teams &amp; Business Labs</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Apr 30/18</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Varies per team</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noProof="0" dirty="0" smtClean="0">
                          <a:solidFill>
                            <a:schemeClr val="dk1"/>
                          </a:solidFill>
                          <a:effectLst/>
                          <a:latin typeface="+mn-lt"/>
                          <a:ea typeface="+mn-ea"/>
                          <a:cs typeface="+mn-cs"/>
                        </a:rPr>
                        <a:t>Underway</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fontAlgn="t"/>
                      <a:r>
                        <a:rPr lang="en-US" sz="1200" u="none" strike="noStrike" kern="1200" dirty="0" smtClean="0">
                          <a:solidFill>
                            <a:schemeClr val="dk1"/>
                          </a:solidFill>
                          <a:effectLst/>
                          <a:latin typeface="+mn-lt"/>
                          <a:ea typeface="+mn-ea"/>
                          <a:cs typeface="+mn-cs"/>
                        </a:rPr>
                        <a:t>M6</a:t>
                      </a:r>
                      <a:endParaRPr lang="en-US" sz="1200" u="none" strike="noStrike" kern="1200" dirty="0">
                        <a:solidFill>
                          <a:schemeClr val="dk1"/>
                        </a:solidFill>
                        <a:effectLst/>
                        <a:latin typeface="+mn-lt"/>
                        <a:ea typeface="+mn-ea"/>
                        <a:cs typeface="+mn-cs"/>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latin typeface="+mn-lt"/>
                        </a:rPr>
                        <a:t>Migrate </a:t>
                      </a:r>
                      <a:r>
                        <a:rPr lang="en-US" sz="1200" u="none" strike="noStrike" dirty="0" smtClean="0">
                          <a:effectLst/>
                          <a:latin typeface="+mn-lt"/>
                        </a:rPr>
                        <a:t>Business </a:t>
                      </a:r>
                      <a:r>
                        <a:rPr lang="en-US" sz="1200" u="none" strike="noStrike" dirty="0">
                          <a:effectLst/>
                          <a:latin typeface="+mn-lt"/>
                        </a:rPr>
                        <a:t>Processes off VDIs </a:t>
                      </a:r>
                      <a:r>
                        <a:rPr lang="en-US" sz="1200" u="none" strike="noStrike" dirty="0" smtClean="0">
                          <a:effectLst/>
                          <a:latin typeface="+mn-lt"/>
                        </a:rPr>
                        <a:t>to initial </a:t>
                      </a:r>
                      <a:r>
                        <a:rPr lang="en-US" sz="1200" u="none" strike="noStrike" dirty="0" err="1" smtClean="0">
                          <a:effectLst/>
                          <a:latin typeface="+mn-lt"/>
                        </a:rPr>
                        <a:t>Nutanix</a:t>
                      </a:r>
                      <a:r>
                        <a:rPr lang="en-US" sz="1200" u="none" strike="noStrike" dirty="0" smtClean="0">
                          <a:effectLst/>
                          <a:latin typeface="+mn-lt"/>
                        </a:rPr>
                        <a:t> VM</a:t>
                      </a:r>
                      <a:r>
                        <a:rPr lang="en-US" sz="1200" u="none" strike="noStrike" baseline="0" dirty="0" smtClean="0">
                          <a:effectLst/>
                          <a:latin typeface="+mn-lt"/>
                        </a:rPr>
                        <a:t> </a:t>
                      </a:r>
                      <a:r>
                        <a:rPr lang="en-US" sz="1200" u="none" strike="noStrike" dirty="0" smtClean="0">
                          <a:effectLst/>
                          <a:latin typeface="+mn-lt"/>
                        </a:rPr>
                        <a:t>for Wave</a:t>
                      </a:r>
                      <a:r>
                        <a:rPr lang="en-US" sz="1200" u="none" strike="noStrike" baseline="0" dirty="0" smtClean="0">
                          <a:effectLst/>
                          <a:latin typeface="+mn-lt"/>
                        </a:rPr>
                        <a:t> 1 in PROD</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latin typeface="+mn-lt"/>
                        </a:rPr>
                        <a:t>LOB IT Teams</a:t>
                      </a:r>
                      <a:endParaRPr lang="en-US" sz="1200" b="0" i="0" u="none" strike="noStrike" dirty="0">
                        <a:solidFill>
                          <a:srgbClr val="000000"/>
                        </a:solidFill>
                        <a:effectLst/>
                        <a:latin typeface="+mn-lt"/>
                      </a:endParaRP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TBD</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baseline="0" dirty="0" smtClean="0">
                          <a:solidFill>
                            <a:schemeClr val="tx1"/>
                          </a:solidFill>
                          <a:effectLst/>
                          <a:latin typeface="+mn-lt"/>
                          <a:ea typeface="+mn-ea"/>
                          <a:cs typeface="+mn-cs"/>
                        </a:rPr>
                        <a:t>Varies per team</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3096" rtl="0" eaLnBrk="1" fontAlgn="t" latinLnBrk="0" hangingPunct="1">
                        <a:lnSpc>
                          <a:spcPct val="100000"/>
                        </a:lnSpc>
                        <a:spcBef>
                          <a:spcPts val="0"/>
                        </a:spcBef>
                        <a:spcAft>
                          <a:spcPts val="0"/>
                        </a:spcAft>
                        <a:buClrTx/>
                        <a:buSzTx/>
                        <a:buFontTx/>
                        <a:buNone/>
                        <a:tabLst/>
                        <a:defRPr/>
                      </a:pPr>
                      <a:r>
                        <a:rPr lang="en-US" sz="1200" u="none" strike="noStrike" kern="1200" noProof="0" dirty="0" smtClean="0">
                          <a:solidFill>
                            <a:schemeClr val="dk1"/>
                          </a:solidFill>
                          <a:effectLst/>
                          <a:latin typeface="+mn-lt"/>
                          <a:ea typeface="+mn-ea"/>
                          <a:cs typeface="+mn-cs"/>
                        </a:rPr>
                        <a:t>Not Started</a:t>
                      </a:r>
                    </a:p>
                  </a:txBody>
                  <a:tcPr marL="45720" marR="457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775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463"/>
            <a:ext cx="8153400" cy="388937"/>
          </a:xfrm>
        </p:spPr>
        <p:txBody>
          <a:bodyPr/>
          <a:lstStyle/>
          <a:p>
            <a:r>
              <a:rPr lang="en-US" b="1" dirty="0"/>
              <a:t>Next Generation Optimization (NGO) – Technology Practice</a:t>
            </a:r>
            <a:r>
              <a:rPr lang="en-US" dirty="0"/>
              <a:t> </a:t>
            </a:r>
            <a:r>
              <a:rPr lang="en-US" b="1" dirty="0"/>
              <a:t>Centre</a:t>
            </a:r>
            <a:br>
              <a:rPr lang="en-US" b="1" dirty="0"/>
            </a:br>
            <a:endParaRPr lang="en-US" dirty="0"/>
          </a:p>
        </p:txBody>
      </p:sp>
      <p:sp>
        <p:nvSpPr>
          <p:cNvPr id="3" name="Content Placeholder 2"/>
          <p:cNvSpPr>
            <a:spLocks noGrp="1"/>
          </p:cNvSpPr>
          <p:nvPr>
            <p:ph idx="1"/>
          </p:nvPr>
        </p:nvSpPr>
        <p:spPr>
          <a:xfrm>
            <a:off x="2362200" y="5029200"/>
            <a:ext cx="5638800" cy="685800"/>
          </a:xfrm>
        </p:spPr>
        <p:txBody>
          <a:bodyPr/>
          <a:lstStyle/>
          <a:p>
            <a:pPr marL="0" indent="0">
              <a:buNone/>
            </a:pPr>
            <a:r>
              <a:rPr lang="en-US" sz="2800" dirty="0"/>
              <a:t>- Key Issues &amp; </a:t>
            </a:r>
            <a:r>
              <a:rPr lang="en-US" sz="2800" kern="1200" dirty="0">
                <a:solidFill>
                  <a:schemeClr val="dk1"/>
                </a:solidFill>
              </a:rPr>
              <a:t>Challenges</a:t>
            </a:r>
            <a:endParaRPr lang="en-US" sz="2800" strike="sngStrike" dirty="0"/>
          </a:p>
        </p:txBody>
      </p:sp>
      <p:pic>
        <p:nvPicPr>
          <p:cNvPr id="1026" name="Picture 2" descr="Image result for &quot;open discussion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95400"/>
            <a:ext cx="4284880" cy="347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12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077200" cy="388937"/>
          </a:xfrm>
        </p:spPr>
        <p:txBody>
          <a:bodyPr/>
          <a:lstStyle/>
          <a:p>
            <a:r>
              <a:rPr lang="en-US" b="1" dirty="0"/>
              <a:t>Next Generation Optimization (NGO) – Technology Practice</a:t>
            </a:r>
            <a:r>
              <a:rPr lang="en-US" dirty="0"/>
              <a:t> </a:t>
            </a:r>
            <a:r>
              <a:rPr lang="en-US" b="1" dirty="0"/>
              <a:t>Centre</a:t>
            </a:r>
            <a:br>
              <a:rPr lang="en-US" b="1" dirty="0"/>
            </a:br>
            <a:endParaRPr lang="en-US" dirty="0"/>
          </a:p>
        </p:txBody>
      </p:sp>
      <p:sp>
        <p:nvSpPr>
          <p:cNvPr id="3" name="Content Placeholder 2"/>
          <p:cNvSpPr>
            <a:spLocks noGrp="1"/>
          </p:cNvSpPr>
          <p:nvPr>
            <p:ph idx="1"/>
          </p:nvPr>
        </p:nvSpPr>
        <p:spPr>
          <a:xfrm>
            <a:off x="304800" y="914400"/>
            <a:ext cx="8534400" cy="5410200"/>
          </a:xfrm>
        </p:spPr>
        <p:txBody>
          <a:bodyPr/>
          <a:lstStyle/>
          <a:p>
            <a:pPr marL="0" indent="0">
              <a:buNone/>
            </a:pPr>
            <a:r>
              <a:rPr lang="en-CA" sz="2800" dirty="0" smtClean="0"/>
              <a:t>Appendix:</a:t>
            </a:r>
            <a:endParaRPr lang="en-CA" sz="1800" dirty="0" smtClean="0"/>
          </a:p>
        </p:txBody>
      </p:sp>
      <p:graphicFrame>
        <p:nvGraphicFramePr>
          <p:cNvPr id="4" name="Table 3"/>
          <p:cNvGraphicFramePr>
            <a:graphicFrameLocks noGrp="1"/>
          </p:cNvGraphicFramePr>
          <p:nvPr>
            <p:extLst>
              <p:ext uri="{D42A27DB-BD31-4B8C-83A1-F6EECF244321}">
                <p14:modId xmlns:p14="http://schemas.microsoft.com/office/powerpoint/2010/main" val="1350686013"/>
              </p:ext>
            </p:extLst>
          </p:nvPr>
        </p:nvGraphicFramePr>
        <p:xfrm>
          <a:off x="304800" y="1584960"/>
          <a:ext cx="8382000" cy="374904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a:buFont typeface="+mj-lt"/>
                        <a:buAutoNum type="alphaLcParenR"/>
                      </a:pPr>
                      <a:r>
                        <a:rPr lang="en-US" sz="1600" b="1" kern="1200" dirty="0" smtClean="0">
                          <a:solidFill>
                            <a:schemeClr val="tx1"/>
                          </a:solidFill>
                          <a:latin typeface="+mn-lt"/>
                          <a:ea typeface="+mn-ea"/>
                          <a:cs typeface="+mn-cs"/>
                        </a:rPr>
                        <a:t>NGO Journey at RBC – Technology </a:t>
                      </a:r>
                    </a:p>
                    <a:p>
                      <a:pPr>
                        <a:buFont typeface="+mj-lt"/>
                        <a:buAutoNum type="alphaLcParenR"/>
                      </a:pPr>
                      <a:r>
                        <a:rPr lang="en-CA" sz="1600" b="1" kern="1200" dirty="0" smtClean="0">
                          <a:solidFill>
                            <a:schemeClr val="tx1"/>
                          </a:solidFill>
                          <a:latin typeface="+mn-lt"/>
                          <a:ea typeface="+mn-ea"/>
                          <a:cs typeface="+mn-cs"/>
                        </a:rPr>
                        <a:t>NGO Roles &amp; Responsibilities</a:t>
                      </a:r>
                    </a:p>
                    <a:p>
                      <a:pPr>
                        <a:buFont typeface="+mj-lt"/>
                        <a:buAutoNum type="alphaLcParenR"/>
                      </a:pPr>
                      <a:r>
                        <a:rPr lang="en-CA" sz="1600" b="1" kern="1200" dirty="0" smtClean="0">
                          <a:solidFill>
                            <a:schemeClr val="tx1"/>
                          </a:solidFill>
                          <a:latin typeface="+mn-lt"/>
                          <a:ea typeface="+mn-ea"/>
                          <a:cs typeface="+mn-cs"/>
                        </a:rPr>
                        <a:t>Robotic IDs</a:t>
                      </a:r>
                    </a:p>
                    <a:p>
                      <a:pPr>
                        <a:buFont typeface="+mj-lt"/>
                        <a:buAutoNum type="alphaLcParenR"/>
                      </a:pPr>
                      <a:r>
                        <a:rPr lang="en-CA" sz="1600" b="1" kern="1200" dirty="0" smtClean="0">
                          <a:solidFill>
                            <a:schemeClr val="tx1"/>
                          </a:solidFill>
                          <a:latin typeface="+mn-lt"/>
                          <a:ea typeface="+mn-ea"/>
                          <a:cs typeface="+mn-cs"/>
                        </a:rPr>
                        <a:t>Application / Release Management Information </a:t>
                      </a:r>
                    </a:p>
                    <a:p>
                      <a:pPr>
                        <a:buFont typeface="+mj-lt"/>
                        <a:buAutoNum type="alphaLcParenR"/>
                      </a:pPr>
                      <a:r>
                        <a:rPr lang="en-CA" sz="1600" b="1" kern="1200" dirty="0" smtClean="0">
                          <a:solidFill>
                            <a:schemeClr val="tx1"/>
                          </a:solidFill>
                          <a:latin typeface="+mn-lt"/>
                          <a:ea typeface="+mn-ea"/>
                          <a:cs typeface="+mn-cs"/>
                        </a:rPr>
                        <a:t>GitHub Repository</a:t>
                      </a:r>
                    </a:p>
                    <a:p>
                      <a:pPr>
                        <a:buFont typeface="+mj-lt"/>
                        <a:buAutoNum type="alphaLcParenR"/>
                      </a:pPr>
                      <a:r>
                        <a:rPr lang="en-CA" sz="1600" b="1" kern="1200" dirty="0" smtClean="0">
                          <a:solidFill>
                            <a:schemeClr val="tx1"/>
                          </a:solidFill>
                          <a:latin typeface="+mn-lt"/>
                          <a:ea typeface="+mn-ea"/>
                          <a:cs typeface="+mn-cs"/>
                        </a:rPr>
                        <a:t>2018 Outcomes</a:t>
                      </a:r>
                    </a:p>
                    <a:p>
                      <a:pPr>
                        <a:buFont typeface="+mj-lt"/>
                        <a:buAutoNum type="alphaLcParenR"/>
                      </a:pPr>
                      <a:r>
                        <a:rPr lang="en-CA" sz="1600" b="1" kern="1200" dirty="0" smtClean="0">
                          <a:solidFill>
                            <a:schemeClr val="tx1"/>
                          </a:solidFill>
                          <a:latin typeface="+mn-lt"/>
                          <a:ea typeface="+mn-ea"/>
                          <a:cs typeface="+mn-cs"/>
                        </a:rPr>
                        <a:t>2017 Outcomes</a:t>
                      </a:r>
                    </a:p>
                    <a:p>
                      <a:pPr>
                        <a:buFont typeface="+mj-lt"/>
                        <a:buAutoNum type="alphaLcParenR"/>
                      </a:pPr>
                      <a:r>
                        <a:rPr lang="en-CA" sz="1600" b="1" kern="1200" dirty="0" smtClean="0">
                          <a:solidFill>
                            <a:schemeClr val="tx1"/>
                          </a:solidFill>
                          <a:latin typeface="+mn-lt"/>
                          <a:ea typeface="+mn-ea"/>
                          <a:cs typeface="+mn-cs"/>
                        </a:rPr>
                        <a:t>Product Versions</a:t>
                      </a:r>
                    </a:p>
                    <a:p>
                      <a:pPr>
                        <a:buFont typeface="+mj-lt"/>
                        <a:buAutoNum type="alphaLcParenR"/>
                      </a:pPr>
                      <a:r>
                        <a:rPr lang="en-CA" sz="1600" b="1" kern="1200" dirty="0" smtClean="0">
                          <a:solidFill>
                            <a:schemeClr val="tx1"/>
                          </a:solidFill>
                          <a:latin typeface="+mn-lt"/>
                          <a:ea typeface="+mn-ea"/>
                          <a:cs typeface="+mn-cs"/>
                        </a:rPr>
                        <a:t>EY presentations </a:t>
                      </a:r>
                    </a:p>
                    <a:p>
                      <a:pPr lvl="1">
                        <a:buFont typeface="Arial" panose="020B0604020202020204" pitchFamily="34" charset="0"/>
                        <a:buChar char="•"/>
                      </a:pPr>
                      <a:r>
                        <a:rPr lang="en-US" sz="1600" b="1" kern="1200" dirty="0" smtClean="0">
                          <a:solidFill>
                            <a:schemeClr val="tx1"/>
                          </a:solidFill>
                          <a:latin typeface="+mn-lt"/>
                          <a:ea typeface="+mn-ea"/>
                          <a:cs typeface="+mn-cs"/>
                        </a:rPr>
                        <a:t>RPA Best Practices, Pitfalls and things to avoid</a:t>
                      </a:r>
                    </a:p>
                    <a:p>
                      <a:pPr lvl="1">
                        <a:buFont typeface="Arial" panose="020B0604020202020204" pitchFamily="34" charset="0"/>
                        <a:buChar char="•"/>
                      </a:pPr>
                      <a:r>
                        <a:rPr lang="en-US" sz="1600" b="1" kern="1200" dirty="0" smtClean="0">
                          <a:solidFill>
                            <a:schemeClr val="tx1"/>
                          </a:solidFill>
                          <a:latin typeface="+mn-lt"/>
                          <a:ea typeface="+mn-ea"/>
                          <a:cs typeface="+mn-cs"/>
                        </a:rPr>
                        <a:t>Blue Prism Development Best Practices </a:t>
                      </a:r>
                    </a:p>
                    <a:p>
                      <a:endParaRPr lang="en-US" sz="1600" dirty="0">
                        <a:solidFill>
                          <a:schemeClr val="tx1"/>
                        </a:solidFill>
                      </a:endParaRPr>
                    </a:p>
                  </a:txBody>
                  <a:tcPr>
                    <a:solidFill>
                      <a:schemeClr val="bg1"/>
                    </a:solidFill>
                  </a:tcPr>
                </a:tc>
                <a:tc>
                  <a:txBody>
                    <a:bodyPr/>
                    <a:lstStyle/>
                    <a:p>
                      <a:pPr marL="171450" indent="-171450">
                        <a:buFont typeface="+mj-lt"/>
                        <a:buAutoNum type="alphaLcParenR" startAt="10"/>
                      </a:pPr>
                      <a:r>
                        <a:rPr lang="en-US" sz="1600" dirty="0" smtClean="0">
                          <a:solidFill>
                            <a:schemeClr val="tx1"/>
                          </a:solidFill>
                        </a:rPr>
                        <a:t>GPO process</a:t>
                      </a:r>
                      <a:r>
                        <a:rPr lang="en-US" sz="1600" baseline="0" dirty="0" smtClean="0">
                          <a:solidFill>
                            <a:schemeClr val="tx1"/>
                          </a:solidFill>
                        </a:rPr>
                        <a:t> &amp; </a:t>
                      </a:r>
                      <a:r>
                        <a:rPr lang="en-US" sz="1600" dirty="0" smtClean="0">
                          <a:solidFill>
                            <a:schemeClr val="tx1"/>
                          </a:solidFill>
                        </a:rPr>
                        <a:t>matrix  </a:t>
                      </a:r>
                    </a:p>
                    <a:p>
                      <a:pPr>
                        <a:buFont typeface="+mj-lt"/>
                        <a:buAutoNum type="alphaLcParenR" startAt="10"/>
                      </a:pPr>
                      <a:r>
                        <a:rPr lang="en-CA" sz="1600" dirty="0" smtClean="0">
                          <a:solidFill>
                            <a:schemeClr val="tx1"/>
                          </a:solidFill>
                        </a:rPr>
                        <a:t>Pega Free Training</a:t>
                      </a:r>
                    </a:p>
                    <a:p>
                      <a:pPr>
                        <a:buFont typeface="+mj-lt"/>
                        <a:buAutoNum type="alphaLcParenR" startAt="10"/>
                      </a:pPr>
                      <a:r>
                        <a:rPr lang="en-CA" sz="1600" dirty="0" smtClean="0">
                          <a:solidFill>
                            <a:schemeClr val="tx1"/>
                          </a:solidFill>
                        </a:rPr>
                        <a:t>Unattended RPA Status</a:t>
                      </a:r>
                    </a:p>
                    <a:p>
                      <a:pPr>
                        <a:buFont typeface="+mj-lt"/>
                        <a:buAutoNum type="alphaLcParenR" startAt="10"/>
                      </a:pPr>
                      <a:r>
                        <a:rPr lang="en-US" sz="1600" dirty="0" smtClean="0">
                          <a:solidFill>
                            <a:schemeClr val="tx1"/>
                          </a:solidFill>
                        </a:rPr>
                        <a:t>RPA/RDA Technology Lessons Learned &amp; Best Practices</a:t>
                      </a:r>
                    </a:p>
                    <a:p>
                      <a:pPr>
                        <a:buFont typeface="+mj-lt"/>
                        <a:buAutoNum type="alphaLcParenR" startAt="10"/>
                      </a:pPr>
                      <a:r>
                        <a:rPr lang="en-US" sz="1600" dirty="0" smtClean="0">
                          <a:solidFill>
                            <a:schemeClr val="tx1"/>
                          </a:solidFill>
                        </a:rPr>
                        <a:t>RPA/RDA Technology Issues</a:t>
                      </a:r>
                    </a:p>
                    <a:p>
                      <a:pPr>
                        <a:buFont typeface="+mj-lt"/>
                        <a:buAutoNum type="alphaLcParenR" startAt="10"/>
                      </a:pPr>
                      <a:r>
                        <a:rPr lang="en-CA" sz="1600" dirty="0" smtClean="0">
                          <a:solidFill>
                            <a:schemeClr val="tx1"/>
                          </a:solidFill>
                        </a:rPr>
                        <a:t>Known Interim Solutions</a:t>
                      </a:r>
                    </a:p>
                    <a:p>
                      <a:pPr>
                        <a:buFont typeface="+mj-lt"/>
                        <a:buAutoNum type="alphaLcParenR" startAt="10"/>
                      </a:pPr>
                      <a:r>
                        <a:rPr lang="en-CA" sz="1600" dirty="0" smtClean="0">
                          <a:solidFill>
                            <a:schemeClr val="tx1"/>
                          </a:solidFill>
                        </a:rPr>
                        <a:t>Exchange Web Services</a:t>
                      </a:r>
                    </a:p>
                    <a:p>
                      <a:pPr>
                        <a:buFont typeface="+mj-lt"/>
                        <a:buAutoNum type="alphaLcParenR" startAt="10"/>
                      </a:pPr>
                      <a:r>
                        <a:rPr lang="en-CA" sz="1600" dirty="0" smtClean="0">
                          <a:solidFill>
                            <a:schemeClr val="tx1"/>
                          </a:solidFill>
                        </a:rPr>
                        <a:t>Robotic Process Automation Developer Mandates</a:t>
                      </a:r>
                    </a:p>
                    <a:p>
                      <a:pPr>
                        <a:buFont typeface="+mj-lt"/>
                        <a:buAutoNum type="alphaLcParenR" startAt="10"/>
                      </a:pPr>
                      <a:r>
                        <a:rPr lang="en-US" sz="1600" dirty="0" smtClean="0">
                          <a:solidFill>
                            <a:schemeClr val="tx1"/>
                          </a:solidFill>
                        </a:rPr>
                        <a:t>Blue Prism Retrospective Key Learnings </a:t>
                      </a:r>
                    </a:p>
                    <a:p>
                      <a:pPr>
                        <a:buFont typeface="+mj-lt"/>
                        <a:buAutoNum type="alphaLcParenR" startAt="10"/>
                      </a:pPr>
                      <a:r>
                        <a:rPr lang="en-US" sz="1600" dirty="0" err="1" smtClean="0">
                          <a:solidFill>
                            <a:schemeClr val="tx1"/>
                          </a:solidFill>
                        </a:rPr>
                        <a:t>Nutanix</a:t>
                      </a:r>
                      <a:r>
                        <a:rPr lang="en-US" sz="1600" dirty="0" smtClean="0">
                          <a:solidFill>
                            <a:schemeClr val="tx1"/>
                          </a:solidFill>
                        </a:rPr>
                        <a:t> Update</a:t>
                      </a:r>
                    </a:p>
                    <a:p>
                      <a:pPr>
                        <a:buFont typeface="+mj-lt"/>
                        <a:buAutoNum type="alphaLcParenR" startAt="10"/>
                      </a:pPr>
                      <a:r>
                        <a:rPr lang="en-US" sz="1600" b="1" kern="0" dirty="0" smtClean="0">
                          <a:solidFill>
                            <a:srgbClr val="002888"/>
                          </a:solidFill>
                        </a:rPr>
                        <a:t>Change Management Items </a:t>
                      </a:r>
                      <a:endParaRPr lang="en-US" altLang="en-US" sz="1600" dirty="0" smtClean="0">
                        <a:solidFill>
                          <a:schemeClr val="tx1"/>
                        </a:solidFill>
                      </a:endParaRPr>
                    </a:p>
                    <a:p>
                      <a:endParaRPr lang="en-US" sz="1600"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948172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bwMode="auto">
          <a:xfrm>
            <a:off x="152400" y="76200"/>
            <a:ext cx="8223687" cy="599632"/>
          </a:xfrm>
          <a:prstGeom prst="rect">
            <a:avLst/>
          </a:prstGeom>
          <a:noFill/>
          <a:ln w="9525" algn="ctr">
            <a:noFill/>
            <a:miter lim="800000"/>
            <a:headEnd/>
            <a:tailEnd/>
          </a:ln>
          <a:effectLst/>
          <a:extLst/>
        </p:spPr>
        <p:txBody>
          <a:bodyPr wrap="none" lIns="81974" tIns="40987" rIns="81974" bIns="40987" rtlCol="0" anchor="ctr"/>
          <a:lstStyle/>
          <a:p>
            <a:pPr fontAlgn="base">
              <a:spcBef>
                <a:spcPct val="0"/>
              </a:spcBef>
              <a:spcAft>
                <a:spcPct val="0"/>
              </a:spcAft>
            </a:pPr>
            <a:r>
              <a:rPr lang="en-US" sz="2000" b="1" dirty="0">
                <a:latin typeface="+mj-lt"/>
                <a:ea typeface="+mj-ea"/>
                <a:cs typeface="+mj-cs"/>
              </a:rPr>
              <a:t>Next Generation Optimization - Technology Practice Centre</a:t>
            </a:r>
          </a:p>
          <a:p>
            <a:r>
              <a:rPr lang="en-US" sz="2000" dirty="0">
                <a:latin typeface="+mj-lt"/>
                <a:ea typeface="+mj-ea"/>
                <a:cs typeface="+mj-cs"/>
              </a:rPr>
              <a:t>a) NGO Journey at RBC – Technology </a:t>
            </a:r>
          </a:p>
        </p:txBody>
      </p:sp>
      <p:sp>
        <p:nvSpPr>
          <p:cNvPr id="208" name="Rectangle 207"/>
          <p:cNvSpPr/>
          <p:nvPr/>
        </p:nvSpPr>
        <p:spPr>
          <a:xfrm>
            <a:off x="870411" y="3005022"/>
            <a:ext cx="1334511" cy="493525"/>
          </a:xfrm>
          <a:prstGeom prst="rect">
            <a:avLst/>
          </a:prstGeom>
          <a:solidFill>
            <a:schemeClr val="bg2">
              <a:lumMod val="20000"/>
              <a:lumOff val="80000"/>
            </a:schemeClr>
          </a:solidFill>
          <a:ln w="25400" cap="flat" cmpd="sng" algn="ctr">
            <a:solidFill>
              <a:srgbClr val="0B3D92">
                <a:shade val="50000"/>
              </a:srgbClr>
            </a:solidFill>
            <a:prstDash val="solid"/>
          </a:ln>
          <a:effectLst/>
        </p:spPr>
        <p:txBody>
          <a:bodyPr lIns="82014" tIns="41007" rIns="82014" bIns="41007" rtlCol="0" anchor="ctr"/>
          <a:lstStyle/>
          <a:p>
            <a:pPr>
              <a:defRPr/>
            </a:pPr>
            <a:r>
              <a:rPr lang="en-US" sz="900" b="1" u="sng" kern="0" dirty="0">
                <a:solidFill>
                  <a:srgbClr val="000000"/>
                </a:solidFill>
                <a:cs typeface="Arial" pitchFamily="34" charset="0"/>
              </a:rPr>
              <a:t>Q2 Issues</a:t>
            </a:r>
            <a:r>
              <a:rPr lang="en-US" sz="900" kern="0" dirty="0">
                <a:solidFill>
                  <a:srgbClr val="000000"/>
                </a:solidFill>
                <a:cs typeface="Arial" pitchFamily="34" charset="0"/>
              </a:rPr>
              <a:t>:</a:t>
            </a:r>
          </a:p>
          <a:p>
            <a:pPr>
              <a:defRPr/>
            </a:pPr>
            <a:r>
              <a:rPr lang="en-US" sz="900" kern="0" dirty="0">
                <a:solidFill>
                  <a:srgbClr val="000000"/>
                </a:solidFill>
                <a:cs typeface="Arial" pitchFamily="34" charset="0"/>
              </a:rPr>
              <a:t>- Infrastructure access  </a:t>
            </a:r>
            <a:br>
              <a:rPr lang="en-US" sz="900" kern="0" dirty="0">
                <a:solidFill>
                  <a:srgbClr val="000000"/>
                </a:solidFill>
                <a:cs typeface="Arial" pitchFamily="34" charset="0"/>
              </a:rPr>
            </a:br>
            <a:r>
              <a:rPr lang="en-US" sz="900" kern="0" dirty="0">
                <a:solidFill>
                  <a:srgbClr val="000000"/>
                </a:solidFill>
                <a:cs typeface="Arial" pitchFamily="34" charset="0"/>
              </a:rPr>
              <a:t>- Tool installation </a:t>
            </a:r>
          </a:p>
        </p:txBody>
      </p:sp>
      <p:sp>
        <p:nvSpPr>
          <p:cNvPr id="209" name="Rectangle 208"/>
          <p:cNvSpPr/>
          <p:nvPr/>
        </p:nvSpPr>
        <p:spPr>
          <a:xfrm>
            <a:off x="2182104" y="2713252"/>
            <a:ext cx="1328605" cy="785292"/>
          </a:xfrm>
          <a:prstGeom prst="rect">
            <a:avLst/>
          </a:prstGeom>
          <a:solidFill>
            <a:schemeClr val="bg2">
              <a:lumMod val="20000"/>
              <a:lumOff val="80000"/>
            </a:schemeClr>
          </a:solidFill>
          <a:ln w="25400" cap="flat" cmpd="sng" algn="ctr">
            <a:solidFill>
              <a:srgbClr val="0B3D92">
                <a:shade val="50000"/>
              </a:srgbClr>
            </a:solidFill>
            <a:prstDash val="solid"/>
          </a:ln>
          <a:effectLst/>
        </p:spPr>
        <p:txBody>
          <a:bodyPr lIns="82014" tIns="41007" rIns="82014" bIns="41007" rtlCol="0" anchor="t"/>
          <a:lstStyle/>
          <a:p>
            <a:pPr>
              <a:defRPr/>
            </a:pPr>
            <a:r>
              <a:rPr lang="en-US" sz="900" b="1" u="sng" kern="0" dirty="0">
                <a:solidFill>
                  <a:srgbClr val="000000"/>
                </a:solidFill>
                <a:cs typeface="Arial" pitchFamily="34" charset="0"/>
              </a:rPr>
              <a:t>Q3 Issues:</a:t>
            </a:r>
            <a:r>
              <a:rPr lang="en-US" sz="900" u="sng" kern="0" dirty="0">
                <a:solidFill>
                  <a:srgbClr val="000000"/>
                </a:solidFill>
                <a:cs typeface="Arial" pitchFamily="34" charset="0"/>
              </a:rPr>
              <a:t/>
            </a:r>
            <a:br>
              <a:rPr lang="en-US" sz="900" u="sng" kern="0" dirty="0">
                <a:solidFill>
                  <a:srgbClr val="000000"/>
                </a:solidFill>
                <a:cs typeface="Arial" pitchFamily="34" charset="0"/>
              </a:rPr>
            </a:br>
            <a:r>
              <a:rPr lang="en-US" sz="900" kern="0" dirty="0">
                <a:solidFill>
                  <a:srgbClr val="000000"/>
                </a:solidFill>
                <a:cs typeface="Arial" pitchFamily="34" charset="0"/>
              </a:rPr>
              <a:t>- Path to Production</a:t>
            </a:r>
            <a:br>
              <a:rPr lang="en-US" sz="900" kern="0" dirty="0">
                <a:solidFill>
                  <a:srgbClr val="000000"/>
                </a:solidFill>
                <a:cs typeface="Arial" pitchFamily="34" charset="0"/>
              </a:rPr>
            </a:br>
            <a:r>
              <a:rPr lang="en-US" sz="900" kern="0" dirty="0">
                <a:solidFill>
                  <a:srgbClr val="000000"/>
                </a:solidFill>
                <a:cs typeface="Arial" pitchFamily="34" charset="0"/>
              </a:rPr>
              <a:t>- Environment stability</a:t>
            </a:r>
            <a:br>
              <a:rPr lang="en-US" sz="900" kern="0" dirty="0">
                <a:solidFill>
                  <a:srgbClr val="000000"/>
                </a:solidFill>
                <a:cs typeface="Arial" pitchFamily="34" charset="0"/>
              </a:rPr>
            </a:br>
            <a:r>
              <a:rPr lang="en-US" sz="900" kern="0" dirty="0">
                <a:solidFill>
                  <a:srgbClr val="000000"/>
                </a:solidFill>
                <a:cs typeface="Arial" pitchFamily="34" charset="0"/>
              </a:rPr>
              <a:t>- Robotic ID/Access</a:t>
            </a:r>
            <a:br>
              <a:rPr lang="en-US" sz="900" kern="0" dirty="0">
                <a:solidFill>
                  <a:srgbClr val="000000"/>
                </a:solidFill>
                <a:cs typeface="Arial" pitchFamily="34" charset="0"/>
              </a:rPr>
            </a:br>
            <a:r>
              <a:rPr lang="en-US" sz="900" kern="0" dirty="0">
                <a:solidFill>
                  <a:srgbClr val="000000"/>
                </a:solidFill>
                <a:cs typeface="Arial" pitchFamily="34" charset="0"/>
              </a:rPr>
              <a:t>  Management</a:t>
            </a:r>
          </a:p>
          <a:p>
            <a:pPr>
              <a:defRPr/>
            </a:pPr>
            <a:endParaRPr lang="en-US" sz="900" kern="0" dirty="0">
              <a:solidFill>
                <a:srgbClr val="000000"/>
              </a:solidFill>
              <a:cs typeface="Arial" pitchFamily="34" charset="0"/>
            </a:endParaRPr>
          </a:p>
        </p:txBody>
      </p:sp>
      <p:sp>
        <p:nvSpPr>
          <p:cNvPr id="210" name="Rectangle 209"/>
          <p:cNvSpPr/>
          <p:nvPr/>
        </p:nvSpPr>
        <p:spPr>
          <a:xfrm>
            <a:off x="3501844" y="2105104"/>
            <a:ext cx="1510191" cy="1393442"/>
          </a:xfrm>
          <a:prstGeom prst="rect">
            <a:avLst/>
          </a:prstGeom>
          <a:solidFill>
            <a:schemeClr val="bg2">
              <a:lumMod val="20000"/>
              <a:lumOff val="80000"/>
            </a:schemeClr>
          </a:solidFill>
          <a:ln w="25400" cap="flat" cmpd="sng" algn="ctr">
            <a:solidFill>
              <a:schemeClr val="accent1"/>
            </a:solidFill>
            <a:prstDash val="solid"/>
          </a:ln>
          <a:effectLst/>
        </p:spPr>
        <p:txBody>
          <a:bodyPr lIns="82014" tIns="41007" rIns="82014" bIns="41007" rtlCol="0" anchor="t"/>
          <a:lstStyle/>
          <a:p>
            <a:pPr>
              <a:defRPr/>
            </a:pPr>
            <a:r>
              <a:rPr lang="en-US" sz="900" b="1" u="sng" kern="0" dirty="0">
                <a:solidFill>
                  <a:srgbClr val="000000"/>
                </a:solidFill>
                <a:cs typeface="Arial" pitchFamily="34" charset="0"/>
              </a:rPr>
              <a:t>Q4 Issues:</a:t>
            </a:r>
            <a:r>
              <a:rPr lang="en-US" sz="900" u="sng" kern="0" dirty="0">
                <a:solidFill>
                  <a:srgbClr val="000000"/>
                </a:solidFill>
                <a:cs typeface="Arial" pitchFamily="34" charset="0"/>
              </a:rPr>
              <a:t/>
            </a:r>
            <a:br>
              <a:rPr lang="en-US" sz="900" u="sng" kern="0" dirty="0">
                <a:solidFill>
                  <a:srgbClr val="000000"/>
                </a:solidFill>
                <a:cs typeface="Arial" pitchFamily="34" charset="0"/>
              </a:rPr>
            </a:br>
            <a:r>
              <a:rPr lang="en-US" sz="900" kern="0" dirty="0">
                <a:solidFill>
                  <a:srgbClr val="000000"/>
                </a:solidFill>
                <a:cs typeface="Arial" pitchFamily="34" charset="0"/>
              </a:rPr>
              <a:t>- Bot coding/execution</a:t>
            </a:r>
            <a:br>
              <a:rPr lang="en-US" sz="900" kern="0" dirty="0">
                <a:solidFill>
                  <a:srgbClr val="000000"/>
                </a:solidFill>
                <a:cs typeface="Arial" pitchFamily="34" charset="0"/>
              </a:rPr>
            </a:br>
            <a:r>
              <a:rPr lang="en-US" sz="900" kern="0" dirty="0">
                <a:solidFill>
                  <a:srgbClr val="000000"/>
                </a:solidFill>
                <a:cs typeface="Arial" pitchFamily="34" charset="0"/>
              </a:rPr>
              <a:t>- Appl. change </a:t>
            </a:r>
            <a:r>
              <a:rPr lang="en-US" sz="900" kern="0" dirty="0" err="1">
                <a:solidFill>
                  <a:srgbClr val="000000"/>
                </a:solidFill>
                <a:cs typeface="Arial" pitchFamily="34" charset="0"/>
              </a:rPr>
              <a:t>mgmt</a:t>
            </a:r>
            <a:r>
              <a:rPr lang="en-US" sz="900" kern="0" dirty="0">
                <a:solidFill>
                  <a:srgbClr val="000000"/>
                </a:solidFill>
                <a:cs typeface="Arial" pitchFamily="34" charset="0"/>
              </a:rPr>
              <a:t/>
            </a:r>
            <a:br>
              <a:rPr lang="en-US" sz="900" kern="0" dirty="0">
                <a:solidFill>
                  <a:srgbClr val="000000"/>
                </a:solidFill>
                <a:cs typeface="Arial" pitchFamily="34" charset="0"/>
              </a:rPr>
            </a:br>
            <a:r>
              <a:rPr lang="en-US" sz="900" kern="0" dirty="0">
                <a:solidFill>
                  <a:srgbClr val="000000"/>
                </a:solidFill>
                <a:cs typeface="Arial" pitchFamily="34" charset="0"/>
              </a:rPr>
              <a:t>- Unattended Bots</a:t>
            </a:r>
            <a:br>
              <a:rPr lang="en-US" sz="900" kern="0" dirty="0">
                <a:solidFill>
                  <a:srgbClr val="000000"/>
                </a:solidFill>
                <a:cs typeface="Arial" pitchFamily="34" charset="0"/>
              </a:rPr>
            </a:br>
            <a:r>
              <a:rPr lang="en-US" sz="900" kern="0" dirty="0">
                <a:solidFill>
                  <a:srgbClr val="000000"/>
                </a:solidFill>
                <a:cs typeface="Arial" pitchFamily="34" charset="0"/>
              </a:rPr>
              <a:t>- RPA Tools issues</a:t>
            </a:r>
            <a:br>
              <a:rPr lang="en-US" sz="900" kern="0" dirty="0">
                <a:solidFill>
                  <a:srgbClr val="000000"/>
                </a:solidFill>
                <a:cs typeface="Arial" pitchFamily="34" charset="0"/>
              </a:rPr>
            </a:br>
            <a:r>
              <a:rPr lang="en-US" sz="900" kern="0" dirty="0">
                <a:solidFill>
                  <a:srgbClr val="000000"/>
                </a:solidFill>
                <a:cs typeface="Arial" pitchFamily="34" charset="0"/>
              </a:rPr>
              <a:t>- RPA Tool upgrades</a:t>
            </a:r>
          </a:p>
          <a:p>
            <a:pPr>
              <a:defRPr/>
            </a:pPr>
            <a:r>
              <a:rPr lang="en-US" sz="900" kern="0" dirty="0">
                <a:solidFill>
                  <a:srgbClr val="000000"/>
                </a:solidFill>
                <a:cs typeface="Arial" pitchFamily="34" charset="0"/>
              </a:rPr>
              <a:t>- Global environments</a:t>
            </a:r>
            <a:br>
              <a:rPr lang="en-US" sz="900" kern="0" dirty="0">
                <a:solidFill>
                  <a:srgbClr val="000000"/>
                </a:solidFill>
                <a:cs typeface="Arial" pitchFamily="34" charset="0"/>
              </a:rPr>
            </a:br>
            <a:r>
              <a:rPr lang="en-US" sz="900" kern="0" dirty="0">
                <a:solidFill>
                  <a:srgbClr val="000000"/>
                </a:solidFill>
                <a:cs typeface="Arial" pitchFamily="34" charset="0"/>
              </a:rPr>
              <a:t>- Bot monitoring</a:t>
            </a:r>
            <a:br>
              <a:rPr lang="en-US" sz="900" kern="0" dirty="0">
                <a:solidFill>
                  <a:srgbClr val="000000"/>
                </a:solidFill>
                <a:cs typeface="Arial" pitchFamily="34" charset="0"/>
              </a:rPr>
            </a:br>
            <a:r>
              <a:rPr lang="en-US" sz="900" kern="0" dirty="0">
                <a:solidFill>
                  <a:srgbClr val="000000"/>
                </a:solidFill>
                <a:cs typeface="Arial" pitchFamily="34" charset="0"/>
              </a:rPr>
              <a:t>- Systems Integration</a:t>
            </a:r>
            <a:br>
              <a:rPr lang="en-US" sz="900" kern="0" dirty="0">
                <a:solidFill>
                  <a:srgbClr val="000000"/>
                </a:solidFill>
                <a:cs typeface="Arial" pitchFamily="34" charset="0"/>
              </a:rPr>
            </a:br>
            <a:r>
              <a:rPr lang="en-US" sz="900" kern="0" dirty="0">
                <a:solidFill>
                  <a:srgbClr val="000000"/>
                </a:solidFill>
                <a:cs typeface="Arial" pitchFamily="34" charset="0"/>
              </a:rPr>
              <a:t>- Technology stack</a:t>
            </a:r>
          </a:p>
          <a:p>
            <a:pPr>
              <a:defRPr/>
            </a:pPr>
            <a:endParaRPr lang="en-US" sz="900" kern="0" dirty="0">
              <a:solidFill>
                <a:srgbClr val="000000"/>
              </a:solidFill>
              <a:cs typeface="Arial" pitchFamily="34" charset="0"/>
            </a:endParaRPr>
          </a:p>
        </p:txBody>
      </p:sp>
      <p:sp>
        <p:nvSpPr>
          <p:cNvPr id="211" name="Rectangle 210"/>
          <p:cNvSpPr/>
          <p:nvPr/>
        </p:nvSpPr>
        <p:spPr>
          <a:xfrm>
            <a:off x="5012035" y="1790880"/>
            <a:ext cx="2407634" cy="1707667"/>
          </a:xfrm>
          <a:prstGeom prst="rect">
            <a:avLst/>
          </a:prstGeom>
          <a:solidFill>
            <a:srgbClr val="FFFFFF"/>
          </a:solidFill>
          <a:ln w="25400" cap="flat" cmpd="sng" algn="ctr">
            <a:solidFill>
              <a:srgbClr val="0B3D92">
                <a:shade val="50000"/>
              </a:srgbClr>
            </a:solidFill>
            <a:prstDash val="solid"/>
          </a:ln>
          <a:effectLst/>
        </p:spPr>
        <p:txBody>
          <a:bodyPr lIns="0" tIns="41007" rIns="16403" bIns="41007" rtlCol="0" anchor="t"/>
          <a:lstStyle/>
          <a:p>
            <a:pPr marL="105365" indent="-55530">
              <a:defRPr/>
            </a:pPr>
            <a:r>
              <a:rPr lang="en-US" sz="900" b="1" u="sng" kern="0" dirty="0">
                <a:solidFill>
                  <a:srgbClr val="000000"/>
                </a:solidFill>
                <a:cs typeface="Arial" pitchFamily="34" charset="0"/>
              </a:rPr>
              <a:t>2018 Focus:</a:t>
            </a:r>
            <a:endParaRPr lang="en-US" sz="900" kern="0" dirty="0">
              <a:solidFill>
                <a:srgbClr val="000000"/>
              </a:solidFill>
              <a:cs typeface="Arial" pitchFamily="34" charset="0"/>
            </a:endParaRPr>
          </a:p>
          <a:p>
            <a:pPr marL="254869" indent="-205034">
              <a:buFont typeface="+mj-lt"/>
              <a:buAutoNum type="arabicPeriod"/>
              <a:defRPr/>
            </a:pPr>
            <a:r>
              <a:rPr lang="en-US" sz="900" kern="0" dirty="0">
                <a:solidFill>
                  <a:srgbClr val="000000"/>
                </a:solidFill>
                <a:cs typeface="Arial" pitchFamily="34" charset="0"/>
              </a:rPr>
              <a:t>Promote the design and build of reusable objects</a:t>
            </a:r>
          </a:p>
          <a:p>
            <a:pPr marL="254869" indent="-205034">
              <a:buFont typeface="+mj-lt"/>
              <a:buAutoNum type="arabicPeriod"/>
              <a:defRPr/>
            </a:pPr>
            <a:r>
              <a:rPr lang="en-US" sz="900" kern="0" dirty="0">
                <a:solidFill>
                  <a:srgbClr val="000000"/>
                </a:solidFill>
                <a:cs typeface="Arial" pitchFamily="34" charset="0"/>
              </a:rPr>
              <a:t>Deploy new RPA hardware infrastructure</a:t>
            </a:r>
          </a:p>
          <a:p>
            <a:pPr marL="254869" indent="-205034">
              <a:buFont typeface="+mj-lt"/>
              <a:buAutoNum type="arabicPeriod"/>
              <a:defRPr/>
            </a:pPr>
            <a:r>
              <a:rPr lang="en-US" sz="900" kern="0" dirty="0">
                <a:solidFill>
                  <a:srgbClr val="000000"/>
                </a:solidFill>
                <a:cs typeface="Arial" pitchFamily="34" charset="0"/>
              </a:rPr>
              <a:t>Operational monitoring tools &amp; insights  </a:t>
            </a:r>
            <a:br>
              <a:rPr lang="en-US" sz="900" kern="0" dirty="0">
                <a:solidFill>
                  <a:srgbClr val="000000"/>
                </a:solidFill>
                <a:cs typeface="Arial" pitchFamily="34" charset="0"/>
              </a:rPr>
            </a:br>
            <a:r>
              <a:rPr lang="en-US" sz="900" kern="0" dirty="0">
                <a:solidFill>
                  <a:srgbClr val="000000"/>
                </a:solidFill>
                <a:cs typeface="Arial" pitchFamily="34" charset="0"/>
              </a:rPr>
              <a:t>(i.e., Elastic)  </a:t>
            </a:r>
          </a:p>
          <a:p>
            <a:pPr marL="254869" indent="-205034">
              <a:buFont typeface="+mj-lt"/>
              <a:buAutoNum type="arabicPeriod"/>
              <a:defRPr/>
            </a:pPr>
            <a:r>
              <a:rPr lang="en-US" sz="900" kern="0" dirty="0">
                <a:solidFill>
                  <a:srgbClr val="000000"/>
                </a:solidFill>
                <a:cs typeface="Arial" pitchFamily="34" charset="0"/>
              </a:rPr>
              <a:t>Accelerate RPA implementations leveraging DevOps, Test Automation and Reuse</a:t>
            </a:r>
          </a:p>
          <a:p>
            <a:pPr marL="254869" indent="-205034">
              <a:buFont typeface="+mj-lt"/>
              <a:buAutoNum type="arabicPeriod"/>
              <a:defRPr/>
            </a:pPr>
            <a:r>
              <a:rPr lang="en-US" sz="900" kern="0" dirty="0">
                <a:solidFill>
                  <a:srgbClr val="000000"/>
                </a:solidFill>
                <a:cs typeface="Arial" pitchFamily="34" charset="0"/>
              </a:rPr>
              <a:t>Continue maturing design/coding best practices and learnings across all LOBs</a:t>
            </a:r>
          </a:p>
          <a:p>
            <a:pPr marL="254869" indent="-205034">
              <a:buFont typeface="+mj-lt"/>
              <a:buAutoNum type="arabicPeriod"/>
              <a:defRPr/>
            </a:pPr>
            <a:r>
              <a:rPr lang="en-US" sz="900" kern="0" dirty="0">
                <a:solidFill>
                  <a:srgbClr val="000000"/>
                </a:solidFill>
                <a:cs typeface="Arial" pitchFamily="34" charset="0"/>
              </a:rPr>
              <a:t>Develop RPA+ Roadmap</a:t>
            </a:r>
          </a:p>
          <a:p>
            <a:pPr>
              <a:defRPr/>
            </a:pPr>
            <a:r>
              <a:rPr lang="en-US" kern="0" dirty="0">
                <a:solidFill>
                  <a:srgbClr val="000000"/>
                </a:solidFill>
                <a:cs typeface="Arial" pitchFamily="34" charset="0"/>
              </a:rPr>
              <a:t/>
            </a:r>
            <a:br>
              <a:rPr lang="en-US" kern="0" dirty="0">
                <a:solidFill>
                  <a:srgbClr val="000000"/>
                </a:solidFill>
                <a:cs typeface="Arial" pitchFamily="34" charset="0"/>
              </a:rPr>
            </a:br>
            <a:endParaRPr lang="en-US" kern="0" dirty="0">
              <a:solidFill>
                <a:srgbClr val="FFFFFF"/>
              </a:solidFill>
              <a:latin typeface="Calibri"/>
              <a:cs typeface="Arial" pitchFamily="34" charset="0"/>
            </a:endParaRPr>
          </a:p>
        </p:txBody>
      </p:sp>
      <p:sp>
        <p:nvSpPr>
          <p:cNvPr id="212" name="Rectangle 211"/>
          <p:cNvSpPr/>
          <p:nvPr/>
        </p:nvSpPr>
        <p:spPr>
          <a:xfrm>
            <a:off x="7419669" y="1386556"/>
            <a:ext cx="1365034" cy="2111991"/>
          </a:xfrm>
          <a:prstGeom prst="rect">
            <a:avLst/>
          </a:prstGeom>
          <a:solidFill>
            <a:srgbClr val="FFFFFF"/>
          </a:solidFill>
          <a:ln w="25400" cap="flat" cmpd="sng" algn="ctr">
            <a:solidFill>
              <a:srgbClr val="0B3D92">
                <a:shade val="50000"/>
              </a:srgbClr>
            </a:solidFill>
            <a:prstDash val="solid"/>
          </a:ln>
          <a:effectLst/>
        </p:spPr>
        <p:txBody>
          <a:bodyPr lIns="82014" tIns="41007" rIns="82014" bIns="41007" rtlCol="0" anchor="ctr"/>
          <a:lstStyle/>
          <a:p>
            <a:pPr algn="ctr">
              <a:defRPr/>
            </a:pPr>
            <a:r>
              <a:rPr lang="en-US" kern="0" dirty="0">
                <a:solidFill>
                  <a:srgbClr val="FFFFFF"/>
                </a:solidFill>
                <a:latin typeface="Calibri"/>
                <a:cs typeface="Arial" pitchFamily="34" charset="0"/>
              </a:rPr>
              <a:t>	Continue to</a:t>
            </a:r>
            <a:endParaRPr lang="en-US" kern="0" dirty="0">
              <a:solidFill>
                <a:srgbClr val="000000"/>
              </a:solidFill>
              <a:latin typeface="Calibri"/>
              <a:cs typeface="Arial" pitchFamily="34" charset="0"/>
            </a:endParaRPr>
          </a:p>
        </p:txBody>
      </p:sp>
      <p:sp>
        <p:nvSpPr>
          <p:cNvPr id="213" name="TextBox 212"/>
          <p:cNvSpPr txBox="1"/>
          <p:nvPr/>
        </p:nvSpPr>
        <p:spPr>
          <a:xfrm>
            <a:off x="1038929" y="841255"/>
            <a:ext cx="7745777" cy="359814"/>
          </a:xfrm>
          <a:prstGeom prst="rect">
            <a:avLst/>
          </a:prstGeom>
          <a:noFill/>
        </p:spPr>
        <p:txBody>
          <a:bodyPr wrap="square" lIns="82014" tIns="41007" rIns="82014" bIns="41007" rtlCol="0">
            <a:spAutoFit/>
          </a:bodyPr>
          <a:lstStyle/>
          <a:p>
            <a:r>
              <a:rPr lang="en-US" b="1" dirty="0">
                <a:solidFill>
                  <a:srgbClr val="000000"/>
                </a:solidFill>
                <a:latin typeface="Calibri"/>
                <a:cs typeface="Arial" pitchFamily="34" charset="0"/>
              </a:rPr>
              <a:t>Base RPA  Technology Challenges Resolved </a:t>
            </a:r>
            <a:r>
              <a:rPr lang="en-US" sz="1400" b="1" dirty="0">
                <a:solidFill>
                  <a:srgbClr val="000000"/>
                </a:solidFill>
                <a:latin typeface="Calibri"/>
                <a:cs typeface="Arial" pitchFamily="34" charset="0"/>
              </a:rPr>
              <a:t>(86 issues resolved between Feb – Oct 2017)</a:t>
            </a:r>
          </a:p>
        </p:txBody>
      </p:sp>
      <p:sp>
        <p:nvSpPr>
          <p:cNvPr id="214" name="TextBox 213"/>
          <p:cNvSpPr txBox="1"/>
          <p:nvPr/>
        </p:nvSpPr>
        <p:spPr>
          <a:xfrm>
            <a:off x="870409" y="2713252"/>
            <a:ext cx="1177450" cy="252118"/>
          </a:xfrm>
          <a:prstGeom prst="rect">
            <a:avLst/>
          </a:prstGeom>
          <a:noFill/>
        </p:spPr>
        <p:txBody>
          <a:bodyPr wrap="square" lIns="82014" tIns="41007" rIns="82014" bIns="41007" rtlCol="0">
            <a:spAutoFit/>
          </a:bodyPr>
          <a:lstStyle/>
          <a:p>
            <a:pPr marL="205034" indent="-205034">
              <a:buFontTx/>
              <a:buAutoNum type="arabicParenR"/>
            </a:pPr>
            <a:r>
              <a:rPr lang="en-US" sz="1100" b="1" dirty="0">
                <a:solidFill>
                  <a:srgbClr val="000000"/>
                </a:solidFill>
                <a:latin typeface="Calibri"/>
                <a:cs typeface="Arial" pitchFamily="34" charset="0"/>
              </a:rPr>
              <a:t>Basic Start-up</a:t>
            </a:r>
          </a:p>
        </p:txBody>
      </p:sp>
      <p:sp>
        <p:nvSpPr>
          <p:cNvPr id="215" name="TextBox 214"/>
          <p:cNvSpPr txBox="1"/>
          <p:nvPr/>
        </p:nvSpPr>
        <p:spPr>
          <a:xfrm>
            <a:off x="2134232" y="1935831"/>
            <a:ext cx="1424348" cy="759950"/>
          </a:xfrm>
          <a:prstGeom prst="rect">
            <a:avLst/>
          </a:prstGeom>
          <a:noFill/>
        </p:spPr>
        <p:txBody>
          <a:bodyPr wrap="square" lIns="82014" tIns="41007" rIns="82014" bIns="41007" rtlCol="0">
            <a:spAutoFit/>
          </a:bodyPr>
          <a:lstStyle/>
          <a:p>
            <a:r>
              <a:rPr lang="en-US" sz="1100" b="1" dirty="0">
                <a:solidFill>
                  <a:srgbClr val="000000"/>
                </a:solidFill>
                <a:latin typeface="Calibri"/>
                <a:cs typeface="Arial" pitchFamily="34" charset="0"/>
              </a:rPr>
              <a:t> 2) Learning </a:t>
            </a:r>
            <a:br>
              <a:rPr lang="en-US" sz="1100" b="1" dirty="0">
                <a:solidFill>
                  <a:srgbClr val="000000"/>
                </a:solidFill>
                <a:latin typeface="Calibri"/>
                <a:cs typeface="Arial" pitchFamily="34" charset="0"/>
              </a:rPr>
            </a:br>
            <a:r>
              <a:rPr lang="en-US" sz="1100" b="1" dirty="0">
                <a:solidFill>
                  <a:srgbClr val="000000"/>
                </a:solidFill>
                <a:latin typeface="Calibri"/>
                <a:cs typeface="Arial" pitchFamily="34" charset="0"/>
              </a:rPr>
              <a:t>-  Focus to implement</a:t>
            </a:r>
            <a:br>
              <a:rPr lang="en-US" sz="1100" b="1" dirty="0">
                <a:solidFill>
                  <a:srgbClr val="000000"/>
                </a:solidFill>
                <a:latin typeface="Calibri"/>
                <a:cs typeface="Arial" pitchFamily="34" charset="0"/>
              </a:rPr>
            </a:br>
            <a:r>
              <a:rPr lang="en-US" sz="1100" b="1" dirty="0">
                <a:solidFill>
                  <a:srgbClr val="000000"/>
                </a:solidFill>
                <a:latin typeface="Calibri"/>
                <a:cs typeface="Arial" pitchFamily="34" charset="0"/>
              </a:rPr>
              <a:t>    initial processes</a:t>
            </a:r>
            <a:br>
              <a:rPr lang="en-US" sz="1100" b="1" dirty="0">
                <a:solidFill>
                  <a:srgbClr val="000000"/>
                </a:solidFill>
                <a:latin typeface="Calibri"/>
                <a:cs typeface="Arial" pitchFamily="34" charset="0"/>
              </a:rPr>
            </a:br>
            <a:r>
              <a:rPr lang="en-US" sz="1100" b="1" dirty="0">
                <a:solidFill>
                  <a:srgbClr val="000000"/>
                </a:solidFill>
                <a:latin typeface="Calibri"/>
                <a:cs typeface="Arial" pitchFamily="34" charset="0"/>
              </a:rPr>
              <a:t>    into production  </a:t>
            </a:r>
          </a:p>
        </p:txBody>
      </p:sp>
      <p:sp>
        <p:nvSpPr>
          <p:cNvPr id="216" name="TextBox 215"/>
          <p:cNvSpPr txBox="1"/>
          <p:nvPr/>
        </p:nvSpPr>
        <p:spPr>
          <a:xfrm>
            <a:off x="3488300" y="1505791"/>
            <a:ext cx="1335980" cy="590673"/>
          </a:xfrm>
          <a:prstGeom prst="rect">
            <a:avLst/>
          </a:prstGeom>
          <a:noFill/>
        </p:spPr>
        <p:txBody>
          <a:bodyPr wrap="square" lIns="82014" tIns="41007" rIns="82014" bIns="41007" rtlCol="0">
            <a:spAutoFit/>
          </a:bodyPr>
          <a:lstStyle/>
          <a:p>
            <a:r>
              <a:rPr lang="en-US" sz="1100" b="1" dirty="0">
                <a:solidFill>
                  <a:srgbClr val="000000"/>
                </a:solidFill>
                <a:latin typeface="Calibri"/>
                <a:cs typeface="Arial" pitchFamily="34" charset="0"/>
              </a:rPr>
              <a:t>3) Road to Scaling </a:t>
            </a:r>
            <a:br>
              <a:rPr lang="en-US" sz="1100" b="1" dirty="0">
                <a:solidFill>
                  <a:srgbClr val="000000"/>
                </a:solidFill>
                <a:latin typeface="Calibri"/>
                <a:cs typeface="Arial" pitchFamily="34" charset="0"/>
              </a:rPr>
            </a:br>
            <a:r>
              <a:rPr lang="en-US" sz="1100" b="1" dirty="0">
                <a:solidFill>
                  <a:srgbClr val="000000"/>
                </a:solidFill>
                <a:latin typeface="Calibri"/>
                <a:cs typeface="Arial" pitchFamily="34" charset="0"/>
              </a:rPr>
              <a:t>    - Automate more</a:t>
            </a:r>
            <a:br>
              <a:rPr lang="en-US" sz="1100" b="1" dirty="0">
                <a:solidFill>
                  <a:srgbClr val="000000"/>
                </a:solidFill>
                <a:latin typeface="Calibri"/>
                <a:cs typeface="Arial" pitchFamily="34" charset="0"/>
              </a:rPr>
            </a:br>
            <a:r>
              <a:rPr lang="en-US" sz="1100" b="1" dirty="0">
                <a:solidFill>
                  <a:srgbClr val="000000"/>
                </a:solidFill>
                <a:latin typeface="Calibri"/>
                <a:cs typeface="Arial" pitchFamily="34" charset="0"/>
              </a:rPr>
              <a:t>      processes</a:t>
            </a:r>
          </a:p>
        </p:txBody>
      </p:sp>
      <p:cxnSp>
        <p:nvCxnSpPr>
          <p:cNvPr id="217" name="Straight Connector 216"/>
          <p:cNvCxnSpPr/>
          <p:nvPr/>
        </p:nvCxnSpPr>
        <p:spPr>
          <a:xfrm>
            <a:off x="818260" y="3642495"/>
            <a:ext cx="5580463" cy="0"/>
          </a:xfrm>
          <a:prstGeom prst="line">
            <a:avLst/>
          </a:prstGeom>
          <a:noFill/>
          <a:ln w="9525" cap="flat" cmpd="sng" algn="ctr">
            <a:solidFill>
              <a:srgbClr val="0B3D92">
                <a:shade val="95000"/>
                <a:satMod val="105000"/>
              </a:srgbClr>
            </a:solidFill>
            <a:prstDash val="solid"/>
          </a:ln>
          <a:effectLst/>
        </p:spPr>
      </p:cxnSp>
      <p:cxnSp>
        <p:nvCxnSpPr>
          <p:cNvPr id="218" name="Straight Connector 217"/>
          <p:cNvCxnSpPr/>
          <p:nvPr/>
        </p:nvCxnSpPr>
        <p:spPr>
          <a:xfrm>
            <a:off x="881866" y="3573335"/>
            <a:ext cx="0" cy="0"/>
          </a:xfrm>
          <a:prstGeom prst="line">
            <a:avLst/>
          </a:prstGeom>
          <a:noFill/>
          <a:ln w="9525" cap="flat" cmpd="sng" algn="ctr">
            <a:solidFill>
              <a:srgbClr val="0B3D92">
                <a:shade val="95000"/>
                <a:satMod val="105000"/>
              </a:srgbClr>
            </a:solidFill>
            <a:prstDash val="solid"/>
          </a:ln>
          <a:effectLst/>
        </p:spPr>
      </p:cxnSp>
      <p:cxnSp>
        <p:nvCxnSpPr>
          <p:cNvPr id="219" name="Straight Connector 218"/>
          <p:cNvCxnSpPr/>
          <p:nvPr/>
        </p:nvCxnSpPr>
        <p:spPr>
          <a:xfrm>
            <a:off x="2172326" y="3575273"/>
            <a:ext cx="0" cy="134443"/>
          </a:xfrm>
          <a:prstGeom prst="line">
            <a:avLst/>
          </a:prstGeom>
          <a:noFill/>
          <a:ln w="9525" cap="flat" cmpd="sng" algn="ctr">
            <a:solidFill>
              <a:srgbClr val="0B3D92">
                <a:shade val="95000"/>
                <a:satMod val="105000"/>
              </a:srgbClr>
            </a:solidFill>
            <a:prstDash val="solid"/>
          </a:ln>
          <a:effectLst/>
        </p:spPr>
      </p:cxnSp>
      <p:cxnSp>
        <p:nvCxnSpPr>
          <p:cNvPr id="220" name="Straight Connector 219"/>
          <p:cNvCxnSpPr/>
          <p:nvPr/>
        </p:nvCxnSpPr>
        <p:spPr>
          <a:xfrm>
            <a:off x="3488300" y="3575273"/>
            <a:ext cx="0" cy="134443"/>
          </a:xfrm>
          <a:prstGeom prst="line">
            <a:avLst/>
          </a:prstGeom>
          <a:noFill/>
          <a:ln w="9525" cap="flat" cmpd="sng" algn="ctr">
            <a:solidFill>
              <a:srgbClr val="0B3D92">
                <a:shade val="95000"/>
                <a:satMod val="105000"/>
              </a:srgbClr>
            </a:solidFill>
            <a:prstDash val="solid"/>
          </a:ln>
          <a:effectLst/>
        </p:spPr>
      </p:cxnSp>
      <p:cxnSp>
        <p:nvCxnSpPr>
          <p:cNvPr id="221" name="Straight Connector 220"/>
          <p:cNvCxnSpPr/>
          <p:nvPr/>
        </p:nvCxnSpPr>
        <p:spPr>
          <a:xfrm>
            <a:off x="5072210" y="3575273"/>
            <a:ext cx="0" cy="134443"/>
          </a:xfrm>
          <a:prstGeom prst="line">
            <a:avLst/>
          </a:prstGeom>
          <a:noFill/>
          <a:ln w="9525" cap="flat" cmpd="sng" algn="ctr">
            <a:solidFill>
              <a:srgbClr val="0B3D92">
                <a:shade val="95000"/>
                <a:satMod val="105000"/>
              </a:srgbClr>
            </a:solidFill>
            <a:prstDash val="solid"/>
          </a:ln>
          <a:effectLst/>
        </p:spPr>
      </p:cxnSp>
      <p:cxnSp>
        <p:nvCxnSpPr>
          <p:cNvPr id="222" name="Straight Connector 221"/>
          <p:cNvCxnSpPr/>
          <p:nvPr/>
        </p:nvCxnSpPr>
        <p:spPr>
          <a:xfrm>
            <a:off x="7419465" y="3568749"/>
            <a:ext cx="0" cy="134443"/>
          </a:xfrm>
          <a:prstGeom prst="line">
            <a:avLst/>
          </a:prstGeom>
          <a:noFill/>
          <a:ln w="9525" cap="flat" cmpd="sng" algn="ctr">
            <a:solidFill>
              <a:srgbClr val="0B3D92">
                <a:shade val="95000"/>
                <a:satMod val="105000"/>
              </a:srgbClr>
            </a:solidFill>
            <a:prstDash val="solid"/>
          </a:ln>
          <a:effectLst/>
        </p:spPr>
      </p:cxnSp>
      <p:cxnSp>
        <p:nvCxnSpPr>
          <p:cNvPr id="223" name="Straight Connector 222"/>
          <p:cNvCxnSpPr/>
          <p:nvPr/>
        </p:nvCxnSpPr>
        <p:spPr>
          <a:xfrm>
            <a:off x="1007759" y="3575273"/>
            <a:ext cx="0" cy="134443"/>
          </a:xfrm>
          <a:prstGeom prst="line">
            <a:avLst/>
          </a:prstGeom>
          <a:noFill/>
          <a:ln w="9525" cap="flat" cmpd="sng" algn="ctr">
            <a:solidFill>
              <a:srgbClr val="0B3D92">
                <a:shade val="95000"/>
                <a:satMod val="105000"/>
              </a:srgbClr>
            </a:solidFill>
            <a:prstDash val="solid"/>
          </a:ln>
          <a:effectLst/>
        </p:spPr>
      </p:cxnSp>
      <p:sp>
        <p:nvSpPr>
          <p:cNvPr id="224" name="TextBox 223"/>
          <p:cNvSpPr txBox="1"/>
          <p:nvPr/>
        </p:nvSpPr>
        <p:spPr>
          <a:xfrm>
            <a:off x="722251" y="3618403"/>
            <a:ext cx="516740" cy="236729"/>
          </a:xfrm>
          <a:prstGeom prst="rect">
            <a:avLst/>
          </a:prstGeom>
          <a:noFill/>
        </p:spPr>
        <p:txBody>
          <a:bodyPr wrap="none" lIns="82014" tIns="41007" rIns="82014" bIns="41007" rtlCol="0">
            <a:spAutoFit/>
          </a:bodyPr>
          <a:lstStyle/>
          <a:p>
            <a:r>
              <a:rPr lang="en-US" sz="1000" dirty="0">
                <a:solidFill>
                  <a:srgbClr val="000000"/>
                </a:solidFill>
                <a:latin typeface="Calibri"/>
                <a:cs typeface="Arial" pitchFamily="34" charset="0"/>
              </a:rPr>
              <a:t>Feb 17</a:t>
            </a:r>
          </a:p>
        </p:txBody>
      </p:sp>
      <p:sp>
        <p:nvSpPr>
          <p:cNvPr id="225" name="TextBox 224"/>
          <p:cNvSpPr txBox="1"/>
          <p:nvPr/>
        </p:nvSpPr>
        <p:spPr>
          <a:xfrm>
            <a:off x="1939720" y="3637452"/>
            <a:ext cx="553609" cy="236729"/>
          </a:xfrm>
          <a:prstGeom prst="rect">
            <a:avLst/>
          </a:prstGeom>
          <a:noFill/>
        </p:spPr>
        <p:txBody>
          <a:bodyPr wrap="none" lIns="82014" tIns="41007" rIns="82014" bIns="41007" rtlCol="0">
            <a:spAutoFit/>
          </a:bodyPr>
          <a:lstStyle/>
          <a:p>
            <a:r>
              <a:rPr lang="en-US" sz="1000" dirty="0">
                <a:solidFill>
                  <a:srgbClr val="000000"/>
                </a:solidFill>
                <a:latin typeface="Calibri"/>
                <a:cs typeface="Arial" pitchFamily="34" charset="0"/>
              </a:rPr>
              <a:t>May 17</a:t>
            </a:r>
          </a:p>
        </p:txBody>
      </p:sp>
      <p:sp>
        <p:nvSpPr>
          <p:cNvPr id="226" name="TextBox 225"/>
          <p:cNvSpPr txBox="1"/>
          <p:nvPr/>
        </p:nvSpPr>
        <p:spPr>
          <a:xfrm>
            <a:off x="3255150" y="3633384"/>
            <a:ext cx="527961" cy="236729"/>
          </a:xfrm>
          <a:prstGeom prst="rect">
            <a:avLst/>
          </a:prstGeom>
          <a:noFill/>
        </p:spPr>
        <p:txBody>
          <a:bodyPr wrap="none" lIns="82014" tIns="41007" rIns="82014" bIns="41007" rtlCol="0">
            <a:spAutoFit/>
          </a:bodyPr>
          <a:lstStyle/>
          <a:p>
            <a:r>
              <a:rPr lang="en-US" sz="1000" dirty="0">
                <a:solidFill>
                  <a:srgbClr val="000000"/>
                </a:solidFill>
                <a:latin typeface="Calibri"/>
                <a:cs typeface="Arial" pitchFamily="34" charset="0"/>
              </a:rPr>
              <a:t>Aug 17</a:t>
            </a:r>
          </a:p>
        </p:txBody>
      </p:sp>
      <p:sp>
        <p:nvSpPr>
          <p:cNvPr id="227" name="TextBox 226"/>
          <p:cNvSpPr txBox="1"/>
          <p:nvPr/>
        </p:nvSpPr>
        <p:spPr>
          <a:xfrm>
            <a:off x="4761417" y="3638581"/>
            <a:ext cx="563227" cy="236729"/>
          </a:xfrm>
          <a:prstGeom prst="rect">
            <a:avLst/>
          </a:prstGeom>
          <a:noFill/>
        </p:spPr>
        <p:txBody>
          <a:bodyPr wrap="none" lIns="82014" tIns="41007" rIns="82014" bIns="41007" rtlCol="0">
            <a:spAutoFit/>
          </a:bodyPr>
          <a:lstStyle/>
          <a:p>
            <a:r>
              <a:rPr lang="en-US" sz="1000" dirty="0">
                <a:solidFill>
                  <a:srgbClr val="000000"/>
                </a:solidFill>
                <a:latin typeface="Calibri"/>
                <a:cs typeface="Arial" pitchFamily="34" charset="0"/>
              </a:rPr>
              <a:t>Nov  17</a:t>
            </a:r>
          </a:p>
        </p:txBody>
      </p:sp>
      <p:sp>
        <p:nvSpPr>
          <p:cNvPr id="228" name="TextBox 227"/>
          <p:cNvSpPr txBox="1"/>
          <p:nvPr/>
        </p:nvSpPr>
        <p:spPr>
          <a:xfrm>
            <a:off x="5293119" y="1319336"/>
            <a:ext cx="1845108" cy="421395"/>
          </a:xfrm>
          <a:prstGeom prst="rect">
            <a:avLst/>
          </a:prstGeom>
          <a:noFill/>
        </p:spPr>
        <p:txBody>
          <a:bodyPr wrap="square" lIns="82014" tIns="41007" rIns="82014" bIns="41007" rtlCol="0">
            <a:spAutoFit/>
          </a:bodyPr>
          <a:lstStyle/>
          <a:p>
            <a:r>
              <a:rPr lang="en-US" sz="1100" b="1" dirty="0">
                <a:solidFill>
                  <a:srgbClr val="000000"/>
                </a:solidFill>
                <a:latin typeface="Calibri"/>
                <a:cs typeface="Arial" pitchFamily="34" charset="0"/>
              </a:rPr>
              <a:t>4)  Operationalize RPA</a:t>
            </a:r>
            <a:br>
              <a:rPr lang="en-US" sz="1100" b="1" dirty="0">
                <a:solidFill>
                  <a:srgbClr val="000000"/>
                </a:solidFill>
                <a:latin typeface="Calibri"/>
                <a:cs typeface="Arial" pitchFamily="34" charset="0"/>
              </a:rPr>
            </a:br>
            <a:r>
              <a:rPr lang="en-US" sz="1100" b="1" dirty="0">
                <a:solidFill>
                  <a:srgbClr val="000000"/>
                </a:solidFill>
                <a:latin typeface="Calibri"/>
                <a:cs typeface="Arial" pitchFamily="34" charset="0"/>
              </a:rPr>
              <a:t>      Execution</a:t>
            </a:r>
            <a:endParaRPr lang="en-US" sz="1100" b="1" u="sng" dirty="0">
              <a:solidFill>
                <a:srgbClr val="000000"/>
              </a:solidFill>
              <a:latin typeface="Calibri"/>
              <a:cs typeface="Arial" pitchFamily="34" charset="0"/>
            </a:endParaRPr>
          </a:p>
        </p:txBody>
      </p:sp>
      <p:sp>
        <p:nvSpPr>
          <p:cNvPr id="229" name="TextBox 228"/>
          <p:cNvSpPr txBox="1"/>
          <p:nvPr/>
        </p:nvSpPr>
        <p:spPr>
          <a:xfrm>
            <a:off x="7548220" y="1074973"/>
            <a:ext cx="1020390" cy="252118"/>
          </a:xfrm>
          <a:prstGeom prst="rect">
            <a:avLst/>
          </a:prstGeom>
          <a:noFill/>
        </p:spPr>
        <p:txBody>
          <a:bodyPr wrap="square" lIns="82014" tIns="41007" rIns="82014" bIns="41007" rtlCol="0">
            <a:spAutoFit/>
          </a:bodyPr>
          <a:lstStyle/>
          <a:p>
            <a:r>
              <a:rPr lang="en-US" sz="1100" b="1" dirty="0">
                <a:solidFill>
                  <a:srgbClr val="000000"/>
                </a:solidFill>
                <a:latin typeface="Calibri"/>
                <a:cs typeface="Arial" pitchFamily="34" charset="0"/>
              </a:rPr>
              <a:t>5) RPA+</a:t>
            </a:r>
          </a:p>
        </p:txBody>
      </p:sp>
      <p:sp>
        <p:nvSpPr>
          <p:cNvPr id="230" name="TextBox 229"/>
          <p:cNvSpPr txBox="1"/>
          <p:nvPr/>
        </p:nvSpPr>
        <p:spPr>
          <a:xfrm>
            <a:off x="57399" y="3619165"/>
            <a:ext cx="843006" cy="559895"/>
          </a:xfrm>
          <a:prstGeom prst="rect">
            <a:avLst/>
          </a:prstGeom>
          <a:noFill/>
        </p:spPr>
        <p:txBody>
          <a:bodyPr wrap="square" lIns="82014" tIns="41007" rIns="82014" bIns="41007" rtlCol="0">
            <a:spAutoFit/>
          </a:bodyPr>
          <a:lstStyle/>
          <a:p>
            <a:r>
              <a:rPr lang="en-US" sz="900" b="1" dirty="0">
                <a:solidFill>
                  <a:srgbClr val="000000"/>
                </a:solidFill>
                <a:latin typeface="Calibri"/>
                <a:cs typeface="Arial" pitchFamily="34" charset="0"/>
              </a:rPr>
              <a:t>Timeline</a:t>
            </a:r>
          </a:p>
          <a:p>
            <a:endParaRPr lang="en-US" sz="400" b="1" dirty="0">
              <a:solidFill>
                <a:srgbClr val="000000"/>
              </a:solidFill>
              <a:latin typeface="Calibri"/>
              <a:cs typeface="Arial" pitchFamily="34" charset="0"/>
            </a:endParaRPr>
          </a:p>
          <a:p>
            <a:r>
              <a:rPr lang="en-US" sz="900" b="1" dirty="0">
                <a:solidFill>
                  <a:srgbClr val="000000"/>
                </a:solidFill>
                <a:latin typeface="Calibri"/>
                <a:cs typeface="Arial" pitchFamily="34" charset="0"/>
              </a:rPr>
              <a:t>Processes</a:t>
            </a:r>
            <a:br>
              <a:rPr lang="en-US" sz="900" b="1" dirty="0">
                <a:solidFill>
                  <a:srgbClr val="000000"/>
                </a:solidFill>
                <a:latin typeface="Calibri"/>
                <a:cs typeface="Arial" pitchFamily="34" charset="0"/>
              </a:rPr>
            </a:br>
            <a:r>
              <a:rPr lang="en-US" sz="900" b="1" dirty="0">
                <a:solidFill>
                  <a:srgbClr val="000000"/>
                </a:solidFill>
                <a:latin typeface="Calibri"/>
                <a:cs typeface="Arial" pitchFamily="34" charset="0"/>
              </a:rPr>
              <a:t>in Production</a:t>
            </a:r>
          </a:p>
        </p:txBody>
      </p:sp>
      <p:cxnSp>
        <p:nvCxnSpPr>
          <p:cNvPr id="231" name="Straight Arrow Connector 230"/>
          <p:cNvCxnSpPr/>
          <p:nvPr/>
        </p:nvCxnSpPr>
        <p:spPr>
          <a:xfrm>
            <a:off x="6398721" y="3644371"/>
            <a:ext cx="2299000" cy="0"/>
          </a:xfrm>
          <a:prstGeom prst="straightConnector1">
            <a:avLst/>
          </a:prstGeom>
          <a:noFill/>
          <a:ln w="9525" cap="flat" cmpd="sng" algn="ctr">
            <a:solidFill>
              <a:srgbClr val="0B3D92">
                <a:shade val="95000"/>
                <a:satMod val="105000"/>
              </a:srgbClr>
            </a:solidFill>
            <a:prstDash val="solid"/>
            <a:tailEnd type="arrow"/>
          </a:ln>
          <a:effectLst/>
        </p:spPr>
      </p:cxnSp>
      <p:sp>
        <p:nvSpPr>
          <p:cNvPr id="232" name="TextBox 231"/>
          <p:cNvSpPr txBox="1"/>
          <p:nvPr/>
        </p:nvSpPr>
        <p:spPr>
          <a:xfrm>
            <a:off x="7148799" y="3704264"/>
            <a:ext cx="665819" cy="236729"/>
          </a:xfrm>
          <a:prstGeom prst="rect">
            <a:avLst/>
          </a:prstGeom>
          <a:noFill/>
        </p:spPr>
        <p:txBody>
          <a:bodyPr wrap="none" lIns="82014" tIns="41007" rIns="82014" bIns="41007" rtlCol="0">
            <a:spAutoFit/>
          </a:bodyPr>
          <a:lstStyle/>
          <a:p>
            <a:r>
              <a:rPr lang="en-US" sz="1000" dirty="0">
                <a:solidFill>
                  <a:srgbClr val="000000"/>
                </a:solidFill>
                <a:latin typeface="Calibri"/>
                <a:cs typeface="Arial" pitchFamily="34" charset="0"/>
              </a:rPr>
              <a:t>Nov 2018</a:t>
            </a:r>
          </a:p>
        </p:txBody>
      </p:sp>
      <p:sp>
        <p:nvSpPr>
          <p:cNvPr id="233" name="Oval 232"/>
          <p:cNvSpPr/>
          <p:nvPr/>
        </p:nvSpPr>
        <p:spPr>
          <a:xfrm>
            <a:off x="758265" y="3807176"/>
            <a:ext cx="393828" cy="202795"/>
          </a:xfrm>
          <a:prstGeom prst="ellipse">
            <a:avLst/>
          </a:prstGeom>
          <a:solidFill>
            <a:srgbClr val="FFFFFF"/>
          </a:solidFill>
          <a:ln w="25400" cap="flat" cmpd="sng" algn="ctr">
            <a:solidFill>
              <a:srgbClr val="0B3D92">
                <a:shade val="50000"/>
              </a:srgbClr>
            </a:solidFill>
            <a:prstDash val="solid"/>
          </a:ln>
          <a:effectLst/>
        </p:spPr>
        <p:txBody>
          <a:bodyPr lIns="82014" tIns="41007" rIns="82014" bIns="41007" rtlCol="0" anchor="ctr"/>
          <a:lstStyle/>
          <a:p>
            <a:pPr algn="ctr">
              <a:defRPr/>
            </a:pPr>
            <a:r>
              <a:rPr lang="en-US" sz="800" dirty="0">
                <a:solidFill>
                  <a:srgbClr val="000000"/>
                </a:solidFill>
                <a:cs typeface="Arial" pitchFamily="34" charset="0"/>
              </a:rPr>
              <a:t>0</a:t>
            </a:r>
          </a:p>
        </p:txBody>
      </p:sp>
      <p:sp>
        <p:nvSpPr>
          <p:cNvPr id="234" name="Rounded Rectangle 233"/>
          <p:cNvSpPr/>
          <p:nvPr/>
        </p:nvSpPr>
        <p:spPr>
          <a:xfrm>
            <a:off x="185275" y="4312414"/>
            <a:ext cx="605268" cy="537772"/>
          </a:xfrm>
          <a:prstGeom prst="roundRect">
            <a:avLst/>
          </a:prstGeom>
          <a:solidFill>
            <a:srgbClr val="AAAFC7"/>
          </a:solidFill>
          <a:ln w="25400" cap="flat" cmpd="sng" algn="ctr">
            <a:solidFill>
              <a:srgbClr val="AAAFC7">
                <a:shade val="50000"/>
              </a:srgbClr>
            </a:solidFill>
            <a:prstDash val="solid"/>
          </a:ln>
          <a:effectLst/>
        </p:spPr>
        <p:txBody>
          <a:bodyPr lIns="82014" tIns="41007" rIns="82014" bIns="41007" rtlCol="0" anchor="ctr"/>
          <a:lstStyle/>
          <a:p>
            <a:pPr algn="ctr">
              <a:defRPr/>
            </a:pPr>
            <a:r>
              <a:rPr lang="en-US" sz="1100" b="1" kern="0" dirty="0">
                <a:solidFill>
                  <a:srgbClr val="000000"/>
                </a:solidFill>
                <a:latin typeface="Calibri"/>
                <a:cs typeface="Arial" pitchFamily="34" charset="0"/>
              </a:rPr>
              <a:t>Lab Skills Shift</a:t>
            </a:r>
          </a:p>
        </p:txBody>
      </p:sp>
      <p:graphicFrame>
        <p:nvGraphicFramePr>
          <p:cNvPr id="235" name="Table 234"/>
          <p:cNvGraphicFramePr>
            <a:graphicFrameLocks noGrp="1"/>
          </p:cNvGraphicFramePr>
          <p:nvPr>
            <p:extLst>
              <p:ext uri="{D42A27DB-BD31-4B8C-83A1-F6EECF244321}">
                <p14:modId xmlns:p14="http://schemas.microsoft.com/office/powerpoint/2010/main" val="2841584218"/>
              </p:ext>
            </p:extLst>
          </p:nvPr>
        </p:nvGraphicFramePr>
        <p:xfrm>
          <a:off x="839802" y="4063758"/>
          <a:ext cx="7944906" cy="1040786"/>
        </p:xfrm>
        <a:graphic>
          <a:graphicData uri="http://schemas.openxmlformats.org/drawingml/2006/table">
            <a:tbl>
              <a:tblPr firstRow="1" bandRow="1"/>
              <a:tblGrid>
                <a:gridCol w="1238055"/>
                <a:gridCol w="1489129"/>
                <a:gridCol w="1506444"/>
                <a:gridCol w="1913357"/>
                <a:gridCol w="1797921"/>
              </a:tblGrid>
              <a:tr h="1040786">
                <a:tc>
                  <a:txBody>
                    <a:bodyPr/>
                    <a:lstStyle>
                      <a:lvl1pPr marL="0" algn="l" defTabSz="913962" rtl="0" eaLnBrk="1" latinLnBrk="0" hangingPunct="1">
                        <a:defRPr sz="1800" b="1" kern="1200">
                          <a:solidFill>
                            <a:schemeClr val="lt1"/>
                          </a:solidFill>
                          <a:latin typeface="Calibri"/>
                        </a:defRPr>
                      </a:lvl1pPr>
                      <a:lvl2pPr marL="456980" algn="l" defTabSz="913962" rtl="0" eaLnBrk="1" latinLnBrk="0" hangingPunct="1">
                        <a:defRPr sz="1800" b="1" kern="1200">
                          <a:solidFill>
                            <a:schemeClr val="lt1"/>
                          </a:solidFill>
                          <a:latin typeface="Calibri"/>
                        </a:defRPr>
                      </a:lvl2pPr>
                      <a:lvl3pPr marL="913962" algn="l" defTabSz="913962" rtl="0" eaLnBrk="1" latinLnBrk="0" hangingPunct="1">
                        <a:defRPr sz="1800" b="1" kern="1200">
                          <a:solidFill>
                            <a:schemeClr val="lt1"/>
                          </a:solidFill>
                          <a:latin typeface="Calibri"/>
                        </a:defRPr>
                      </a:lvl3pPr>
                      <a:lvl4pPr marL="1370942" algn="l" defTabSz="913962" rtl="0" eaLnBrk="1" latinLnBrk="0" hangingPunct="1">
                        <a:defRPr sz="1800" b="1" kern="1200">
                          <a:solidFill>
                            <a:schemeClr val="lt1"/>
                          </a:solidFill>
                          <a:latin typeface="Calibri"/>
                        </a:defRPr>
                      </a:lvl4pPr>
                      <a:lvl5pPr marL="1827920" algn="l" defTabSz="913962" rtl="0" eaLnBrk="1" latinLnBrk="0" hangingPunct="1">
                        <a:defRPr sz="1800" b="1" kern="1200">
                          <a:solidFill>
                            <a:schemeClr val="lt1"/>
                          </a:solidFill>
                          <a:latin typeface="Calibri"/>
                        </a:defRPr>
                      </a:lvl5pPr>
                      <a:lvl6pPr marL="2284901" algn="l" defTabSz="913962" rtl="0" eaLnBrk="1" latinLnBrk="0" hangingPunct="1">
                        <a:defRPr sz="1800" b="1" kern="1200">
                          <a:solidFill>
                            <a:schemeClr val="lt1"/>
                          </a:solidFill>
                          <a:latin typeface="Calibri"/>
                        </a:defRPr>
                      </a:lvl6pPr>
                      <a:lvl7pPr marL="2741881" algn="l" defTabSz="913962" rtl="0" eaLnBrk="1" latinLnBrk="0" hangingPunct="1">
                        <a:defRPr sz="1800" b="1" kern="1200">
                          <a:solidFill>
                            <a:schemeClr val="lt1"/>
                          </a:solidFill>
                          <a:latin typeface="Calibri"/>
                        </a:defRPr>
                      </a:lvl7pPr>
                      <a:lvl8pPr marL="3198861" algn="l" defTabSz="913962" rtl="0" eaLnBrk="1" latinLnBrk="0" hangingPunct="1">
                        <a:defRPr sz="1800" b="1" kern="1200">
                          <a:solidFill>
                            <a:schemeClr val="lt1"/>
                          </a:solidFill>
                          <a:latin typeface="Calibri"/>
                        </a:defRPr>
                      </a:lvl8pPr>
                      <a:lvl9pPr marL="3655842" algn="l" defTabSz="913962" rtl="0" eaLnBrk="1" latinLnBrk="0" hangingPunct="1">
                        <a:defRPr sz="1800" b="1" kern="1200">
                          <a:solidFill>
                            <a:schemeClr val="lt1"/>
                          </a:solidFill>
                          <a:latin typeface="Calibri"/>
                        </a:defRPr>
                      </a:lvl9pPr>
                    </a:lstStyle>
                    <a:p>
                      <a:pPr marL="0" marR="0" indent="0" algn="l" defTabSz="914293"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 Tools Knowledge</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Basic infrastructure</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knowledge</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83114" marR="83114" marT="40333" marB="4033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D4D4D">
                        <a:lumMod val="20000"/>
                        <a:lumOff val="80000"/>
                      </a:srgbClr>
                    </a:solidFill>
                  </a:tcPr>
                </a:tc>
                <a:tc>
                  <a:txBody>
                    <a:bodyPr/>
                    <a:lstStyle>
                      <a:lvl1pPr marL="0" algn="l" defTabSz="913962" rtl="0" eaLnBrk="1" latinLnBrk="0" hangingPunct="1">
                        <a:defRPr sz="1800" b="1" kern="1200">
                          <a:solidFill>
                            <a:schemeClr val="lt1"/>
                          </a:solidFill>
                          <a:latin typeface="Calibri"/>
                        </a:defRPr>
                      </a:lvl1pPr>
                      <a:lvl2pPr marL="456980" algn="l" defTabSz="913962" rtl="0" eaLnBrk="1" latinLnBrk="0" hangingPunct="1">
                        <a:defRPr sz="1800" b="1" kern="1200">
                          <a:solidFill>
                            <a:schemeClr val="lt1"/>
                          </a:solidFill>
                          <a:latin typeface="Calibri"/>
                        </a:defRPr>
                      </a:lvl2pPr>
                      <a:lvl3pPr marL="913962" algn="l" defTabSz="913962" rtl="0" eaLnBrk="1" latinLnBrk="0" hangingPunct="1">
                        <a:defRPr sz="1800" b="1" kern="1200">
                          <a:solidFill>
                            <a:schemeClr val="lt1"/>
                          </a:solidFill>
                          <a:latin typeface="Calibri"/>
                        </a:defRPr>
                      </a:lvl3pPr>
                      <a:lvl4pPr marL="1370942" algn="l" defTabSz="913962" rtl="0" eaLnBrk="1" latinLnBrk="0" hangingPunct="1">
                        <a:defRPr sz="1800" b="1" kern="1200">
                          <a:solidFill>
                            <a:schemeClr val="lt1"/>
                          </a:solidFill>
                          <a:latin typeface="Calibri"/>
                        </a:defRPr>
                      </a:lvl4pPr>
                      <a:lvl5pPr marL="1827920" algn="l" defTabSz="913962" rtl="0" eaLnBrk="1" latinLnBrk="0" hangingPunct="1">
                        <a:defRPr sz="1800" b="1" kern="1200">
                          <a:solidFill>
                            <a:schemeClr val="lt1"/>
                          </a:solidFill>
                          <a:latin typeface="Calibri"/>
                        </a:defRPr>
                      </a:lvl5pPr>
                      <a:lvl6pPr marL="2284901" algn="l" defTabSz="913962" rtl="0" eaLnBrk="1" latinLnBrk="0" hangingPunct="1">
                        <a:defRPr sz="1800" b="1" kern="1200">
                          <a:solidFill>
                            <a:schemeClr val="lt1"/>
                          </a:solidFill>
                          <a:latin typeface="Calibri"/>
                        </a:defRPr>
                      </a:lvl6pPr>
                      <a:lvl7pPr marL="2741881" algn="l" defTabSz="913962" rtl="0" eaLnBrk="1" latinLnBrk="0" hangingPunct="1">
                        <a:defRPr sz="1800" b="1" kern="1200">
                          <a:solidFill>
                            <a:schemeClr val="lt1"/>
                          </a:solidFill>
                          <a:latin typeface="Calibri"/>
                        </a:defRPr>
                      </a:lvl7pPr>
                      <a:lvl8pPr marL="3198861" algn="l" defTabSz="913962" rtl="0" eaLnBrk="1" latinLnBrk="0" hangingPunct="1">
                        <a:defRPr sz="1800" b="1" kern="1200">
                          <a:solidFill>
                            <a:schemeClr val="lt1"/>
                          </a:solidFill>
                          <a:latin typeface="Calibri"/>
                        </a:defRPr>
                      </a:lvl8pPr>
                      <a:lvl9pPr marL="3655842" algn="l" defTabSz="913962" rtl="0" eaLnBrk="1" latinLnBrk="0" hangingPunct="1">
                        <a:defRPr sz="1800" b="1" kern="1200">
                          <a:solidFill>
                            <a:schemeClr val="lt1"/>
                          </a:solidFill>
                          <a:latin typeface="Calibri"/>
                        </a:defRPr>
                      </a:lvl9pPr>
                    </a:lstStyle>
                    <a:p>
                      <a:pPr marL="0" marR="0" indent="0" algn="l" defTabSz="914293"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 Tools Knowledge</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Infrastructure</a:t>
                      </a:r>
                      <a:r>
                        <a:rPr lang="en-US" sz="900" b="0" kern="1200" baseline="0" dirty="0" smtClean="0">
                          <a:solidFill>
                            <a:schemeClr val="tx1"/>
                          </a:solidFill>
                          <a:latin typeface="Arial" panose="020B0604020202020204" pitchFamily="34" charset="0"/>
                          <a:ea typeface="+mn-ea"/>
                          <a:cs typeface="Arial" panose="020B0604020202020204" pitchFamily="34" charset="0"/>
                        </a:rPr>
                        <a:t> </a:t>
                      </a:r>
                      <a:r>
                        <a:rPr lang="en-US" sz="900" b="0" kern="1200" dirty="0" smtClean="0">
                          <a:solidFill>
                            <a:schemeClr val="tx1"/>
                          </a:solidFill>
                          <a:latin typeface="Arial" panose="020B0604020202020204" pitchFamily="34" charset="0"/>
                          <a:ea typeface="+mn-ea"/>
                          <a:cs typeface="Arial" panose="020B0604020202020204" pitchFamily="34" charset="0"/>
                        </a:rPr>
                        <a:t>&amp;</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Environment</a:t>
                      </a:r>
                      <a:r>
                        <a:rPr lang="en-US" sz="900" b="0" kern="1200" baseline="0" dirty="0" smtClean="0">
                          <a:solidFill>
                            <a:schemeClr val="tx1"/>
                          </a:solidFill>
                          <a:latin typeface="Arial" panose="020B0604020202020204" pitchFamily="34" charset="0"/>
                          <a:ea typeface="+mn-ea"/>
                          <a:cs typeface="Arial" panose="020B0604020202020204" pitchFamily="34" charset="0"/>
                        </a:rPr>
                        <a:t> </a:t>
                      </a:r>
                      <a:r>
                        <a:rPr lang="en-US" sz="900" b="0" kern="1200" dirty="0" smtClean="0">
                          <a:solidFill>
                            <a:schemeClr val="tx1"/>
                          </a:solidFill>
                          <a:latin typeface="Arial" panose="020B0604020202020204" pitchFamily="34" charset="0"/>
                          <a:ea typeface="+mn-ea"/>
                          <a:cs typeface="Arial" panose="020B0604020202020204" pitchFamily="34" charset="0"/>
                        </a:rPr>
                        <a:t>knowledge</a:t>
                      </a:r>
                    </a:p>
                    <a:p>
                      <a:pPr marL="0" algn="l" defTabSz="914293" rtl="0" eaLnBrk="1" latinLnBrk="0" hangingPunct="1"/>
                      <a:endParaRPr lang="en-US" sz="900" b="0" kern="1200" dirty="0">
                        <a:solidFill>
                          <a:schemeClr val="tx1"/>
                        </a:solidFill>
                        <a:latin typeface="+mn-lt"/>
                        <a:ea typeface="+mn-ea"/>
                        <a:cs typeface="+mn-cs"/>
                      </a:endParaRPr>
                    </a:p>
                  </a:txBody>
                  <a:tcPr marL="83114" marR="83114" marT="40333" marB="4033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D4D4D">
                        <a:lumMod val="20000"/>
                        <a:lumOff val="80000"/>
                      </a:srgbClr>
                    </a:solidFill>
                  </a:tcPr>
                </a:tc>
                <a:tc>
                  <a:txBody>
                    <a:bodyPr/>
                    <a:lstStyle>
                      <a:lvl1pPr marL="0" algn="l" defTabSz="913962" rtl="0" eaLnBrk="1" latinLnBrk="0" hangingPunct="1">
                        <a:defRPr sz="1800" b="1" kern="1200">
                          <a:solidFill>
                            <a:schemeClr val="lt1"/>
                          </a:solidFill>
                          <a:latin typeface="Calibri"/>
                        </a:defRPr>
                      </a:lvl1pPr>
                      <a:lvl2pPr marL="456980" algn="l" defTabSz="913962" rtl="0" eaLnBrk="1" latinLnBrk="0" hangingPunct="1">
                        <a:defRPr sz="1800" b="1" kern="1200">
                          <a:solidFill>
                            <a:schemeClr val="lt1"/>
                          </a:solidFill>
                          <a:latin typeface="Calibri"/>
                        </a:defRPr>
                      </a:lvl2pPr>
                      <a:lvl3pPr marL="913962" algn="l" defTabSz="913962" rtl="0" eaLnBrk="1" latinLnBrk="0" hangingPunct="1">
                        <a:defRPr sz="1800" b="1" kern="1200">
                          <a:solidFill>
                            <a:schemeClr val="lt1"/>
                          </a:solidFill>
                          <a:latin typeface="Calibri"/>
                        </a:defRPr>
                      </a:lvl3pPr>
                      <a:lvl4pPr marL="1370942" algn="l" defTabSz="913962" rtl="0" eaLnBrk="1" latinLnBrk="0" hangingPunct="1">
                        <a:defRPr sz="1800" b="1" kern="1200">
                          <a:solidFill>
                            <a:schemeClr val="lt1"/>
                          </a:solidFill>
                          <a:latin typeface="Calibri"/>
                        </a:defRPr>
                      </a:lvl4pPr>
                      <a:lvl5pPr marL="1827920" algn="l" defTabSz="913962" rtl="0" eaLnBrk="1" latinLnBrk="0" hangingPunct="1">
                        <a:defRPr sz="1800" b="1" kern="1200">
                          <a:solidFill>
                            <a:schemeClr val="lt1"/>
                          </a:solidFill>
                          <a:latin typeface="Calibri"/>
                        </a:defRPr>
                      </a:lvl5pPr>
                      <a:lvl6pPr marL="2284901" algn="l" defTabSz="913962" rtl="0" eaLnBrk="1" latinLnBrk="0" hangingPunct="1">
                        <a:defRPr sz="1800" b="1" kern="1200">
                          <a:solidFill>
                            <a:schemeClr val="lt1"/>
                          </a:solidFill>
                          <a:latin typeface="Calibri"/>
                        </a:defRPr>
                      </a:lvl6pPr>
                      <a:lvl7pPr marL="2741881" algn="l" defTabSz="913962" rtl="0" eaLnBrk="1" latinLnBrk="0" hangingPunct="1">
                        <a:defRPr sz="1800" b="1" kern="1200">
                          <a:solidFill>
                            <a:schemeClr val="lt1"/>
                          </a:solidFill>
                          <a:latin typeface="Calibri"/>
                        </a:defRPr>
                      </a:lvl7pPr>
                      <a:lvl8pPr marL="3198861" algn="l" defTabSz="913962" rtl="0" eaLnBrk="1" latinLnBrk="0" hangingPunct="1">
                        <a:defRPr sz="1800" b="1" kern="1200">
                          <a:solidFill>
                            <a:schemeClr val="lt1"/>
                          </a:solidFill>
                          <a:latin typeface="Calibri"/>
                        </a:defRPr>
                      </a:lvl8pPr>
                      <a:lvl9pPr marL="3655842" algn="l" defTabSz="913962" rtl="0" eaLnBrk="1" latinLnBrk="0" hangingPunct="1">
                        <a:defRPr sz="1800" b="1" kern="1200">
                          <a:solidFill>
                            <a:schemeClr val="lt1"/>
                          </a:solidFill>
                          <a:latin typeface="Calibri"/>
                        </a:defRPr>
                      </a:lvl9pPr>
                    </a:lstStyle>
                    <a:p>
                      <a:pPr marL="0" marR="0" indent="0" algn="l" defTabSz="914293"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a:t>
                      </a:r>
                      <a:r>
                        <a:rPr lang="en-US" sz="900" b="0" kern="1200" baseline="0" dirty="0" smtClean="0">
                          <a:solidFill>
                            <a:schemeClr val="tx1"/>
                          </a:solidFill>
                          <a:latin typeface="Arial" panose="020B0604020202020204" pitchFamily="34" charset="0"/>
                          <a:ea typeface="+mn-ea"/>
                          <a:cs typeface="Arial" panose="020B0604020202020204" pitchFamily="34" charset="0"/>
                        </a:rPr>
                        <a:t> Basic coding design </a:t>
                      </a:r>
                      <a:r>
                        <a:rPr lang="en-US" sz="900" b="0" kern="1200" dirty="0" smtClean="0">
                          <a:solidFill>
                            <a:schemeClr val="tx1"/>
                          </a:solidFill>
                          <a:latin typeface="Arial" panose="020B0604020202020204" pitchFamily="34" charset="0"/>
                          <a:ea typeface="+mn-ea"/>
                          <a:cs typeface="Arial" panose="020B0604020202020204" pitchFamily="34" charset="0"/>
                        </a:rPr>
                        <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Technology stack </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Architecture</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Problem</a:t>
                      </a:r>
                      <a:r>
                        <a:rPr lang="en-US" sz="900" b="0" kern="1200" baseline="0" dirty="0" smtClean="0">
                          <a:solidFill>
                            <a:schemeClr val="tx1"/>
                          </a:solidFill>
                          <a:latin typeface="Arial" panose="020B0604020202020204" pitchFamily="34" charset="0"/>
                          <a:ea typeface="+mn-ea"/>
                          <a:cs typeface="Arial" panose="020B0604020202020204" pitchFamily="34" charset="0"/>
                        </a:rPr>
                        <a:t> Solving</a:t>
                      </a:r>
                      <a:br>
                        <a:rPr lang="en-US" sz="900" b="0" kern="1200" baseline="0" dirty="0" smtClean="0">
                          <a:solidFill>
                            <a:schemeClr val="tx1"/>
                          </a:solidFill>
                          <a:latin typeface="Arial" panose="020B0604020202020204" pitchFamily="34" charset="0"/>
                          <a:ea typeface="+mn-ea"/>
                          <a:cs typeface="Arial" panose="020B0604020202020204" pitchFamily="34" charset="0"/>
                        </a:rPr>
                      </a:br>
                      <a:r>
                        <a:rPr lang="en-US" sz="900" b="0" kern="1200" baseline="0" dirty="0" smtClean="0">
                          <a:solidFill>
                            <a:schemeClr val="tx1"/>
                          </a:solidFill>
                          <a:latin typeface="Arial" panose="020B0604020202020204" pitchFamily="34" charset="0"/>
                          <a:ea typeface="+mn-ea"/>
                          <a:cs typeface="Arial" panose="020B0604020202020204" pitchFamily="34" charset="0"/>
                        </a:rPr>
                        <a:t>+ Integration</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83114" marR="83114" marT="40333" marB="4033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D4D4D">
                        <a:lumMod val="20000"/>
                        <a:lumOff val="80000"/>
                      </a:srgbClr>
                    </a:solidFill>
                  </a:tcPr>
                </a:tc>
                <a:tc>
                  <a:txBody>
                    <a:bodyPr/>
                    <a:lstStyle>
                      <a:lvl1pPr marL="0" algn="l" defTabSz="913962" rtl="0" eaLnBrk="1" latinLnBrk="0" hangingPunct="1">
                        <a:defRPr sz="1800" b="1" kern="1200">
                          <a:solidFill>
                            <a:schemeClr val="lt1"/>
                          </a:solidFill>
                          <a:latin typeface="Calibri"/>
                        </a:defRPr>
                      </a:lvl1pPr>
                      <a:lvl2pPr marL="456980" algn="l" defTabSz="913962" rtl="0" eaLnBrk="1" latinLnBrk="0" hangingPunct="1">
                        <a:defRPr sz="1800" b="1" kern="1200">
                          <a:solidFill>
                            <a:schemeClr val="lt1"/>
                          </a:solidFill>
                          <a:latin typeface="Calibri"/>
                        </a:defRPr>
                      </a:lvl2pPr>
                      <a:lvl3pPr marL="913962" algn="l" defTabSz="913962" rtl="0" eaLnBrk="1" latinLnBrk="0" hangingPunct="1">
                        <a:defRPr sz="1800" b="1" kern="1200">
                          <a:solidFill>
                            <a:schemeClr val="lt1"/>
                          </a:solidFill>
                          <a:latin typeface="Calibri"/>
                        </a:defRPr>
                      </a:lvl3pPr>
                      <a:lvl4pPr marL="1370942" algn="l" defTabSz="913962" rtl="0" eaLnBrk="1" latinLnBrk="0" hangingPunct="1">
                        <a:defRPr sz="1800" b="1" kern="1200">
                          <a:solidFill>
                            <a:schemeClr val="lt1"/>
                          </a:solidFill>
                          <a:latin typeface="Calibri"/>
                        </a:defRPr>
                      </a:lvl4pPr>
                      <a:lvl5pPr marL="1827920" algn="l" defTabSz="913962" rtl="0" eaLnBrk="1" latinLnBrk="0" hangingPunct="1">
                        <a:defRPr sz="1800" b="1" kern="1200">
                          <a:solidFill>
                            <a:schemeClr val="lt1"/>
                          </a:solidFill>
                          <a:latin typeface="Calibri"/>
                        </a:defRPr>
                      </a:lvl5pPr>
                      <a:lvl6pPr marL="2284901" algn="l" defTabSz="913962" rtl="0" eaLnBrk="1" latinLnBrk="0" hangingPunct="1">
                        <a:defRPr sz="1800" b="1" kern="1200">
                          <a:solidFill>
                            <a:schemeClr val="lt1"/>
                          </a:solidFill>
                          <a:latin typeface="Calibri"/>
                        </a:defRPr>
                      </a:lvl6pPr>
                      <a:lvl7pPr marL="2741881" algn="l" defTabSz="913962" rtl="0" eaLnBrk="1" latinLnBrk="0" hangingPunct="1">
                        <a:defRPr sz="1800" b="1" kern="1200">
                          <a:solidFill>
                            <a:schemeClr val="lt1"/>
                          </a:solidFill>
                          <a:latin typeface="Calibri"/>
                        </a:defRPr>
                      </a:lvl7pPr>
                      <a:lvl8pPr marL="3198861" algn="l" defTabSz="913962" rtl="0" eaLnBrk="1" latinLnBrk="0" hangingPunct="1">
                        <a:defRPr sz="1800" b="1" kern="1200">
                          <a:solidFill>
                            <a:schemeClr val="lt1"/>
                          </a:solidFill>
                          <a:latin typeface="Calibri"/>
                        </a:defRPr>
                      </a:lvl8pPr>
                      <a:lvl9pPr marL="3655842" algn="l" defTabSz="913962" rtl="0" eaLnBrk="1" latinLnBrk="0" hangingPunct="1">
                        <a:defRPr sz="1800" b="1" kern="1200">
                          <a:solidFill>
                            <a:schemeClr val="lt1"/>
                          </a:solidFill>
                          <a:latin typeface="Calibri"/>
                        </a:defRPr>
                      </a:lvl9pPr>
                    </a:lstStyle>
                    <a:p>
                      <a:r>
                        <a:rPr lang="en-US" sz="800" b="0" kern="1200" dirty="0" smtClean="0">
                          <a:solidFill>
                            <a:schemeClr val="tx1"/>
                          </a:solidFill>
                          <a:latin typeface="Arial" panose="020B0604020202020204" pitchFamily="34" charset="0"/>
                          <a:ea typeface="+mn-ea"/>
                          <a:cs typeface="Arial" panose="020B0604020202020204" pitchFamily="34" charset="0"/>
                        </a:rPr>
                        <a:t>+ </a:t>
                      </a:r>
                      <a:r>
                        <a:rPr lang="en-US" sz="900" b="0" kern="1200" dirty="0" smtClean="0">
                          <a:solidFill>
                            <a:schemeClr val="tx1"/>
                          </a:solidFill>
                          <a:latin typeface="Arial" panose="020B0604020202020204" pitchFamily="34" charset="0"/>
                          <a:ea typeface="+mn-ea"/>
                          <a:cs typeface="Arial" panose="020B0604020202020204" pitchFamily="34" charset="0"/>
                        </a:rPr>
                        <a:t>Advanced coding design</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Design/coding for Reuse</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dirty="0" smtClean="0">
                          <a:solidFill>
                            <a:schemeClr val="tx1"/>
                          </a:solidFill>
                          <a:latin typeface="Arial" panose="020B0604020202020204" pitchFamily="34" charset="0"/>
                          <a:ea typeface="+mn-ea"/>
                          <a:cs typeface="Arial" panose="020B0604020202020204" pitchFamily="34" charset="0"/>
                        </a:rPr>
                        <a:t>+ Operationalize RPA</a:t>
                      </a:r>
                    </a:p>
                    <a:p>
                      <a:r>
                        <a:rPr lang="en-US" sz="900" b="0" kern="1200" baseline="0" dirty="0" smtClean="0">
                          <a:solidFill>
                            <a:schemeClr val="tx1"/>
                          </a:solidFill>
                          <a:latin typeface="Arial" panose="020B0604020202020204" pitchFamily="34" charset="0"/>
                          <a:ea typeface="+mn-ea"/>
                          <a:cs typeface="Arial" panose="020B0604020202020204" pitchFamily="34" charset="0"/>
                        </a:rPr>
                        <a:t>    (build for maintainability</a:t>
                      </a:r>
                      <a:br>
                        <a:rPr lang="en-US" sz="900" b="0" kern="1200" baseline="0" dirty="0" smtClean="0">
                          <a:solidFill>
                            <a:schemeClr val="tx1"/>
                          </a:solidFill>
                          <a:latin typeface="Arial" panose="020B0604020202020204" pitchFamily="34" charset="0"/>
                          <a:ea typeface="+mn-ea"/>
                          <a:cs typeface="Arial" panose="020B0604020202020204" pitchFamily="34" charset="0"/>
                        </a:rPr>
                      </a:br>
                      <a:r>
                        <a:rPr lang="en-US" sz="900" b="0" kern="1200" baseline="0" dirty="0" smtClean="0">
                          <a:solidFill>
                            <a:schemeClr val="tx1"/>
                          </a:solidFill>
                          <a:latin typeface="Arial" panose="020B0604020202020204" pitchFamily="34" charset="0"/>
                          <a:ea typeface="+mn-ea"/>
                          <a:cs typeface="Arial" panose="020B0604020202020204" pitchFamily="34" charset="0"/>
                        </a:rPr>
                        <a:t>    and supportability)</a:t>
                      </a:r>
                      <a:r>
                        <a:rPr lang="en-US" sz="900" b="0" kern="1200" dirty="0" smtClean="0">
                          <a:solidFill>
                            <a:schemeClr val="tx1"/>
                          </a:solidFill>
                          <a:latin typeface="Arial" panose="020B0604020202020204" pitchFamily="34" charset="0"/>
                          <a:ea typeface="+mn-ea"/>
                          <a:cs typeface="Arial" panose="020B0604020202020204" pitchFamily="34" charset="0"/>
                        </a:rPr>
                        <a:t/>
                      </a:r>
                      <a:br>
                        <a:rPr lang="en-US" sz="900" b="0" kern="1200" dirty="0" smtClean="0">
                          <a:solidFill>
                            <a:schemeClr val="tx1"/>
                          </a:solidFill>
                          <a:latin typeface="Arial" panose="020B0604020202020204" pitchFamily="34" charset="0"/>
                          <a:ea typeface="+mn-ea"/>
                          <a:cs typeface="Arial" panose="020B0604020202020204" pitchFamily="34" charset="0"/>
                        </a:rPr>
                      </a:br>
                      <a:r>
                        <a:rPr lang="en-US" sz="900" b="0" kern="1200" baseline="0" dirty="0" smtClean="0">
                          <a:solidFill>
                            <a:schemeClr val="tx1"/>
                          </a:solidFill>
                          <a:latin typeface="Arial" panose="020B0604020202020204" pitchFamily="34" charset="0"/>
                          <a:ea typeface="+mn-ea"/>
                          <a:cs typeface="Arial" panose="020B0604020202020204" pitchFamily="34" charset="0"/>
                        </a:rPr>
                        <a:t>+ </a:t>
                      </a:r>
                      <a:r>
                        <a:rPr lang="en-US" sz="900" b="0" kern="1200" dirty="0" smtClean="0">
                          <a:solidFill>
                            <a:schemeClr val="tx1"/>
                          </a:solidFill>
                          <a:latin typeface="Arial" panose="020B0604020202020204" pitchFamily="34" charset="0"/>
                          <a:ea typeface="+mn-ea"/>
                          <a:cs typeface="Arial" panose="020B0604020202020204" pitchFamily="34" charset="0"/>
                        </a:rPr>
                        <a:t>Monitoring &amp; insights</a:t>
                      </a:r>
                    </a:p>
                    <a:p>
                      <a:r>
                        <a:rPr lang="en-US" sz="900" b="0" kern="1200" dirty="0" smtClean="0">
                          <a:solidFill>
                            <a:schemeClr val="tx1"/>
                          </a:solidFill>
                          <a:latin typeface="Arial" panose="020B0604020202020204" pitchFamily="34" charset="0"/>
                          <a:ea typeface="+mn-ea"/>
                          <a:cs typeface="Arial" panose="020B0604020202020204" pitchFamily="34" charset="0"/>
                        </a:rPr>
                        <a:t>+ DevOps</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83114" marR="83114" marT="40333" marB="4033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D4D4D">
                        <a:lumMod val="20000"/>
                        <a:lumOff val="80000"/>
                      </a:srgbClr>
                    </a:solidFill>
                  </a:tcPr>
                </a:tc>
                <a:tc>
                  <a:txBody>
                    <a:bodyPr/>
                    <a:lstStyle>
                      <a:lvl1pPr marL="0" algn="l" defTabSz="913962" rtl="0" eaLnBrk="1" latinLnBrk="0" hangingPunct="1">
                        <a:defRPr sz="1800" b="1" kern="1200">
                          <a:solidFill>
                            <a:schemeClr val="lt1"/>
                          </a:solidFill>
                          <a:latin typeface="Calibri"/>
                        </a:defRPr>
                      </a:lvl1pPr>
                      <a:lvl2pPr marL="456980" algn="l" defTabSz="913962" rtl="0" eaLnBrk="1" latinLnBrk="0" hangingPunct="1">
                        <a:defRPr sz="1800" b="1" kern="1200">
                          <a:solidFill>
                            <a:schemeClr val="lt1"/>
                          </a:solidFill>
                          <a:latin typeface="Calibri"/>
                        </a:defRPr>
                      </a:lvl2pPr>
                      <a:lvl3pPr marL="913962" algn="l" defTabSz="913962" rtl="0" eaLnBrk="1" latinLnBrk="0" hangingPunct="1">
                        <a:defRPr sz="1800" b="1" kern="1200">
                          <a:solidFill>
                            <a:schemeClr val="lt1"/>
                          </a:solidFill>
                          <a:latin typeface="Calibri"/>
                        </a:defRPr>
                      </a:lvl3pPr>
                      <a:lvl4pPr marL="1370942" algn="l" defTabSz="913962" rtl="0" eaLnBrk="1" latinLnBrk="0" hangingPunct="1">
                        <a:defRPr sz="1800" b="1" kern="1200">
                          <a:solidFill>
                            <a:schemeClr val="lt1"/>
                          </a:solidFill>
                          <a:latin typeface="Calibri"/>
                        </a:defRPr>
                      </a:lvl4pPr>
                      <a:lvl5pPr marL="1827920" algn="l" defTabSz="913962" rtl="0" eaLnBrk="1" latinLnBrk="0" hangingPunct="1">
                        <a:defRPr sz="1800" b="1" kern="1200">
                          <a:solidFill>
                            <a:schemeClr val="lt1"/>
                          </a:solidFill>
                          <a:latin typeface="Calibri"/>
                        </a:defRPr>
                      </a:lvl5pPr>
                      <a:lvl6pPr marL="2284901" algn="l" defTabSz="913962" rtl="0" eaLnBrk="1" latinLnBrk="0" hangingPunct="1">
                        <a:defRPr sz="1800" b="1" kern="1200">
                          <a:solidFill>
                            <a:schemeClr val="lt1"/>
                          </a:solidFill>
                          <a:latin typeface="Calibri"/>
                        </a:defRPr>
                      </a:lvl6pPr>
                      <a:lvl7pPr marL="2741881" algn="l" defTabSz="913962" rtl="0" eaLnBrk="1" latinLnBrk="0" hangingPunct="1">
                        <a:defRPr sz="1800" b="1" kern="1200">
                          <a:solidFill>
                            <a:schemeClr val="lt1"/>
                          </a:solidFill>
                          <a:latin typeface="Calibri"/>
                        </a:defRPr>
                      </a:lvl7pPr>
                      <a:lvl8pPr marL="3198861" algn="l" defTabSz="913962" rtl="0" eaLnBrk="1" latinLnBrk="0" hangingPunct="1">
                        <a:defRPr sz="1800" b="1" kern="1200">
                          <a:solidFill>
                            <a:schemeClr val="lt1"/>
                          </a:solidFill>
                          <a:latin typeface="Calibri"/>
                        </a:defRPr>
                      </a:lvl8pPr>
                      <a:lvl9pPr marL="3655842" algn="l" defTabSz="913962" rtl="0" eaLnBrk="1" latinLnBrk="0" hangingPunct="1">
                        <a:defRPr sz="1800" b="1" kern="1200">
                          <a:solidFill>
                            <a:schemeClr val="lt1"/>
                          </a:solidFill>
                          <a:latin typeface="Calibri"/>
                        </a:defRPr>
                      </a:lvl9pPr>
                    </a:lstStyle>
                    <a:p>
                      <a:endParaRPr lang="en-US" sz="1600" dirty="0"/>
                    </a:p>
                  </a:txBody>
                  <a:tcPr marL="83114" marR="83114" marT="40333" marB="4033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D4D4D">
                        <a:lumMod val="20000"/>
                        <a:lumOff val="80000"/>
                      </a:srgbClr>
                    </a:solidFill>
                  </a:tcPr>
                </a:tc>
              </a:tr>
            </a:tbl>
          </a:graphicData>
        </a:graphic>
      </p:graphicFrame>
      <p:sp>
        <p:nvSpPr>
          <p:cNvPr id="236" name="Oval 235"/>
          <p:cNvSpPr/>
          <p:nvPr/>
        </p:nvSpPr>
        <p:spPr>
          <a:xfrm>
            <a:off x="1992804" y="3822625"/>
            <a:ext cx="388070" cy="202795"/>
          </a:xfrm>
          <a:prstGeom prst="ellipse">
            <a:avLst/>
          </a:prstGeom>
          <a:solidFill>
            <a:srgbClr val="FFFFFF"/>
          </a:solidFill>
          <a:ln w="25400" cap="flat" cmpd="sng" algn="ctr">
            <a:solidFill>
              <a:srgbClr val="0B3D92">
                <a:shade val="50000"/>
              </a:srgbClr>
            </a:solidFill>
            <a:prstDash val="solid"/>
          </a:ln>
          <a:effectLst/>
        </p:spPr>
        <p:txBody>
          <a:bodyPr lIns="82014" tIns="41007" rIns="82014" bIns="41007" rtlCol="0" anchor="ctr"/>
          <a:lstStyle/>
          <a:p>
            <a:pPr algn="r">
              <a:defRPr/>
            </a:pPr>
            <a:r>
              <a:rPr lang="en-US" sz="800" dirty="0">
                <a:solidFill>
                  <a:srgbClr val="000000"/>
                </a:solidFill>
                <a:cs typeface="Arial" pitchFamily="34" charset="0"/>
              </a:rPr>
              <a:t>6</a:t>
            </a:r>
          </a:p>
        </p:txBody>
      </p:sp>
      <p:sp>
        <p:nvSpPr>
          <p:cNvPr id="237" name="Oval 236"/>
          <p:cNvSpPr/>
          <p:nvPr/>
        </p:nvSpPr>
        <p:spPr>
          <a:xfrm>
            <a:off x="3312241" y="3827355"/>
            <a:ext cx="415013" cy="202795"/>
          </a:xfrm>
          <a:prstGeom prst="ellipse">
            <a:avLst/>
          </a:prstGeom>
          <a:solidFill>
            <a:srgbClr val="FFFFFF"/>
          </a:solidFill>
          <a:ln w="25400" cap="flat" cmpd="sng" algn="ctr">
            <a:solidFill>
              <a:srgbClr val="0B3D92">
                <a:shade val="50000"/>
              </a:srgbClr>
            </a:solidFill>
            <a:prstDash val="solid"/>
          </a:ln>
          <a:effectLst/>
        </p:spPr>
        <p:txBody>
          <a:bodyPr lIns="82014" tIns="41007" rIns="82014" bIns="41007" rtlCol="0" anchor="ctr"/>
          <a:lstStyle/>
          <a:p>
            <a:pPr algn="ctr">
              <a:defRPr/>
            </a:pPr>
            <a:r>
              <a:rPr lang="en-US" sz="800" dirty="0">
                <a:solidFill>
                  <a:srgbClr val="000000"/>
                </a:solidFill>
                <a:cs typeface="Arial" pitchFamily="34" charset="0"/>
              </a:rPr>
              <a:t>46</a:t>
            </a:r>
          </a:p>
        </p:txBody>
      </p:sp>
      <p:sp>
        <p:nvSpPr>
          <p:cNvPr id="238" name="Oval 237"/>
          <p:cNvSpPr/>
          <p:nvPr/>
        </p:nvSpPr>
        <p:spPr>
          <a:xfrm>
            <a:off x="4830676" y="3822624"/>
            <a:ext cx="426733" cy="202795"/>
          </a:xfrm>
          <a:prstGeom prst="ellipse">
            <a:avLst/>
          </a:prstGeom>
          <a:solidFill>
            <a:srgbClr val="FFFFFF"/>
          </a:solidFill>
          <a:ln w="25400" cap="flat" cmpd="sng" algn="ctr">
            <a:solidFill>
              <a:srgbClr val="0B3D92">
                <a:shade val="50000"/>
              </a:srgbClr>
            </a:solidFill>
            <a:prstDash val="solid"/>
          </a:ln>
          <a:effectLst/>
        </p:spPr>
        <p:txBody>
          <a:bodyPr lIns="0" tIns="41007" rIns="0" bIns="41007" rtlCol="0" anchor="ctr"/>
          <a:lstStyle/>
          <a:p>
            <a:pPr algn="ctr">
              <a:defRPr/>
            </a:pPr>
            <a:r>
              <a:rPr lang="en-US" sz="800" dirty="0">
                <a:solidFill>
                  <a:srgbClr val="000000"/>
                </a:solidFill>
                <a:cs typeface="Arial" pitchFamily="34" charset="0"/>
              </a:rPr>
              <a:t>132</a:t>
            </a:r>
          </a:p>
        </p:txBody>
      </p:sp>
      <p:sp>
        <p:nvSpPr>
          <p:cNvPr id="239" name="Rounded Rectangle 238"/>
          <p:cNvSpPr/>
          <p:nvPr/>
        </p:nvSpPr>
        <p:spPr>
          <a:xfrm>
            <a:off x="137371" y="5274518"/>
            <a:ext cx="1996861" cy="864277"/>
          </a:xfrm>
          <a:prstGeom prst="roundRect">
            <a:avLst/>
          </a:prstGeom>
          <a:solidFill>
            <a:srgbClr val="AAAFC7"/>
          </a:solidFill>
          <a:ln w="25400" cap="flat" cmpd="sng" algn="ctr">
            <a:solidFill>
              <a:srgbClr val="AAAFC7">
                <a:shade val="50000"/>
              </a:srgbClr>
            </a:solidFill>
            <a:prstDash val="solid"/>
          </a:ln>
          <a:effectLst/>
        </p:spPr>
        <p:txBody>
          <a:bodyPr lIns="82014" tIns="41007" rIns="82014" bIns="41007" rtlCol="0" anchor="ctr"/>
          <a:lstStyle/>
          <a:p>
            <a:r>
              <a:rPr lang="en-US" sz="1100" b="1" dirty="0">
                <a:solidFill>
                  <a:srgbClr val="000000"/>
                </a:solidFill>
                <a:cs typeface="Arial" pitchFamily="34" charset="0"/>
              </a:rPr>
              <a:t>To achieve scale and speed requires additional technical skills and strong LOB partnership</a:t>
            </a:r>
          </a:p>
        </p:txBody>
      </p:sp>
      <p:sp>
        <p:nvSpPr>
          <p:cNvPr id="241" name="Rectangle 240"/>
          <p:cNvSpPr/>
          <p:nvPr/>
        </p:nvSpPr>
        <p:spPr bwMode="auto">
          <a:xfrm>
            <a:off x="402761" y="1066800"/>
            <a:ext cx="299202" cy="292129"/>
          </a:xfrm>
          <a:prstGeom prst="rect">
            <a:avLst/>
          </a:prstGeom>
          <a:solidFill>
            <a:srgbClr val="0B3D92">
              <a:lumMod val="60000"/>
              <a:lumOff val="40000"/>
            </a:srgbClr>
          </a:solidFill>
          <a:ln w="12700" cap="flat" cmpd="sng" algn="ctr">
            <a:solidFill>
              <a:srgbClr val="0B3D92"/>
            </a:solidFill>
            <a:prstDash val="solid"/>
            <a:round/>
            <a:headEnd type="none" w="med" len="med"/>
            <a:tailEnd type="none" w="med" len="med"/>
          </a:ln>
          <a:effectLst/>
        </p:spPr>
        <p:txBody>
          <a:bodyPr vert="horz" wrap="none" lIns="82014" tIns="41007" rIns="82014" bIns="41007" numCol="1" rtlCol="0" anchor="ctr" anchorCtr="0" compatLnSpc="1">
            <a:prstTxWarp prst="textNoShape">
              <a:avLst/>
            </a:prstTxWarp>
          </a:bodyPr>
          <a:lstStyle/>
          <a:p>
            <a:pPr>
              <a:defRPr/>
            </a:pPr>
            <a:endParaRPr lang="en-US" sz="1100" b="1" kern="0">
              <a:solidFill>
                <a:srgbClr val="000000"/>
              </a:solidFill>
              <a:cs typeface="Arial" charset="0"/>
            </a:endParaRPr>
          </a:p>
        </p:txBody>
      </p:sp>
      <p:grpSp>
        <p:nvGrpSpPr>
          <p:cNvPr id="242" name="Group 241"/>
          <p:cNvGrpSpPr/>
          <p:nvPr/>
        </p:nvGrpSpPr>
        <p:grpSpPr>
          <a:xfrm>
            <a:off x="397780" y="828233"/>
            <a:ext cx="603387" cy="584257"/>
            <a:chOff x="437624" y="1040453"/>
            <a:chExt cx="663831" cy="662293"/>
          </a:xfrm>
        </p:grpSpPr>
        <p:sp>
          <p:nvSpPr>
            <p:cNvPr id="243" name="Rectangle 242"/>
            <p:cNvSpPr/>
            <p:nvPr/>
          </p:nvSpPr>
          <p:spPr>
            <a:xfrm>
              <a:off x="443107" y="1040453"/>
              <a:ext cx="658348" cy="662293"/>
            </a:xfrm>
            <a:prstGeom prst="rect">
              <a:avLst/>
            </a:prstGeom>
            <a:noFill/>
            <a:ln w="25400" cap="flat" cmpd="sng" algn="ctr">
              <a:solidFill>
                <a:srgbClr val="537AB8"/>
              </a:solidFill>
              <a:prstDash val="solid"/>
            </a:ln>
            <a:effectLst>
              <a:outerShdw blurRad="50800" dist="38100" dir="2700000" algn="tl" rotWithShape="0">
                <a:prstClr val="black">
                  <a:alpha val="40000"/>
                </a:prstClr>
              </a:outerShdw>
            </a:effectLst>
          </p:spPr>
          <p:txBody>
            <a:bodyPr rtlCol="0" anchor="ctr"/>
            <a:lstStyle/>
            <a:p>
              <a:pPr algn="ctr">
                <a:defRPr/>
              </a:pPr>
              <a:endParaRPr lang="en-US" kern="0" dirty="0">
                <a:solidFill>
                  <a:srgbClr val="FFFFFF"/>
                </a:solidFill>
                <a:latin typeface="Calibri"/>
                <a:cs typeface="Arial" pitchFamily="34" charset="0"/>
              </a:endParaRPr>
            </a:p>
          </p:txBody>
        </p:sp>
        <p:cxnSp>
          <p:nvCxnSpPr>
            <p:cNvPr id="244" name="Straight Connector 243"/>
            <p:cNvCxnSpPr/>
            <p:nvPr/>
          </p:nvCxnSpPr>
          <p:spPr>
            <a:xfrm>
              <a:off x="772281" y="1040453"/>
              <a:ext cx="0" cy="662293"/>
            </a:xfrm>
            <a:prstGeom prst="line">
              <a:avLst/>
            </a:prstGeom>
            <a:noFill/>
            <a:ln w="22225" cap="flat" cmpd="sng" algn="ctr">
              <a:solidFill>
                <a:srgbClr val="AAAFC7">
                  <a:lumMod val="75000"/>
                </a:srgbClr>
              </a:solidFill>
              <a:prstDash val="solid"/>
              <a:headEnd type="triangle" w="lg" len="med"/>
              <a:tailEnd type="triangle" w="lg" len="med"/>
            </a:ln>
            <a:effectLst/>
          </p:spPr>
        </p:cxnSp>
        <p:cxnSp>
          <p:nvCxnSpPr>
            <p:cNvPr id="245" name="Straight Connector 244"/>
            <p:cNvCxnSpPr/>
            <p:nvPr/>
          </p:nvCxnSpPr>
          <p:spPr>
            <a:xfrm>
              <a:off x="437624" y="1371600"/>
              <a:ext cx="661531" cy="0"/>
            </a:xfrm>
            <a:prstGeom prst="line">
              <a:avLst/>
            </a:prstGeom>
            <a:noFill/>
            <a:ln w="22225" cap="flat" cmpd="sng" algn="ctr">
              <a:solidFill>
                <a:srgbClr val="AAAFC7">
                  <a:lumMod val="75000"/>
                </a:srgbClr>
              </a:solidFill>
              <a:prstDash val="solid"/>
              <a:headEnd type="triangle" w="lg" len="med"/>
              <a:tailEnd type="triangle" w="lg" len="med"/>
            </a:ln>
            <a:effectLst/>
          </p:spPr>
        </p:cxnSp>
      </p:grpSp>
      <p:sp>
        <p:nvSpPr>
          <p:cNvPr id="246" name="Rounded Rectangle 245"/>
          <p:cNvSpPr/>
          <p:nvPr/>
        </p:nvSpPr>
        <p:spPr>
          <a:xfrm>
            <a:off x="2274996" y="5104929"/>
            <a:ext cx="6633802" cy="1372071"/>
          </a:xfrm>
          <a:prstGeom prst="roundRect">
            <a:avLst/>
          </a:prstGeom>
          <a:solidFill>
            <a:srgbClr val="FFFFFF">
              <a:alpha val="30000"/>
            </a:srgbClr>
          </a:solidFill>
          <a:ln w="25400" cap="flat" cmpd="sng" algn="ctr">
            <a:solidFill>
              <a:srgbClr val="AAAFC7">
                <a:shade val="50000"/>
              </a:srgbClr>
            </a:solidFill>
            <a:prstDash val="solid"/>
          </a:ln>
          <a:effectLst/>
        </p:spPr>
        <p:txBody>
          <a:bodyPr lIns="82014" tIns="41007" rIns="82014" bIns="41007" rtlCol="0" anchor="t"/>
          <a:lstStyle/>
          <a:p>
            <a:pPr marL="0" lvl="3">
              <a:defRPr/>
            </a:pPr>
            <a:r>
              <a:rPr lang="en-US" sz="1000" b="1" u="sng" kern="0" dirty="0">
                <a:solidFill>
                  <a:srgbClr val="000000"/>
                </a:solidFill>
                <a:cs typeface="Arial" pitchFamily="34" charset="0"/>
              </a:rPr>
              <a:t>Fiscal 2018: Hub &amp; Spoke Plus</a:t>
            </a:r>
          </a:p>
          <a:p>
            <a:pPr marL="101094" lvl="3" indent="-101094">
              <a:buFontTx/>
              <a:buChar char="-"/>
              <a:defRPr/>
            </a:pPr>
            <a:r>
              <a:rPr lang="en-US" sz="1000" kern="0" dirty="0">
                <a:solidFill>
                  <a:srgbClr val="000000"/>
                </a:solidFill>
                <a:cs typeface="Arial" pitchFamily="34" charset="0"/>
              </a:rPr>
              <a:t>Build a community of technical champions to drive the scalability and direction of RPA</a:t>
            </a:r>
          </a:p>
          <a:p>
            <a:pPr marL="101094" lvl="3" indent="-101094">
              <a:buFontTx/>
              <a:buChar char="-"/>
              <a:defRPr/>
            </a:pPr>
            <a:r>
              <a:rPr lang="en-US" sz="1000" kern="0" dirty="0">
                <a:solidFill>
                  <a:srgbClr val="000000"/>
                </a:solidFill>
                <a:cs typeface="Arial" pitchFamily="34" charset="0"/>
              </a:rPr>
              <a:t>Staffing additional technical resources at the Hub, </a:t>
            </a:r>
            <a:r>
              <a:rPr lang="en-US" sz="1000" dirty="0">
                <a:solidFill>
                  <a:srgbClr val="000000"/>
                </a:solidFill>
                <a:cs typeface="Arial" pitchFamily="34" charset="0"/>
              </a:rPr>
              <a:t>in partnership with the labs, will allow us to</a:t>
            </a:r>
          </a:p>
          <a:p>
            <a:pPr marL="408644" indent="-205034" fontAlgn="base">
              <a:spcBef>
                <a:spcPct val="0"/>
              </a:spcBef>
              <a:spcAft>
                <a:spcPct val="0"/>
              </a:spcAft>
              <a:buFont typeface="+mj-lt"/>
              <a:buAutoNum type="arabicPeriod"/>
            </a:pPr>
            <a:r>
              <a:rPr lang="en-US" sz="1000" dirty="0">
                <a:solidFill>
                  <a:srgbClr val="000000"/>
                </a:solidFill>
                <a:cs typeface="Arial" pitchFamily="34" charset="0"/>
              </a:rPr>
              <a:t>Build/harvest/share reusable objects</a:t>
            </a:r>
          </a:p>
          <a:p>
            <a:pPr marL="408644" indent="-205034" fontAlgn="base">
              <a:spcBef>
                <a:spcPct val="0"/>
              </a:spcBef>
              <a:spcAft>
                <a:spcPct val="0"/>
              </a:spcAft>
              <a:buFont typeface="+mj-lt"/>
              <a:buAutoNum type="arabicPeriod"/>
            </a:pPr>
            <a:r>
              <a:rPr lang="en-US" sz="1000" dirty="0">
                <a:solidFill>
                  <a:srgbClr val="000000"/>
                </a:solidFill>
                <a:cs typeface="Arial" pitchFamily="34" charset="0"/>
              </a:rPr>
              <a:t>Establish a federated design authority</a:t>
            </a:r>
          </a:p>
          <a:p>
            <a:pPr marL="408644" indent="-205034" fontAlgn="base">
              <a:spcBef>
                <a:spcPct val="0"/>
              </a:spcBef>
              <a:spcAft>
                <a:spcPct val="0"/>
              </a:spcAft>
              <a:buFont typeface="+mj-lt"/>
              <a:buAutoNum type="arabicPeriod"/>
            </a:pPr>
            <a:r>
              <a:rPr lang="en-US" sz="1000" dirty="0">
                <a:solidFill>
                  <a:srgbClr val="000000"/>
                </a:solidFill>
                <a:cs typeface="Arial" pitchFamily="34" charset="0"/>
              </a:rPr>
              <a:t>More effectively solve the cross enterprise technical issues as we prepare to scale</a:t>
            </a:r>
          </a:p>
          <a:p>
            <a:pPr marL="0" lvl="3">
              <a:defRPr/>
            </a:pPr>
            <a:r>
              <a:rPr lang="en-US" sz="1000" b="1" kern="0" dirty="0">
                <a:solidFill>
                  <a:srgbClr val="000000"/>
                </a:solidFill>
                <a:cs typeface="Arial" pitchFamily="34" charset="0"/>
              </a:rPr>
              <a:t>What we need from you?  </a:t>
            </a:r>
            <a:r>
              <a:rPr lang="en-US" sz="1000" b="1" u="sng" kern="0" dirty="0">
                <a:solidFill>
                  <a:srgbClr val="000000"/>
                </a:solidFill>
                <a:cs typeface="Arial" pitchFamily="34" charset="0"/>
              </a:rPr>
              <a:t>Assign a technical champion from your lab </a:t>
            </a:r>
            <a:r>
              <a:rPr lang="en-US" sz="1000" kern="0" dirty="0">
                <a:solidFill>
                  <a:srgbClr val="000000"/>
                </a:solidFill>
                <a:cs typeface="Arial" pitchFamily="34" charset="0"/>
              </a:rPr>
              <a:t>to partner with the hub and   </a:t>
            </a:r>
            <a:br>
              <a:rPr lang="en-US" sz="1000" kern="0" dirty="0">
                <a:solidFill>
                  <a:srgbClr val="000000"/>
                </a:solidFill>
                <a:cs typeface="Arial" pitchFamily="34" charset="0"/>
              </a:rPr>
            </a:br>
            <a:r>
              <a:rPr lang="en-US" sz="1000" kern="0" dirty="0">
                <a:solidFill>
                  <a:srgbClr val="000000"/>
                </a:solidFill>
                <a:cs typeface="Arial" pitchFamily="34" charset="0"/>
              </a:rPr>
              <a:t>                                              drive RPA technology decisions</a:t>
            </a:r>
          </a:p>
        </p:txBody>
      </p:sp>
    </p:spTree>
    <p:extLst>
      <p:ext uri="{BB962C8B-B14F-4D97-AF65-F5344CB8AC3E}">
        <p14:creationId xmlns:p14="http://schemas.microsoft.com/office/powerpoint/2010/main" val="368994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b) NGO Roles &amp; Responsibilities</a:t>
            </a:r>
            <a:endParaRPr lang="en-US" sz="1800" dirty="0"/>
          </a:p>
        </p:txBody>
      </p:sp>
      <p:graphicFrame>
        <p:nvGraphicFramePr>
          <p:cNvPr id="3" name="Table 2"/>
          <p:cNvGraphicFramePr>
            <a:graphicFrameLocks noGrp="1"/>
          </p:cNvGraphicFramePr>
          <p:nvPr>
            <p:extLst>
              <p:ext uri="{D42A27DB-BD31-4B8C-83A1-F6EECF244321}">
                <p14:modId xmlns:p14="http://schemas.microsoft.com/office/powerpoint/2010/main" val="2452839246"/>
              </p:ext>
            </p:extLst>
          </p:nvPr>
        </p:nvGraphicFramePr>
        <p:xfrm>
          <a:off x="152400" y="827314"/>
          <a:ext cx="8915401" cy="166694"/>
        </p:xfrm>
        <a:graphic>
          <a:graphicData uri="http://schemas.openxmlformats.org/drawingml/2006/table">
            <a:tbl>
              <a:tblPr firstRow="1" firstCol="1" bandRow="1"/>
              <a:tblGrid>
                <a:gridCol w="304800"/>
                <a:gridCol w="3120147"/>
                <a:gridCol w="2529192"/>
                <a:gridCol w="2961262"/>
              </a:tblGrid>
              <a:tr h="166694">
                <a:tc>
                  <a:txBody>
                    <a:bodyPr/>
                    <a:lstStyle/>
                    <a:p>
                      <a:pPr marL="0" marR="0" algn="ctr">
                        <a:lnSpc>
                          <a:spcPct val="115000"/>
                        </a:lnSpc>
                        <a:spcBef>
                          <a:spcPts val="0"/>
                        </a:spcBef>
                        <a:spcAft>
                          <a:spcPts val="0"/>
                        </a:spcAft>
                      </a:pPr>
                      <a:r>
                        <a:rPr lang="en-US" sz="900" b="1" dirty="0">
                          <a:effectLst/>
                          <a:latin typeface="Arial"/>
                          <a:ea typeface="Times New Roman"/>
                          <a:cs typeface="Times New Roman"/>
                        </a:rPr>
                        <a:t> </a:t>
                      </a:r>
                      <a:endParaRPr lang="en-US" sz="9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900" b="1" dirty="0">
                          <a:solidFill>
                            <a:srgbClr val="FFFFFF"/>
                          </a:solidFill>
                          <a:effectLst/>
                          <a:latin typeface="Arial"/>
                          <a:ea typeface="Times New Roman"/>
                          <a:cs typeface="Times New Roman"/>
                        </a:rPr>
                        <a:t>Business Partner(s)</a:t>
                      </a:r>
                      <a:endParaRPr lang="en-US" sz="9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900" b="1" dirty="0">
                          <a:solidFill>
                            <a:srgbClr val="FFFFFF"/>
                          </a:solidFill>
                          <a:effectLst/>
                          <a:latin typeface="Arial"/>
                          <a:ea typeface="Times New Roman"/>
                          <a:cs typeface="Times New Roman"/>
                        </a:rPr>
                        <a:t>IT Partner(s)</a:t>
                      </a:r>
                      <a:endParaRPr lang="en-US" sz="9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900" b="1" dirty="0">
                          <a:solidFill>
                            <a:srgbClr val="FFFFFF"/>
                          </a:solidFill>
                          <a:effectLst/>
                          <a:latin typeface="Arial"/>
                          <a:ea typeface="Times New Roman"/>
                          <a:cs typeface="Times New Roman"/>
                        </a:rPr>
                        <a:t>NGO CoE / NGO Technology Practice Center</a:t>
                      </a:r>
                      <a:endParaRPr lang="en-US" sz="9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2567"/>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08312871"/>
              </p:ext>
            </p:extLst>
          </p:nvPr>
        </p:nvGraphicFramePr>
        <p:xfrm>
          <a:off x="152400" y="1010956"/>
          <a:ext cx="8915401" cy="5369303"/>
        </p:xfrm>
        <a:graphic>
          <a:graphicData uri="http://schemas.openxmlformats.org/drawingml/2006/table">
            <a:tbl>
              <a:tblPr firstRow="1" firstCol="1" bandRow="1"/>
              <a:tblGrid>
                <a:gridCol w="304800"/>
                <a:gridCol w="3120148"/>
                <a:gridCol w="2529191"/>
                <a:gridCol w="2961262"/>
              </a:tblGrid>
              <a:tr h="900953">
                <a:tc>
                  <a:txBody>
                    <a:bodyPr/>
                    <a:lstStyle/>
                    <a:p>
                      <a:pPr marL="0" marR="0" algn="ctr">
                        <a:lnSpc>
                          <a:spcPct val="115000"/>
                        </a:lnSpc>
                        <a:spcBef>
                          <a:spcPts val="0"/>
                        </a:spcBef>
                        <a:spcAft>
                          <a:spcPts val="0"/>
                        </a:spcAft>
                      </a:pPr>
                      <a:r>
                        <a:rPr lang="en-US" sz="950" b="1" dirty="0">
                          <a:solidFill>
                            <a:srgbClr val="002888"/>
                          </a:solidFill>
                          <a:effectLst/>
                          <a:latin typeface="Arial"/>
                          <a:ea typeface="Times New Roman"/>
                          <a:cs typeface="Times New Roman"/>
                        </a:rPr>
                        <a:t>On-boarding</a:t>
                      </a:r>
                      <a:endParaRPr lang="en-US" sz="950" dirty="0">
                        <a:effectLst/>
                        <a:latin typeface="Calibri"/>
                        <a:ea typeface="Calibri"/>
                        <a:cs typeface="Times New Roman"/>
                      </a:endParaRPr>
                    </a:p>
                  </a:txBody>
                  <a:tcPr marL="53416" marR="53416"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c>
                  <a:txBody>
                    <a:bodyPr/>
                    <a:lstStyle/>
                    <a:p>
                      <a:pPr marL="174625" marR="0" lvl="0" indent="-174625">
                        <a:lnSpc>
                          <a:spcPct val="115000"/>
                        </a:lnSpc>
                        <a:spcBef>
                          <a:spcPts val="0"/>
                        </a:spcBef>
                        <a:spcAft>
                          <a:spcPts val="0"/>
                        </a:spcAft>
                        <a:buFont typeface="+mj-lt"/>
                        <a:buAutoNum type="arabicPeriod"/>
                      </a:pPr>
                      <a:r>
                        <a:rPr lang="en-US" sz="950" dirty="0">
                          <a:solidFill>
                            <a:srgbClr val="1F497D"/>
                          </a:solidFill>
                          <a:effectLst/>
                          <a:latin typeface="Arial"/>
                          <a:ea typeface="Times New Roman"/>
                          <a:cs typeface="Times New Roman"/>
                        </a:rPr>
                        <a:t>Engage NGO CoE to receive </a:t>
                      </a:r>
                      <a:r>
                        <a:rPr lang="en-US" sz="950" dirty="0" smtClean="0">
                          <a:solidFill>
                            <a:srgbClr val="1F497D"/>
                          </a:solidFill>
                          <a:effectLst/>
                          <a:latin typeface="Arial"/>
                          <a:ea typeface="Times New Roman"/>
                          <a:cs typeface="Times New Roman"/>
                        </a:rPr>
                        <a:t>RPA/RDA </a:t>
                      </a:r>
                      <a:r>
                        <a:rPr lang="en-US" sz="950" dirty="0">
                          <a:solidFill>
                            <a:srgbClr val="1F497D"/>
                          </a:solidFill>
                          <a:effectLst/>
                          <a:latin typeface="Arial"/>
                          <a:ea typeface="Times New Roman"/>
                          <a:cs typeface="Times New Roman"/>
                        </a:rPr>
                        <a:t>on-boarding materials, guidance, and process identification tool</a:t>
                      </a:r>
                      <a:endParaRPr lang="en-US" sz="950" dirty="0">
                        <a:effectLst/>
                        <a:latin typeface="Calibri"/>
                        <a:ea typeface="Calibri"/>
                        <a:cs typeface="Times New Roman"/>
                      </a:endParaRPr>
                    </a:p>
                    <a:p>
                      <a:pPr marL="174625" marR="0" lvl="0" indent="-174625">
                        <a:lnSpc>
                          <a:spcPct val="115000"/>
                        </a:lnSpc>
                        <a:spcBef>
                          <a:spcPts val="0"/>
                        </a:spcBef>
                        <a:spcAft>
                          <a:spcPts val="0"/>
                        </a:spcAft>
                        <a:buFont typeface="+mj-lt"/>
                        <a:buAutoNum type="arabicPeriod"/>
                      </a:pPr>
                      <a:r>
                        <a:rPr lang="en-US" sz="950" dirty="0">
                          <a:solidFill>
                            <a:srgbClr val="1F497D"/>
                          </a:solidFill>
                          <a:effectLst/>
                          <a:latin typeface="Arial"/>
                          <a:ea typeface="Times New Roman"/>
                          <a:cs typeface="Times New Roman"/>
                        </a:rPr>
                        <a:t>Engage IT Partners </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c>
                  <a:txBody>
                    <a:bodyPr/>
                    <a:lstStyle/>
                    <a:p>
                      <a:pPr marL="174625" marR="0" lvl="0" indent="-174625">
                        <a:lnSpc>
                          <a:spcPct val="115000"/>
                        </a:lnSpc>
                        <a:spcBef>
                          <a:spcPts val="0"/>
                        </a:spcBef>
                        <a:spcAft>
                          <a:spcPts val="0"/>
                        </a:spcAft>
                        <a:buFont typeface="+mj-lt"/>
                        <a:buAutoNum type="arabicPeriod"/>
                      </a:pPr>
                      <a:r>
                        <a:rPr lang="en-US" sz="950" dirty="0">
                          <a:solidFill>
                            <a:srgbClr val="1F497D"/>
                          </a:solidFill>
                          <a:effectLst/>
                          <a:latin typeface="Arial"/>
                          <a:ea typeface="Times New Roman"/>
                          <a:cs typeface="Times New Roman"/>
                        </a:rPr>
                        <a:t>Participate in on-boarding discussions with Business partners &amp; NGO CoE</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c>
                  <a:txBody>
                    <a:bodyPr/>
                    <a:lstStyle/>
                    <a:p>
                      <a:pPr marL="228600" marR="0" lvl="0" indent="-228600">
                        <a:lnSpc>
                          <a:spcPct val="115000"/>
                        </a:lnSpc>
                        <a:spcBef>
                          <a:spcPts val="0"/>
                        </a:spcBef>
                        <a:spcAft>
                          <a:spcPts val="0"/>
                        </a:spcAft>
                        <a:buFont typeface="+mj-lt"/>
                        <a:buAutoNum type="arabicPeriod"/>
                      </a:pPr>
                      <a:r>
                        <a:rPr lang="en-US" sz="950" dirty="0">
                          <a:solidFill>
                            <a:srgbClr val="002888"/>
                          </a:solidFill>
                          <a:effectLst/>
                          <a:latin typeface="Arial"/>
                          <a:ea typeface="Times New Roman"/>
                          <a:cs typeface="Times New Roman"/>
                        </a:rPr>
                        <a:t>Provide on-boarding materials, guidance (organizational structure, roles &amp; responsibilities, development lifecycle, artifacts), and process identification tool</a:t>
                      </a:r>
                      <a:r>
                        <a:rPr lang="en-US" sz="950" dirty="0">
                          <a:solidFill>
                            <a:srgbClr val="00B050"/>
                          </a:solidFill>
                          <a:effectLst/>
                          <a:latin typeface="Arial"/>
                          <a:ea typeface="Times New Roman"/>
                          <a:cs typeface="Times New Roman"/>
                        </a:rPr>
                        <a:t> – B</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a:pPr>
                      <a:r>
                        <a:rPr lang="en-US" sz="950" dirty="0">
                          <a:solidFill>
                            <a:srgbClr val="1F497D"/>
                          </a:solidFill>
                          <a:effectLst/>
                          <a:latin typeface="Arial"/>
                          <a:ea typeface="Times New Roman"/>
                          <a:cs typeface="Times New Roman"/>
                        </a:rPr>
                        <a:t>Conduct technical </a:t>
                      </a:r>
                      <a:r>
                        <a:rPr lang="en-US" sz="950" dirty="0">
                          <a:solidFill>
                            <a:srgbClr val="002888"/>
                          </a:solidFill>
                          <a:effectLst/>
                          <a:latin typeface="Arial"/>
                          <a:ea typeface="Times New Roman"/>
                          <a:cs typeface="Times New Roman"/>
                        </a:rPr>
                        <a:t>overview session with IT Partners</a:t>
                      </a:r>
                      <a:r>
                        <a:rPr lang="en-US" sz="950" dirty="0">
                          <a:effectLst/>
                          <a:latin typeface="Arial"/>
                          <a:ea typeface="Times New Roman"/>
                          <a:cs typeface="Times New Roman"/>
                        </a:rPr>
                        <a:t> </a:t>
                      </a:r>
                      <a:r>
                        <a:rPr lang="en-US" sz="950" dirty="0">
                          <a:solidFill>
                            <a:srgbClr val="00B050"/>
                          </a:solidFill>
                          <a:effectLst/>
                          <a:latin typeface="Arial"/>
                          <a:ea typeface="Times New Roman"/>
                          <a:cs typeface="Times New Roman"/>
                        </a:rPr>
                        <a:t>- T</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C6D9F1"/>
                    </a:solidFill>
                  </a:tcPr>
                </a:tc>
              </a:tr>
              <a:tr h="1051112">
                <a:tc>
                  <a:txBody>
                    <a:bodyPr/>
                    <a:lstStyle/>
                    <a:p>
                      <a:pPr marL="0" marR="0" algn="ctr">
                        <a:lnSpc>
                          <a:spcPct val="115000"/>
                        </a:lnSpc>
                        <a:spcBef>
                          <a:spcPts val="0"/>
                        </a:spcBef>
                        <a:spcAft>
                          <a:spcPts val="0"/>
                        </a:spcAft>
                      </a:pPr>
                      <a:r>
                        <a:rPr lang="en-US" sz="950" b="1" dirty="0">
                          <a:solidFill>
                            <a:srgbClr val="002888"/>
                          </a:solidFill>
                          <a:effectLst/>
                          <a:latin typeface="Arial"/>
                          <a:ea typeface="Times New Roman"/>
                          <a:cs typeface="Times New Roman"/>
                        </a:rPr>
                        <a:t>Process Selection</a:t>
                      </a:r>
                      <a:endParaRPr lang="en-US" sz="950" dirty="0">
                        <a:effectLst/>
                        <a:latin typeface="Calibri"/>
                        <a:ea typeface="Calibri"/>
                        <a:cs typeface="Times New Roman"/>
                      </a:endParaRPr>
                    </a:p>
                  </a:txBody>
                  <a:tcPr marL="53416" marR="53416"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3"/>
                      </a:pPr>
                      <a:r>
                        <a:rPr lang="en-US" sz="950" dirty="0">
                          <a:solidFill>
                            <a:srgbClr val="1F497D"/>
                          </a:solidFill>
                          <a:effectLst/>
                          <a:latin typeface="Arial"/>
                          <a:ea typeface="Times New Roman"/>
                          <a:cs typeface="Times New Roman"/>
                        </a:rPr>
                        <a:t>Identify opportunities for RPA process automation and engage IT Partners to validate/confirm fit/feasibility of RPA</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
                      </a:pPr>
                      <a:r>
                        <a:rPr lang="en-US" sz="950" dirty="0">
                          <a:solidFill>
                            <a:srgbClr val="1F497D"/>
                          </a:solidFill>
                          <a:effectLst/>
                          <a:latin typeface="Arial"/>
                          <a:ea typeface="Times New Roman"/>
                          <a:cs typeface="Times New Roman"/>
                        </a:rPr>
                        <a:t>Develop business case and/or PAR if required (including estimated  FTE costs,  RPA licenses and post implementation support costs)</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2"/>
                      </a:pPr>
                      <a:r>
                        <a:rPr lang="en-US" sz="950" dirty="0">
                          <a:solidFill>
                            <a:srgbClr val="1F497D"/>
                          </a:solidFill>
                          <a:effectLst/>
                          <a:latin typeface="Arial"/>
                          <a:ea typeface="Times New Roman"/>
                          <a:cs typeface="Times New Roman"/>
                        </a:rPr>
                        <a:t>Provide inputs to opportunity identification to confirm technology fit for RPA</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
                      </a:pPr>
                      <a:r>
                        <a:rPr lang="en-US" sz="950" dirty="0">
                          <a:solidFill>
                            <a:srgbClr val="1F497D"/>
                          </a:solidFill>
                          <a:effectLst/>
                          <a:latin typeface="Arial"/>
                          <a:ea typeface="Times New Roman"/>
                          <a:cs typeface="Times New Roman"/>
                        </a:rPr>
                        <a:t>Provide input to technical components of the business case and/or PAR if required</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3"/>
                      </a:pPr>
                      <a:r>
                        <a:rPr lang="en-US" sz="950" kern="1200" dirty="0">
                          <a:solidFill>
                            <a:srgbClr val="1F497D"/>
                          </a:solidFill>
                          <a:effectLst/>
                          <a:latin typeface="Arial"/>
                          <a:ea typeface="Times New Roman"/>
                          <a:cs typeface="Times New Roman"/>
                        </a:rPr>
                        <a:t>Validate / review portfolio of </a:t>
                      </a:r>
                      <a:r>
                        <a:rPr lang="en-US" sz="950" kern="1200" dirty="0" smtClean="0">
                          <a:solidFill>
                            <a:srgbClr val="1F497D"/>
                          </a:solidFill>
                          <a:effectLst/>
                          <a:latin typeface="Arial"/>
                          <a:ea typeface="Times New Roman"/>
                          <a:cs typeface="Times New Roman"/>
                        </a:rPr>
                        <a:t>RPA/RDA </a:t>
                      </a:r>
                      <a:r>
                        <a:rPr lang="en-US" sz="950" kern="1200" dirty="0">
                          <a:solidFill>
                            <a:srgbClr val="1F497D"/>
                          </a:solidFill>
                          <a:effectLst/>
                          <a:latin typeface="Arial"/>
                          <a:ea typeface="Times New Roman"/>
                          <a:cs typeface="Times New Roman"/>
                        </a:rPr>
                        <a:t>opportunities &amp; business case where required</a:t>
                      </a:r>
                      <a:r>
                        <a:rPr lang="en-US" sz="950" dirty="0">
                          <a:solidFill>
                            <a:srgbClr val="1F497D"/>
                          </a:solidFill>
                          <a:effectLst/>
                          <a:latin typeface="Arial"/>
                          <a:ea typeface="Times New Roman"/>
                          <a:cs typeface="Times New Roman"/>
                        </a:rPr>
                        <a:t> </a:t>
                      </a:r>
                      <a:r>
                        <a:rPr lang="en-US" sz="950" dirty="0">
                          <a:solidFill>
                            <a:srgbClr val="00B050"/>
                          </a:solidFill>
                          <a:effectLst/>
                          <a:latin typeface="Arial"/>
                          <a:ea typeface="Times New Roman"/>
                          <a:cs typeface="Times New Roman"/>
                        </a:rPr>
                        <a:t>– B&amp;T</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r>
              <a:tr h="3153335">
                <a:tc>
                  <a:txBody>
                    <a:bodyPr/>
                    <a:lstStyle/>
                    <a:p>
                      <a:pPr marL="0" marR="0" algn="ctr">
                        <a:lnSpc>
                          <a:spcPct val="115000"/>
                        </a:lnSpc>
                        <a:spcBef>
                          <a:spcPts val="0"/>
                        </a:spcBef>
                        <a:spcAft>
                          <a:spcPts val="0"/>
                        </a:spcAft>
                      </a:pPr>
                      <a:r>
                        <a:rPr lang="en-US" sz="950" b="1" dirty="0">
                          <a:solidFill>
                            <a:srgbClr val="002888"/>
                          </a:solidFill>
                          <a:effectLst/>
                          <a:latin typeface="Arial"/>
                          <a:ea typeface="Times New Roman"/>
                          <a:cs typeface="Times New Roman"/>
                        </a:rPr>
                        <a:t>Initiation &amp; Sprint Planning </a:t>
                      </a:r>
                      <a:endParaRPr lang="en-US" sz="950" dirty="0">
                        <a:effectLst/>
                        <a:latin typeface="Calibri"/>
                        <a:ea typeface="Calibri"/>
                        <a:cs typeface="Times New Roman"/>
                      </a:endParaRPr>
                    </a:p>
                  </a:txBody>
                  <a:tcPr marL="53416" marR="53416"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Establish governance model as appropriate</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Engage with IT Partners to identify resource requirements (e.g. Lab teams, support teams, etc., )</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Working with IT Partners identify execution methodology (e.g. IWF, Agile)</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Engage IT Partners to determine infrastructure / environment needs</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Define and staff Lab roles</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Identify training needs and attend training </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Work with IT Partners to identify license requirements</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Follow NGO Development Approach (design docs, code reviews, etc.)</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Initiate RBC security and compliance requirements (IRP, PIA, etc.)</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Initiate engagement with application owners to promote awareness of </a:t>
                      </a:r>
                      <a:r>
                        <a:rPr lang="en-US" sz="950" dirty="0" smtClean="0">
                          <a:solidFill>
                            <a:srgbClr val="1F497D"/>
                          </a:solidFill>
                          <a:effectLst/>
                          <a:latin typeface="Arial"/>
                          <a:ea typeface="Times New Roman"/>
                          <a:cs typeface="Times New Roman"/>
                        </a:rPr>
                        <a:t>RPA/RDA </a:t>
                      </a:r>
                      <a:r>
                        <a:rPr lang="en-US" sz="950" dirty="0">
                          <a:solidFill>
                            <a:srgbClr val="1F497D"/>
                          </a:solidFill>
                          <a:effectLst/>
                          <a:latin typeface="Arial"/>
                          <a:ea typeface="Times New Roman"/>
                          <a:cs typeface="Times New Roman"/>
                        </a:rPr>
                        <a:t>with support from IT partners</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950" dirty="0">
                          <a:solidFill>
                            <a:srgbClr val="1F497D"/>
                          </a:solidFill>
                          <a:effectLst/>
                          <a:latin typeface="Arial"/>
                          <a:ea typeface="Times New Roman"/>
                          <a:cs typeface="Times New Roman"/>
                        </a:rPr>
                        <a:t>Engage OCM partners and HRPB to initiate workforce transition planning</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4"/>
                      </a:pPr>
                      <a:r>
                        <a:rPr lang="en-US" sz="950" dirty="0">
                          <a:solidFill>
                            <a:srgbClr val="1F497D"/>
                          </a:solidFill>
                          <a:effectLst/>
                          <a:latin typeface="Arial"/>
                          <a:ea typeface="Times New Roman"/>
                          <a:cs typeface="Times New Roman"/>
                        </a:rPr>
                        <a:t>Determine engagement work effort, IT resource needs &amp; costs</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1F497D"/>
                          </a:solidFill>
                          <a:effectLst/>
                          <a:latin typeface="Arial"/>
                          <a:ea typeface="Times New Roman"/>
                          <a:cs typeface="Times New Roman"/>
                        </a:rPr>
                        <a:t>Determine infrastructure/ environment needs (Dev to Prod)</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1F497D"/>
                          </a:solidFill>
                          <a:effectLst/>
                          <a:latin typeface="Arial"/>
                          <a:ea typeface="Times New Roman"/>
                          <a:cs typeface="Times New Roman"/>
                        </a:rPr>
                        <a:t>Assign IT resources </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1F497D"/>
                          </a:solidFill>
                          <a:effectLst/>
                          <a:latin typeface="Arial"/>
                          <a:ea typeface="Times New Roman"/>
                          <a:cs typeface="Times New Roman"/>
                        </a:rPr>
                        <a:t>Identify training needs and attend training </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1F497D"/>
                          </a:solidFill>
                          <a:effectLst/>
                          <a:latin typeface="Arial"/>
                          <a:ea typeface="Times New Roman"/>
                          <a:cs typeface="Times New Roman"/>
                        </a:rPr>
                        <a:t>Review license requirements</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1F497D"/>
                          </a:solidFill>
                          <a:effectLst/>
                          <a:latin typeface="Arial"/>
                          <a:ea typeface="Times New Roman"/>
                          <a:cs typeface="Times New Roman"/>
                        </a:rPr>
                        <a:t>Provide support to business partners in identifying and engaging application owners</a:t>
                      </a:r>
                      <a:endParaRPr lang="en-US" sz="950" dirty="0">
                        <a:effectLst/>
                        <a:latin typeface="Calibri"/>
                        <a:ea typeface="Calibri"/>
                        <a:cs typeface="Times New Roman"/>
                      </a:endParaRPr>
                    </a:p>
                    <a:p>
                      <a:pPr marL="0" marR="0">
                        <a:lnSpc>
                          <a:spcPct val="115000"/>
                        </a:lnSpc>
                        <a:spcBef>
                          <a:spcPts val="0"/>
                        </a:spcBef>
                        <a:spcAft>
                          <a:spcPts val="0"/>
                        </a:spcAft>
                      </a:pPr>
                      <a:r>
                        <a:rPr lang="en-US" sz="950" dirty="0">
                          <a:solidFill>
                            <a:srgbClr val="1F497D"/>
                          </a:solidFill>
                          <a:effectLst/>
                          <a:latin typeface="Arial"/>
                          <a:ea typeface="Times New Roman"/>
                          <a:cs typeface="Times New Roman"/>
                        </a:rPr>
                        <a:t> </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4"/>
                      </a:pPr>
                      <a:r>
                        <a:rPr lang="en-US" sz="950" dirty="0">
                          <a:solidFill>
                            <a:srgbClr val="002888"/>
                          </a:solidFill>
                          <a:effectLst/>
                          <a:latin typeface="Arial"/>
                          <a:ea typeface="Times New Roman"/>
                          <a:cs typeface="Times New Roman"/>
                        </a:rPr>
                        <a:t>Manage / deliver RPA training; Manage </a:t>
                      </a:r>
                      <a:r>
                        <a:rPr lang="en-US" sz="950" dirty="0" smtClean="0">
                          <a:solidFill>
                            <a:srgbClr val="002888"/>
                          </a:solidFill>
                          <a:effectLst/>
                          <a:latin typeface="Arial"/>
                          <a:ea typeface="Times New Roman"/>
                          <a:cs typeface="Times New Roman"/>
                        </a:rPr>
                        <a:t>RDA </a:t>
                      </a:r>
                      <a:r>
                        <a:rPr lang="en-US" sz="950" dirty="0">
                          <a:solidFill>
                            <a:srgbClr val="002888"/>
                          </a:solidFill>
                          <a:effectLst/>
                          <a:latin typeface="Arial"/>
                          <a:ea typeface="Times New Roman"/>
                          <a:cs typeface="Times New Roman"/>
                        </a:rPr>
                        <a:t>training</a:t>
                      </a:r>
                      <a:r>
                        <a:rPr lang="en-US" sz="950" dirty="0">
                          <a:solidFill>
                            <a:srgbClr val="00B050"/>
                          </a:solidFill>
                          <a:effectLst/>
                          <a:latin typeface="Arial"/>
                          <a:ea typeface="Times New Roman"/>
                          <a:cs typeface="Times New Roman"/>
                        </a:rPr>
                        <a:t> –B&amp;T</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002888"/>
                          </a:solidFill>
                          <a:effectLst/>
                          <a:latin typeface="Arial"/>
                          <a:ea typeface="Times New Roman"/>
                          <a:cs typeface="Times New Roman"/>
                        </a:rPr>
                        <a:t>Support license procurement </a:t>
                      </a:r>
                      <a:r>
                        <a:rPr lang="en-US" sz="950" dirty="0">
                          <a:solidFill>
                            <a:srgbClr val="00B050"/>
                          </a:solidFill>
                          <a:effectLst/>
                          <a:latin typeface="Arial"/>
                          <a:ea typeface="Times New Roman"/>
                          <a:cs typeface="Times New Roman"/>
                        </a:rPr>
                        <a:t>– B&amp;T</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002888"/>
                          </a:solidFill>
                          <a:effectLst/>
                          <a:latin typeface="Arial"/>
                          <a:ea typeface="Times New Roman"/>
                          <a:cs typeface="Times New Roman"/>
                        </a:rPr>
                        <a:t>Assign CoE resource(s) to guide initiation and planning activities </a:t>
                      </a:r>
                      <a:r>
                        <a:rPr lang="en-US" sz="950" dirty="0">
                          <a:solidFill>
                            <a:srgbClr val="00B050"/>
                          </a:solidFill>
                          <a:effectLst/>
                          <a:latin typeface="Arial"/>
                          <a:ea typeface="Times New Roman"/>
                          <a:cs typeface="Times New Roman"/>
                        </a:rPr>
                        <a:t>– B&amp;T</a:t>
                      </a:r>
                      <a:endParaRPr lang="en-US" sz="95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
                      </a:pPr>
                      <a:r>
                        <a:rPr lang="en-US" sz="950" dirty="0">
                          <a:solidFill>
                            <a:srgbClr val="002888"/>
                          </a:solidFill>
                          <a:effectLst/>
                          <a:latin typeface="Arial"/>
                          <a:ea typeface="Times New Roman"/>
                          <a:cs typeface="Times New Roman"/>
                        </a:rPr>
                        <a:t>Provide guidance on the:</a:t>
                      </a:r>
                      <a:endParaRPr lang="en-US" sz="950" dirty="0">
                        <a:effectLst/>
                        <a:latin typeface="Calibri"/>
                        <a:ea typeface="Calibri"/>
                        <a:cs typeface="Times New Roman"/>
                      </a:endParaRPr>
                    </a:p>
                    <a:p>
                      <a:pPr marL="403225" marR="0" lvl="1" indent="-228600">
                        <a:lnSpc>
                          <a:spcPct val="115000"/>
                        </a:lnSpc>
                        <a:spcBef>
                          <a:spcPts val="0"/>
                        </a:spcBef>
                        <a:spcAft>
                          <a:spcPts val="0"/>
                        </a:spcAft>
                        <a:buFont typeface="+mj-lt"/>
                        <a:buAutoNum type="alphaLcParenR"/>
                      </a:pPr>
                      <a:r>
                        <a:rPr lang="en-US" sz="950" dirty="0">
                          <a:solidFill>
                            <a:srgbClr val="002888"/>
                          </a:solidFill>
                          <a:effectLst/>
                          <a:latin typeface="Arial"/>
                          <a:ea typeface="Times New Roman"/>
                          <a:cs typeface="Times New Roman"/>
                        </a:rPr>
                        <a:t>usage of the NGO Development Approach </a:t>
                      </a:r>
                      <a:r>
                        <a:rPr lang="en-US" sz="950" dirty="0">
                          <a:solidFill>
                            <a:srgbClr val="00B050"/>
                          </a:solidFill>
                          <a:effectLst/>
                          <a:latin typeface="Arial"/>
                          <a:ea typeface="Times New Roman"/>
                          <a:cs typeface="Times New Roman"/>
                        </a:rPr>
                        <a:t>–B</a:t>
                      </a:r>
                      <a:endParaRPr lang="en-US" sz="950" dirty="0">
                        <a:effectLst/>
                        <a:latin typeface="Calibri"/>
                        <a:ea typeface="Calibri"/>
                        <a:cs typeface="Times New Roman"/>
                      </a:endParaRPr>
                    </a:p>
                    <a:p>
                      <a:pPr marL="403225" marR="0" lvl="1" indent="-228600">
                        <a:lnSpc>
                          <a:spcPct val="115000"/>
                        </a:lnSpc>
                        <a:spcBef>
                          <a:spcPts val="0"/>
                        </a:spcBef>
                        <a:spcAft>
                          <a:spcPts val="0"/>
                        </a:spcAft>
                        <a:buFont typeface="+mj-lt"/>
                        <a:buAutoNum type="alphaLcParenR"/>
                      </a:pPr>
                      <a:r>
                        <a:rPr lang="en-US" sz="950" dirty="0" smtClean="0">
                          <a:solidFill>
                            <a:srgbClr val="002888"/>
                          </a:solidFill>
                          <a:effectLst/>
                          <a:latin typeface="Arial"/>
                          <a:ea typeface="Times New Roman"/>
                          <a:cs typeface="Times New Roman"/>
                        </a:rPr>
                        <a:t>RPA/RDA </a:t>
                      </a:r>
                      <a:r>
                        <a:rPr lang="en-US" sz="950" dirty="0">
                          <a:solidFill>
                            <a:srgbClr val="002888"/>
                          </a:solidFill>
                          <a:effectLst/>
                          <a:latin typeface="Arial"/>
                          <a:ea typeface="Times New Roman"/>
                          <a:cs typeface="Times New Roman"/>
                        </a:rPr>
                        <a:t>infrastructure requirements </a:t>
                      </a:r>
                      <a:r>
                        <a:rPr lang="en-US" sz="950" dirty="0">
                          <a:solidFill>
                            <a:srgbClr val="00B050"/>
                          </a:solidFill>
                          <a:effectLst/>
                          <a:latin typeface="Arial"/>
                          <a:ea typeface="Times New Roman"/>
                          <a:cs typeface="Times New Roman"/>
                        </a:rPr>
                        <a:t>–T</a:t>
                      </a:r>
                      <a:endParaRPr lang="en-US" sz="950" dirty="0">
                        <a:effectLst/>
                        <a:latin typeface="Calibri"/>
                        <a:ea typeface="Calibri"/>
                        <a:cs typeface="Times New Roman"/>
                      </a:endParaRPr>
                    </a:p>
                    <a:p>
                      <a:pPr marL="403225" marR="0" lvl="1" indent="-228600">
                        <a:lnSpc>
                          <a:spcPct val="115000"/>
                        </a:lnSpc>
                        <a:spcBef>
                          <a:spcPts val="0"/>
                        </a:spcBef>
                        <a:spcAft>
                          <a:spcPts val="0"/>
                        </a:spcAft>
                        <a:buFont typeface="+mj-lt"/>
                        <a:buAutoNum type="alphaLcParenR"/>
                      </a:pPr>
                      <a:r>
                        <a:rPr lang="en-US" sz="950" dirty="0">
                          <a:solidFill>
                            <a:srgbClr val="002888"/>
                          </a:solidFill>
                          <a:effectLst/>
                          <a:latin typeface="Arial"/>
                          <a:ea typeface="Times New Roman"/>
                          <a:cs typeface="Times New Roman"/>
                        </a:rPr>
                        <a:t>initiation of RBC security &amp; compliance requirements </a:t>
                      </a:r>
                      <a:r>
                        <a:rPr lang="en-US" sz="950" dirty="0">
                          <a:solidFill>
                            <a:srgbClr val="00B050"/>
                          </a:solidFill>
                          <a:effectLst/>
                          <a:latin typeface="Arial"/>
                          <a:ea typeface="Times New Roman"/>
                          <a:cs typeface="Times New Roman"/>
                        </a:rPr>
                        <a:t>–B&amp;T</a:t>
                      </a:r>
                      <a:endParaRPr lang="en-US" sz="950" dirty="0">
                        <a:effectLst/>
                        <a:latin typeface="Calibri"/>
                        <a:ea typeface="Calibri"/>
                        <a:cs typeface="Times New Roman"/>
                      </a:endParaRPr>
                    </a:p>
                    <a:p>
                      <a:pPr marL="403225" marR="0" lvl="1" indent="-228600">
                        <a:lnSpc>
                          <a:spcPct val="115000"/>
                        </a:lnSpc>
                        <a:spcBef>
                          <a:spcPts val="0"/>
                        </a:spcBef>
                        <a:spcAft>
                          <a:spcPts val="0"/>
                        </a:spcAft>
                        <a:buFont typeface="+mj-lt"/>
                        <a:buAutoNum type="alphaLcParenR"/>
                      </a:pPr>
                      <a:r>
                        <a:rPr lang="en-US" sz="950" dirty="0">
                          <a:solidFill>
                            <a:srgbClr val="002888"/>
                          </a:solidFill>
                          <a:effectLst/>
                          <a:latin typeface="Arial"/>
                          <a:ea typeface="Times New Roman"/>
                          <a:cs typeface="Times New Roman"/>
                        </a:rPr>
                        <a:t>process design activities </a:t>
                      </a:r>
                      <a:r>
                        <a:rPr lang="en-US" sz="950" dirty="0">
                          <a:solidFill>
                            <a:srgbClr val="00B050"/>
                          </a:solidFill>
                          <a:effectLst/>
                          <a:latin typeface="Arial"/>
                          <a:ea typeface="Times New Roman"/>
                          <a:cs typeface="Times New Roman"/>
                        </a:rPr>
                        <a:t>– B</a:t>
                      </a:r>
                      <a:endParaRPr lang="en-US" sz="950" dirty="0">
                        <a:effectLst/>
                        <a:latin typeface="Calibri"/>
                        <a:ea typeface="Calibri"/>
                        <a:cs typeface="Times New Roman"/>
                      </a:endParaRPr>
                    </a:p>
                  </a:txBody>
                  <a:tcPr marL="53416" marR="5341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C6D9F1"/>
                    </a:solidFill>
                  </a:tcPr>
                </a:tc>
              </a:tr>
            </a:tbl>
          </a:graphicData>
        </a:graphic>
      </p:graphicFrame>
    </p:spTree>
    <p:extLst>
      <p:ext uri="{BB962C8B-B14F-4D97-AF65-F5344CB8AC3E}">
        <p14:creationId xmlns:p14="http://schemas.microsoft.com/office/powerpoint/2010/main" val="16141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b) NGO Roles &amp; Responsibilities</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169930707"/>
              </p:ext>
            </p:extLst>
          </p:nvPr>
        </p:nvGraphicFramePr>
        <p:xfrm>
          <a:off x="152400" y="823906"/>
          <a:ext cx="8747760" cy="166694"/>
        </p:xfrm>
        <a:graphic>
          <a:graphicData uri="http://schemas.openxmlformats.org/drawingml/2006/table">
            <a:tbl>
              <a:tblPr firstRow="1" firstCol="1" bandRow="1"/>
              <a:tblGrid>
                <a:gridCol w="413606"/>
                <a:gridCol w="2946940"/>
                <a:gridCol w="2481635"/>
                <a:gridCol w="2905579"/>
              </a:tblGrid>
              <a:tr h="166694">
                <a:tc>
                  <a:txBody>
                    <a:bodyPr/>
                    <a:lstStyle/>
                    <a:p>
                      <a:pPr marL="0" marR="0" algn="ctr">
                        <a:lnSpc>
                          <a:spcPct val="115000"/>
                        </a:lnSpc>
                        <a:spcBef>
                          <a:spcPts val="0"/>
                        </a:spcBef>
                        <a:spcAft>
                          <a:spcPts val="0"/>
                        </a:spcAft>
                      </a:pPr>
                      <a:r>
                        <a:rPr lang="en-US" sz="950" b="1" dirty="0">
                          <a:effectLst/>
                          <a:latin typeface="Arial"/>
                          <a:ea typeface="Times New Roman"/>
                          <a:cs typeface="Times New Roman"/>
                        </a:rPr>
                        <a:t> </a:t>
                      </a:r>
                      <a:endParaRPr lang="en-US" sz="95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950" b="1" dirty="0">
                          <a:solidFill>
                            <a:srgbClr val="FFFFFF"/>
                          </a:solidFill>
                          <a:effectLst/>
                          <a:latin typeface="Arial"/>
                          <a:ea typeface="Times New Roman"/>
                          <a:cs typeface="Times New Roman"/>
                        </a:rPr>
                        <a:t>Business Partner(s)</a:t>
                      </a:r>
                      <a:endParaRPr lang="en-US" sz="95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950" b="1" dirty="0">
                          <a:solidFill>
                            <a:srgbClr val="FFFFFF"/>
                          </a:solidFill>
                          <a:effectLst/>
                          <a:latin typeface="Arial"/>
                          <a:ea typeface="Times New Roman"/>
                          <a:cs typeface="Times New Roman"/>
                        </a:rPr>
                        <a:t>IT Partner(s)</a:t>
                      </a:r>
                      <a:endParaRPr lang="en-US" sz="95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950" b="1" dirty="0">
                          <a:solidFill>
                            <a:srgbClr val="FFFFFF"/>
                          </a:solidFill>
                          <a:effectLst/>
                          <a:latin typeface="Arial"/>
                          <a:ea typeface="Times New Roman"/>
                          <a:cs typeface="Times New Roman"/>
                        </a:rPr>
                        <a:t>NGO CoE / NGO Technology Practice Center</a:t>
                      </a:r>
                      <a:endParaRPr lang="en-US" sz="95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2567"/>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6347023"/>
              </p:ext>
            </p:extLst>
          </p:nvPr>
        </p:nvGraphicFramePr>
        <p:xfrm>
          <a:off x="152400" y="990600"/>
          <a:ext cx="8763000" cy="5528183"/>
        </p:xfrm>
        <a:graphic>
          <a:graphicData uri="http://schemas.openxmlformats.org/drawingml/2006/table">
            <a:tbl>
              <a:tblPr firstRow="1" firstCol="1" bandRow="1"/>
              <a:tblGrid>
                <a:gridCol w="414327"/>
                <a:gridCol w="2952074"/>
                <a:gridCol w="2485957"/>
                <a:gridCol w="2910642"/>
              </a:tblGrid>
              <a:tr h="1600200">
                <a:tc>
                  <a:txBody>
                    <a:bodyPr/>
                    <a:lstStyle/>
                    <a:p>
                      <a:pPr marL="0" marR="0" algn="ctr">
                        <a:lnSpc>
                          <a:spcPct val="115000"/>
                        </a:lnSpc>
                        <a:spcBef>
                          <a:spcPts val="0"/>
                        </a:spcBef>
                        <a:spcAft>
                          <a:spcPts val="0"/>
                        </a:spcAft>
                      </a:pPr>
                      <a:r>
                        <a:rPr lang="en-US" sz="1000" b="1" dirty="0">
                          <a:solidFill>
                            <a:srgbClr val="1F497D"/>
                          </a:solidFill>
                          <a:effectLst/>
                          <a:latin typeface="Arial"/>
                          <a:ea typeface="Times New Roman"/>
                          <a:cs typeface="Times New Roman"/>
                        </a:rPr>
                        <a:t>Design</a:t>
                      </a:r>
                      <a:endParaRPr lang="en-US" sz="1000" dirty="0">
                        <a:effectLst/>
                        <a:latin typeface="Calibri"/>
                        <a:ea typeface="Calibri"/>
                        <a:cs typeface="Times New Roman"/>
                      </a:endParaRPr>
                    </a:p>
                  </a:txBody>
                  <a:tcPr marL="52513" marR="52513"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Complete process design / optimization activities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Complete solution design with IT partners (with re-use in mind)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Work with IT partners to define the Robotic ID requirements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Identify requirements for application interfaces with application owners and IT Partners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Work with IT Partner to establish acceptance criteria to transition from Testing to Production</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10"/>
                      </a:pPr>
                      <a:r>
                        <a:rPr lang="en-US" sz="1000" dirty="0">
                          <a:solidFill>
                            <a:srgbClr val="1F497D"/>
                          </a:solidFill>
                          <a:effectLst/>
                          <a:latin typeface="Arial"/>
                          <a:ea typeface="Times New Roman"/>
                          <a:cs typeface="Times New Roman"/>
                        </a:rPr>
                        <a:t>Understand technical requirements and complete solution design (with re-use in mind)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0"/>
                      </a:pPr>
                      <a:r>
                        <a:rPr lang="en-US" sz="1000" dirty="0">
                          <a:solidFill>
                            <a:srgbClr val="1F497D"/>
                          </a:solidFill>
                          <a:effectLst/>
                          <a:latin typeface="Arial"/>
                          <a:ea typeface="Times New Roman"/>
                          <a:cs typeface="Times New Roman"/>
                        </a:rPr>
                        <a:t>Conduct BOT design review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0"/>
                      </a:pPr>
                      <a:r>
                        <a:rPr lang="en-US" sz="1000" dirty="0">
                          <a:solidFill>
                            <a:srgbClr val="1F497D"/>
                          </a:solidFill>
                          <a:effectLst/>
                          <a:latin typeface="Arial"/>
                          <a:ea typeface="Times New Roman"/>
                          <a:cs typeface="Times New Roman"/>
                        </a:rPr>
                        <a:t>Work with business partners to define the Robotic ID requirements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0"/>
                      </a:pPr>
                      <a:r>
                        <a:rPr lang="en-US" sz="1000" dirty="0">
                          <a:solidFill>
                            <a:srgbClr val="1F497D"/>
                          </a:solidFill>
                          <a:effectLst/>
                          <a:latin typeface="Arial"/>
                          <a:ea typeface="Times New Roman"/>
                          <a:cs typeface="Times New Roman"/>
                        </a:rPr>
                        <a:t>Refine infrastructure / environment requirements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0"/>
                      </a:pPr>
                      <a:r>
                        <a:rPr lang="en-US" sz="1000" dirty="0">
                          <a:solidFill>
                            <a:srgbClr val="1F497D"/>
                          </a:solidFill>
                          <a:effectLst/>
                          <a:latin typeface="Arial"/>
                          <a:ea typeface="Times New Roman"/>
                          <a:cs typeface="Times New Roman"/>
                        </a:rPr>
                        <a:t>Identify security findings requirements</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8"/>
                      </a:pPr>
                      <a:r>
                        <a:rPr lang="en-US" sz="1000" dirty="0">
                          <a:solidFill>
                            <a:srgbClr val="1F497D"/>
                          </a:solidFill>
                          <a:effectLst/>
                          <a:latin typeface="Arial"/>
                          <a:ea typeface="Times New Roman"/>
                          <a:cs typeface="Times New Roman"/>
                        </a:rPr>
                        <a:t>Provide Infrastructure Design guidance  </a:t>
                      </a:r>
                      <a:r>
                        <a:rPr lang="en-US" sz="1000" dirty="0">
                          <a:solidFill>
                            <a:srgbClr val="00B050"/>
                          </a:solidFill>
                          <a:effectLst/>
                          <a:latin typeface="Arial"/>
                          <a:ea typeface="Times New Roman"/>
                          <a:cs typeface="Times New Roman"/>
                        </a:rPr>
                        <a:t>– 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8"/>
                      </a:pPr>
                      <a:r>
                        <a:rPr lang="en-US" sz="1000" dirty="0">
                          <a:solidFill>
                            <a:srgbClr val="1F497D"/>
                          </a:solidFill>
                          <a:effectLst/>
                          <a:latin typeface="Arial"/>
                          <a:ea typeface="Times New Roman"/>
                          <a:cs typeface="Times New Roman"/>
                        </a:rPr>
                        <a:t>Provide the Robotic ID guidelines </a:t>
                      </a:r>
                      <a:r>
                        <a:rPr lang="en-US" sz="1000" dirty="0">
                          <a:solidFill>
                            <a:srgbClr val="00B050"/>
                          </a:solidFill>
                          <a:effectLst/>
                          <a:latin typeface="Arial"/>
                          <a:ea typeface="Times New Roman"/>
                          <a:cs typeface="Times New Roman"/>
                        </a:rPr>
                        <a:t>–T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8"/>
                      </a:pPr>
                      <a:r>
                        <a:rPr lang="en-US" sz="1000" dirty="0">
                          <a:solidFill>
                            <a:srgbClr val="1F497D"/>
                          </a:solidFill>
                          <a:effectLst/>
                          <a:latin typeface="Arial"/>
                          <a:ea typeface="Times New Roman"/>
                          <a:cs typeface="Times New Roman"/>
                        </a:rPr>
                        <a:t>Provide</a:t>
                      </a:r>
                      <a:r>
                        <a:rPr lang="fr-FR" sz="1000" dirty="0">
                          <a:solidFill>
                            <a:srgbClr val="1F497D"/>
                          </a:solidFill>
                          <a:effectLst/>
                          <a:latin typeface="Arial"/>
                          <a:ea typeface="Times New Roman"/>
                          <a:cs typeface="Times New Roman"/>
                        </a:rPr>
                        <a:t> a </a:t>
                      </a:r>
                      <a:r>
                        <a:rPr lang="en-US" sz="1000" dirty="0">
                          <a:solidFill>
                            <a:srgbClr val="1F497D"/>
                          </a:solidFill>
                          <a:effectLst/>
                          <a:latin typeface="Arial"/>
                          <a:ea typeface="Times New Roman"/>
                          <a:cs typeface="Times New Roman"/>
                        </a:rPr>
                        <a:t>sample </a:t>
                      </a:r>
                      <a:r>
                        <a:rPr lang="fr-FR" sz="1000" dirty="0" smtClean="0">
                          <a:solidFill>
                            <a:srgbClr val="1F497D"/>
                          </a:solidFill>
                          <a:effectLst/>
                          <a:latin typeface="Arial"/>
                          <a:ea typeface="Times New Roman"/>
                          <a:cs typeface="Times New Roman"/>
                        </a:rPr>
                        <a:t>RPA/RDA </a:t>
                      </a:r>
                      <a:r>
                        <a:rPr lang="fr-FR" sz="1000" dirty="0">
                          <a:solidFill>
                            <a:srgbClr val="1F497D"/>
                          </a:solidFill>
                          <a:effectLst/>
                          <a:latin typeface="Arial"/>
                          <a:ea typeface="Times New Roman"/>
                          <a:cs typeface="Times New Roman"/>
                        </a:rPr>
                        <a:t>Solution Architecture Design Document </a:t>
                      </a:r>
                      <a:r>
                        <a:rPr lang="en-US" sz="1000" dirty="0">
                          <a:solidFill>
                            <a:srgbClr val="00B050"/>
                          </a:solidFill>
                          <a:effectLst/>
                          <a:latin typeface="Arial"/>
                          <a:ea typeface="Times New Roman"/>
                          <a:cs typeface="Times New Roman"/>
                        </a:rPr>
                        <a:t>–</a:t>
                      </a:r>
                      <a:r>
                        <a:rPr lang="fr-FR" sz="1000" dirty="0">
                          <a:solidFill>
                            <a:srgbClr val="00B050"/>
                          </a:solidFill>
                          <a:effectLst/>
                          <a:latin typeface="Arial"/>
                          <a:ea typeface="Times New Roman"/>
                          <a:cs typeface="Times New Roman"/>
                        </a:rPr>
                        <a:t> T</a:t>
                      </a:r>
                      <a:r>
                        <a:rPr lang="fr-FR"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r>
              <a:tr h="620903">
                <a:tc>
                  <a:txBody>
                    <a:bodyPr/>
                    <a:lstStyle/>
                    <a:p>
                      <a:pPr marL="0" marR="0" algn="ctr">
                        <a:lnSpc>
                          <a:spcPct val="115000"/>
                        </a:lnSpc>
                        <a:spcBef>
                          <a:spcPts val="0"/>
                        </a:spcBef>
                        <a:spcAft>
                          <a:spcPts val="0"/>
                        </a:spcAft>
                      </a:pPr>
                      <a:r>
                        <a:rPr lang="en-US" sz="1000" b="1" dirty="0">
                          <a:solidFill>
                            <a:srgbClr val="1F497D"/>
                          </a:solidFill>
                          <a:effectLst/>
                          <a:latin typeface="Arial"/>
                          <a:ea typeface="Times New Roman"/>
                          <a:cs typeface="Times New Roman"/>
                        </a:rPr>
                        <a:t>Build </a:t>
                      </a:r>
                      <a:r>
                        <a:rPr lang="en-US" sz="1000" b="1" dirty="0" smtClean="0">
                          <a:solidFill>
                            <a:srgbClr val="1F497D"/>
                          </a:solidFill>
                          <a:effectLst/>
                          <a:latin typeface="Arial"/>
                          <a:ea typeface="Times New Roman"/>
                          <a:cs typeface="Times New Roman"/>
                        </a:rPr>
                        <a:t>– </a:t>
                      </a:r>
                    </a:p>
                    <a:p>
                      <a:pPr marL="0" marR="0" algn="ctr">
                        <a:lnSpc>
                          <a:spcPct val="115000"/>
                        </a:lnSpc>
                        <a:spcBef>
                          <a:spcPts val="0"/>
                        </a:spcBef>
                        <a:spcAft>
                          <a:spcPts val="0"/>
                        </a:spcAft>
                      </a:pPr>
                      <a:r>
                        <a:rPr lang="en-US" sz="1000" b="1" dirty="0" smtClean="0">
                          <a:solidFill>
                            <a:srgbClr val="1F497D"/>
                          </a:solidFill>
                          <a:effectLst/>
                          <a:latin typeface="Arial"/>
                          <a:ea typeface="Times New Roman"/>
                          <a:cs typeface="Times New Roman"/>
                        </a:rPr>
                        <a:t>Infra</a:t>
                      </a:r>
                      <a:endParaRPr lang="en-US" sz="1000" dirty="0">
                        <a:effectLst/>
                        <a:latin typeface="Calibri"/>
                        <a:ea typeface="Calibri"/>
                        <a:cs typeface="Times New Roman"/>
                      </a:endParaRPr>
                    </a:p>
                  </a:txBody>
                  <a:tcPr marL="52513" marR="52513"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c>
                  <a:txBody>
                    <a:bodyPr/>
                    <a:lstStyle/>
                    <a:p>
                      <a:pPr marL="248920" marR="0">
                        <a:lnSpc>
                          <a:spcPct val="115000"/>
                        </a:lnSpc>
                        <a:spcBef>
                          <a:spcPts val="0"/>
                        </a:spcBef>
                        <a:spcAft>
                          <a:spcPts val="0"/>
                        </a:spcAft>
                      </a:pPr>
                      <a:r>
                        <a:rPr lang="en-US"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c>
                  <a:txBody>
                    <a:bodyPr/>
                    <a:lstStyle/>
                    <a:p>
                      <a:pPr marL="228600" marR="0" lvl="0" indent="-228600">
                        <a:lnSpc>
                          <a:spcPct val="115000"/>
                        </a:lnSpc>
                        <a:spcBef>
                          <a:spcPts val="0"/>
                        </a:spcBef>
                        <a:spcAft>
                          <a:spcPts val="0"/>
                        </a:spcAft>
                        <a:buFont typeface="+mj-lt"/>
                        <a:buAutoNum type="arabicPeriod" startAt="15"/>
                      </a:pPr>
                      <a:r>
                        <a:rPr lang="en-US" sz="1000" dirty="0">
                          <a:solidFill>
                            <a:srgbClr val="1F497D"/>
                          </a:solidFill>
                          <a:effectLst/>
                          <a:latin typeface="Arial"/>
                          <a:ea typeface="Times New Roman"/>
                          <a:cs typeface="Times New Roman"/>
                        </a:rPr>
                        <a:t>Setup infrastructure / environment (including development, testing and production environments)</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c>
                  <a:txBody>
                    <a:bodyPr/>
                    <a:lstStyle/>
                    <a:p>
                      <a:pPr marL="228600" marR="0" lvl="0" indent="-228600">
                        <a:lnSpc>
                          <a:spcPct val="115000"/>
                        </a:lnSpc>
                        <a:spcBef>
                          <a:spcPts val="0"/>
                        </a:spcBef>
                        <a:spcAft>
                          <a:spcPts val="0"/>
                        </a:spcAft>
                        <a:buFont typeface="+mj-lt"/>
                        <a:buAutoNum type="arabicPeriod" startAt="11"/>
                      </a:pPr>
                      <a:r>
                        <a:rPr lang="en-US" sz="1000" dirty="0">
                          <a:solidFill>
                            <a:srgbClr val="1F497D"/>
                          </a:solidFill>
                          <a:effectLst/>
                          <a:latin typeface="Arial"/>
                          <a:ea typeface="Times New Roman"/>
                          <a:cs typeface="Times New Roman"/>
                        </a:rPr>
                        <a:t>Provide</a:t>
                      </a:r>
                      <a:r>
                        <a:rPr lang="fr-FR" sz="1000" dirty="0">
                          <a:solidFill>
                            <a:srgbClr val="1F497D"/>
                          </a:solidFill>
                          <a:effectLst/>
                          <a:latin typeface="Arial"/>
                          <a:ea typeface="Times New Roman"/>
                          <a:cs typeface="Times New Roman"/>
                        </a:rPr>
                        <a:t> guidance on infrastructure / </a:t>
                      </a:r>
                      <a:r>
                        <a:rPr lang="en-US" sz="1000" dirty="0">
                          <a:solidFill>
                            <a:srgbClr val="1F497D"/>
                          </a:solidFill>
                          <a:effectLst/>
                          <a:latin typeface="Arial"/>
                          <a:ea typeface="Times New Roman"/>
                          <a:cs typeface="Times New Roman"/>
                        </a:rPr>
                        <a:t>environment</a:t>
                      </a:r>
                      <a:r>
                        <a:rPr lang="fr-FR" sz="1000" dirty="0">
                          <a:solidFill>
                            <a:srgbClr val="1F497D"/>
                          </a:solidFill>
                          <a:effectLst/>
                          <a:latin typeface="Arial"/>
                          <a:ea typeface="Times New Roman"/>
                          <a:cs typeface="Times New Roman"/>
                        </a:rPr>
                        <a:t> setup </a:t>
                      </a:r>
                      <a:r>
                        <a:rPr lang="en-US" sz="1000" dirty="0">
                          <a:solidFill>
                            <a:srgbClr val="00B050"/>
                          </a:solidFill>
                          <a:effectLst/>
                          <a:latin typeface="Arial"/>
                          <a:ea typeface="Times New Roman"/>
                          <a:cs typeface="Times New Roman"/>
                        </a:rPr>
                        <a:t>–</a:t>
                      </a:r>
                      <a:r>
                        <a:rPr lang="fr-FR" sz="1000" dirty="0">
                          <a:solidFill>
                            <a:srgbClr val="00B050"/>
                          </a:solidFill>
                          <a:effectLst/>
                          <a:latin typeface="Arial"/>
                          <a:ea typeface="Times New Roman"/>
                          <a:cs typeface="Times New Roman"/>
                        </a:rPr>
                        <a:t> T</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D9F1"/>
                    </a:solidFill>
                  </a:tcPr>
                </a:tc>
              </a:tr>
              <a:tr h="760128">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Build – IDs Provisioning</a:t>
                      </a:r>
                      <a:endParaRPr lang="en-US" sz="1000" dirty="0">
                        <a:effectLst/>
                        <a:latin typeface="Calibri"/>
                        <a:ea typeface="Calibri"/>
                        <a:cs typeface="Times New Roman"/>
                      </a:endParaRPr>
                    </a:p>
                  </a:txBody>
                  <a:tcPr marL="52513" marR="52513"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21"/>
                      </a:pPr>
                      <a:r>
                        <a:rPr lang="en-US" sz="1000" dirty="0">
                          <a:solidFill>
                            <a:srgbClr val="1F497D"/>
                          </a:solidFill>
                          <a:effectLst/>
                          <a:latin typeface="Arial"/>
                          <a:ea typeface="Times New Roman"/>
                          <a:cs typeface="Times New Roman"/>
                        </a:rPr>
                        <a:t>Provide ID Access requirements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1"/>
                      </a:pPr>
                      <a:r>
                        <a:rPr lang="en-US" sz="1000" dirty="0">
                          <a:solidFill>
                            <a:srgbClr val="1F497D"/>
                          </a:solidFill>
                          <a:effectLst/>
                          <a:latin typeface="Arial"/>
                          <a:ea typeface="Times New Roman"/>
                          <a:cs typeface="Times New Roman"/>
                        </a:rPr>
                        <a:t>Signoff of security findings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1"/>
                      </a:pPr>
                      <a:r>
                        <a:rPr lang="en-US" sz="1000" dirty="0">
                          <a:solidFill>
                            <a:srgbClr val="1F497D"/>
                          </a:solidFill>
                          <a:effectLst/>
                          <a:latin typeface="Arial"/>
                          <a:ea typeface="Times New Roman"/>
                          <a:cs typeface="Times New Roman"/>
                        </a:rPr>
                        <a:t>Provide application access requirements</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Submit security findings as required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Obtain IDs for BOT development, test and production</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6"/>
                      </a:pPr>
                      <a:r>
                        <a:rPr lang="en-US" sz="1000" dirty="0">
                          <a:solidFill>
                            <a:srgbClr val="1F497D"/>
                          </a:solidFill>
                          <a:effectLst/>
                          <a:latin typeface="Arial"/>
                          <a:ea typeface="Times New Roman"/>
                          <a:cs typeface="Times New Roman"/>
                        </a:rPr>
                        <a:t>Obtain application access for IDs to support BOT development / testing</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12"/>
                      </a:pPr>
                      <a:r>
                        <a:rPr lang="en-US" sz="1000" dirty="0">
                          <a:solidFill>
                            <a:srgbClr val="1F497D"/>
                          </a:solidFill>
                          <a:effectLst/>
                          <a:latin typeface="Arial"/>
                          <a:ea typeface="Times New Roman"/>
                          <a:cs typeface="Times New Roman"/>
                        </a:rPr>
                        <a:t>Provide guidance on ID provisioning </a:t>
                      </a:r>
                      <a:r>
                        <a:rPr lang="en-US" sz="1000" dirty="0">
                          <a:solidFill>
                            <a:srgbClr val="00B050"/>
                          </a:solidFill>
                          <a:effectLst/>
                          <a:latin typeface="Arial"/>
                          <a:ea typeface="Times New Roman"/>
                          <a:cs typeface="Times New Roman"/>
                        </a:rPr>
                        <a:t>– 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2"/>
                      </a:pPr>
                      <a:r>
                        <a:rPr lang="en-US" sz="1000" dirty="0">
                          <a:solidFill>
                            <a:srgbClr val="1F497D"/>
                          </a:solidFill>
                          <a:effectLst/>
                          <a:latin typeface="Arial"/>
                          <a:ea typeface="Times New Roman"/>
                          <a:cs typeface="Times New Roman"/>
                        </a:rPr>
                        <a:t>Provide summary of security findings </a:t>
                      </a:r>
                      <a:r>
                        <a:rPr lang="en-US" sz="1000" dirty="0">
                          <a:solidFill>
                            <a:srgbClr val="00B050"/>
                          </a:solidFill>
                          <a:effectLst/>
                          <a:latin typeface="Arial"/>
                          <a:ea typeface="Times New Roman"/>
                          <a:cs typeface="Times New Roman"/>
                        </a:rPr>
                        <a:t>–T</a:t>
                      </a:r>
                      <a:endParaRPr lang="en-US" sz="1000" dirty="0">
                        <a:effectLst/>
                        <a:latin typeface="Calibri"/>
                        <a:ea typeface="Calibri"/>
                        <a:cs typeface="Times New Roman"/>
                      </a:endParaRPr>
                    </a:p>
                    <a:p>
                      <a:pPr marL="0" marR="0">
                        <a:lnSpc>
                          <a:spcPct val="115000"/>
                        </a:lnSpc>
                        <a:spcBef>
                          <a:spcPts val="0"/>
                        </a:spcBef>
                        <a:spcAft>
                          <a:spcPts val="0"/>
                        </a:spcAft>
                      </a:pPr>
                      <a:r>
                        <a:rPr lang="en-US"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r>
              <a:tr h="1976332">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Build – BOT Development</a:t>
                      </a:r>
                      <a:endParaRPr lang="en-US" sz="1000" dirty="0">
                        <a:effectLst/>
                        <a:latin typeface="Calibri"/>
                        <a:ea typeface="Calibri"/>
                        <a:cs typeface="Times New Roman"/>
                      </a:endParaRPr>
                    </a:p>
                  </a:txBody>
                  <a:tcPr marL="52513" marR="52513"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24"/>
                      </a:pPr>
                      <a:r>
                        <a:rPr lang="en-US" sz="1000" dirty="0">
                          <a:solidFill>
                            <a:srgbClr val="1F497D"/>
                          </a:solidFill>
                          <a:effectLst/>
                          <a:latin typeface="Arial"/>
                          <a:ea typeface="Times New Roman"/>
                          <a:cs typeface="Times New Roman"/>
                        </a:rPr>
                        <a:t>Conduct BOT development and create release notes where required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4"/>
                      </a:pPr>
                      <a:r>
                        <a:rPr lang="en-US" sz="1000" dirty="0">
                          <a:solidFill>
                            <a:srgbClr val="1F497D"/>
                          </a:solidFill>
                          <a:effectLst/>
                          <a:latin typeface="Arial"/>
                          <a:ea typeface="Times New Roman"/>
                          <a:cs typeface="Times New Roman"/>
                        </a:rPr>
                        <a:t>Define Test strategy and approach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4"/>
                      </a:pPr>
                      <a:r>
                        <a:rPr lang="en-US" sz="1000" dirty="0">
                          <a:solidFill>
                            <a:srgbClr val="1F497D"/>
                          </a:solidFill>
                          <a:effectLst/>
                          <a:latin typeface="Arial"/>
                          <a:ea typeface="Times New Roman"/>
                          <a:cs typeface="Times New Roman"/>
                        </a:rPr>
                        <a:t>Define Test cases, test data and test environment requirements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4"/>
                      </a:pPr>
                      <a:r>
                        <a:rPr lang="en-US" sz="1000" dirty="0">
                          <a:solidFill>
                            <a:srgbClr val="1F497D"/>
                          </a:solidFill>
                          <a:effectLst/>
                          <a:latin typeface="Arial"/>
                          <a:ea typeface="Times New Roman"/>
                          <a:cs typeface="Times New Roman"/>
                        </a:rPr>
                        <a:t>Work with IT Partners to define post implementation support model, BU/IT resource needs and application change management processes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4"/>
                      </a:pPr>
                      <a:r>
                        <a:rPr lang="en-US" sz="1000" dirty="0">
                          <a:solidFill>
                            <a:srgbClr val="1F497D"/>
                          </a:solidFill>
                          <a:effectLst/>
                          <a:latin typeface="Arial"/>
                          <a:ea typeface="Times New Roman"/>
                          <a:cs typeface="Times New Roman"/>
                        </a:rPr>
                        <a:t>Work with IT Partners to identify a release manager and define release management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4"/>
                      </a:pPr>
                      <a:r>
                        <a:rPr lang="en-US" sz="1000" dirty="0">
                          <a:solidFill>
                            <a:srgbClr val="1F497D"/>
                          </a:solidFill>
                          <a:effectLst/>
                          <a:latin typeface="Arial"/>
                          <a:ea typeface="Times New Roman"/>
                          <a:cs typeface="Times New Roman"/>
                        </a:rPr>
                        <a:t>Create / enhance business operating manuals where required</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Conduct BOT development and create release notes where required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Develop of the Application Interfaces and/or System Change Management processes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Conduct BOT code reviews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Build test cases, test data, and test environment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Define post-implementation support model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Create IT operating manuals</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14"/>
                      </a:pPr>
                      <a:r>
                        <a:rPr lang="en-US" sz="1000" dirty="0">
                          <a:solidFill>
                            <a:srgbClr val="1F497D"/>
                          </a:solidFill>
                          <a:effectLst/>
                          <a:latin typeface="Arial"/>
                          <a:ea typeface="Times New Roman"/>
                          <a:cs typeface="Times New Roman"/>
                        </a:rPr>
                        <a:t>Continue to assist lab teams in issue resolution  </a:t>
                      </a:r>
                      <a:r>
                        <a:rPr lang="en-US" sz="1000" dirty="0">
                          <a:solidFill>
                            <a:srgbClr val="00B050"/>
                          </a:solidFill>
                          <a:effectLst/>
                          <a:latin typeface="Arial"/>
                          <a:ea typeface="Times New Roman"/>
                          <a:cs typeface="Times New Roman"/>
                        </a:rPr>
                        <a:t>– B&amp;T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4"/>
                      </a:pPr>
                      <a:r>
                        <a:rPr lang="en-US" sz="1000" dirty="0">
                          <a:solidFill>
                            <a:srgbClr val="1F497D"/>
                          </a:solidFill>
                          <a:effectLst/>
                          <a:latin typeface="Arial"/>
                          <a:ea typeface="Times New Roman"/>
                          <a:cs typeface="Times New Roman"/>
                        </a:rPr>
                        <a:t>Continue to promote the sharing of best practices and lessons learned </a:t>
                      </a:r>
                      <a:r>
                        <a:rPr lang="en-US" sz="1000" dirty="0">
                          <a:solidFill>
                            <a:srgbClr val="00B050"/>
                          </a:solidFill>
                          <a:effectLst/>
                          <a:latin typeface="Arial"/>
                          <a:ea typeface="Times New Roman"/>
                          <a:cs typeface="Times New Roman"/>
                        </a:rPr>
                        <a:t>– B&amp;T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4"/>
                      </a:pPr>
                      <a:r>
                        <a:rPr lang="en-US" sz="1000" dirty="0">
                          <a:solidFill>
                            <a:srgbClr val="1F497D"/>
                          </a:solidFill>
                          <a:effectLst/>
                          <a:latin typeface="Arial"/>
                          <a:ea typeface="Times New Roman"/>
                          <a:cs typeface="Times New Roman"/>
                        </a:rPr>
                        <a:t>Provide guidance post-implementation support model </a:t>
                      </a:r>
                      <a:r>
                        <a:rPr lang="en-US" sz="1000" dirty="0">
                          <a:solidFill>
                            <a:srgbClr val="00B050"/>
                          </a:solidFill>
                          <a:effectLst/>
                          <a:latin typeface="Arial"/>
                          <a:ea typeface="Times New Roman"/>
                          <a:cs typeface="Times New Roman"/>
                        </a:rPr>
                        <a:t>– B&amp;T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4"/>
                      </a:pPr>
                      <a:r>
                        <a:rPr lang="en-US" sz="1000" dirty="0">
                          <a:solidFill>
                            <a:srgbClr val="1F497D"/>
                          </a:solidFill>
                          <a:effectLst/>
                          <a:latin typeface="Arial"/>
                          <a:ea typeface="Times New Roman"/>
                          <a:cs typeface="Times New Roman"/>
                        </a:rPr>
                        <a:t>Co-ordinate procurement of vendor BOT code review services as required </a:t>
                      </a:r>
                      <a:r>
                        <a:rPr lang="en-US" sz="1000" dirty="0">
                          <a:solidFill>
                            <a:srgbClr val="00B050"/>
                          </a:solidFill>
                          <a:effectLst/>
                          <a:latin typeface="Arial"/>
                          <a:ea typeface="Times New Roman"/>
                          <a:cs typeface="Times New Roman"/>
                        </a:rPr>
                        <a:t>– B&amp;T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4"/>
                      </a:pPr>
                      <a:r>
                        <a:rPr lang="en-US" sz="1000" dirty="0">
                          <a:solidFill>
                            <a:srgbClr val="1F497D"/>
                          </a:solidFill>
                          <a:effectLst/>
                          <a:latin typeface="Arial"/>
                          <a:ea typeface="Times New Roman"/>
                          <a:cs typeface="Times New Roman"/>
                        </a:rPr>
                        <a:t>Promote and administer code sharing via GitHub </a:t>
                      </a:r>
                      <a:r>
                        <a:rPr lang="en-US" sz="1000" dirty="0">
                          <a:solidFill>
                            <a:srgbClr val="00B050"/>
                          </a:solidFill>
                          <a:effectLst/>
                          <a:latin typeface="Arial"/>
                          <a:ea typeface="Times New Roman"/>
                          <a:cs typeface="Times New Roman"/>
                        </a:rPr>
                        <a:t>- T</a:t>
                      </a:r>
                      <a:endParaRPr lang="en-US" sz="1000" dirty="0">
                        <a:effectLst/>
                        <a:latin typeface="Calibri"/>
                        <a:ea typeface="Calibri"/>
                        <a:cs typeface="Times New Roman"/>
                      </a:endParaRPr>
                    </a:p>
                  </a:txBody>
                  <a:tcPr marL="52513" marR="52513"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r>
            </a:tbl>
          </a:graphicData>
        </a:graphic>
      </p:graphicFrame>
    </p:spTree>
    <p:extLst>
      <p:ext uri="{BB962C8B-B14F-4D97-AF65-F5344CB8AC3E}">
        <p14:creationId xmlns:p14="http://schemas.microsoft.com/office/powerpoint/2010/main" val="3009633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b) NGO Roles &amp; Responsibilities</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2994061965"/>
              </p:ext>
            </p:extLst>
          </p:nvPr>
        </p:nvGraphicFramePr>
        <p:xfrm>
          <a:off x="152400" y="823906"/>
          <a:ext cx="8747760" cy="175260"/>
        </p:xfrm>
        <a:graphic>
          <a:graphicData uri="http://schemas.openxmlformats.org/drawingml/2006/table">
            <a:tbl>
              <a:tblPr firstRow="1" firstCol="1" bandRow="1"/>
              <a:tblGrid>
                <a:gridCol w="413606"/>
                <a:gridCol w="2946940"/>
                <a:gridCol w="2481635"/>
                <a:gridCol w="2905579"/>
              </a:tblGrid>
              <a:tr h="166694">
                <a:tc>
                  <a:txBody>
                    <a:bodyPr/>
                    <a:lstStyle/>
                    <a:p>
                      <a:pPr marL="0" marR="0" algn="ctr">
                        <a:lnSpc>
                          <a:spcPct val="115000"/>
                        </a:lnSpc>
                        <a:spcBef>
                          <a:spcPts val="0"/>
                        </a:spcBef>
                        <a:spcAft>
                          <a:spcPts val="0"/>
                        </a:spcAft>
                      </a:pPr>
                      <a:r>
                        <a:rPr lang="en-US" sz="1000" b="1" dirty="0">
                          <a:effectLst/>
                          <a:latin typeface="Arial"/>
                          <a:ea typeface="Times New Roman"/>
                          <a:cs typeface="Times New Roman"/>
                        </a:rPr>
                        <a:t> </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1000" b="1" dirty="0">
                          <a:solidFill>
                            <a:srgbClr val="FFFFFF"/>
                          </a:solidFill>
                          <a:effectLst/>
                          <a:latin typeface="Arial"/>
                          <a:ea typeface="Times New Roman"/>
                          <a:cs typeface="Times New Roman"/>
                        </a:rPr>
                        <a:t>Business Partner(s)</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1000" b="1" dirty="0">
                          <a:solidFill>
                            <a:srgbClr val="FFFFFF"/>
                          </a:solidFill>
                          <a:effectLst/>
                          <a:latin typeface="Arial"/>
                          <a:ea typeface="Times New Roman"/>
                          <a:cs typeface="Times New Roman"/>
                        </a:rPr>
                        <a:t>IT Partner(s)</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1000" b="1" dirty="0">
                          <a:solidFill>
                            <a:srgbClr val="FFFFFF"/>
                          </a:solidFill>
                          <a:effectLst/>
                          <a:latin typeface="Arial"/>
                          <a:ea typeface="Times New Roman"/>
                          <a:cs typeface="Times New Roman"/>
                        </a:rPr>
                        <a:t>NGO CoE / NGO Technology Practice Center</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2567"/>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47255788"/>
              </p:ext>
            </p:extLst>
          </p:nvPr>
        </p:nvGraphicFramePr>
        <p:xfrm>
          <a:off x="152400" y="990600"/>
          <a:ext cx="8763000" cy="4871885"/>
        </p:xfrm>
        <a:graphic>
          <a:graphicData uri="http://schemas.openxmlformats.org/drawingml/2006/table">
            <a:tbl>
              <a:tblPr firstRow="1" firstCol="1" bandRow="1"/>
              <a:tblGrid>
                <a:gridCol w="414326"/>
                <a:gridCol w="2952075"/>
                <a:gridCol w="2485957"/>
                <a:gridCol w="2910642"/>
              </a:tblGrid>
              <a:tr h="2133600">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Test</a:t>
                      </a:r>
                      <a:endParaRPr lang="en-US" sz="1000" dirty="0">
                        <a:effectLst/>
                        <a:latin typeface="Calibri"/>
                        <a:ea typeface="Calibri"/>
                        <a:cs typeface="Times New Roman"/>
                      </a:endParaRPr>
                    </a:p>
                  </a:txBody>
                  <a:tcPr marL="57702" marR="57702"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Execute test cases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Work with Lab / IT Partners to resolve test defects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Report test results to the Business and other stakeholders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Work with IT Partners to develop Deployment Plan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Work with IT Partners to create the Deployment Package (artifacts including PDD, SDD, Test results, updated Operating Manual)</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Ensure completion of OCM activities commenced during Initiation (e.g. workforce transition plan to cross-train / re-deploy FTE displaced by BOTs)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Ensure acceptance criteria are met before transitioning to Production</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25"/>
                      </a:pPr>
                      <a:r>
                        <a:rPr lang="en-US" sz="1000" dirty="0">
                          <a:solidFill>
                            <a:srgbClr val="1F497D"/>
                          </a:solidFill>
                          <a:effectLst/>
                          <a:latin typeface="Arial"/>
                          <a:ea typeface="Times New Roman"/>
                          <a:cs typeface="Times New Roman"/>
                        </a:rPr>
                        <a:t>Execute test cases as required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5"/>
                      </a:pPr>
                      <a:r>
                        <a:rPr lang="en-US" sz="1000" dirty="0">
                          <a:solidFill>
                            <a:srgbClr val="1F497D"/>
                          </a:solidFill>
                          <a:effectLst/>
                          <a:latin typeface="Arial"/>
                          <a:ea typeface="Times New Roman"/>
                          <a:cs typeface="Times New Roman"/>
                        </a:rPr>
                        <a:t>Support testing and resolution of test defects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5"/>
                      </a:pPr>
                      <a:r>
                        <a:rPr lang="en-US" sz="1000" dirty="0">
                          <a:solidFill>
                            <a:srgbClr val="1F497D"/>
                          </a:solidFill>
                          <a:effectLst/>
                          <a:latin typeface="Arial"/>
                          <a:ea typeface="Times New Roman"/>
                          <a:cs typeface="Times New Roman"/>
                        </a:rPr>
                        <a:t>Resolve technical issues</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5"/>
                      </a:pPr>
                      <a:r>
                        <a:rPr lang="en-US" sz="1000" dirty="0">
                          <a:solidFill>
                            <a:srgbClr val="1F497D"/>
                          </a:solidFill>
                          <a:effectLst/>
                          <a:latin typeface="Arial"/>
                          <a:ea typeface="Times New Roman"/>
                          <a:cs typeface="Times New Roman"/>
                        </a:rPr>
                        <a:t>Support development of Deployment Plan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25"/>
                      </a:pPr>
                      <a:r>
                        <a:rPr lang="en-US" sz="1000" dirty="0">
                          <a:solidFill>
                            <a:srgbClr val="1F497D"/>
                          </a:solidFill>
                          <a:effectLst/>
                          <a:latin typeface="Arial"/>
                          <a:ea typeface="Times New Roman"/>
                          <a:cs typeface="Times New Roman"/>
                        </a:rPr>
                        <a:t>Support creation of Deployment Package</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Provide guidance on testing strategy </a:t>
                      </a:r>
                      <a:r>
                        <a:rPr lang="en-US" sz="1000" dirty="0">
                          <a:solidFill>
                            <a:srgbClr val="00B050"/>
                          </a:solidFill>
                          <a:effectLst/>
                          <a:latin typeface="Arial"/>
                          <a:ea typeface="Times New Roman"/>
                          <a:cs typeface="Times New Roman"/>
                        </a:rPr>
                        <a:t>– B</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Provide guidance on test automation </a:t>
                      </a:r>
                      <a:r>
                        <a:rPr lang="en-US" sz="1000" dirty="0">
                          <a:solidFill>
                            <a:srgbClr val="00B050"/>
                          </a:solidFill>
                          <a:effectLst/>
                          <a:latin typeface="Arial"/>
                          <a:ea typeface="Times New Roman"/>
                          <a:cs typeface="Times New Roman"/>
                        </a:rPr>
                        <a:t>–T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9"/>
                      </a:pPr>
                      <a:r>
                        <a:rPr lang="en-US" sz="1000" dirty="0">
                          <a:solidFill>
                            <a:srgbClr val="1F497D"/>
                          </a:solidFill>
                          <a:effectLst/>
                          <a:latin typeface="Arial"/>
                          <a:ea typeface="Times New Roman"/>
                          <a:cs typeface="Times New Roman"/>
                        </a:rPr>
                        <a:t>Continue to assist IT Partners with technical issue resolution  </a:t>
                      </a:r>
                      <a:r>
                        <a:rPr lang="en-US" sz="1000" dirty="0">
                          <a:solidFill>
                            <a:srgbClr val="00B050"/>
                          </a:solidFill>
                          <a:effectLst/>
                          <a:latin typeface="Arial"/>
                          <a:ea typeface="Times New Roman"/>
                          <a:cs typeface="Times New Roman"/>
                        </a:rPr>
                        <a:t>– T</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r>
              <a:tr h="685800">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Pre-</a:t>
                      </a:r>
                      <a:endParaRPr lang="en-US" sz="1000" dirty="0">
                        <a:effectLst/>
                        <a:latin typeface="Calibri"/>
                        <a:ea typeface="Calibri"/>
                        <a:cs typeface="Times New Roman"/>
                      </a:endParaRPr>
                    </a:p>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Deployment</a:t>
                      </a:r>
                      <a:endParaRPr lang="en-US" sz="1000" dirty="0">
                        <a:effectLst/>
                        <a:latin typeface="Calibri"/>
                        <a:ea typeface="Calibri"/>
                        <a:cs typeface="Times New Roman"/>
                      </a:endParaRPr>
                    </a:p>
                  </a:txBody>
                  <a:tcPr marL="57702" marR="57702"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37"/>
                      </a:pPr>
                      <a:r>
                        <a:rPr lang="en-US" sz="1000" dirty="0">
                          <a:solidFill>
                            <a:srgbClr val="1F497D"/>
                          </a:solidFill>
                          <a:effectLst/>
                          <a:latin typeface="Arial"/>
                          <a:ea typeface="Times New Roman"/>
                          <a:cs typeface="Times New Roman"/>
                        </a:rPr>
                        <a:t>Ensure completion of RBC security and compliance artifacts (IRP, PIA, etc.) prior to deployment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7"/>
                      </a:pPr>
                      <a:r>
                        <a:rPr lang="en-US" sz="1000" dirty="0">
                          <a:solidFill>
                            <a:srgbClr val="1F497D"/>
                          </a:solidFill>
                          <a:effectLst/>
                          <a:latin typeface="Arial"/>
                          <a:ea typeface="Times New Roman"/>
                          <a:cs typeface="Times New Roman"/>
                        </a:rPr>
                        <a:t>Execute pre-deployment activities (e.g. OCM activities, new process training)</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30"/>
                      </a:pPr>
                      <a:r>
                        <a:rPr lang="en-US" sz="1000" dirty="0">
                          <a:solidFill>
                            <a:srgbClr val="1F497D"/>
                          </a:solidFill>
                          <a:effectLst/>
                          <a:latin typeface="Arial"/>
                          <a:ea typeface="Times New Roman"/>
                          <a:cs typeface="Times New Roman"/>
                        </a:rPr>
                        <a:t>Support pre-deployment activities</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c>
                  <a:txBody>
                    <a:bodyPr/>
                    <a:lstStyle/>
                    <a:p>
                      <a:pPr marL="0" marR="0">
                        <a:lnSpc>
                          <a:spcPct val="115000"/>
                        </a:lnSpc>
                        <a:spcBef>
                          <a:spcPts val="0"/>
                        </a:spcBef>
                        <a:spcAft>
                          <a:spcPts val="0"/>
                        </a:spcAft>
                      </a:pPr>
                      <a:r>
                        <a:rPr lang="en-US"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C6D9F1"/>
                    </a:solidFill>
                  </a:tcPr>
                </a:tc>
              </a:tr>
              <a:tr h="609600">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Deploy to Prod.</a:t>
                      </a:r>
                      <a:endParaRPr lang="en-US" sz="1000" dirty="0">
                        <a:effectLst/>
                        <a:latin typeface="Calibri"/>
                        <a:ea typeface="Calibri"/>
                        <a:cs typeface="Times New Roman"/>
                      </a:endParaRPr>
                    </a:p>
                  </a:txBody>
                  <a:tcPr marL="57702" marR="57702"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39"/>
                      </a:pPr>
                      <a:r>
                        <a:rPr lang="en-US" sz="1000" dirty="0">
                          <a:solidFill>
                            <a:srgbClr val="1F497D"/>
                          </a:solidFill>
                          <a:effectLst/>
                          <a:latin typeface="Arial"/>
                          <a:ea typeface="Times New Roman"/>
                          <a:cs typeface="Times New Roman"/>
                        </a:rPr>
                        <a:t>Execute Deployment Plan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9"/>
                      </a:pPr>
                      <a:r>
                        <a:rPr lang="en-US" sz="1000" dirty="0">
                          <a:solidFill>
                            <a:srgbClr val="1F497D"/>
                          </a:solidFill>
                          <a:effectLst/>
                          <a:latin typeface="Arial"/>
                          <a:ea typeface="Times New Roman"/>
                          <a:cs typeface="Times New Roman"/>
                        </a:rPr>
                        <a:t>Conduct PIV Testing</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31"/>
                      </a:pPr>
                      <a:r>
                        <a:rPr lang="en-US" sz="1000" dirty="0">
                          <a:solidFill>
                            <a:srgbClr val="1F497D"/>
                          </a:solidFill>
                          <a:effectLst/>
                          <a:latin typeface="Arial"/>
                          <a:ea typeface="Times New Roman"/>
                          <a:cs typeface="Times New Roman"/>
                        </a:rPr>
                        <a:t>Promotion of BOTs into production</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1"/>
                      </a:pPr>
                      <a:r>
                        <a:rPr lang="en-US" sz="1000" dirty="0">
                          <a:solidFill>
                            <a:srgbClr val="1F497D"/>
                          </a:solidFill>
                          <a:effectLst/>
                          <a:latin typeface="Arial"/>
                          <a:ea typeface="Times New Roman"/>
                          <a:cs typeface="Times New Roman"/>
                        </a:rPr>
                        <a:t>Resolve technical issues</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c>
                  <a:txBody>
                    <a:bodyPr/>
                    <a:lstStyle/>
                    <a:p>
                      <a:pPr>
                        <a:lnSpc>
                          <a:spcPct val="115000"/>
                        </a:lnSpc>
                      </a:pPr>
                      <a:endParaRPr lang="en-US" sz="1000" dirty="0">
                        <a:effectLst/>
                        <a:latin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r>
              <a:tr h="581825">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Post- Deploy.</a:t>
                      </a:r>
                      <a:endParaRPr lang="en-US" sz="1000" dirty="0">
                        <a:effectLst/>
                        <a:latin typeface="Calibri"/>
                        <a:ea typeface="Calibri"/>
                        <a:cs typeface="Times New Roman"/>
                      </a:endParaRPr>
                    </a:p>
                  </a:txBody>
                  <a:tcPr marL="57702" marR="57702"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c>
                  <a:txBody>
                    <a:bodyPr/>
                    <a:lstStyle/>
                    <a:p>
                      <a:pPr marL="228600" marR="0" lvl="0" indent="-228600">
                        <a:lnSpc>
                          <a:spcPct val="115000"/>
                        </a:lnSpc>
                        <a:spcBef>
                          <a:spcPts val="0"/>
                        </a:spcBef>
                        <a:spcAft>
                          <a:spcPts val="0"/>
                        </a:spcAft>
                        <a:buFont typeface="+mj-lt"/>
                        <a:buAutoNum type="arabicPeriod" startAt="41"/>
                      </a:pPr>
                      <a:r>
                        <a:rPr lang="en-US" sz="1000" dirty="0">
                          <a:solidFill>
                            <a:srgbClr val="1F497D"/>
                          </a:solidFill>
                          <a:effectLst/>
                          <a:latin typeface="Arial"/>
                          <a:ea typeface="Times New Roman"/>
                          <a:cs typeface="Times New Roman"/>
                        </a:rPr>
                        <a:t>Execute post-Deployment plan</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c>
                  <a:txBody>
                    <a:bodyPr/>
                    <a:lstStyle/>
                    <a:p>
                      <a:pPr marL="274320" marR="0">
                        <a:lnSpc>
                          <a:spcPct val="115000"/>
                        </a:lnSpc>
                        <a:spcBef>
                          <a:spcPts val="0"/>
                        </a:spcBef>
                        <a:spcAft>
                          <a:spcPts val="0"/>
                        </a:spcAft>
                      </a:pPr>
                      <a:r>
                        <a:rPr lang="en-US"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c>
                  <a:txBody>
                    <a:bodyPr/>
                    <a:lstStyle/>
                    <a:p>
                      <a:pPr marL="217170" marR="0">
                        <a:lnSpc>
                          <a:spcPct val="115000"/>
                        </a:lnSpc>
                        <a:spcBef>
                          <a:spcPts val="0"/>
                        </a:spcBef>
                        <a:spcAft>
                          <a:spcPts val="0"/>
                        </a:spcAft>
                      </a:pPr>
                      <a:r>
                        <a:rPr lang="en-US"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C6D9F1"/>
                    </a:solidFill>
                  </a:tcPr>
                </a:tc>
              </a:tr>
            </a:tbl>
          </a:graphicData>
        </a:graphic>
      </p:graphicFrame>
    </p:spTree>
    <p:extLst>
      <p:ext uri="{BB962C8B-B14F-4D97-AF65-F5344CB8AC3E}">
        <p14:creationId xmlns:p14="http://schemas.microsoft.com/office/powerpoint/2010/main" val="904698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b) NGO Roles &amp; Responsibilities</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4244158941"/>
              </p:ext>
            </p:extLst>
          </p:nvPr>
        </p:nvGraphicFramePr>
        <p:xfrm>
          <a:off x="152400" y="823906"/>
          <a:ext cx="8747760" cy="175260"/>
        </p:xfrm>
        <a:graphic>
          <a:graphicData uri="http://schemas.openxmlformats.org/drawingml/2006/table">
            <a:tbl>
              <a:tblPr firstRow="1" firstCol="1" bandRow="1"/>
              <a:tblGrid>
                <a:gridCol w="413606"/>
                <a:gridCol w="2946940"/>
                <a:gridCol w="2481635"/>
                <a:gridCol w="2905579"/>
              </a:tblGrid>
              <a:tr h="166694">
                <a:tc>
                  <a:txBody>
                    <a:bodyPr/>
                    <a:lstStyle/>
                    <a:p>
                      <a:pPr marL="0" marR="0" algn="ctr">
                        <a:lnSpc>
                          <a:spcPct val="115000"/>
                        </a:lnSpc>
                        <a:spcBef>
                          <a:spcPts val="0"/>
                        </a:spcBef>
                        <a:spcAft>
                          <a:spcPts val="0"/>
                        </a:spcAft>
                      </a:pPr>
                      <a:r>
                        <a:rPr lang="en-US" sz="1000" b="1" dirty="0">
                          <a:effectLst/>
                          <a:latin typeface="Arial"/>
                          <a:ea typeface="Times New Roman"/>
                          <a:cs typeface="Times New Roman"/>
                        </a:rPr>
                        <a:t> </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1000" b="1" dirty="0">
                          <a:solidFill>
                            <a:srgbClr val="FFFFFF"/>
                          </a:solidFill>
                          <a:effectLst/>
                          <a:latin typeface="Arial"/>
                          <a:ea typeface="Times New Roman"/>
                          <a:cs typeface="Times New Roman"/>
                        </a:rPr>
                        <a:t>Business Partner(s)</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1000" b="1" dirty="0">
                          <a:solidFill>
                            <a:srgbClr val="FFFFFF"/>
                          </a:solidFill>
                          <a:effectLst/>
                          <a:latin typeface="Arial"/>
                          <a:ea typeface="Times New Roman"/>
                          <a:cs typeface="Times New Roman"/>
                        </a:rPr>
                        <a:t>IT Partner(s)</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2567"/>
                    </a:solidFill>
                  </a:tcPr>
                </a:tc>
                <a:tc>
                  <a:txBody>
                    <a:bodyPr/>
                    <a:lstStyle/>
                    <a:p>
                      <a:pPr marL="0" marR="0">
                        <a:lnSpc>
                          <a:spcPct val="115000"/>
                        </a:lnSpc>
                        <a:spcBef>
                          <a:spcPts val="0"/>
                        </a:spcBef>
                        <a:spcAft>
                          <a:spcPts val="0"/>
                        </a:spcAft>
                      </a:pPr>
                      <a:r>
                        <a:rPr lang="en-US" sz="1000" b="1" dirty="0">
                          <a:solidFill>
                            <a:srgbClr val="FFFFFF"/>
                          </a:solidFill>
                          <a:effectLst/>
                          <a:latin typeface="Arial"/>
                          <a:ea typeface="Times New Roman"/>
                          <a:cs typeface="Times New Roman"/>
                        </a:rPr>
                        <a:t>NGO CoE / NGO Technology Practice Center</a:t>
                      </a:r>
                      <a:endParaRPr lang="en-US" sz="1000" dirty="0">
                        <a:effectLst/>
                        <a:latin typeface="Calibri"/>
                        <a:ea typeface="Calibri"/>
                        <a:cs typeface="Times New Roman"/>
                      </a:endParaRPr>
                    </a:p>
                  </a:txBody>
                  <a:tcPr marL="57702" marR="5770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2567"/>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24715016"/>
              </p:ext>
            </p:extLst>
          </p:nvPr>
        </p:nvGraphicFramePr>
        <p:xfrm>
          <a:off x="152400" y="990600"/>
          <a:ext cx="8763000" cy="1297647"/>
        </p:xfrm>
        <a:graphic>
          <a:graphicData uri="http://schemas.openxmlformats.org/drawingml/2006/table">
            <a:tbl>
              <a:tblPr firstRow="1" firstCol="1" bandRow="1"/>
              <a:tblGrid>
                <a:gridCol w="414326"/>
                <a:gridCol w="2952075"/>
                <a:gridCol w="2485957"/>
                <a:gridCol w="2910642"/>
              </a:tblGrid>
              <a:tr h="1297647">
                <a:tc>
                  <a:txBody>
                    <a:bodyPr/>
                    <a:lstStyle/>
                    <a:p>
                      <a:pPr marL="0" marR="0" algn="ctr">
                        <a:lnSpc>
                          <a:spcPct val="115000"/>
                        </a:lnSpc>
                        <a:spcBef>
                          <a:spcPts val="0"/>
                        </a:spcBef>
                        <a:spcAft>
                          <a:spcPts val="0"/>
                        </a:spcAft>
                      </a:pPr>
                      <a:r>
                        <a:rPr lang="en-US" sz="1000" b="1" dirty="0">
                          <a:solidFill>
                            <a:srgbClr val="002888"/>
                          </a:solidFill>
                          <a:effectLst/>
                          <a:latin typeface="Arial"/>
                          <a:ea typeface="Times New Roman"/>
                          <a:cs typeface="Times New Roman"/>
                        </a:rPr>
                        <a:t>Production Support</a:t>
                      </a:r>
                      <a:endParaRPr lang="en-US" sz="1000" dirty="0">
                        <a:effectLst/>
                        <a:latin typeface="Calibri"/>
                        <a:ea typeface="Calibri"/>
                        <a:cs typeface="Times New Roman"/>
                      </a:endParaRPr>
                    </a:p>
                  </a:txBody>
                  <a:tcPr marL="57702" marR="57702" marT="0" marB="0" vert="vert27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marL="228600" marR="0" lvl="0" indent="-228600">
                        <a:lnSpc>
                          <a:spcPct val="115000"/>
                        </a:lnSpc>
                        <a:spcBef>
                          <a:spcPts val="0"/>
                        </a:spcBef>
                        <a:spcAft>
                          <a:spcPts val="0"/>
                        </a:spcAft>
                        <a:buFont typeface="+mj-lt"/>
                        <a:buAutoNum type="arabicPeriod" startAt="42"/>
                      </a:pPr>
                      <a:r>
                        <a:rPr lang="en-US" sz="1000" dirty="0">
                          <a:solidFill>
                            <a:srgbClr val="1F497D"/>
                          </a:solidFill>
                          <a:effectLst/>
                          <a:latin typeface="Arial"/>
                          <a:ea typeface="Times New Roman"/>
                          <a:cs typeface="Times New Roman"/>
                        </a:rPr>
                        <a:t>Provide Production Support as required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2"/>
                      </a:pPr>
                      <a:r>
                        <a:rPr lang="en-US" sz="1000" dirty="0">
                          <a:solidFill>
                            <a:srgbClr val="1F497D"/>
                          </a:solidFill>
                          <a:effectLst/>
                          <a:latin typeface="Arial"/>
                          <a:ea typeface="Times New Roman"/>
                          <a:cs typeface="Times New Roman"/>
                        </a:rPr>
                        <a:t>Monitor BOT execution, as required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42"/>
                      </a:pPr>
                      <a:r>
                        <a:rPr lang="en-US" sz="1000" dirty="0">
                          <a:solidFill>
                            <a:srgbClr val="1F497D"/>
                          </a:solidFill>
                          <a:effectLst/>
                          <a:latin typeface="Arial"/>
                          <a:ea typeface="Times New Roman"/>
                          <a:cs typeface="Times New Roman"/>
                        </a:rPr>
                        <a:t>Assess implications of ongoing application changes and system maintenance / patches on the BOTs</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9D9D9"/>
                    </a:solidFill>
                  </a:tcPr>
                </a:tc>
                <a:tc>
                  <a:txBody>
                    <a:bodyPr/>
                    <a:lstStyle/>
                    <a:p>
                      <a:pPr marL="228600" marR="0" lvl="0" indent="-228600">
                        <a:lnSpc>
                          <a:spcPct val="115000"/>
                        </a:lnSpc>
                        <a:spcBef>
                          <a:spcPts val="0"/>
                        </a:spcBef>
                        <a:spcAft>
                          <a:spcPts val="0"/>
                        </a:spcAft>
                        <a:buFont typeface="+mj-lt"/>
                        <a:buAutoNum type="arabicPeriod" startAt="33"/>
                      </a:pPr>
                      <a:r>
                        <a:rPr lang="en-US" sz="1000" dirty="0">
                          <a:solidFill>
                            <a:srgbClr val="1F497D"/>
                          </a:solidFill>
                          <a:effectLst/>
                          <a:latin typeface="Arial"/>
                          <a:ea typeface="Times New Roman"/>
                          <a:cs typeface="Times New Roman"/>
                        </a:rPr>
                        <a:t>Provide 1st Level Production Support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3"/>
                      </a:pPr>
                      <a:r>
                        <a:rPr lang="en-US" sz="1000" dirty="0">
                          <a:solidFill>
                            <a:srgbClr val="1F497D"/>
                          </a:solidFill>
                          <a:effectLst/>
                          <a:latin typeface="Arial"/>
                          <a:ea typeface="Times New Roman"/>
                          <a:cs typeface="Times New Roman"/>
                        </a:rPr>
                        <a:t>Monitor BOT execution, as required</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3"/>
                      </a:pPr>
                      <a:r>
                        <a:rPr lang="en-US" sz="1000" dirty="0">
                          <a:solidFill>
                            <a:srgbClr val="1F497D"/>
                          </a:solidFill>
                          <a:effectLst/>
                          <a:latin typeface="Arial"/>
                          <a:ea typeface="Times New Roman"/>
                          <a:cs typeface="Times New Roman"/>
                        </a:rPr>
                        <a:t>Conduct release management and application change management </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3"/>
                      </a:pPr>
                      <a:r>
                        <a:rPr lang="en-US" sz="1000" dirty="0">
                          <a:solidFill>
                            <a:srgbClr val="1F497D"/>
                          </a:solidFill>
                          <a:effectLst/>
                          <a:latin typeface="Arial"/>
                          <a:ea typeface="Times New Roman"/>
                          <a:cs typeface="Times New Roman"/>
                        </a:rPr>
                        <a:t>Assess implications of application changes and system maintenance / patches on the BOTs</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9D9D9"/>
                    </a:solidFill>
                  </a:tcPr>
                </a:tc>
                <a:tc>
                  <a:txBody>
                    <a:bodyPr/>
                    <a:lstStyle/>
                    <a:p>
                      <a:pPr marL="86995" marR="0">
                        <a:lnSpc>
                          <a:spcPct val="115000"/>
                        </a:lnSpc>
                        <a:spcBef>
                          <a:spcPts val="0"/>
                        </a:spcBef>
                        <a:spcAft>
                          <a:spcPts val="0"/>
                        </a:spcAft>
                      </a:pPr>
                      <a:r>
                        <a:rPr lang="en-US" sz="1000" dirty="0">
                          <a:solidFill>
                            <a:srgbClr val="1F497D"/>
                          </a:solidFill>
                          <a:effectLst/>
                          <a:latin typeface="Arial"/>
                          <a:ea typeface="Times New Roman"/>
                          <a:cs typeface="Times New Roman"/>
                        </a:rPr>
                        <a:t> </a:t>
                      </a:r>
                      <a:endParaRPr lang="en-US" sz="1000" dirty="0">
                        <a:effectLst/>
                        <a:latin typeface="Calibri"/>
                        <a:ea typeface="Calibri"/>
                        <a:cs typeface="Times New Roman"/>
                      </a:endParaRPr>
                    </a:p>
                  </a:txBody>
                  <a:tcPr marL="57702" marR="57702" marT="0" marB="0">
                    <a:lnL w="12700" cap="flat" cmpd="sng" algn="ctr">
                      <a:solidFill>
                        <a:srgbClr val="FFFFFF"/>
                      </a:solidFill>
                      <a:prstDash val="solid"/>
                      <a:round/>
                      <a:headEnd type="none" w="med" len="med"/>
                      <a:tailEnd type="none" w="med" len="med"/>
                    </a:lnL>
                    <a:lnR>
                      <a:noFill/>
                    </a:lnR>
                    <a:lnT>
                      <a:noFill/>
                    </a:lnT>
                    <a:lnB>
                      <a:noFill/>
                    </a:lnB>
                    <a:solidFill>
                      <a:srgbClr val="D9D9D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3979874"/>
              </p:ext>
            </p:extLst>
          </p:nvPr>
        </p:nvGraphicFramePr>
        <p:xfrm>
          <a:off x="152400" y="2514600"/>
          <a:ext cx="8763000" cy="2209800"/>
        </p:xfrm>
        <a:graphic>
          <a:graphicData uri="http://schemas.openxmlformats.org/drawingml/2006/table">
            <a:tbl>
              <a:tblPr firstRow="1" firstCol="1" bandRow="1"/>
              <a:tblGrid>
                <a:gridCol w="1088894"/>
                <a:gridCol w="7674106"/>
              </a:tblGrid>
              <a:tr h="199380">
                <a:tc>
                  <a:txBody>
                    <a:bodyPr/>
                    <a:lstStyle/>
                    <a:p>
                      <a:pPr marL="0" marR="0">
                        <a:lnSpc>
                          <a:spcPct val="115000"/>
                        </a:lnSpc>
                        <a:spcBef>
                          <a:spcPts val="0"/>
                        </a:spcBef>
                        <a:spcAft>
                          <a:spcPts val="0"/>
                        </a:spcAft>
                      </a:pPr>
                      <a:r>
                        <a:rPr lang="en-US" sz="1000" b="1" dirty="0">
                          <a:solidFill>
                            <a:srgbClr val="FFFFFF"/>
                          </a:solidFill>
                          <a:effectLst/>
                          <a:latin typeface="Calibri"/>
                          <a:ea typeface="Calibri"/>
                          <a:cs typeface="Times New Roman"/>
                        </a:rPr>
                        <a:t>Area</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nSpc>
                          <a:spcPct val="115000"/>
                        </a:lnSpc>
                        <a:spcBef>
                          <a:spcPts val="0"/>
                        </a:spcBef>
                        <a:spcAft>
                          <a:spcPts val="0"/>
                        </a:spcAft>
                      </a:pPr>
                      <a:r>
                        <a:rPr lang="en-US" sz="1000" b="1" dirty="0">
                          <a:solidFill>
                            <a:srgbClr val="FFFFFF"/>
                          </a:solidFill>
                          <a:effectLst/>
                          <a:latin typeface="Calibri"/>
                          <a:ea typeface="Calibri"/>
                          <a:cs typeface="Times New Roman"/>
                        </a:rPr>
                        <a:t>NGO CoE / NGO Practice Center Services</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365531">
                <a:tc>
                  <a:txBody>
                    <a:bodyPr/>
                    <a:lstStyle/>
                    <a:p>
                      <a:pPr marL="0" marR="0">
                        <a:lnSpc>
                          <a:spcPct val="115000"/>
                        </a:lnSpc>
                        <a:spcBef>
                          <a:spcPts val="0"/>
                        </a:spcBef>
                        <a:spcAft>
                          <a:spcPts val="0"/>
                        </a:spcAft>
                      </a:pPr>
                      <a:r>
                        <a:rPr lang="en-US" sz="1000" b="1" dirty="0">
                          <a:solidFill>
                            <a:srgbClr val="002060"/>
                          </a:solidFill>
                          <a:effectLst/>
                          <a:latin typeface="Calibri"/>
                          <a:ea typeface="Calibri"/>
                          <a:cs typeface="Times New Roman"/>
                        </a:rPr>
                        <a:t>Bot Monitoring</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a:pPr>
                      <a:r>
                        <a:rPr lang="en-US" sz="1000" dirty="0">
                          <a:effectLst/>
                          <a:latin typeface="Calibri"/>
                          <a:ea typeface="Calibri"/>
                          <a:cs typeface="Times New Roman"/>
                        </a:rPr>
                        <a:t>Implement tools where required to support BOT execution (i.e. SCCM tool) </a:t>
                      </a:r>
                      <a:r>
                        <a:rPr lang="en-US" sz="1000" dirty="0">
                          <a:solidFill>
                            <a:srgbClr val="00B050"/>
                          </a:solidFill>
                          <a:effectLst/>
                          <a:latin typeface="Calibri"/>
                          <a:ea typeface="Calibri"/>
                          <a:cs typeface="Times New Roman"/>
                        </a:rPr>
                        <a:t>– T</a:t>
                      </a:r>
                      <a:r>
                        <a:rPr lang="en-US" sz="1000" dirty="0">
                          <a:effectLst/>
                          <a:latin typeface="Calibri"/>
                          <a:ea typeface="Calibri"/>
                          <a:cs typeface="Times New Roman"/>
                        </a:rPr>
                        <a:t> </a:t>
                      </a:r>
                    </a:p>
                    <a:p>
                      <a:pPr marL="228600" marR="0" lvl="0" indent="-228600">
                        <a:lnSpc>
                          <a:spcPct val="115000"/>
                        </a:lnSpc>
                        <a:spcBef>
                          <a:spcPts val="0"/>
                        </a:spcBef>
                        <a:spcAft>
                          <a:spcPts val="0"/>
                        </a:spcAft>
                        <a:buFont typeface="+mj-lt"/>
                        <a:buAutoNum type="arabicPeriod"/>
                      </a:pPr>
                      <a:r>
                        <a:rPr lang="en-US" sz="1000" dirty="0">
                          <a:effectLst/>
                          <a:latin typeface="Calibri"/>
                          <a:ea typeface="Calibri"/>
                          <a:cs typeface="Times New Roman"/>
                        </a:rPr>
                        <a:t>Assist lab teams on the use Monitoring tool for Infrastructure (VM/VDI) Performance </a:t>
                      </a:r>
                      <a:r>
                        <a:rPr lang="en-US" sz="1000" dirty="0">
                          <a:solidFill>
                            <a:srgbClr val="00B050"/>
                          </a:solidFill>
                          <a:effectLst/>
                          <a:latin typeface="Calibri"/>
                          <a:ea typeface="Calibri"/>
                          <a:cs typeface="Times New Roman"/>
                        </a:rPr>
                        <a:t>– T</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531">
                <a:tc>
                  <a:txBody>
                    <a:bodyPr/>
                    <a:lstStyle/>
                    <a:p>
                      <a:pPr marL="0" marR="0">
                        <a:lnSpc>
                          <a:spcPct val="115000"/>
                        </a:lnSpc>
                        <a:spcBef>
                          <a:spcPts val="0"/>
                        </a:spcBef>
                        <a:spcAft>
                          <a:spcPts val="0"/>
                        </a:spcAft>
                      </a:pPr>
                      <a:r>
                        <a:rPr lang="en-US" sz="1000" b="1" dirty="0">
                          <a:solidFill>
                            <a:srgbClr val="002060"/>
                          </a:solidFill>
                          <a:effectLst/>
                          <a:latin typeface="Calibri"/>
                          <a:ea typeface="Calibri"/>
                          <a:cs typeface="Times New Roman"/>
                        </a:rPr>
                        <a:t>Identity Access &amp; Security</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startAt="3"/>
                      </a:pPr>
                      <a:r>
                        <a:rPr lang="en-US" sz="1000" dirty="0">
                          <a:effectLst/>
                          <a:latin typeface="Calibri"/>
                          <a:ea typeface="Calibri"/>
                          <a:cs typeface="Times New Roman"/>
                        </a:rPr>
                        <a:t>Work with IT Risk and Information Security to define RPA guidelines (including Robotic IDs) </a:t>
                      </a:r>
                      <a:r>
                        <a:rPr lang="en-US" sz="1000" dirty="0">
                          <a:solidFill>
                            <a:srgbClr val="00B050"/>
                          </a:solidFill>
                          <a:effectLst/>
                          <a:latin typeface="Calibri"/>
                          <a:ea typeface="Calibri"/>
                          <a:cs typeface="Times New Roman"/>
                        </a:rPr>
                        <a:t>– 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3"/>
                      </a:pPr>
                      <a:r>
                        <a:rPr lang="en-US" sz="1000" dirty="0">
                          <a:effectLst/>
                          <a:latin typeface="Calibri"/>
                          <a:ea typeface="Calibri"/>
                          <a:cs typeface="Times New Roman"/>
                        </a:rPr>
                        <a:t>Operationalize the Virtual Workforce ID (Contractor-Like ID) solution </a:t>
                      </a:r>
                      <a:r>
                        <a:rPr lang="en-US" sz="1000" dirty="0">
                          <a:solidFill>
                            <a:srgbClr val="00B050"/>
                          </a:solidFill>
                          <a:effectLst/>
                          <a:latin typeface="Calibri"/>
                          <a:ea typeface="Calibri"/>
                          <a:cs typeface="Times New Roman"/>
                        </a:rPr>
                        <a:t>– T</a:t>
                      </a:r>
                      <a:r>
                        <a:rPr lang="en-US" sz="1000" dirty="0">
                          <a:effectLst/>
                          <a:latin typeface="Calibri"/>
                          <a:ea typeface="Calibri"/>
                          <a:cs typeface="Times New Roman"/>
                        </a:rPr>
                        <a:t> </a:t>
                      </a: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296">
                <a:tc>
                  <a:txBody>
                    <a:bodyPr/>
                    <a:lstStyle/>
                    <a:p>
                      <a:pPr marL="0" marR="0">
                        <a:lnSpc>
                          <a:spcPct val="115000"/>
                        </a:lnSpc>
                        <a:spcBef>
                          <a:spcPts val="0"/>
                        </a:spcBef>
                        <a:spcAft>
                          <a:spcPts val="0"/>
                        </a:spcAft>
                      </a:pPr>
                      <a:r>
                        <a:rPr lang="en-US" sz="1000" b="1" dirty="0">
                          <a:solidFill>
                            <a:srgbClr val="002060"/>
                          </a:solidFill>
                          <a:effectLst/>
                          <a:latin typeface="Calibri"/>
                          <a:ea typeface="Calibri"/>
                          <a:cs typeface="Times New Roman"/>
                        </a:rPr>
                        <a:t>RPA </a:t>
                      </a:r>
                      <a:r>
                        <a:rPr lang="en-US" sz="1000" b="1" dirty="0" smtClean="0">
                          <a:solidFill>
                            <a:srgbClr val="002060"/>
                          </a:solidFill>
                          <a:effectLst/>
                          <a:latin typeface="Calibri"/>
                          <a:ea typeface="Calibri"/>
                          <a:cs typeface="Times New Roman"/>
                        </a:rPr>
                        <a:t>&amp;RDA </a:t>
                      </a:r>
                      <a:r>
                        <a:rPr lang="en-US" sz="1000" b="1" dirty="0">
                          <a:solidFill>
                            <a:srgbClr val="002060"/>
                          </a:solidFill>
                          <a:effectLst/>
                          <a:latin typeface="Calibri"/>
                          <a:ea typeface="Calibri"/>
                          <a:cs typeface="Times New Roman"/>
                        </a:rPr>
                        <a:t>Software</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228600" algn="just">
                        <a:lnSpc>
                          <a:spcPct val="115000"/>
                        </a:lnSpc>
                        <a:spcBef>
                          <a:spcPts val="0"/>
                        </a:spcBef>
                        <a:spcAft>
                          <a:spcPts val="0"/>
                        </a:spcAft>
                        <a:buFont typeface="+mj-lt"/>
                        <a:buAutoNum type="arabicPeriod" startAt="5"/>
                      </a:pPr>
                      <a:r>
                        <a:rPr lang="en-US" sz="1000" dirty="0">
                          <a:effectLst/>
                          <a:latin typeface="Calibri"/>
                          <a:ea typeface="Calibri"/>
                          <a:cs typeface="Times New Roman"/>
                        </a:rPr>
                        <a:t>Evaluate future releases of Blue Prism software and manage readiness activities </a:t>
                      </a:r>
                      <a:r>
                        <a:rPr lang="en-US" sz="1000" dirty="0">
                          <a:solidFill>
                            <a:srgbClr val="00B050"/>
                          </a:solidFill>
                          <a:effectLst/>
                          <a:latin typeface="Calibri"/>
                          <a:ea typeface="Calibri"/>
                          <a:cs typeface="Times New Roman"/>
                        </a:rPr>
                        <a:t>– T</a:t>
                      </a:r>
                      <a:endParaRPr lang="en-US" sz="1000" dirty="0">
                        <a:effectLst/>
                        <a:latin typeface="Calibri"/>
                        <a:ea typeface="Calibri"/>
                        <a:cs typeface="Times New Roman"/>
                      </a:endParaRPr>
                    </a:p>
                    <a:p>
                      <a:pPr marL="228600" marR="0" lvl="0" indent="-228600" algn="just">
                        <a:lnSpc>
                          <a:spcPct val="115000"/>
                        </a:lnSpc>
                        <a:spcBef>
                          <a:spcPts val="0"/>
                        </a:spcBef>
                        <a:spcAft>
                          <a:spcPts val="0"/>
                        </a:spcAft>
                        <a:buFont typeface="+mj-lt"/>
                        <a:buAutoNum type="arabicPeriod" startAt="5"/>
                      </a:pPr>
                      <a:r>
                        <a:rPr lang="en-US" sz="1000" dirty="0">
                          <a:effectLst/>
                          <a:latin typeface="Calibri"/>
                          <a:ea typeface="Calibri"/>
                          <a:cs typeface="Times New Roman"/>
                        </a:rPr>
                        <a:t>Publish the Blue Prism Product Roadmap and the Pega Robotic Automation Product Roadmap </a:t>
                      </a:r>
                      <a:r>
                        <a:rPr lang="en-US" sz="1000" dirty="0">
                          <a:solidFill>
                            <a:srgbClr val="00B050"/>
                          </a:solidFill>
                          <a:effectLst/>
                          <a:latin typeface="Calibri"/>
                          <a:ea typeface="Calibri"/>
                          <a:cs typeface="Times New Roman"/>
                        </a:rPr>
                        <a:t>– 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5"/>
                      </a:pPr>
                      <a:r>
                        <a:rPr lang="en-US" sz="1000" dirty="0">
                          <a:effectLst/>
                          <a:latin typeface="Calibri"/>
                          <a:ea typeface="Calibri"/>
                          <a:cs typeface="Times New Roman"/>
                        </a:rPr>
                        <a:t>Vendor Management and License Management  </a:t>
                      </a:r>
                      <a:r>
                        <a:rPr lang="en-US" sz="1000" dirty="0">
                          <a:solidFill>
                            <a:srgbClr val="00B050"/>
                          </a:solidFill>
                          <a:effectLst/>
                          <a:latin typeface="Calibri"/>
                          <a:ea typeface="Calibri"/>
                          <a:cs typeface="Times New Roman"/>
                        </a:rPr>
                        <a:t>– B&amp;T </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531">
                <a:tc>
                  <a:txBody>
                    <a:bodyPr/>
                    <a:lstStyle/>
                    <a:p>
                      <a:pPr marL="0" marR="0">
                        <a:lnSpc>
                          <a:spcPct val="115000"/>
                        </a:lnSpc>
                        <a:spcBef>
                          <a:spcPts val="0"/>
                        </a:spcBef>
                        <a:spcAft>
                          <a:spcPts val="0"/>
                        </a:spcAft>
                      </a:pPr>
                      <a:r>
                        <a:rPr lang="en-US" sz="1000" b="1" dirty="0">
                          <a:solidFill>
                            <a:srgbClr val="002060"/>
                          </a:solidFill>
                          <a:effectLst/>
                          <a:latin typeface="Calibri"/>
                          <a:ea typeface="Calibri"/>
                          <a:cs typeface="Times New Roman"/>
                        </a:rPr>
                        <a:t>Infrastructure</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startAt="8"/>
                      </a:pPr>
                      <a:r>
                        <a:rPr lang="en-US" sz="1000" dirty="0">
                          <a:effectLst/>
                          <a:latin typeface="Calibri"/>
                          <a:ea typeface="Calibri"/>
                          <a:cs typeface="Times New Roman"/>
                        </a:rPr>
                        <a:t>Work with Infrastructure Architecture to enhance the Architectural Blue Print for </a:t>
                      </a:r>
                      <a:r>
                        <a:rPr lang="en-US" sz="1000" dirty="0" smtClean="0">
                          <a:effectLst/>
                          <a:latin typeface="Calibri"/>
                          <a:ea typeface="Calibri"/>
                          <a:cs typeface="Times New Roman"/>
                        </a:rPr>
                        <a:t>RPA/RDA </a:t>
                      </a:r>
                      <a:r>
                        <a:rPr lang="en-US" sz="1000" dirty="0">
                          <a:solidFill>
                            <a:srgbClr val="00B050"/>
                          </a:solidFill>
                          <a:effectLst/>
                          <a:latin typeface="Calibri"/>
                          <a:ea typeface="Calibri"/>
                          <a:cs typeface="Times New Roman"/>
                        </a:rPr>
                        <a:t>– 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8"/>
                      </a:pPr>
                      <a:r>
                        <a:rPr lang="en-US" sz="1000" dirty="0">
                          <a:effectLst/>
                          <a:latin typeface="Calibri"/>
                          <a:ea typeface="Calibri"/>
                          <a:cs typeface="Times New Roman"/>
                        </a:rPr>
                        <a:t>Build the new Standard Day 2 RPA infrastructure on Nutanix hardware </a:t>
                      </a:r>
                      <a:r>
                        <a:rPr lang="en-US" sz="1000" dirty="0">
                          <a:solidFill>
                            <a:srgbClr val="00B050"/>
                          </a:solidFill>
                          <a:effectLst/>
                          <a:latin typeface="Calibri"/>
                          <a:ea typeface="Calibri"/>
                          <a:cs typeface="Times New Roman"/>
                        </a:rPr>
                        <a:t>– T</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531">
                <a:tc>
                  <a:txBody>
                    <a:bodyPr/>
                    <a:lstStyle/>
                    <a:p>
                      <a:pPr marL="0" marR="0">
                        <a:lnSpc>
                          <a:spcPct val="115000"/>
                        </a:lnSpc>
                        <a:spcBef>
                          <a:spcPts val="0"/>
                        </a:spcBef>
                        <a:spcAft>
                          <a:spcPts val="0"/>
                        </a:spcAft>
                      </a:pPr>
                      <a:r>
                        <a:rPr lang="en-US" sz="1000" b="1" dirty="0">
                          <a:solidFill>
                            <a:srgbClr val="002060"/>
                          </a:solidFill>
                          <a:effectLst/>
                          <a:latin typeface="Calibri"/>
                          <a:ea typeface="Calibri"/>
                          <a:cs typeface="Times New Roman"/>
                        </a:rPr>
                        <a:t>Community Building</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startAt="10"/>
                      </a:pPr>
                      <a:r>
                        <a:rPr lang="en-US" sz="1000" dirty="0">
                          <a:effectLst/>
                          <a:latin typeface="Calibri"/>
                          <a:ea typeface="Calibri"/>
                          <a:cs typeface="Times New Roman"/>
                        </a:rPr>
                        <a:t>Manage Community of Practice Forums  (Process and Technology) </a:t>
                      </a:r>
                      <a:r>
                        <a:rPr lang="en-US" sz="1000" dirty="0">
                          <a:solidFill>
                            <a:srgbClr val="00B050"/>
                          </a:solidFill>
                          <a:effectLst/>
                          <a:latin typeface="Calibri"/>
                          <a:ea typeface="Calibri"/>
                          <a:cs typeface="Times New Roman"/>
                        </a:rPr>
                        <a:t>– B&amp;T</a:t>
                      </a:r>
                      <a:endParaRPr lang="en-US" sz="1000" dirty="0">
                        <a:effectLst/>
                        <a:latin typeface="Calibri"/>
                        <a:ea typeface="Calibri"/>
                        <a:cs typeface="Times New Roman"/>
                      </a:endParaRPr>
                    </a:p>
                    <a:p>
                      <a:pPr marL="228600" marR="0" lvl="0" indent="-228600">
                        <a:lnSpc>
                          <a:spcPct val="115000"/>
                        </a:lnSpc>
                        <a:spcBef>
                          <a:spcPts val="0"/>
                        </a:spcBef>
                        <a:spcAft>
                          <a:spcPts val="0"/>
                        </a:spcAft>
                        <a:buFont typeface="+mj-lt"/>
                        <a:buAutoNum type="arabicPeriod" startAt="10"/>
                      </a:pPr>
                      <a:r>
                        <a:rPr lang="en-US" sz="1000" dirty="0">
                          <a:effectLst/>
                          <a:latin typeface="Calibri"/>
                          <a:ea typeface="Calibri"/>
                          <a:cs typeface="Times New Roman"/>
                        </a:rPr>
                        <a:t>Provide RPA mentoring and consulting Services </a:t>
                      </a:r>
                      <a:r>
                        <a:rPr lang="en-US" sz="1000" dirty="0">
                          <a:solidFill>
                            <a:srgbClr val="00B050"/>
                          </a:solidFill>
                          <a:effectLst/>
                          <a:latin typeface="Calibri"/>
                          <a:ea typeface="Calibri"/>
                          <a:cs typeface="Times New Roman"/>
                        </a:rPr>
                        <a:t>– B&amp;T</a:t>
                      </a:r>
                      <a:endParaRPr lang="en-US" sz="1000" dirty="0">
                        <a:effectLst/>
                        <a:latin typeface="Calibri"/>
                        <a:ea typeface="Calibri"/>
                        <a:cs typeface="Times New Roman"/>
                      </a:endParaRPr>
                    </a:p>
                  </a:txBody>
                  <a:tcPr marL="57770" marR="57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152400" y="5029200"/>
            <a:ext cx="8763000" cy="461665"/>
          </a:xfrm>
          <a:prstGeom prst="rect">
            <a:avLst/>
          </a:prstGeom>
          <a:noFill/>
        </p:spPr>
        <p:txBody>
          <a:bodyPr wrap="square" rtlCol="0">
            <a:spAutoFit/>
          </a:bodyPr>
          <a:lstStyle/>
          <a:p>
            <a:pPr fontAlgn="base">
              <a:spcBef>
                <a:spcPct val="0"/>
              </a:spcBef>
              <a:spcAft>
                <a:spcPct val="0"/>
              </a:spcAft>
            </a:pPr>
            <a:r>
              <a:rPr lang="en-US" sz="1200" dirty="0">
                <a:cs typeface="Arial" pitchFamily="34" charset="0"/>
              </a:rPr>
              <a:t>Note: The Roles and Responsibilities identified above are not final and are under discussion with Business Partners and IT Partners.</a:t>
            </a:r>
          </a:p>
        </p:txBody>
      </p:sp>
    </p:spTree>
    <p:extLst>
      <p:ext uri="{BB962C8B-B14F-4D97-AF65-F5344CB8AC3E}">
        <p14:creationId xmlns:p14="http://schemas.microsoft.com/office/powerpoint/2010/main" val="3800402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c) Plan </a:t>
            </a:r>
            <a:r>
              <a:rPr lang="en-US" dirty="0"/>
              <a:t>for Robotic Employee-Like ID/Contractor-Like ID</a:t>
            </a:r>
            <a:r>
              <a:rPr lang="en-US" b="1" dirty="0"/>
              <a:t/>
            </a:r>
            <a:br>
              <a:rPr lang="en-US" b="1" dirty="0"/>
            </a:br>
            <a:endParaRPr lang="en-US" sz="1800" b="1" dirty="0"/>
          </a:p>
        </p:txBody>
      </p:sp>
      <p:sp>
        <p:nvSpPr>
          <p:cNvPr id="4" name="TextBox 3"/>
          <p:cNvSpPr txBox="1"/>
          <p:nvPr/>
        </p:nvSpPr>
        <p:spPr>
          <a:xfrm>
            <a:off x="152400" y="1089785"/>
            <a:ext cx="8839200" cy="4093303"/>
          </a:xfrm>
          <a:prstGeom prst="rect">
            <a:avLst/>
          </a:prstGeom>
          <a:noFill/>
        </p:spPr>
        <p:txBody>
          <a:bodyPr wrap="square" lIns="91316" tIns="45658" rIns="91316" bIns="45658" rtlCol="0">
            <a:spAutoFit/>
          </a:bodyPr>
          <a:lstStyle/>
          <a:p>
            <a:pPr marL="0" lvl="1" fontAlgn="base">
              <a:spcBef>
                <a:spcPts val="600"/>
              </a:spcBef>
              <a:spcAft>
                <a:spcPts val="600"/>
              </a:spcAft>
              <a:defRPr/>
            </a:pPr>
            <a:r>
              <a:rPr lang="en-US" sz="2000" dirty="0">
                <a:solidFill>
                  <a:srgbClr val="002888"/>
                </a:solidFill>
                <a:cs typeface="Arial" pitchFamily="34" charset="0"/>
              </a:rPr>
              <a:t>The use of </a:t>
            </a:r>
            <a:r>
              <a:rPr lang="en-US" sz="2000" u="sng" dirty="0">
                <a:solidFill>
                  <a:srgbClr val="002888"/>
                </a:solidFill>
                <a:cs typeface="Arial" pitchFamily="34" charset="0"/>
              </a:rPr>
              <a:t>Contractor-Like IDs</a:t>
            </a:r>
            <a:r>
              <a:rPr lang="en-US" sz="2000" dirty="0">
                <a:solidFill>
                  <a:srgbClr val="002888"/>
                </a:solidFill>
                <a:cs typeface="Arial" pitchFamily="34" charset="0"/>
              </a:rPr>
              <a:t> has been proven to work as piloted by WM and </a:t>
            </a:r>
            <a:r>
              <a:rPr lang="en-US" sz="2000" u="sng" dirty="0">
                <a:solidFill>
                  <a:srgbClr val="002888"/>
                </a:solidFill>
                <a:cs typeface="Arial" pitchFamily="34" charset="0"/>
              </a:rPr>
              <a:t>is available today</a:t>
            </a:r>
            <a:r>
              <a:rPr lang="en-US" sz="2000" dirty="0">
                <a:solidFill>
                  <a:srgbClr val="002888"/>
                </a:solidFill>
                <a:cs typeface="Arial" pitchFamily="34" charset="0"/>
              </a:rPr>
              <a:t> for teams to start the process.</a:t>
            </a:r>
          </a:p>
          <a:p>
            <a:pPr marL="0" lvl="1" fontAlgn="base">
              <a:spcBef>
                <a:spcPts val="600"/>
              </a:spcBef>
              <a:spcAft>
                <a:spcPts val="600"/>
              </a:spcAft>
              <a:defRPr/>
            </a:pPr>
            <a:endParaRPr lang="en-US" sz="2000" dirty="0">
              <a:solidFill>
                <a:srgbClr val="002888"/>
              </a:solidFill>
              <a:cs typeface="Arial" pitchFamily="34" charset="0"/>
            </a:endParaRPr>
          </a:p>
          <a:p>
            <a:pPr marL="0" lvl="1" fontAlgn="base">
              <a:spcBef>
                <a:spcPts val="600"/>
              </a:spcBef>
              <a:spcAft>
                <a:spcPts val="600"/>
              </a:spcAft>
              <a:defRPr/>
            </a:pPr>
            <a:r>
              <a:rPr lang="en-US" sz="2000" dirty="0">
                <a:solidFill>
                  <a:srgbClr val="002888"/>
                </a:solidFill>
                <a:cs typeface="Arial" pitchFamily="34" charset="0"/>
              </a:rPr>
              <a:t>Teams  ready to use the Contractor-Like IDs are to follow the guidelines as set out here: </a:t>
            </a:r>
            <a:r>
              <a:rPr lang="en-US" sz="2000" dirty="0">
                <a:solidFill>
                  <a:srgbClr val="FF0000"/>
                </a:solidFill>
                <a:cs typeface="Arial" pitchFamily="34" charset="0"/>
                <a:hlinkClick r:id="rId3"/>
              </a:rPr>
              <a:t>ID Guidelines</a:t>
            </a:r>
            <a:r>
              <a:rPr lang="en-US" sz="2000" dirty="0">
                <a:solidFill>
                  <a:srgbClr val="FF0000"/>
                </a:solidFill>
                <a:cs typeface="Arial" pitchFamily="34" charset="0"/>
              </a:rPr>
              <a:t> </a:t>
            </a:r>
            <a:r>
              <a:rPr lang="en-US" sz="2000" dirty="0">
                <a:solidFill>
                  <a:srgbClr val="002888"/>
                </a:solidFill>
                <a:cs typeface="Arial" pitchFamily="34" charset="0"/>
              </a:rPr>
              <a:t>and need to adhere to the agreed upon naming standards to allow for identification of the BOTs.</a:t>
            </a:r>
          </a:p>
          <a:p>
            <a:pPr marL="0" lvl="1" fontAlgn="base">
              <a:spcBef>
                <a:spcPts val="600"/>
              </a:spcBef>
              <a:spcAft>
                <a:spcPts val="600"/>
              </a:spcAft>
              <a:defRPr/>
            </a:pPr>
            <a:endParaRPr lang="en-US" sz="2000" dirty="0">
              <a:solidFill>
                <a:srgbClr val="FF0000"/>
              </a:solidFill>
              <a:cs typeface="Arial" pitchFamily="34" charset="0"/>
            </a:endParaRPr>
          </a:p>
          <a:p>
            <a:pPr marL="0" lvl="1" fontAlgn="base">
              <a:spcBef>
                <a:spcPts val="600"/>
              </a:spcBef>
              <a:spcAft>
                <a:spcPts val="600"/>
              </a:spcAft>
              <a:defRPr/>
            </a:pPr>
            <a:r>
              <a:rPr lang="en-US" sz="2000" dirty="0">
                <a:solidFill>
                  <a:srgbClr val="002888"/>
                </a:solidFill>
                <a:cs typeface="Arial" pitchFamily="34" charset="0"/>
              </a:rPr>
              <a:t>The following 2 slides are refreshers for your reference.</a:t>
            </a:r>
          </a:p>
          <a:p>
            <a:pPr marL="0" lvl="1" fontAlgn="base">
              <a:spcBef>
                <a:spcPts val="600"/>
              </a:spcBef>
              <a:spcAft>
                <a:spcPts val="600"/>
              </a:spcAft>
              <a:defRPr/>
            </a:pPr>
            <a:endParaRPr lang="en-US" sz="2000" dirty="0">
              <a:solidFill>
                <a:srgbClr val="FF0000"/>
              </a:solidFill>
              <a:cs typeface="Arial" pitchFamily="34" charset="0"/>
            </a:endParaRPr>
          </a:p>
          <a:p>
            <a:pPr marL="0" lvl="1" fontAlgn="base">
              <a:spcBef>
                <a:spcPts val="600"/>
              </a:spcBef>
              <a:spcAft>
                <a:spcPts val="600"/>
              </a:spcAft>
              <a:defRPr/>
            </a:pPr>
            <a:endParaRPr lang="en-US" sz="2000" dirty="0">
              <a:solidFill>
                <a:srgbClr val="FF0000"/>
              </a:solidFill>
              <a:cs typeface="Arial" pitchFamily="34" charset="0"/>
            </a:endParaRPr>
          </a:p>
        </p:txBody>
      </p:sp>
    </p:spTree>
    <p:extLst>
      <p:ext uri="{BB962C8B-B14F-4D97-AF65-F5344CB8AC3E}">
        <p14:creationId xmlns:p14="http://schemas.microsoft.com/office/powerpoint/2010/main" val="3085753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5844" y="4146992"/>
            <a:ext cx="2132556" cy="2209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endParaRPr lang="en-US" dirty="0">
              <a:noFill/>
            </a:endParaRPr>
          </a:p>
        </p:txBody>
      </p:sp>
      <p:graphicFrame>
        <p:nvGraphicFramePr>
          <p:cNvPr id="5" name="Table 4"/>
          <p:cNvGraphicFramePr>
            <a:graphicFrameLocks noGrp="1"/>
          </p:cNvGraphicFramePr>
          <p:nvPr>
            <p:extLst/>
          </p:nvPr>
        </p:nvGraphicFramePr>
        <p:xfrm>
          <a:off x="228600" y="838201"/>
          <a:ext cx="8458200" cy="2971799"/>
        </p:xfrm>
        <a:graphic>
          <a:graphicData uri="http://schemas.openxmlformats.org/drawingml/2006/table">
            <a:tbl>
              <a:tblPr firstRow="1" bandRow="1">
                <a:tableStyleId>{5C22544A-7EE6-4342-B048-85BDC9FD1C3A}</a:tableStyleId>
              </a:tblPr>
              <a:tblGrid>
                <a:gridCol w="366664"/>
                <a:gridCol w="3392536"/>
                <a:gridCol w="4699000"/>
              </a:tblGrid>
              <a:tr h="350520">
                <a:tc>
                  <a:txBody>
                    <a:bodyPr/>
                    <a:lstStyle/>
                    <a:p>
                      <a:endParaRPr lang="en-US" sz="1200" dirty="0">
                        <a:latin typeface="Arial Narrow" panose="020B0606020202030204" pitchFamily="34" charset="0"/>
                      </a:endParaRPr>
                    </a:p>
                  </a:txBody>
                  <a:tcPr/>
                </a:tc>
                <a:tc>
                  <a:txBody>
                    <a:bodyPr/>
                    <a:lstStyle/>
                    <a:p>
                      <a:r>
                        <a:rPr lang="en-US" sz="1200" dirty="0" smtClean="0">
                          <a:latin typeface="Arial Narrow" panose="020B0606020202030204" pitchFamily="34" charset="0"/>
                        </a:rPr>
                        <a:t>Robotic User ID Type</a:t>
                      </a:r>
                      <a:endParaRPr lang="en-US" sz="1200" dirty="0">
                        <a:latin typeface="Arial Narrow" panose="020B0606020202030204" pitchFamily="34" charset="0"/>
                      </a:endParaRPr>
                    </a:p>
                  </a:txBody>
                  <a:tcPr/>
                </a:tc>
                <a:tc>
                  <a:txBody>
                    <a:bodyPr/>
                    <a:lstStyle/>
                    <a:p>
                      <a:r>
                        <a:rPr lang="en-US" sz="1200" dirty="0" smtClean="0">
                          <a:latin typeface="Arial Narrow" panose="020B0606020202030204" pitchFamily="34" charset="0"/>
                        </a:rPr>
                        <a:t>Purpose of IDs</a:t>
                      </a:r>
                      <a:endParaRPr lang="en-US" sz="1200" dirty="0">
                        <a:latin typeface="Arial Narrow" panose="020B0606020202030204" pitchFamily="34" charset="0"/>
                      </a:endParaRPr>
                    </a:p>
                  </a:txBody>
                  <a:tcPr/>
                </a:tc>
              </a:tr>
              <a:tr h="259079">
                <a:tc gridSpan="3">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200" b="1" u="sng" dirty="0" smtClean="0">
                          <a:latin typeface="Arial Narrow" panose="020B0606020202030204" pitchFamily="34" charset="0"/>
                        </a:rPr>
                        <a:t>Interacts</a:t>
                      </a:r>
                      <a:r>
                        <a:rPr lang="en-US" sz="1200" b="1" u="sng" baseline="0" dirty="0" smtClean="0">
                          <a:latin typeface="Arial Narrow" panose="020B0606020202030204" pitchFamily="34" charset="0"/>
                        </a:rPr>
                        <a:t> with the machine  </a:t>
                      </a:r>
                      <a:endParaRPr lang="en-US" sz="1200" b="1" u="sng" dirty="0" smtClean="0">
                        <a:latin typeface="Arial Narrow" panose="020B0606020202030204" pitchFamily="34" charset="0"/>
                      </a:endParaRPr>
                    </a:p>
                  </a:txBody>
                  <a:tcPr/>
                </a:tc>
                <a:tc hMerge="1">
                  <a:txBody>
                    <a:bodyPr/>
                    <a:lstStyle/>
                    <a:p>
                      <a:endParaRPr lang="en-US"/>
                    </a:p>
                  </a:txBody>
                  <a:tcPr/>
                </a:tc>
                <a:tc hMerge="1">
                  <a:txBody>
                    <a:bodyPr/>
                    <a:lstStyle/>
                    <a:p>
                      <a:endParaRPr lang="en-US"/>
                    </a:p>
                  </a:txBody>
                  <a:tcPr/>
                </a:tc>
              </a:tr>
              <a:tr h="289559">
                <a:tc>
                  <a:txBody>
                    <a:bodyPr/>
                    <a:lstStyle/>
                    <a:p>
                      <a:r>
                        <a:rPr lang="en-US" sz="1100" dirty="0" smtClean="0">
                          <a:latin typeface="Arial Narrow" panose="020B0606020202030204" pitchFamily="34" charset="0"/>
                        </a:rPr>
                        <a:t>1</a:t>
                      </a:r>
                      <a:endParaRPr lang="en-US" sz="1100" dirty="0">
                        <a:latin typeface="Arial Narrow" panose="020B0606020202030204" pitchFamily="34" charset="0"/>
                      </a:endParaRPr>
                    </a:p>
                  </a:txBody>
                  <a:tcPr/>
                </a:tc>
                <a:tc>
                  <a:txBody>
                    <a:bodyPr/>
                    <a:lstStyle/>
                    <a:p>
                      <a:r>
                        <a:rPr lang="en-US" sz="1100" dirty="0" smtClean="0">
                          <a:latin typeface="Arial Narrow" panose="020B0606020202030204" pitchFamily="34" charset="0"/>
                        </a:rPr>
                        <a:t>Interactive Service ID (non-human ID)</a:t>
                      </a:r>
                      <a:endParaRPr lang="en-US" sz="1100" dirty="0">
                        <a:latin typeface="Arial Narrow" panose="020B0606020202030204" pitchFamily="34" charset="0"/>
                      </a:endParaRPr>
                    </a:p>
                  </a:txBody>
                  <a:tcPr/>
                </a:tc>
                <a:tc>
                  <a:txBody>
                    <a:bodyPr/>
                    <a:lstStyle/>
                    <a:p>
                      <a:r>
                        <a:rPr lang="en-US" sz="1100" dirty="0" smtClean="0">
                          <a:latin typeface="Arial Narrow" panose="020B0606020202030204" pitchFamily="34" charset="0"/>
                        </a:rPr>
                        <a:t>Logon</a:t>
                      </a:r>
                      <a:r>
                        <a:rPr lang="en-US" sz="1100" baseline="0" dirty="0" smtClean="0">
                          <a:latin typeface="Arial Narrow" panose="020B0606020202030204" pitchFamily="34" charset="0"/>
                        </a:rPr>
                        <a:t> and logoff VDIs / VMs and perform tasks within the Blue Prism environment</a:t>
                      </a:r>
                      <a:endParaRPr lang="en-US" sz="1100" dirty="0">
                        <a:latin typeface="Arial Narrow" panose="020B0606020202030204" pitchFamily="34" charset="0"/>
                      </a:endParaRPr>
                    </a:p>
                  </a:txBody>
                  <a:tcPr/>
                </a:tc>
              </a:tr>
              <a:tr h="243839">
                <a:tc gridSpan="3">
                  <a:txBody>
                    <a:bodyPr/>
                    <a:lstStyle/>
                    <a:p>
                      <a:r>
                        <a:rPr lang="en-US" sz="1200" b="1" u="sng" dirty="0" smtClean="0">
                          <a:latin typeface="Arial Narrow" panose="020B0606020202030204" pitchFamily="34" charset="0"/>
                        </a:rPr>
                        <a:t>Interacts</a:t>
                      </a:r>
                      <a:r>
                        <a:rPr lang="en-US" sz="1200" b="1" u="sng" baseline="0" dirty="0" smtClean="0">
                          <a:latin typeface="Arial Narrow" panose="020B0606020202030204" pitchFamily="34" charset="0"/>
                        </a:rPr>
                        <a:t> </a:t>
                      </a:r>
                      <a:r>
                        <a:rPr lang="en-US" sz="1200" b="1" u="sng" dirty="0" smtClean="0">
                          <a:latin typeface="Arial Narrow" panose="020B0606020202030204" pitchFamily="34" charset="0"/>
                        </a:rPr>
                        <a:t>with</a:t>
                      </a:r>
                      <a:r>
                        <a:rPr lang="en-US" sz="1200" b="1" u="sng" baseline="0" dirty="0" smtClean="0">
                          <a:latin typeface="Arial Narrow" panose="020B0606020202030204" pitchFamily="34" charset="0"/>
                        </a:rPr>
                        <a:t> other applications/resources  </a:t>
                      </a:r>
                      <a:endParaRPr lang="en-US" sz="1200" b="1" u="sng" dirty="0">
                        <a:latin typeface="Arial Narrow" panose="020B0606020202030204" pitchFamily="34" charset="0"/>
                      </a:endParaRPr>
                    </a:p>
                  </a:txBody>
                  <a:tcPr/>
                </a:tc>
                <a:tc hMerge="1">
                  <a:txBody>
                    <a:bodyPr/>
                    <a:lstStyle/>
                    <a:p>
                      <a:endParaRPr lang="en-US"/>
                    </a:p>
                  </a:txBody>
                  <a:tcPr/>
                </a:tc>
                <a:tc hMerge="1">
                  <a:txBody>
                    <a:bodyPr/>
                    <a:lstStyle/>
                    <a:p>
                      <a:endParaRPr lang="en-US"/>
                    </a:p>
                  </a:txBody>
                  <a:tcPr/>
                </a:tc>
              </a:tr>
              <a:tr h="274320">
                <a:tc>
                  <a:txBody>
                    <a:bodyPr/>
                    <a:lstStyle/>
                    <a:p>
                      <a:r>
                        <a:rPr lang="en-US" sz="1100" dirty="0" smtClean="0">
                          <a:latin typeface="Arial Narrow" panose="020B0606020202030204" pitchFamily="34" charset="0"/>
                        </a:rPr>
                        <a:t>1 </a:t>
                      </a:r>
                      <a:endParaRPr lang="en-US" sz="1100" dirty="0">
                        <a:latin typeface="Arial Narrow" panose="020B0606020202030204" pitchFamily="34" charset="0"/>
                      </a:endParaRPr>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100" dirty="0" smtClean="0">
                          <a:latin typeface="Arial Narrow" panose="020B0606020202030204" pitchFamily="34" charset="0"/>
                        </a:rPr>
                        <a:t>Generic User ID (where applicable)</a:t>
                      </a:r>
                      <a:endParaRPr lang="en-US" sz="1100" dirty="0">
                        <a:latin typeface="Arial Narrow" panose="020B0606020202030204" pitchFamily="34" charset="0"/>
                      </a:endParaRPr>
                    </a:p>
                  </a:txBody>
                  <a:tcPr/>
                </a:tc>
                <a:tc>
                  <a:txBody>
                    <a:bodyPr/>
                    <a:lstStyle/>
                    <a:p>
                      <a:r>
                        <a:rPr lang="en-US" sz="1100" kern="1200" dirty="0" smtClean="0">
                          <a:solidFill>
                            <a:schemeClr val="dk1"/>
                          </a:solidFill>
                          <a:latin typeface="Arial Narrow" panose="020B0606020202030204" pitchFamily="34" charset="0"/>
                          <a:ea typeface="+mn-ea"/>
                          <a:cs typeface="+mn-cs"/>
                        </a:rPr>
                        <a:t>Generic ID is an alphanumeric ID that can be shared.</a:t>
                      </a:r>
                      <a:r>
                        <a:rPr lang="en-US" sz="1100" kern="1200" baseline="0" dirty="0" smtClean="0">
                          <a:solidFill>
                            <a:schemeClr val="dk1"/>
                          </a:solidFill>
                          <a:latin typeface="Arial Narrow" panose="020B0606020202030204" pitchFamily="34" charset="0"/>
                          <a:ea typeface="+mn-ea"/>
                          <a:cs typeface="+mn-cs"/>
                        </a:rPr>
                        <a:t> It is used when a task does not need to be associated to a person and supports Active Directory (AD) integration. </a:t>
                      </a:r>
                      <a:br>
                        <a:rPr lang="en-US" sz="1100" kern="1200" baseline="0" dirty="0" smtClean="0">
                          <a:solidFill>
                            <a:schemeClr val="dk1"/>
                          </a:solidFill>
                          <a:latin typeface="Arial Narrow" panose="020B0606020202030204" pitchFamily="34" charset="0"/>
                          <a:ea typeface="+mn-ea"/>
                          <a:cs typeface="+mn-cs"/>
                        </a:rPr>
                      </a:br>
                      <a:r>
                        <a:rPr lang="en-US" sz="1100" kern="1200" dirty="0" smtClean="0">
                          <a:solidFill>
                            <a:schemeClr val="dk1"/>
                          </a:solidFill>
                          <a:latin typeface="Arial Narrow" panose="020B0606020202030204" pitchFamily="34" charset="0"/>
                          <a:ea typeface="+mn-ea"/>
                          <a:cs typeface="+mn-cs"/>
                        </a:rPr>
                        <a:t>For</a:t>
                      </a:r>
                      <a:r>
                        <a:rPr lang="en-US" sz="1100" kern="1200" baseline="0" dirty="0" smtClean="0">
                          <a:solidFill>
                            <a:schemeClr val="dk1"/>
                          </a:solidFill>
                          <a:latin typeface="Arial Narrow" panose="020B0606020202030204" pitchFamily="34" charset="0"/>
                          <a:ea typeface="+mn-ea"/>
                          <a:cs typeface="+mn-cs"/>
                        </a:rPr>
                        <a:t> example: </a:t>
                      </a:r>
                    </a:p>
                    <a:p>
                      <a:r>
                        <a:rPr lang="en-US" sz="1100" kern="1200" dirty="0" smtClean="0">
                          <a:solidFill>
                            <a:schemeClr val="dk1"/>
                          </a:solidFill>
                          <a:latin typeface="Arial Narrow" panose="020B0606020202030204" pitchFamily="34" charset="0"/>
                          <a:ea typeface="+mn-ea"/>
                          <a:cs typeface="+mn-cs"/>
                        </a:rPr>
                        <a:t>1) Shared ID</a:t>
                      </a:r>
                      <a:r>
                        <a:rPr lang="en-US" sz="1100" kern="1200" baseline="0" dirty="0" smtClean="0">
                          <a:solidFill>
                            <a:schemeClr val="dk1"/>
                          </a:solidFill>
                          <a:latin typeface="Arial Narrow" panose="020B0606020202030204" pitchFamily="34" charset="0"/>
                          <a:ea typeface="+mn-ea"/>
                          <a:cs typeface="+mn-cs"/>
                        </a:rPr>
                        <a:t> for a</a:t>
                      </a:r>
                      <a:r>
                        <a:rPr lang="en-US" sz="1100" kern="1200" dirty="0" smtClean="0">
                          <a:solidFill>
                            <a:schemeClr val="dk1"/>
                          </a:solidFill>
                          <a:latin typeface="Arial Narrow" panose="020B0606020202030204" pitchFamily="34" charset="0"/>
                          <a:ea typeface="+mn-ea"/>
                          <a:cs typeface="+mn-cs"/>
                        </a:rPr>
                        <a:t>ccess</a:t>
                      </a:r>
                      <a:r>
                        <a:rPr lang="en-US" sz="1100" kern="1200" baseline="0" dirty="0" smtClean="0">
                          <a:solidFill>
                            <a:schemeClr val="dk1"/>
                          </a:solidFill>
                          <a:latin typeface="Arial Narrow" panose="020B0606020202030204" pitchFamily="34" charset="0"/>
                          <a:ea typeface="+mn-ea"/>
                          <a:cs typeface="+mn-cs"/>
                        </a:rPr>
                        <a:t> to </a:t>
                      </a:r>
                      <a:r>
                        <a:rPr lang="en-US" sz="1100" kern="1200" dirty="0" smtClean="0">
                          <a:solidFill>
                            <a:schemeClr val="dk1"/>
                          </a:solidFill>
                          <a:latin typeface="Arial Narrow" panose="020B0606020202030204" pitchFamily="34" charset="0"/>
                          <a:ea typeface="+mn-ea"/>
                          <a:cs typeface="+mn-cs"/>
                        </a:rPr>
                        <a:t>Reuters, Bloomberg (reduce</a:t>
                      </a:r>
                      <a:r>
                        <a:rPr lang="en-US" sz="1100" kern="1200" baseline="0" dirty="0" smtClean="0">
                          <a:solidFill>
                            <a:schemeClr val="dk1"/>
                          </a:solidFill>
                          <a:latin typeface="Arial Narrow" panose="020B0606020202030204" pitchFamily="34" charset="0"/>
                          <a:ea typeface="+mn-ea"/>
                          <a:cs typeface="+mn-cs"/>
                        </a:rPr>
                        <a:t>s license cost)</a:t>
                      </a:r>
                      <a:endParaRPr lang="en-US" sz="1100" kern="1200" dirty="0" smtClean="0">
                        <a:solidFill>
                          <a:schemeClr val="dk1"/>
                        </a:solidFill>
                        <a:latin typeface="Arial Narrow" panose="020B0606020202030204" pitchFamily="34" charset="0"/>
                        <a:ea typeface="+mn-ea"/>
                        <a:cs typeface="+mn-cs"/>
                      </a:endParaRPr>
                    </a:p>
                    <a:p>
                      <a:pPr lvl="0"/>
                      <a:r>
                        <a:rPr lang="en-US" sz="1100" kern="1200" dirty="0" smtClean="0">
                          <a:solidFill>
                            <a:schemeClr val="dk1"/>
                          </a:solidFill>
                          <a:latin typeface="Arial Narrow" panose="020B0606020202030204" pitchFamily="34" charset="0"/>
                          <a:ea typeface="+mn-ea"/>
                          <a:cs typeface="+mn-cs"/>
                        </a:rPr>
                        <a:t>2) E-mail (sending from a generic Inbox rather than personal)</a:t>
                      </a:r>
                    </a:p>
                  </a:txBody>
                  <a:tcPr/>
                </a:tc>
              </a:tr>
              <a:tr h="370840">
                <a:tc>
                  <a:txBody>
                    <a:bodyPr/>
                    <a:lstStyle/>
                    <a:p>
                      <a:r>
                        <a:rPr lang="en-US" sz="1100" dirty="0" smtClean="0">
                          <a:latin typeface="Arial Narrow" panose="020B0606020202030204" pitchFamily="34" charset="0"/>
                        </a:rPr>
                        <a:t>2</a:t>
                      </a:r>
                      <a:endParaRPr lang="en-US" sz="1100" dirty="0">
                        <a:latin typeface="Arial Narrow" panose="020B0606020202030204" pitchFamily="34" charset="0"/>
                      </a:endParaRPr>
                    </a:p>
                  </a:txBody>
                  <a:tcPr/>
                </a:tc>
                <a:tc>
                  <a:txBody>
                    <a:bodyPr/>
                    <a:lstStyle/>
                    <a:p>
                      <a:r>
                        <a:rPr lang="en-US" sz="1100" dirty="0" smtClean="0">
                          <a:latin typeface="Arial Narrow" panose="020B0606020202030204" pitchFamily="34" charset="0"/>
                        </a:rPr>
                        <a:t>Application specific ID (where applicable)</a:t>
                      </a:r>
                      <a:endParaRPr lang="en-US" sz="1100" dirty="0">
                        <a:latin typeface="Arial Narrow" panose="020B0606020202030204" pitchFamily="34" charset="0"/>
                      </a:endParaRPr>
                    </a:p>
                  </a:txBody>
                  <a:tcPr/>
                </a:tc>
                <a:tc>
                  <a:txBody>
                    <a:bodyPr/>
                    <a:lstStyle/>
                    <a:p>
                      <a:r>
                        <a:rPr lang="en-US" sz="1100" dirty="0" smtClean="0">
                          <a:latin typeface="Arial Narrow" panose="020B0606020202030204" pitchFamily="34" charset="0"/>
                        </a:rPr>
                        <a:t>Used for internal or external applications that provide their own  method for authorization. This will follow the standard RBC process to set up credentials in the application(s)</a:t>
                      </a:r>
                      <a:endParaRPr lang="en-US" sz="1100" dirty="0">
                        <a:latin typeface="Arial Narrow" panose="020B0606020202030204" pitchFamily="34" charset="0"/>
                      </a:endParaRPr>
                    </a:p>
                  </a:txBody>
                  <a:tcPr/>
                </a:tc>
              </a:tr>
              <a:tr h="370840">
                <a:tc>
                  <a:txBody>
                    <a:bodyPr/>
                    <a:lstStyle/>
                    <a:p>
                      <a:r>
                        <a:rPr lang="en-US" sz="1100" dirty="0" smtClean="0">
                          <a:latin typeface="Arial Narrow" panose="020B0606020202030204" pitchFamily="34" charset="0"/>
                        </a:rPr>
                        <a:t>3</a:t>
                      </a:r>
                    </a:p>
                  </a:txBody>
                  <a:tcPr/>
                </a:tc>
                <a:tc>
                  <a:txBody>
                    <a:bodyPr/>
                    <a:lstStyle/>
                    <a:p>
                      <a:r>
                        <a:rPr lang="en-US" sz="1100" dirty="0" smtClean="0">
                          <a:latin typeface="Arial Narrow" panose="020B0606020202030204" pitchFamily="34" charset="0"/>
                        </a:rPr>
                        <a:t>Virtual</a:t>
                      </a:r>
                      <a:r>
                        <a:rPr lang="en-US" sz="1100" baseline="0" dirty="0" smtClean="0">
                          <a:latin typeface="Arial Narrow" panose="020B0606020202030204" pitchFamily="34" charset="0"/>
                        </a:rPr>
                        <a:t> Workforce ID - Employee/Contractor like ID </a:t>
                      </a:r>
                      <a:br>
                        <a:rPr lang="en-US" sz="1100" baseline="0" dirty="0" smtClean="0">
                          <a:latin typeface="Arial Narrow" panose="020B0606020202030204" pitchFamily="34" charset="0"/>
                        </a:rPr>
                      </a:br>
                      <a:r>
                        <a:rPr lang="en-US" sz="1100" baseline="0" dirty="0" smtClean="0">
                          <a:latin typeface="Arial Narrow" panose="020B0606020202030204" pitchFamily="34" charset="0"/>
                        </a:rPr>
                        <a:t>(where applicable)</a:t>
                      </a:r>
                      <a:endParaRPr lang="en-US" sz="1100" dirty="0">
                        <a:latin typeface="Arial Narrow" panose="020B0606020202030204" pitchFamily="34" charset="0"/>
                      </a:endParaRPr>
                    </a:p>
                  </a:txBody>
                  <a:tcPr/>
                </a:tc>
                <a:tc>
                  <a:txBody>
                    <a:bodyPr/>
                    <a:lstStyle/>
                    <a:p>
                      <a:r>
                        <a:rPr lang="en-US" sz="1100" dirty="0" smtClean="0">
                          <a:latin typeface="Arial Narrow" panose="020B0606020202030204" pitchFamily="34" charset="0"/>
                        </a:rPr>
                        <a:t>Used to access applications</a:t>
                      </a:r>
                      <a:r>
                        <a:rPr lang="en-US" sz="1100" baseline="0" dirty="0" smtClean="0">
                          <a:latin typeface="Arial Narrow" panose="020B0606020202030204" pitchFamily="34" charset="0"/>
                        </a:rPr>
                        <a:t> such as Sales Platform, CFLA, Secure API which requires authentication or authorization from GDS or SECAF. 9-digit format.</a:t>
                      </a:r>
                      <a:endParaRPr lang="en-US" sz="1100" dirty="0">
                        <a:latin typeface="Arial Narrow" panose="020B0606020202030204" pitchFamily="34" charset="0"/>
                      </a:endParaRPr>
                    </a:p>
                  </a:txBody>
                  <a:tcPr/>
                </a:tc>
              </a:tr>
            </a:tbl>
          </a:graphicData>
        </a:graphic>
      </p:graphicFrame>
      <p:sp>
        <p:nvSpPr>
          <p:cNvPr id="6" name="Rectangle 5"/>
          <p:cNvSpPr/>
          <p:nvPr/>
        </p:nvSpPr>
        <p:spPr>
          <a:xfrm>
            <a:off x="2514600" y="4157713"/>
            <a:ext cx="5861974" cy="2209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endParaRPr lang="en-US" dirty="0">
              <a:noFill/>
            </a:endParaRPr>
          </a:p>
        </p:txBody>
      </p:sp>
      <p:sp>
        <p:nvSpPr>
          <p:cNvPr id="7" name="Rounded Rectangle 6"/>
          <p:cNvSpPr/>
          <p:nvPr/>
        </p:nvSpPr>
        <p:spPr>
          <a:xfrm>
            <a:off x="1409700" y="4929670"/>
            <a:ext cx="10287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pPr fontAlgn="base">
              <a:spcBef>
                <a:spcPct val="0"/>
              </a:spcBef>
              <a:spcAft>
                <a:spcPct val="0"/>
              </a:spcAft>
            </a:pPr>
            <a:r>
              <a:rPr lang="en-US" sz="1000" dirty="0">
                <a:solidFill>
                  <a:srgbClr val="002888"/>
                </a:solidFill>
              </a:rPr>
              <a:t>Logon/Logoff</a:t>
            </a:r>
          </a:p>
          <a:p>
            <a:pPr fontAlgn="base">
              <a:spcBef>
                <a:spcPct val="0"/>
              </a:spcBef>
              <a:spcAft>
                <a:spcPct val="0"/>
              </a:spcAft>
            </a:pPr>
            <a:r>
              <a:rPr lang="en-US" sz="1000" dirty="0">
                <a:solidFill>
                  <a:srgbClr val="002888"/>
                </a:solidFill>
              </a:rPr>
              <a:t>VDIs</a:t>
            </a:r>
          </a:p>
          <a:p>
            <a:pPr algn="ctr" fontAlgn="base">
              <a:spcBef>
                <a:spcPct val="0"/>
              </a:spcBef>
              <a:spcAft>
                <a:spcPct val="0"/>
              </a:spcAft>
            </a:pPr>
            <a:endParaRPr lang="en-US" dirty="0">
              <a:solidFill>
                <a:srgbClr val="FFFFFF"/>
              </a:solidFill>
            </a:endParaRPr>
          </a:p>
        </p:txBody>
      </p:sp>
      <p:cxnSp>
        <p:nvCxnSpPr>
          <p:cNvPr id="8" name="Straight Arrow Connector 7"/>
          <p:cNvCxnSpPr/>
          <p:nvPr/>
        </p:nvCxnSpPr>
        <p:spPr>
          <a:xfrm>
            <a:off x="609600" y="515827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844" y="4777284"/>
            <a:ext cx="1104900" cy="400110"/>
          </a:xfrm>
          <a:prstGeom prst="rect">
            <a:avLst/>
          </a:prstGeom>
          <a:noFill/>
        </p:spPr>
        <p:txBody>
          <a:bodyPr wrap="square" rtlCol="0">
            <a:spAutoFit/>
          </a:bodyPr>
          <a:lstStyle/>
          <a:p>
            <a:pPr fontAlgn="base">
              <a:spcBef>
                <a:spcPct val="0"/>
              </a:spcBef>
              <a:spcAft>
                <a:spcPct val="0"/>
              </a:spcAft>
            </a:pPr>
            <a:r>
              <a:rPr lang="en-US" sz="1000" dirty="0">
                <a:solidFill>
                  <a:srgbClr val="002888"/>
                </a:solidFill>
                <a:cs typeface="Arial" pitchFamily="34" charset="0"/>
              </a:rPr>
              <a:t>1) Interactive</a:t>
            </a:r>
            <a:br>
              <a:rPr lang="en-US" sz="1000" dirty="0">
                <a:solidFill>
                  <a:srgbClr val="002888"/>
                </a:solidFill>
                <a:cs typeface="Arial" pitchFamily="34" charset="0"/>
              </a:rPr>
            </a:br>
            <a:r>
              <a:rPr lang="en-US" sz="1000" dirty="0">
                <a:solidFill>
                  <a:srgbClr val="002888"/>
                </a:solidFill>
                <a:cs typeface="Arial" pitchFamily="34" charset="0"/>
              </a:rPr>
              <a:t>     Service ID</a:t>
            </a:r>
          </a:p>
        </p:txBody>
      </p:sp>
      <p:pic>
        <p:nvPicPr>
          <p:cNvPr id="10" name="Picture 8" descr="Image result for proces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069" y="4560109"/>
            <a:ext cx="951331" cy="1168742"/>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5257800" y="4259288"/>
            <a:ext cx="1371600" cy="528683"/>
          </a:xfrm>
          <a:prstGeom prst="ellipse">
            <a:avLst/>
          </a:prstGeom>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sz="1000" dirty="0">
                <a:solidFill>
                  <a:srgbClr val="002888"/>
                </a:solidFill>
              </a:rPr>
              <a:t>Application 1</a:t>
            </a:r>
          </a:p>
        </p:txBody>
      </p:sp>
      <p:sp>
        <p:nvSpPr>
          <p:cNvPr id="12" name="Oval 11"/>
          <p:cNvSpPr/>
          <p:nvPr/>
        </p:nvSpPr>
        <p:spPr>
          <a:xfrm>
            <a:off x="5257800" y="4953000"/>
            <a:ext cx="1371600" cy="528683"/>
          </a:xfrm>
          <a:prstGeom prst="ellipse">
            <a:avLst/>
          </a:prstGeom>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r>
              <a:rPr lang="en-US" sz="1000" dirty="0">
                <a:solidFill>
                  <a:srgbClr val="002888"/>
                </a:solidFill>
              </a:rPr>
              <a:t>Application 2</a:t>
            </a:r>
          </a:p>
        </p:txBody>
      </p:sp>
      <p:sp>
        <p:nvSpPr>
          <p:cNvPr id="13" name="Oval 12"/>
          <p:cNvSpPr/>
          <p:nvPr/>
        </p:nvSpPr>
        <p:spPr>
          <a:xfrm>
            <a:off x="5257800" y="5638800"/>
            <a:ext cx="1371600" cy="528683"/>
          </a:xfrm>
          <a:prstGeom prst="ellipse">
            <a:avLst/>
          </a:prstGeom>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spcBef>
                <a:spcPct val="0"/>
              </a:spcBef>
              <a:spcAft>
                <a:spcPct val="0"/>
              </a:spcAft>
            </a:pPr>
            <a:endParaRPr lang="en-US" sz="1000" dirty="0">
              <a:solidFill>
                <a:srgbClr val="002888"/>
              </a:solidFill>
            </a:endParaRPr>
          </a:p>
          <a:p>
            <a:pPr algn="ctr" fontAlgn="base">
              <a:spcBef>
                <a:spcPct val="0"/>
              </a:spcBef>
              <a:spcAft>
                <a:spcPct val="0"/>
              </a:spcAft>
            </a:pPr>
            <a:r>
              <a:rPr lang="en-US" sz="1000" dirty="0">
                <a:solidFill>
                  <a:srgbClr val="002888"/>
                </a:solidFill>
              </a:rPr>
              <a:t>Application 3</a:t>
            </a:r>
            <a:br>
              <a:rPr lang="en-US" sz="1000" dirty="0">
                <a:solidFill>
                  <a:srgbClr val="002888"/>
                </a:solidFill>
              </a:rPr>
            </a:br>
            <a:r>
              <a:rPr lang="en-US" sz="1000" dirty="0">
                <a:solidFill>
                  <a:srgbClr val="002888"/>
                </a:solidFill>
              </a:rPr>
              <a:t> </a:t>
            </a:r>
          </a:p>
        </p:txBody>
      </p:sp>
      <p:cxnSp>
        <p:nvCxnSpPr>
          <p:cNvPr id="14" name="Straight Arrow Connector 13"/>
          <p:cNvCxnSpPr/>
          <p:nvPr/>
        </p:nvCxnSpPr>
        <p:spPr>
          <a:xfrm flipV="1">
            <a:off x="3608400" y="4548670"/>
            <a:ext cx="1497000" cy="355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08400" y="5275075"/>
            <a:ext cx="15595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0791968">
            <a:off x="3490090" y="4576556"/>
            <a:ext cx="1376969" cy="246221"/>
          </a:xfrm>
          <a:prstGeom prst="rect">
            <a:avLst/>
          </a:prstGeom>
          <a:noFill/>
        </p:spPr>
        <p:txBody>
          <a:bodyPr wrap="square" rtlCol="0">
            <a:spAutoFit/>
          </a:bodyPr>
          <a:lstStyle/>
          <a:p>
            <a:pPr fontAlgn="base">
              <a:spcBef>
                <a:spcPct val="0"/>
              </a:spcBef>
              <a:spcAft>
                <a:spcPct val="0"/>
              </a:spcAft>
            </a:pPr>
            <a:r>
              <a:rPr lang="en-US" sz="1000" dirty="0">
                <a:solidFill>
                  <a:srgbClr val="002888"/>
                </a:solidFill>
                <a:cs typeface="Arial" pitchFamily="34" charset="0"/>
              </a:rPr>
              <a:t>1) Generic User ID</a:t>
            </a:r>
          </a:p>
        </p:txBody>
      </p:sp>
      <p:sp>
        <p:nvSpPr>
          <p:cNvPr id="17" name="TextBox 16"/>
          <p:cNvSpPr txBox="1"/>
          <p:nvPr/>
        </p:nvSpPr>
        <p:spPr>
          <a:xfrm>
            <a:off x="3545404" y="5087779"/>
            <a:ext cx="1622588" cy="246221"/>
          </a:xfrm>
          <a:prstGeom prst="rect">
            <a:avLst/>
          </a:prstGeom>
          <a:noFill/>
        </p:spPr>
        <p:txBody>
          <a:bodyPr wrap="square" rtlCol="0">
            <a:spAutoFit/>
          </a:bodyPr>
          <a:lstStyle/>
          <a:p>
            <a:pPr fontAlgn="base">
              <a:spcBef>
                <a:spcPct val="0"/>
              </a:spcBef>
              <a:spcAft>
                <a:spcPct val="0"/>
              </a:spcAft>
            </a:pPr>
            <a:r>
              <a:rPr lang="en-US" sz="1000" dirty="0">
                <a:solidFill>
                  <a:srgbClr val="002888"/>
                </a:solidFill>
                <a:cs typeface="Arial" pitchFamily="34" charset="0"/>
              </a:rPr>
              <a:t>2) Application specific ID</a:t>
            </a:r>
          </a:p>
        </p:txBody>
      </p:sp>
      <p:sp>
        <p:nvSpPr>
          <p:cNvPr id="18" name="TextBox 17"/>
          <p:cNvSpPr txBox="1"/>
          <p:nvPr/>
        </p:nvSpPr>
        <p:spPr>
          <a:xfrm rot="360583">
            <a:off x="3534199" y="5565719"/>
            <a:ext cx="1707347" cy="384721"/>
          </a:xfrm>
          <a:prstGeom prst="rect">
            <a:avLst/>
          </a:prstGeom>
          <a:noFill/>
        </p:spPr>
        <p:txBody>
          <a:bodyPr wrap="square" rtlCol="0">
            <a:spAutoFit/>
          </a:bodyPr>
          <a:lstStyle/>
          <a:p>
            <a:pPr fontAlgn="base">
              <a:spcBef>
                <a:spcPct val="0"/>
              </a:spcBef>
              <a:spcAft>
                <a:spcPct val="0"/>
              </a:spcAft>
            </a:pPr>
            <a:r>
              <a:rPr lang="en-US" sz="1000" dirty="0">
                <a:solidFill>
                  <a:srgbClr val="002888"/>
                </a:solidFill>
                <a:cs typeface="Arial" pitchFamily="34" charset="0"/>
              </a:rPr>
              <a:t>3) Virtual Workforce ID </a:t>
            </a:r>
            <a:r>
              <a:rPr lang="en-US" sz="900" dirty="0">
                <a:solidFill>
                  <a:srgbClr val="002888"/>
                </a:solidFill>
                <a:cs typeface="Arial" pitchFamily="34" charset="0"/>
              </a:rPr>
              <a:t>(‘Employee/Contractor like’)</a:t>
            </a:r>
          </a:p>
        </p:txBody>
      </p:sp>
      <p:sp>
        <p:nvSpPr>
          <p:cNvPr id="19" name="TextBox 18"/>
          <p:cNvSpPr txBox="1"/>
          <p:nvPr/>
        </p:nvSpPr>
        <p:spPr>
          <a:xfrm>
            <a:off x="2514600" y="4136177"/>
            <a:ext cx="2514600" cy="246221"/>
          </a:xfrm>
          <a:prstGeom prst="rect">
            <a:avLst/>
          </a:prstGeom>
          <a:noFill/>
        </p:spPr>
        <p:txBody>
          <a:bodyPr wrap="square" rtlCol="0">
            <a:spAutoFit/>
          </a:bodyPr>
          <a:lstStyle/>
          <a:p>
            <a:pPr fontAlgn="base">
              <a:spcBef>
                <a:spcPct val="0"/>
              </a:spcBef>
              <a:spcAft>
                <a:spcPct val="0"/>
              </a:spcAft>
            </a:pPr>
            <a:r>
              <a:rPr lang="en-US" sz="1000" b="1" u="sng" dirty="0">
                <a:solidFill>
                  <a:srgbClr val="002888"/>
                </a:solidFill>
                <a:cs typeface="Arial" pitchFamily="34" charset="0"/>
              </a:rPr>
              <a:t>Select ID Access where applicable</a:t>
            </a:r>
          </a:p>
        </p:txBody>
      </p:sp>
      <p:sp>
        <p:nvSpPr>
          <p:cNvPr id="20" name="TextBox 19"/>
          <p:cNvSpPr txBox="1"/>
          <p:nvPr/>
        </p:nvSpPr>
        <p:spPr>
          <a:xfrm>
            <a:off x="2590800" y="6078379"/>
            <a:ext cx="457200" cy="246221"/>
          </a:xfrm>
          <a:prstGeom prst="rect">
            <a:avLst/>
          </a:prstGeom>
          <a:noFill/>
        </p:spPr>
        <p:txBody>
          <a:bodyPr wrap="square" rtlCol="0">
            <a:spAutoFit/>
          </a:bodyPr>
          <a:lstStyle/>
          <a:p>
            <a:pPr fontAlgn="base">
              <a:spcBef>
                <a:spcPct val="0"/>
              </a:spcBef>
              <a:spcAft>
                <a:spcPct val="0"/>
              </a:spcAft>
            </a:pPr>
            <a:r>
              <a:rPr lang="en-US" sz="1000" dirty="0">
                <a:solidFill>
                  <a:srgbClr val="002888"/>
                </a:solidFill>
                <a:cs typeface="Arial" pitchFamily="34" charset="0"/>
              </a:rPr>
              <a:t>VDI</a:t>
            </a:r>
          </a:p>
        </p:txBody>
      </p:sp>
      <p:sp>
        <p:nvSpPr>
          <p:cNvPr id="21" name="TextBox 20"/>
          <p:cNvSpPr txBox="1"/>
          <p:nvPr/>
        </p:nvSpPr>
        <p:spPr>
          <a:xfrm>
            <a:off x="6629400" y="5703086"/>
            <a:ext cx="1600200" cy="400110"/>
          </a:xfrm>
          <a:prstGeom prst="rect">
            <a:avLst/>
          </a:prstGeom>
          <a:noFill/>
        </p:spPr>
        <p:txBody>
          <a:bodyPr wrap="square" rtlCol="0">
            <a:spAutoFit/>
          </a:bodyPr>
          <a:lstStyle/>
          <a:p>
            <a:pPr marL="171450" indent="-171450" fontAlgn="base">
              <a:spcBef>
                <a:spcPct val="0"/>
              </a:spcBef>
              <a:spcAft>
                <a:spcPct val="0"/>
              </a:spcAft>
              <a:buFont typeface="Arial" panose="020B0604020202020204" pitchFamily="34" charset="0"/>
              <a:buChar char="•"/>
            </a:pPr>
            <a:r>
              <a:rPr lang="en-US" sz="1000" dirty="0">
                <a:solidFill>
                  <a:srgbClr val="002888"/>
                </a:solidFill>
                <a:cs typeface="Arial" pitchFamily="34" charset="0"/>
              </a:rPr>
              <a:t>Require GDS or SECAF authentication</a:t>
            </a:r>
          </a:p>
        </p:txBody>
      </p:sp>
      <p:sp>
        <p:nvSpPr>
          <p:cNvPr id="22" name="TextBox 21"/>
          <p:cNvSpPr txBox="1"/>
          <p:nvPr/>
        </p:nvSpPr>
        <p:spPr>
          <a:xfrm>
            <a:off x="6618514" y="4929670"/>
            <a:ext cx="1774371" cy="707886"/>
          </a:xfrm>
          <a:prstGeom prst="rect">
            <a:avLst/>
          </a:prstGeom>
          <a:noFill/>
        </p:spPr>
        <p:txBody>
          <a:bodyPr wrap="square" rtlCol="0" anchor="ctr">
            <a:spAutoFit/>
          </a:bodyPr>
          <a:lstStyle/>
          <a:p>
            <a:pPr marL="171450" indent="-171450" fontAlgn="base">
              <a:spcBef>
                <a:spcPct val="0"/>
              </a:spcBef>
              <a:spcAft>
                <a:spcPct val="0"/>
              </a:spcAft>
              <a:buFont typeface="Arial" panose="020B0604020202020204" pitchFamily="34" charset="0"/>
              <a:buChar char="•"/>
            </a:pPr>
            <a:r>
              <a:rPr lang="en-US" sz="1000" dirty="0">
                <a:solidFill>
                  <a:srgbClr val="002888"/>
                </a:solidFill>
                <a:cs typeface="Arial" pitchFamily="34" charset="0"/>
              </a:rPr>
              <a:t>Require Application specific format (e.g. third party applications, mainframe applications)</a:t>
            </a:r>
          </a:p>
        </p:txBody>
      </p:sp>
      <p:sp>
        <p:nvSpPr>
          <p:cNvPr id="23" name="TextBox 22"/>
          <p:cNvSpPr txBox="1"/>
          <p:nvPr/>
        </p:nvSpPr>
        <p:spPr>
          <a:xfrm>
            <a:off x="6629400" y="4313888"/>
            <a:ext cx="1774371" cy="246221"/>
          </a:xfrm>
          <a:prstGeom prst="rect">
            <a:avLst/>
          </a:prstGeom>
          <a:noFill/>
        </p:spPr>
        <p:txBody>
          <a:bodyPr wrap="square" rtlCol="0">
            <a:spAutoFit/>
          </a:bodyPr>
          <a:lstStyle/>
          <a:p>
            <a:pPr marL="171450" indent="-171450" fontAlgn="base">
              <a:spcBef>
                <a:spcPct val="0"/>
              </a:spcBef>
              <a:spcAft>
                <a:spcPct val="0"/>
              </a:spcAft>
              <a:buFont typeface="Arial" panose="020B0604020202020204" pitchFamily="34" charset="0"/>
              <a:buChar char="•"/>
            </a:pPr>
            <a:r>
              <a:rPr lang="en-US" sz="1000" dirty="0">
                <a:solidFill>
                  <a:srgbClr val="002888"/>
                </a:solidFill>
                <a:cs typeface="Arial" pitchFamily="34" charset="0"/>
              </a:rPr>
              <a:t>Require a shared ID</a:t>
            </a:r>
          </a:p>
        </p:txBody>
      </p:sp>
      <p:cxnSp>
        <p:nvCxnSpPr>
          <p:cNvPr id="24" name="Straight Arrow Connector 23"/>
          <p:cNvCxnSpPr/>
          <p:nvPr/>
        </p:nvCxnSpPr>
        <p:spPr>
          <a:xfrm rot="21342335">
            <a:off x="3577305" y="5626327"/>
            <a:ext cx="1596654" cy="28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p:cNvCxnSpPr>
          <p:nvPr/>
        </p:nvCxnSpPr>
        <p:spPr>
          <a:xfrm>
            <a:off x="2438400" y="515827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6700" y="36245"/>
            <a:ext cx="79629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br>
              <a:rPr lang="en-US" sz="2000" b="1" dirty="0">
                <a:solidFill>
                  <a:srgbClr val="002888"/>
                </a:solidFill>
                <a:cs typeface="Arial" pitchFamily="34" charset="0"/>
              </a:rPr>
            </a:br>
            <a:r>
              <a:rPr lang="en-US" sz="2000" dirty="0">
                <a:solidFill>
                  <a:srgbClr val="002888"/>
                </a:solidFill>
                <a:cs typeface="Arial" pitchFamily="34" charset="0"/>
              </a:rPr>
              <a:t>c) Robotic IDs</a:t>
            </a:r>
          </a:p>
        </p:txBody>
      </p:sp>
      <p:sp>
        <p:nvSpPr>
          <p:cNvPr id="27" name="TextBox 26"/>
          <p:cNvSpPr txBox="1"/>
          <p:nvPr/>
        </p:nvSpPr>
        <p:spPr>
          <a:xfrm>
            <a:off x="2690492" y="5562081"/>
            <a:ext cx="878404" cy="246221"/>
          </a:xfrm>
          <a:prstGeom prst="rect">
            <a:avLst/>
          </a:prstGeom>
          <a:noFill/>
        </p:spPr>
        <p:txBody>
          <a:bodyPr wrap="square" rtlCol="0">
            <a:spAutoFit/>
          </a:bodyPr>
          <a:lstStyle/>
          <a:p>
            <a:pPr fontAlgn="base">
              <a:spcBef>
                <a:spcPct val="0"/>
              </a:spcBef>
              <a:spcAft>
                <a:spcPct val="0"/>
              </a:spcAft>
            </a:pPr>
            <a:r>
              <a:rPr lang="en-CA" sz="1000" dirty="0">
                <a:solidFill>
                  <a:srgbClr val="002888"/>
                </a:solidFill>
                <a:cs typeface="Arial" pitchFamily="34" charset="0"/>
              </a:rPr>
              <a:t>Automation</a:t>
            </a:r>
            <a:endParaRPr lang="en-US" sz="1000" dirty="0">
              <a:solidFill>
                <a:srgbClr val="002888"/>
              </a:solidFill>
              <a:cs typeface="Arial" pitchFamily="34" charset="0"/>
            </a:endParaRPr>
          </a:p>
        </p:txBody>
      </p:sp>
    </p:spTree>
    <p:extLst>
      <p:ext uri="{BB962C8B-B14F-4D97-AF65-F5344CB8AC3E}">
        <p14:creationId xmlns:p14="http://schemas.microsoft.com/office/powerpoint/2010/main" val="2751699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4" y="152407"/>
            <a:ext cx="7542212" cy="388937"/>
          </a:xfrm>
        </p:spPr>
        <p:txBody>
          <a:bodyPr/>
          <a:lstStyle/>
          <a:p>
            <a:pPr algn="l"/>
            <a:r>
              <a:rPr lang="en-US" b="1" dirty="0"/>
              <a:t>Agenda</a:t>
            </a:r>
            <a:r>
              <a:rPr lang="en-US" sz="2800" b="1" dirty="0"/>
              <a:t>:</a:t>
            </a:r>
          </a:p>
        </p:txBody>
      </p:sp>
      <p:graphicFrame>
        <p:nvGraphicFramePr>
          <p:cNvPr id="5" name="Table 4"/>
          <p:cNvGraphicFramePr>
            <a:graphicFrameLocks noGrp="1"/>
          </p:cNvGraphicFramePr>
          <p:nvPr>
            <p:extLst>
              <p:ext uri="{D42A27DB-BD31-4B8C-83A1-F6EECF244321}">
                <p14:modId xmlns:p14="http://schemas.microsoft.com/office/powerpoint/2010/main" val="3277225266"/>
              </p:ext>
            </p:extLst>
          </p:nvPr>
        </p:nvGraphicFramePr>
        <p:xfrm>
          <a:off x="134257" y="838200"/>
          <a:ext cx="8806543" cy="4498848"/>
        </p:xfrm>
        <a:graphic>
          <a:graphicData uri="http://schemas.openxmlformats.org/drawingml/2006/table">
            <a:tbl>
              <a:tblPr firstRow="1" bandRow="1">
                <a:tableStyleId>{5C22544A-7EE6-4342-B048-85BDC9FD1C3A}</a:tableStyleId>
              </a:tblPr>
              <a:tblGrid>
                <a:gridCol w="703943"/>
                <a:gridCol w="4724400"/>
                <a:gridCol w="3378200"/>
              </a:tblGrid>
              <a:tr h="213312">
                <a:tc>
                  <a:txBody>
                    <a:bodyPr/>
                    <a:lstStyle/>
                    <a:p>
                      <a:pPr marL="0" indent="0">
                        <a:buFontTx/>
                        <a:buNone/>
                      </a:pPr>
                      <a:r>
                        <a:rPr lang="en-CA" sz="1600" b="1" kern="1200" dirty="0" smtClean="0">
                          <a:solidFill>
                            <a:schemeClr val="lt1"/>
                          </a:solidFill>
                          <a:latin typeface="+mn-lt"/>
                          <a:ea typeface="+mn-ea"/>
                          <a:cs typeface="+mn-cs"/>
                        </a:rPr>
                        <a:t>Slide</a:t>
                      </a:r>
                      <a:endParaRPr lang="en-US" sz="1600" b="1" kern="1200" dirty="0">
                        <a:solidFill>
                          <a:schemeClr val="lt1"/>
                        </a:solidFill>
                        <a:latin typeface="+mn-lt"/>
                        <a:ea typeface="+mn-ea"/>
                        <a:cs typeface="+mn-cs"/>
                      </a:endParaRPr>
                    </a:p>
                  </a:txBody>
                  <a:tcPr marT="9144" marB="9144"/>
                </a:tc>
                <a:tc>
                  <a:txBody>
                    <a:bodyPr/>
                    <a:lstStyle/>
                    <a:p>
                      <a:pPr marL="0" indent="0">
                        <a:buFontTx/>
                        <a:buNone/>
                      </a:pPr>
                      <a:r>
                        <a:rPr lang="en-US" sz="1600" dirty="0" smtClean="0"/>
                        <a:t>Topic</a:t>
                      </a:r>
                      <a:endParaRPr lang="en-US" sz="1600" dirty="0"/>
                    </a:p>
                  </a:txBody>
                  <a:tcPr marT="9144" marB="9144"/>
                </a:tc>
                <a:tc>
                  <a:txBody>
                    <a:bodyPr/>
                    <a:lstStyle/>
                    <a:p>
                      <a:pPr marL="0" indent="0">
                        <a:buFontTx/>
                        <a:buNone/>
                      </a:pPr>
                      <a:r>
                        <a:rPr lang="en-US" sz="1600" dirty="0" smtClean="0"/>
                        <a:t>Presenter </a:t>
                      </a:r>
                      <a:endParaRPr lang="en-US" sz="1600" dirty="0"/>
                    </a:p>
                  </a:txBody>
                  <a:tcPr marT="9144" marB="9144"/>
                </a:tc>
              </a:tr>
              <a:tr h="1716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400" kern="1200" dirty="0" smtClean="0">
                          <a:solidFill>
                            <a:schemeClr val="tx1"/>
                          </a:solidFill>
                          <a:latin typeface="+mn-lt"/>
                          <a:ea typeface="+mn-ea"/>
                          <a:cs typeface="+mn-cs"/>
                        </a:rPr>
                        <a:t>3</a:t>
                      </a:r>
                    </a:p>
                  </a:txBody>
                  <a:tcPr marT="18288" marB="18288"/>
                </a:tc>
                <a:tc>
                  <a:txBody>
                    <a:bodyPr/>
                    <a:lstStyle/>
                    <a:p>
                      <a:pPr fontAlgn="base">
                        <a:spcBef>
                          <a:spcPct val="0"/>
                        </a:spcBef>
                        <a:spcAft>
                          <a:spcPct val="0"/>
                        </a:spcAft>
                      </a:pPr>
                      <a:r>
                        <a:rPr lang="en-US" sz="1400" kern="1200" dirty="0" smtClean="0">
                          <a:solidFill>
                            <a:schemeClr val="tx1"/>
                          </a:solidFill>
                          <a:latin typeface="+mn-lt"/>
                          <a:ea typeface="+mn-ea"/>
                          <a:cs typeface="+mn-cs"/>
                        </a:rPr>
                        <a:t>Accomplishments</a:t>
                      </a:r>
                    </a:p>
                  </a:txBody>
                  <a:tcPr marT="18288" marB="18288"/>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Leah</a:t>
                      </a:r>
                      <a:r>
                        <a:rPr lang="en-US" sz="1400" kern="1200" baseline="0" dirty="0" smtClean="0">
                          <a:solidFill>
                            <a:schemeClr val="tx1"/>
                          </a:solidFill>
                          <a:latin typeface="+mn-lt"/>
                          <a:ea typeface="+mn-ea"/>
                          <a:cs typeface="+mn-cs"/>
                        </a:rPr>
                        <a:t> White</a:t>
                      </a:r>
                      <a:endParaRPr lang="en-US" sz="1400" kern="1200" dirty="0" smtClean="0">
                        <a:solidFill>
                          <a:schemeClr val="tx1"/>
                        </a:solidFill>
                        <a:latin typeface="+mn-lt"/>
                        <a:ea typeface="+mn-ea"/>
                        <a:cs typeface="+mn-cs"/>
                      </a:endParaRPr>
                    </a:p>
                  </a:txBody>
                  <a:tcPr marT="18288" marB="18288"/>
                </a:tc>
              </a:tr>
              <a:tr h="1737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400" kern="1200" dirty="0" smtClean="0">
                          <a:solidFill>
                            <a:schemeClr val="tx1"/>
                          </a:solidFill>
                          <a:latin typeface="+mn-lt"/>
                          <a:ea typeface="+mn-ea"/>
                          <a:cs typeface="+mn-cs"/>
                        </a:rPr>
                        <a:t>4-6</a:t>
                      </a:r>
                    </a:p>
                  </a:txBody>
                  <a:tcPr marT="18288" marB="18288"/>
                </a:tc>
                <a:tc>
                  <a:txBody>
                    <a:bodyPr/>
                    <a:lstStyle/>
                    <a:p>
                      <a:pPr marL="0" marR="0" lvl="0" indent="0" algn="l" defTabSz="913096" rtl="0" eaLnBrk="1" fontAlgn="base" latinLnBrk="0" hangingPunct="1">
                        <a:lnSpc>
                          <a:spcPct val="100000"/>
                        </a:lnSpc>
                        <a:spcBef>
                          <a:spcPct val="0"/>
                        </a:spcBef>
                        <a:spcAft>
                          <a:spcPct val="0"/>
                        </a:spcAft>
                        <a:buClrTx/>
                        <a:buSzTx/>
                        <a:buFontTx/>
                        <a:buNone/>
                        <a:tabLst/>
                        <a:defRPr/>
                      </a:pPr>
                      <a:r>
                        <a:rPr lang="en-US" sz="1400" kern="1200" dirty="0" smtClean="0">
                          <a:solidFill>
                            <a:schemeClr val="tx1"/>
                          </a:solidFill>
                          <a:latin typeface="+mn-lt"/>
                          <a:ea typeface="+mn-ea"/>
                          <a:cs typeface="+mn-cs"/>
                        </a:rPr>
                        <a:t>GPO Definition &amp; </a:t>
                      </a:r>
                      <a:r>
                        <a:rPr lang="en-US" sz="1400" kern="1200" dirty="0" smtClean="0">
                          <a:solidFill>
                            <a:schemeClr val="dk1"/>
                          </a:solidFill>
                          <a:latin typeface="+mn-lt"/>
                          <a:ea typeface="+mn-ea"/>
                          <a:cs typeface="+mn-cs"/>
                        </a:rPr>
                        <a:t>GPO Exemption and Suppression</a:t>
                      </a:r>
                      <a:endParaRPr lang="en-US" altLang="en-US" sz="1400" dirty="0" smtClean="0"/>
                    </a:p>
                  </a:txBody>
                  <a:tcPr marT="18288" marB="18288"/>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Rob Hough</a:t>
                      </a:r>
                    </a:p>
                  </a:txBody>
                  <a:tcPr marT="18288" marB="18288"/>
                </a:tc>
              </a:tr>
              <a:tr h="1716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400" kern="1200" dirty="0" smtClean="0">
                          <a:solidFill>
                            <a:schemeClr val="tx1"/>
                          </a:solidFill>
                          <a:latin typeface="+mn-lt"/>
                          <a:ea typeface="+mn-ea"/>
                          <a:cs typeface="+mn-cs"/>
                        </a:rPr>
                        <a:t>7-8</a:t>
                      </a:r>
                    </a:p>
                  </a:txBody>
                  <a:tcPr marT="18288" marB="18288"/>
                </a:tc>
                <a:tc>
                  <a:txBody>
                    <a:bodyPr/>
                    <a:lstStyle/>
                    <a:p>
                      <a:pPr marL="0" marR="0" lvl="0" indent="0" algn="l" defTabSz="913096"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AD Lookup Utility</a:t>
                      </a:r>
                    </a:p>
                  </a:txBody>
                  <a:tcPr marT="18288" marB="18288"/>
                </a:tc>
                <a:tc>
                  <a:txBody>
                    <a:bodyPr/>
                    <a:lstStyle/>
                    <a:p>
                      <a:r>
                        <a:rPr lang="en-US" sz="1400" kern="1200" dirty="0" smtClean="0">
                          <a:solidFill>
                            <a:schemeClr val="tx1"/>
                          </a:solidFill>
                          <a:latin typeface="+mn-lt"/>
                          <a:ea typeface="+mn-ea"/>
                          <a:cs typeface="+mn-cs"/>
                        </a:rPr>
                        <a:t>Margaret Lee</a:t>
                      </a:r>
                      <a:endParaRPr lang="en-US" sz="1400" kern="1200" dirty="0">
                        <a:solidFill>
                          <a:schemeClr val="tx1"/>
                        </a:solidFill>
                        <a:latin typeface="+mn-lt"/>
                        <a:ea typeface="+mn-ea"/>
                        <a:cs typeface="+mn-cs"/>
                      </a:endParaRPr>
                    </a:p>
                  </a:txBody>
                  <a:tcPr marT="18288" marB="18288"/>
                </a:tc>
              </a:tr>
              <a:tr h="1716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CA" sz="1400" kern="1200" dirty="0" smtClean="0">
                          <a:solidFill>
                            <a:schemeClr val="tx1"/>
                          </a:solidFill>
                          <a:latin typeface="+mn-lt"/>
                          <a:ea typeface="+mn-ea"/>
                          <a:cs typeface="+mn-cs"/>
                        </a:rPr>
                        <a:t>9</a:t>
                      </a:r>
                    </a:p>
                  </a:txBody>
                  <a:tcPr marT="18288" marB="18288"/>
                </a:tc>
                <a:tc>
                  <a:txBody>
                    <a:bodyPr/>
                    <a:lstStyle/>
                    <a:p>
                      <a:pPr marL="0" marR="0" lvl="0" indent="0" algn="l" defTabSz="913096" rtl="0" eaLnBrk="1" fontAlgn="base" latinLnBrk="0" hangingPunct="1">
                        <a:lnSpc>
                          <a:spcPct val="100000"/>
                        </a:lnSpc>
                        <a:spcBef>
                          <a:spcPct val="0"/>
                        </a:spcBef>
                        <a:spcAft>
                          <a:spcPct val="0"/>
                        </a:spcAft>
                        <a:buClrTx/>
                        <a:buSzTx/>
                        <a:buFontTx/>
                        <a:buNone/>
                        <a:tabLst/>
                        <a:defRPr/>
                      </a:pPr>
                      <a:r>
                        <a:rPr lang="en-US" sz="1400" kern="1200" dirty="0" smtClean="0">
                          <a:solidFill>
                            <a:schemeClr val="dk1"/>
                          </a:solidFill>
                          <a:latin typeface="+mn-lt"/>
                          <a:ea typeface="+mn-ea"/>
                          <a:cs typeface="+mn-cs"/>
                        </a:rPr>
                        <a:t>Enabling DevOps</a:t>
                      </a:r>
                      <a:r>
                        <a:rPr lang="en-US" sz="1400" kern="1200" baseline="0" dirty="0" smtClean="0">
                          <a:solidFill>
                            <a:schemeClr val="dk1"/>
                          </a:solidFill>
                          <a:latin typeface="+mn-lt"/>
                          <a:ea typeface="+mn-ea"/>
                          <a:cs typeface="+mn-cs"/>
                        </a:rPr>
                        <a:t> for Blue Prism</a:t>
                      </a:r>
                      <a:endParaRPr lang="en-US" sz="1400" kern="1200" dirty="0" smtClean="0">
                        <a:solidFill>
                          <a:schemeClr val="dk1"/>
                        </a:solidFill>
                        <a:latin typeface="+mn-lt"/>
                        <a:ea typeface="+mn-ea"/>
                        <a:cs typeface="+mn-cs"/>
                      </a:endParaRPr>
                    </a:p>
                  </a:txBody>
                  <a:tcPr marT="18288" marB="18288"/>
                </a:tc>
                <a:tc>
                  <a:txBody>
                    <a:bodyPr/>
                    <a:lstStyle/>
                    <a:p>
                      <a:pPr marL="0" marR="0" lvl="0" indent="0" algn="l" defTabSz="913096"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Eric Rumfels</a:t>
                      </a:r>
                    </a:p>
                  </a:txBody>
                  <a:tcPr marT="18288" marB="18288"/>
                </a:tc>
              </a:tr>
              <a:tr h="17165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strike="noStrike" kern="1200" dirty="0" smtClean="0">
                          <a:solidFill>
                            <a:schemeClr val="tx1"/>
                          </a:solidFill>
                          <a:latin typeface="+mn-lt"/>
                          <a:ea typeface="+mn-ea"/>
                          <a:cs typeface="+mn-cs"/>
                        </a:rPr>
                        <a:t>10</a:t>
                      </a:r>
                      <a:endParaRPr lang="en-US" sz="1400" strike="noStrike" kern="1200" dirty="0">
                        <a:solidFill>
                          <a:schemeClr val="tx1"/>
                        </a:solidFill>
                        <a:latin typeface="+mn-lt"/>
                        <a:ea typeface="+mn-ea"/>
                        <a:cs typeface="+mn-cs"/>
                      </a:endParaRPr>
                    </a:p>
                  </a:txBody>
                  <a:tcPr marT="18288" marB="18288"/>
                </a:tc>
                <a:tc>
                  <a:txBody>
                    <a:bodyPr/>
                    <a:lstStyle/>
                    <a:p>
                      <a:pPr marL="0" marR="0" lvl="0" indent="0" algn="l" defTabSz="913096"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tx1"/>
                          </a:solidFill>
                          <a:latin typeface="+mn-lt"/>
                          <a:ea typeface="+mn-ea"/>
                          <a:cs typeface="+mn-cs"/>
                        </a:rPr>
                        <a:t>Nutanix</a:t>
                      </a:r>
                      <a:r>
                        <a:rPr lang="en-US" sz="1400" kern="1200" dirty="0" smtClean="0">
                          <a:solidFill>
                            <a:schemeClr val="tx1"/>
                          </a:solidFill>
                          <a:latin typeface="+mn-lt"/>
                          <a:ea typeface="+mn-ea"/>
                          <a:cs typeface="+mn-cs"/>
                        </a:rPr>
                        <a:t> Wave 1 Migration Tasks</a:t>
                      </a:r>
                    </a:p>
                  </a:txBody>
                  <a:tcPr marT="18288" marB="18288"/>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Rob Hough</a:t>
                      </a:r>
                    </a:p>
                  </a:txBody>
                  <a:tcPr marT="18288" marB="18288"/>
                </a:tc>
              </a:tr>
              <a:tr h="241760">
                <a:tc>
                  <a:txBody>
                    <a:bodyPr/>
                    <a:lstStyle/>
                    <a:p>
                      <a:pPr marL="0" indent="0" algn="r">
                        <a:buFontTx/>
                        <a:buNone/>
                      </a:pPr>
                      <a:r>
                        <a:rPr lang="en-US" sz="1400" kern="1200" dirty="0" smtClean="0">
                          <a:solidFill>
                            <a:schemeClr val="tx1"/>
                          </a:solidFill>
                          <a:latin typeface="+mn-lt"/>
                          <a:ea typeface="+mn-ea"/>
                          <a:cs typeface="+mn-cs"/>
                        </a:rPr>
                        <a:t>11</a:t>
                      </a:r>
                      <a:endParaRPr lang="en-US" sz="1400" kern="1200" dirty="0">
                        <a:solidFill>
                          <a:schemeClr val="tx1"/>
                        </a:solidFill>
                        <a:latin typeface="+mn-lt"/>
                        <a:ea typeface="+mn-ea"/>
                        <a:cs typeface="+mn-cs"/>
                      </a:endParaRPr>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Open Discussion</a:t>
                      </a:r>
                    </a:p>
                  </a:txBody>
                  <a:tcPr marT="9144" marB="9144"/>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CA" sz="1400" kern="1200" dirty="0" smtClean="0">
                          <a:solidFill>
                            <a:schemeClr val="tx1"/>
                          </a:solidFill>
                          <a:latin typeface="+mn-lt"/>
                          <a:ea typeface="+mn-ea"/>
                          <a:cs typeface="+mn-cs"/>
                        </a:rPr>
                        <a:t>All</a:t>
                      </a:r>
                      <a:endParaRPr lang="en-US" sz="1400" kern="1200" dirty="0" smtClean="0">
                        <a:solidFill>
                          <a:schemeClr val="tx1"/>
                        </a:solidFill>
                        <a:latin typeface="+mn-lt"/>
                        <a:ea typeface="+mn-ea"/>
                        <a:cs typeface="+mn-cs"/>
                      </a:endParaRPr>
                    </a:p>
                  </a:txBody>
                  <a:tcPr marT="9144" marB="9144"/>
                </a:tc>
              </a:tr>
              <a:tr h="985530">
                <a:tc>
                  <a:txBody>
                    <a:bodyPr/>
                    <a:lstStyle/>
                    <a:p>
                      <a:pPr marL="0" indent="0" algn="r">
                        <a:buFontTx/>
                        <a:buNone/>
                      </a:pPr>
                      <a:r>
                        <a:rPr lang="en-US" sz="1400" kern="1200" dirty="0" smtClean="0">
                          <a:solidFill>
                            <a:schemeClr val="tx1"/>
                          </a:solidFill>
                          <a:latin typeface="+mn-lt"/>
                          <a:ea typeface="+mn-ea"/>
                          <a:cs typeface="+mn-cs"/>
                        </a:rPr>
                        <a:t>12</a:t>
                      </a:r>
                      <a:endParaRPr lang="en-US" sz="1400" kern="1200" dirty="0">
                        <a:solidFill>
                          <a:schemeClr val="tx1"/>
                        </a:solidFill>
                        <a:latin typeface="+mn-lt"/>
                        <a:ea typeface="+mn-ea"/>
                        <a:cs typeface="+mn-cs"/>
                      </a:endParaRPr>
                    </a:p>
                  </a:txBody>
                  <a:tcPr/>
                </a:tc>
                <a:tc>
                  <a:txBody>
                    <a:bodyPr/>
                    <a:lstStyle/>
                    <a:p>
                      <a:pPr marL="0" indent="0">
                        <a:buFontTx/>
                        <a:buNone/>
                      </a:pPr>
                      <a:r>
                        <a:rPr lang="en-US" sz="1200" dirty="0" smtClean="0"/>
                        <a:t>Appendices are</a:t>
                      </a:r>
                      <a:r>
                        <a:rPr lang="en-US" sz="1200" baseline="0" dirty="0" smtClean="0"/>
                        <a:t> </a:t>
                      </a:r>
                      <a:r>
                        <a:rPr lang="en-US" sz="1200" dirty="0" smtClean="0"/>
                        <a:t>posted on the Connect Site</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NGO Journey</a:t>
                      </a:r>
                      <a:r>
                        <a:rPr lang="en-CA" sz="1100" baseline="0" dirty="0" smtClean="0">
                          <a:solidFill>
                            <a:schemeClr val="tx1"/>
                          </a:solidFill>
                        </a:rPr>
                        <a:t> at RBC - Technology</a:t>
                      </a:r>
                      <a:endParaRPr lang="en-CA" sz="1100" dirty="0" smtClean="0">
                        <a:solidFill>
                          <a:schemeClr val="tx1"/>
                        </a:solidFill>
                      </a:endParaRP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NGO Roles &amp; Responsibilities</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Robotic IDs</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Application / Release Management Information </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GitHub Repository</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2018 Outcomes</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2017 Outcomes</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kern="1200" dirty="0" smtClean="0">
                          <a:solidFill>
                            <a:schemeClr val="tx1"/>
                          </a:solidFill>
                          <a:latin typeface="+mn-lt"/>
                          <a:ea typeface="+mn-ea"/>
                          <a:cs typeface="+mn-cs"/>
                        </a:rPr>
                        <a:t>Product Versions</a:t>
                      </a:r>
                    </a:p>
                    <a:p>
                      <a:pPr marL="342900" marR="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CA" sz="1100" dirty="0" smtClean="0">
                          <a:solidFill>
                            <a:schemeClr val="tx1"/>
                          </a:solidFill>
                        </a:rPr>
                        <a:t>EY presentations </a:t>
                      </a:r>
                    </a:p>
                    <a:p>
                      <a:pPr marL="456546" marR="0" lvl="1" indent="0" algn="l" defTabSz="914400" rtl="0" eaLnBrk="1" fontAlgn="auto" latinLnBrk="0" hangingPunct="1">
                        <a:lnSpc>
                          <a:spcPct val="100000"/>
                        </a:lnSpc>
                        <a:spcBef>
                          <a:spcPts val="0"/>
                        </a:spcBef>
                        <a:spcAft>
                          <a:spcPts val="0"/>
                        </a:spcAft>
                        <a:buClrTx/>
                        <a:buSzTx/>
                        <a:buFontTx/>
                        <a:buNone/>
                        <a:tabLst/>
                        <a:defRPr/>
                      </a:pPr>
                      <a:r>
                        <a:rPr lang="en-CA" sz="1100" dirty="0" smtClean="0">
                          <a:solidFill>
                            <a:schemeClr val="tx1"/>
                          </a:solidFill>
                        </a:rPr>
                        <a:t>RPA Best Practices, Pitfalls and things to avoid</a:t>
                      </a:r>
                    </a:p>
                    <a:p>
                      <a:pPr marL="456546" marR="0" lvl="1" indent="0" algn="l" defTabSz="914400" rtl="0" eaLnBrk="1" fontAlgn="auto" latinLnBrk="0" hangingPunct="1">
                        <a:lnSpc>
                          <a:spcPct val="100000"/>
                        </a:lnSpc>
                        <a:spcBef>
                          <a:spcPts val="0"/>
                        </a:spcBef>
                        <a:spcAft>
                          <a:spcPts val="0"/>
                        </a:spcAft>
                        <a:buClrTx/>
                        <a:buSzTx/>
                        <a:buFontTx/>
                        <a:buNone/>
                        <a:tabLst/>
                        <a:defRPr/>
                      </a:pPr>
                      <a:r>
                        <a:rPr lang="en-CA" sz="1100" dirty="0" smtClean="0">
                          <a:solidFill>
                            <a:schemeClr val="tx1"/>
                          </a:solidFill>
                        </a:rPr>
                        <a:t>Blue Prism Development Best Practices </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endParaRPr lang="en-CA" sz="1100" dirty="0" smtClean="0">
                        <a:solidFill>
                          <a:schemeClr val="tx1"/>
                        </a:solidFill>
                      </a:endParaRP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GPO matrix  </a:t>
                      </a: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Pega Free Training</a:t>
                      </a: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Unattended RPA Status</a:t>
                      </a: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RPA/RDA Technology Lessons Learned &amp; Best Practices</a:t>
                      </a: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RPA/RDA Technology Issues</a:t>
                      </a: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Known Interim Solutions</a:t>
                      </a:r>
                    </a:p>
                    <a:p>
                      <a:pPr marL="342900" marR="0" indent="-342900" algn="l" defTabSz="914400" rtl="0" eaLnBrk="1" fontAlgn="auto" latinLnBrk="0" hangingPunct="1">
                        <a:lnSpc>
                          <a:spcPct val="100000"/>
                        </a:lnSpc>
                        <a:spcBef>
                          <a:spcPts val="0"/>
                        </a:spcBef>
                        <a:spcAft>
                          <a:spcPts val="0"/>
                        </a:spcAft>
                        <a:buClrTx/>
                        <a:buSzTx/>
                        <a:buFont typeface="+mj-lt"/>
                        <a:buAutoNum type="alphaLcParenR" startAt="10"/>
                        <a:tabLst/>
                        <a:defRPr/>
                      </a:pPr>
                      <a:r>
                        <a:rPr lang="en-CA" sz="1100" dirty="0" smtClean="0">
                          <a:solidFill>
                            <a:schemeClr val="tx1"/>
                          </a:solidFill>
                        </a:rPr>
                        <a:t>Exchange</a:t>
                      </a:r>
                      <a:r>
                        <a:rPr lang="en-CA" sz="1100" baseline="0" dirty="0" smtClean="0">
                          <a:solidFill>
                            <a:schemeClr val="tx1"/>
                          </a:solidFill>
                        </a:rPr>
                        <a:t> Web Services</a:t>
                      </a:r>
                    </a:p>
                    <a:p>
                      <a:pPr marL="346075" indent="-346075">
                        <a:buFont typeface="+mj-lt"/>
                        <a:buAutoNum type="alphaLcParenR" startAt="10"/>
                      </a:pPr>
                      <a:r>
                        <a:rPr lang="en-CA" sz="1100" baseline="0" dirty="0" smtClean="0">
                          <a:solidFill>
                            <a:schemeClr val="tx1"/>
                          </a:solidFill>
                        </a:rPr>
                        <a:t>Robotic Process Automation Developer Mandates</a:t>
                      </a:r>
                    </a:p>
                    <a:p>
                      <a:pPr marL="346075" indent="-346075">
                        <a:buFont typeface="+mj-lt"/>
                        <a:buAutoNum type="alphaLcParenR" startAt="10"/>
                      </a:pPr>
                      <a:r>
                        <a:rPr lang="en-US" sz="1100" dirty="0" smtClean="0"/>
                        <a:t>Blue Prism Retrospective Key Learnings </a:t>
                      </a:r>
                    </a:p>
                    <a:p>
                      <a:pPr marL="346075" indent="-346075">
                        <a:buFont typeface="+mj-lt"/>
                        <a:buAutoNum type="alphaLcParenR" startAt="10"/>
                      </a:pPr>
                      <a:r>
                        <a:rPr lang="en-US" sz="1100" dirty="0" err="1" smtClean="0"/>
                        <a:t>Nutanix</a:t>
                      </a:r>
                      <a:r>
                        <a:rPr lang="en-US" sz="1100" dirty="0" smtClean="0"/>
                        <a:t> Update</a:t>
                      </a:r>
                    </a:p>
                    <a:p>
                      <a:pPr marL="346075" indent="-346075">
                        <a:buFont typeface="+mj-lt"/>
                        <a:buAutoNum type="alphaLcParenR" startAt="10"/>
                      </a:pPr>
                      <a:r>
                        <a:rPr lang="en-US" sz="1100" kern="1200" dirty="0" smtClean="0">
                          <a:solidFill>
                            <a:schemeClr val="tx1"/>
                          </a:solidFill>
                          <a:latin typeface="+mn-lt"/>
                          <a:ea typeface="+mn-ea"/>
                          <a:cs typeface="+mn-cs"/>
                        </a:rPr>
                        <a:t>Change Management Items to Note</a:t>
                      </a:r>
                      <a:endParaRPr lang="en-US" alt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bl>
          </a:graphicData>
        </a:graphic>
      </p:graphicFrame>
    </p:spTree>
    <p:extLst>
      <p:ext uri="{BB962C8B-B14F-4D97-AF65-F5344CB8AC3E}">
        <p14:creationId xmlns:p14="http://schemas.microsoft.com/office/powerpoint/2010/main" val="3653114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4" y="144479"/>
            <a:ext cx="8153396" cy="541321"/>
          </a:xfrm>
        </p:spPr>
        <p:txBody>
          <a:bodyPr/>
          <a:lstStyle/>
          <a:p>
            <a:r>
              <a:rPr lang="en-US" b="1" dirty="0"/>
              <a:t>Next Generation Optimization (NGO) – Technology Practice Center</a:t>
            </a:r>
            <a:br>
              <a:rPr lang="en-US" b="1" dirty="0"/>
            </a:br>
            <a:r>
              <a:rPr lang="en-US" dirty="0" smtClean="0"/>
              <a:t>c) Attributes </a:t>
            </a:r>
            <a:r>
              <a:rPr lang="en-US" dirty="0"/>
              <a:t>for Virtual Workforce ID </a:t>
            </a:r>
            <a:r>
              <a:rPr lang="en-US" dirty="0" smtClean="0"/>
              <a:t>(Contractor-Like </a:t>
            </a:r>
            <a:r>
              <a:rPr lang="en-US" dirty="0"/>
              <a:t>ID) for Canada</a:t>
            </a:r>
          </a:p>
        </p:txBody>
      </p:sp>
      <p:graphicFrame>
        <p:nvGraphicFramePr>
          <p:cNvPr id="4" name="Table 3"/>
          <p:cNvGraphicFramePr>
            <a:graphicFrameLocks noGrp="1"/>
          </p:cNvGraphicFramePr>
          <p:nvPr>
            <p:extLst>
              <p:ext uri="{D42A27DB-BD31-4B8C-83A1-F6EECF244321}">
                <p14:modId xmlns:p14="http://schemas.microsoft.com/office/powerpoint/2010/main" val="2668169721"/>
              </p:ext>
            </p:extLst>
          </p:nvPr>
        </p:nvGraphicFramePr>
        <p:xfrm>
          <a:off x="228600" y="970280"/>
          <a:ext cx="8762999" cy="5430520"/>
        </p:xfrm>
        <a:graphic>
          <a:graphicData uri="http://schemas.openxmlformats.org/drawingml/2006/table">
            <a:tbl>
              <a:tblPr firstRow="1" bandRow="1">
                <a:tableStyleId>{5C22544A-7EE6-4342-B048-85BDC9FD1C3A}</a:tableStyleId>
              </a:tblPr>
              <a:tblGrid>
                <a:gridCol w="394730"/>
                <a:gridCol w="2447324"/>
                <a:gridCol w="947351"/>
                <a:gridCol w="1026297"/>
                <a:gridCol w="1578918"/>
                <a:gridCol w="2368379"/>
              </a:tblGrid>
              <a:tr h="0">
                <a:tc>
                  <a:txBody>
                    <a:bodyPr/>
                    <a:lstStyle/>
                    <a:p>
                      <a:r>
                        <a:rPr lang="en-US" sz="1000" dirty="0" smtClean="0">
                          <a:latin typeface="+mj-lt"/>
                        </a:rPr>
                        <a:t>u</a:t>
                      </a:r>
                      <a:endParaRPr lang="en-US" sz="1000" dirty="0">
                        <a:latin typeface="+mj-lt"/>
                      </a:endParaRPr>
                    </a:p>
                  </a:txBody>
                  <a:tcPr>
                    <a:noFill/>
                  </a:tcPr>
                </a:tc>
                <a:tc>
                  <a:txBody>
                    <a:bodyPr/>
                    <a:lstStyle/>
                    <a:p>
                      <a:endParaRPr lang="en-US" sz="1000" dirty="0">
                        <a:latin typeface="+mj-lt"/>
                      </a:endParaRPr>
                    </a:p>
                  </a:txBody>
                  <a:tcPr>
                    <a:lnR w="12700" cap="flat" cmpd="sng" algn="ctr">
                      <a:solidFill>
                        <a:schemeClr val="tx1"/>
                      </a:solidFill>
                      <a:prstDash val="solid"/>
                      <a:round/>
                      <a:headEnd type="none" w="med" len="med"/>
                      <a:tailEnd type="none" w="med" len="med"/>
                    </a:lnR>
                    <a:noFill/>
                  </a:tcPr>
                </a:tc>
                <a:tc gridSpan="2">
                  <a:txBody>
                    <a:bodyPr/>
                    <a:lstStyle/>
                    <a:p>
                      <a:pPr algn="ctr"/>
                      <a:r>
                        <a:rPr lang="en-CA" sz="1050" dirty="0" smtClean="0">
                          <a:solidFill>
                            <a:schemeClr val="tx1"/>
                          </a:solidFill>
                          <a:latin typeface="+mj-lt"/>
                        </a:rPr>
                        <a:t>Existing IDs</a:t>
                      </a:r>
                      <a:endParaRPr lang="en-US" sz="1050" dirty="0">
                        <a:solidFill>
                          <a:schemeClr val="tx1"/>
                        </a:solidFill>
                        <a:latin typeface="+mj-lt"/>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050" baseline="0" dirty="0" smtClean="0">
                          <a:solidFill>
                            <a:schemeClr val="tx1"/>
                          </a:solidFill>
                          <a:latin typeface="+mj-lt"/>
                          <a:sym typeface="Wingdings" panose="05000000000000000000" pitchFamily="2" charset="2"/>
                        </a:rPr>
                        <a:t>Current Solution        </a:t>
                      </a:r>
                      <a:r>
                        <a:rPr lang="en-CA" sz="1050" dirty="0" smtClean="0">
                          <a:solidFill>
                            <a:schemeClr val="tx1"/>
                          </a:solidFill>
                          <a:latin typeface="+mj-lt"/>
                          <a:sym typeface="Wingdings" panose="05000000000000000000" pitchFamily="2" charset="2"/>
                        </a:rPr>
                        <a:t> </a:t>
                      </a:r>
                      <a:endParaRPr lang="en-US" sz="1400" dirty="0">
                        <a:solidFill>
                          <a:schemeClr val="tx1"/>
                        </a:solidFill>
                        <a:latin typeface="+mj-lt"/>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CA" sz="1050" dirty="0" smtClean="0">
                          <a:solidFill>
                            <a:schemeClr val="tx1"/>
                          </a:solidFill>
                          <a:latin typeface="+mj-lt"/>
                        </a:rPr>
                        <a:t>           Target</a:t>
                      </a:r>
                      <a:r>
                        <a:rPr lang="en-CA" sz="1050" baseline="0" dirty="0" smtClean="0">
                          <a:solidFill>
                            <a:schemeClr val="tx1"/>
                          </a:solidFill>
                          <a:latin typeface="+mj-lt"/>
                        </a:rPr>
                        <a:t> State</a:t>
                      </a:r>
                      <a:endParaRPr lang="en-US" sz="1050" dirty="0">
                        <a:solidFill>
                          <a:schemeClr val="tx1"/>
                        </a:solidFill>
                        <a:latin typeface="+mj-lt"/>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3360">
                <a:tc>
                  <a:txBody>
                    <a:bodyPr/>
                    <a:lstStyle/>
                    <a:p>
                      <a:endParaRPr lang="en-US" sz="1000" dirty="0">
                        <a:latin typeface="+mj-lt"/>
                      </a:endParaRPr>
                    </a:p>
                  </a:txBody>
                  <a:tcPr>
                    <a:solidFill>
                      <a:schemeClr val="accent1">
                        <a:lumMod val="60000"/>
                        <a:lumOff val="40000"/>
                      </a:schemeClr>
                    </a:solidFill>
                  </a:tcPr>
                </a:tc>
                <a:tc>
                  <a:txBody>
                    <a:bodyPr/>
                    <a:lstStyle/>
                    <a:p>
                      <a:r>
                        <a:rPr lang="en-US" sz="1000" dirty="0" smtClean="0">
                          <a:solidFill>
                            <a:schemeClr val="bg1"/>
                          </a:solidFill>
                          <a:latin typeface="+mj-lt"/>
                        </a:rPr>
                        <a:t>Attributes</a:t>
                      </a:r>
                      <a:endParaRPr lang="en-US" sz="1000" dirty="0">
                        <a:solidFill>
                          <a:schemeClr val="bg1"/>
                        </a:solidFill>
                        <a:latin typeface="+mj-lt"/>
                      </a:endParaRPr>
                    </a:p>
                  </a:txBody>
                  <a:tcPr>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r>
                        <a:rPr lang="en-US" sz="1000" dirty="0" smtClean="0">
                          <a:solidFill>
                            <a:schemeClr val="bg1"/>
                          </a:solidFill>
                          <a:latin typeface="+mj-lt"/>
                        </a:rPr>
                        <a:t>Employee ID</a:t>
                      </a:r>
                      <a:endParaRPr lang="en-US" sz="1000" dirty="0">
                        <a:solidFill>
                          <a:schemeClr val="bg1"/>
                        </a:solidFill>
                        <a:latin typeface="+mj-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r>
                        <a:rPr lang="en-US" sz="1000" dirty="0" smtClean="0">
                          <a:solidFill>
                            <a:schemeClr val="bg1"/>
                          </a:solidFill>
                          <a:latin typeface="+mj-lt"/>
                        </a:rPr>
                        <a:t>Contractor ID</a:t>
                      </a:r>
                      <a:endParaRPr lang="en-US" sz="1000" dirty="0">
                        <a:solidFill>
                          <a:schemeClr val="bg1"/>
                        </a:solidFill>
                        <a:latin typeface="+mj-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pPr algn="ctr"/>
                      <a:r>
                        <a:rPr lang="en-US" sz="1000" dirty="0" smtClean="0">
                          <a:solidFill>
                            <a:schemeClr val="bg1"/>
                          </a:solidFill>
                          <a:latin typeface="+mj-lt"/>
                        </a:rPr>
                        <a:t>Robotic ID using ‘Contractor</a:t>
                      </a:r>
                      <a:r>
                        <a:rPr lang="en-US" sz="1000" baseline="0" dirty="0" smtClean="0">
                          <a:solidFill>
                            <a:schemeClr val="bg1"/>
                          </a:solidFill>
                          <a:latin typeface="+mj-lt"/>
                        </a:rPr>
                        <a:t> like’ flow</a:t>
                      </a:r>
                      <a:endParaRPr lang="en-US" sz="1000"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r>
                        <a:rPr lang="en-US" sz="1000" dirty="0" smtClean="0">
                          <a:solidFill>
                            <a:schemeClr val="bg1"/>
                          </a:solidFill>
                          <a:latin typeface="+mj-lt"/>
                        </a:rPr>
                        <a:t>Robotic ID</a:t>
                      </a:r>
                      <a:r>
                        <a:rPr lang="en-US" sz="1000" baseline="0" dirty="0" smtClean="0">
                          <a:solidFill>
                            <a:schemeClr val="bg1"/>
                          </a:solidFill>
                          <a:latin typeface="+mj-lt"/>
                        </a:rPr>
                        <a:t> aka </a:t>
                      </a:r>
                      <a:r>
                        <a:rPr lang="en-US" sz="1000" dirty="0" smtClean="0">
                          <a:solidFill>
                            <a:schemeClr val="bg1"/>
                          </a:solidFill>
                          <a:latin typeface="+mj-lt"/>
                        </a:rPr>
                        <a:t>Virtual Workforce ID</a:t>
                      </a:r>
                      <a:endParaRPr lang="en-US" sz="1000"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60000"/>
                        <a:lumOff val="40000"/>
                      </a:schemeClr>
                    </a:solidFill>
                  </a:tcPr>
                </a:tc>
              </a:tr>
              <a:tr h="167640">
                <a:tc>
                  <a:txBody>
                    <a:bodyPr/>
                    <a:lstStyle/>
                    <a:p>
                      <a:r>
                        <a:rPr lang="en-US" sz="1000" dirty="0" smtClean="0">
                          <a:latin typeface="+mj-lt"/>
                        </a:rPr>
                        <a:t>1</a:t>
                      </a:r>
                      <a:endParaRPr lang="en-US" sz="1000" dirty="0">
                        <a:latin typeface="+mj-lt"/>
                      </a:endParaRPr>
                    </a:p>
                  </a:txBody>
                  <a:tcPr marT="18288" marB="18288"/>
                </a:tc>
                <a:tc>
                  <a:txBody>
                    <a:bodyPr/>
                    <a:lstStyle/>
                    <a:p>
                      <a:r>
                        <a:rPr lang="en-US" sz="1000" dirty="0" smtClean="0">
                          <a:latin typeface="+mj-lt"/>
                        </a:rPr>
                        <a:t>SRF # - 9-</a:t>
                      </a:r>
                      <a:r>
                        <a:rPr lang="en-US" sz="1000" baseline="0" dirty="0" smtClean="0">
                          <a:latin typeface="+mj-lt"/>
                        </a:rPr>
                        <a:t> digit unique identifier  </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28600">
                <a:tc>
                  <a:txBody>
                    <a:bodyPr/>
                    <a:lstStyle/>
                    <a:p>
                      <a:r>
                        <a:rPr lang="en-US" sz="1000" dirty="0" smtClean="0">
                          <a:latin typeface="+mj-lt"/>
                        </a:rPr>
                        <a:t>2</a:t>
                      </a:r>
                      <a:endParaRPr lang="en-US" sz="1000" dirty="0">
                        <a:latin typeface="+mj-lt"/>
                      </a:endParaRPr>
                    </a:p>
                  </a:txBody>
                  <a:tcPr marT="18288" marB="18288"/>
                </a:tc>
                <a:tc>
                  <a:txBody>
                    <a:bodyPr/>
                    <a:lstStyle/>
                    <a:p>
                      <a:r>
                        <a:rPr lang="en-US" sz="1000" dirty="0" smtClean="0">
                          <a:latin typeface="+mj-lt"/>
                        </a:rPr>
                        <a:t>DDA (Chequing/Saving) account</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No</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i="1" dirty="0" smtClean="0">
                          <a:solidFill>
                            <a:schemeClr val="tx1"/>
                          </a:solidFill>
                          <a:latin typeface="+mj-lt"/>
                        </a:rPr>
                        <a:t>No</a:t>
                      </a:r>
                      <a:endParaRPr lang="en-US" sz="1000" i="1" dirty="0">
                        <a:solidFill>
                          <a:schemeClr val="tx1"/>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No</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28600">
                <a:tc>
                  <a:txBody>
                    <a:bodyPr/>
                    <a:lstStyle/>
                    <a:p>
                      <a:r>
                        <a:rPr lang="en-US" sz="1000" dirty="0" smtClean="0">
                          <a:latin typeface="+mj-lt"/>
                        </a:rPr>
                        <a:t>3</a:t>
                      </a:r>
                      <a:endParaRPr lang="en-US" sz="1000" dirty="0">
                        <a:latin typeface="+mj-lt"/>
                      </a:endParaRPr>
                    </a:p>
                  </a:txBody>
                  <a:tcPr marT="18288" marB="18288"/>
                </a:tc>
                <a:tc>
                  <a:txBody>
                    <a:bodyPr/>
                    <a:lstStyle/>
                    <a:p>
                      <a:r>
                        <a:rPr lang="en-US" sz="1000" dirty="0" smtClean="0">
                          <a:latin typeface="+mj-lt"/>
                        </a:rPr>
                        <a:t>ID Profile on SRF</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i="1" dirty="0" smtClean="0">
                          <a:solidFill>
                            <a:srgbClr val="990033"/>
                          </a:solidFill>
                          <a:latin typeface="+mj-lt"/>
                        </a:rPr>
                        <a:t>Requires</a:t>
                      </a:r>
                      <a:r>
                        <a:rPr lang="en-US" sz="1000" i="1" baseline="0" dirty="0" smtClean="0">
                          <a:solidFill>
                            <a:srgbClr val="990033"/>
                          </a:solidFill>
                          <a:latin typeface="+mj-lt"/>
                        </a:rPr>
                        <a:t> new robot id &amp; profile repository</a:t>
                      </a:r>
                      <a:endParaRPr lang="en-US" sz="1000" i="1" dirty="0">
                        <a:solidFill>
                          <a:srgbClr val="990033"/>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98120">
                <a:tc>
                  <a:txBody>
                    <a:bodyPr/>
                    <a:lstStyle/>
                    <a:p>
                      <a:r>
                        <a:rPr lang="en-US" sz="1000" dirty="0" smtClean="0">
                          <a:latin typeface="+mj-lt"/>
                        </a:rPr>
                        <a:t>4</a:t>
                      </a:r>
                      <a:endParaRPr lang="en-US" sz="1000" dirty="0">
                        <a:latin typeface="+mj-lt"/>
                      </a:endParaRPr>
                    </a:p>
                  </a:txBody>
                  <a:tcPr marT="18288" marB="18288"/>
                </a:tc>
                <a:tc>
                  <a:txBody>
                    <a:bodyPr/>
                    <a:lstStyle/>
                    <a:p>
                      <a:r>
                        <a:rPr lang="en-US" sz="1000" dirty="0" smtClean="0">
                          <a:latin typeface="+mj-lt"/>
                        </a:rPr>
                        <a:t>Request SRF#</a:t>
                      </a:r>
                      <a:r>
                        <a:rPr lang="en-US" sz="1000" baseline="0" dirty="0" smtClean="0">
                          <a:latin typeface="+mj-lt"/>
                        </a:rPr>
                        <a:t> via IAP</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US" sz="1000" dirty="0" smtClean="0">
                          <a:latin typeface="+mj-lt"/>
                        </a:rPr>
                        <a:t>Yes</a:t>
                      </a:r>
                    </a:p>
                  </a:txBody>
                  <a:tcPr marT="18288" marB="18288">
                    <a:lnR w="12700" cap="flat" cmpd="sng" algn="ctr">
                      <a:solidFill>
                        <a:schemeClr val="tx1"/>
                      </a:solidFill>
                      <a:prstDash val="solid"/>
                      <a:round/>
                      <a:headEnd type="none" w="med" len="med"/>
                      <a:tailEnd type="none" w="med" len="med"/>
                    </a:lnR>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US" sz="1000" dirty="0" smtClean="0">
                          <a:latin typeface="+mj-lt"/>
                        </a:rPr>
                        <a:t>Yes</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i="1" dirty="0" smtClean="0">
                          <a:solidFill>
                            <a:srgbClr val="990033"/>
                          </a:solidFill>
                          <a:latin typeface="+mj-lt"/>
                        </a:rPr>
                        <a:t>Requires IAP</a:t>
                      </a:r>
                      <a:r>
                        <a:rPr lang="en-US" sz="1000" i="1" baseline="0" dirty="0" smtClean="0">
                          <a:solidFill>
                            <a:srgbClr val="990033"/>
                          </a:solidFill>
                          <a:latin typeface="+mj-lt"/>
                        </a:rPr>
                        <a:t> to create new workflow  </a:t>
                      </a:r>
                      <a:endParaRPr lang="en-US" sz="1000" i="1" dirty="0">
                        <a:solidFill>
                          <a:srgbClr val="990033"/>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sz="1000" dirty="0" smtClean="0">
                          <a:latin typeface="+mj-lt"/>
                        </a:rPr>
                        <a:t>5</a:t>
                      </a:r>
                      <a:endParaRPr lang="en-US" sz="1000" dirty="0">
                        <a:latin typeface="+mj-lt"/>
                      </a:endParaRPr>
                    </a:p>
                  </a:txBody>
                  <a:tcPr marT="18288" marB="18288"/>
                </a:tc>
                <a:tc>
                  <a:txBody>
                    <a:bodyPr/>
                    <a:lstStyle/>
                    <a:p>
                      <a:r>
                        <a:rPr lang="en-CA" sz="1000" kern="1200" dirty="0" smtClean="0">
                          <a:solidFill>
                            <a:schemeClr val="dk1"/>
                          </a:solidFill>
                          <a:latin typeface="+mn-lt"/>
                          <a:ea typeface="+mn-ea"/>
                          <a:cs typeface="+mn-cs"/>
                        </a:rPr>
                        <a:t>Obtain</a:t>
                      </a:r>
                      <a:r>
                        <a:rPr lang="en-CA" sz="1000" kern="1200" baseline="0" dirty="0" smtClean="0">
                          <a:solidFill>
                            <a:schemeClr val="dk1"/>
                          </a:solidFill>
                          <a:latin typeface="+mn-lt"/>
                          <a:ea typeface="+mn-ea"/>
                          <a:cs typeface="+mn-cs"/>
                        </a:rPr>
                        <a:t> LAN ID via myMarketPlace,  generate update to Active Directory</a:t>
                      </a:r>
                      <a:endParaRPr lang="en-US" sz="1000" kern="1200" dirty="0">
                        <a:solidFill>
                          <a:schemeClr val="dk1"/>
                        </a:solidFill>
                        <a:latin typeface="+mn-lt"/>
                        <a:ea typeface="+mn-ea"/>
                        <a:cs typeface="+mn-cs"/>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US" sz="1000" dirty="0" smtClean="0">
                          <a:latin typeface="+mj-lt"/>
                        </a:rPr>
                        <a:t>Yes</a:t>
                      </a:r>
                    </a:p>
                  </a:txBody>
                  <a:tcPr marT="18288" marB="18288">
                    <a:lnR w="12700" cap="flat" cmpd="sng" algn="ctr">
                      <a:solidFill>
                        <a:schemeClr val="tx1"/>
                      </a:solidFill>
                      <a:prstDash val="solid"/>
                      <a:round/>
                      <a:headEnd type="none" w="med" len="med"/>
                      <a:tailEnd type="none" w="med" len="med"/>
                    </a:lnR>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US" sz="1000" dirty="0" smtClean="0">
                          <a:latin typeface="+mj-lt"/>
                        </a:rPr>
                        <a:t>Yes</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i="1" dirty="0" smtClean="0">
                          <a:solidFill>
                            <a:srgbClr val="990033"/>
                          </a:solidFill>
                          <a:latin typeface="+mj-lt"/>
                        </a:rPr>
                        <a:t>Requires new Access Request  on MyMarketPlace </a:t>
                      </a:r>
                      <a:endParaRPr lang="en-US" sz="1000" i="1" dirty="0">
                        <a:solidFill>
                          <a:srgbClr val="990033"/>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13360">
                <a:tc>
                  <a:txBody>
                    <a:bodyPr/>
                    <a:lstStyle/>
                    <a:p>
                      <a:r>
                        <a:rPr lang="en-US" sz="1000" dirty="0" smtClean="0">
                          <a:latin typeface="+mj-lt"/>
                        </a:rPr>
                        <a:t>6</a:t>
                      </a:r>
                      <a:endParaRPr lang="en-US" sz="1000" dirty="0">
                        <a:latin typeface="+mj-lt"/>
                      </a:endParaRPr>
                    </a:p>
                  </a:txBody>
                  <a:tcPr marT="18288" marB="18288"/>
                </a:tc>
                <a:tc>
                  <a:txBody>
                    <a:bodyPr/>
                    <a:lstStyle/>
                    <a:p>
                      <a:r>
                        <a:rPr lang="en-US" sz="1000" dirty="0" smtClean="0">
                          <a:latin typeface="+mj-lt"/>
                        </a:rPr>
                        <a:t>Interface to Beeline</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No</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i="1" dirty="0" smtClean="0">
                          <a:solidFill>
                            <a:srgbClr val="00B050"/>
                          </a:solidFill>
                          <a:latin typeface="+mj-lt"/>
                        </a:rPr>
                        <a:t>No (By-pass)</a:t>
                      </a:r>
                      <a:endParaRPr lang="en-US" sz="1000" i="1" dirty="0">
                        <a:solidFill>
                          <a:srgbClr val="00B050"/>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No</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59080">
                <a:tc>
                  <a:txBody>
                    <a:bodyPr/>
                    <a:lstStyle/>
                    <a:p>
                      <a:r>
                        <a:rPr lang="en-CA" sz="1000" dirty="0" smtClean="0">
                          <a:latin typeface="+mj-lt"/>
                        </a:rPr>
                        <a:t>7</a:t>
                      </a:r>
                      <a:endParaRPr lang="en-US" sz="1000" dirty="0">
                        <a:latin typeface="+mj-lt"/>
                      </a:endParaRPr>
                    </a:p>
                  </a:txBody>
                  <a:tcPr marT="18288" marB="18288"/>
                </a:tc>
                <a:tc>
                  <a:txBody>
                    <a:bodyPr/>
                    <a:lstStyle/>
                    <a:p>
                      <a:r>
                        <a:rPr lang="en-CA" sz="1000" dirty="0" smtClean="0">
                          <a:latin typeface="+mj-lt"/>
                        </a:rPr>
                        <a:t>CWM</a:t>
                      </a:r>
                      <a:r>
                        <a:rPr lang="en-CA" sz="1000" baseline="0" dirty="0" smtClean="0">
                          <a:latin typeface="+mj-lt"/>
                        </a:rPr>
                        <a:t> engaged in contractor on-boarding process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No</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i="1" dirty="0" smtClean="0">
                          <a:solidFill>
                            <a:srgbClr val="00B050"/>
                          </a:solidFill>
                          <a:latin typeface="+mj-lt"/>
                        </a:rPr>
                        <a:t>No (By-pass)</a:t>
                      </a:r>
                      <a:endParaRPr lang="en-US" sz="1000" i="1" dirty="0">
                        <a:solidFill>
                          <a:srgbClr val="00B050"/>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No</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28600">
                <a:tc>
                  <a:txBody>
                    <a:bodyPr/>
                    <a:lstStyle/>
                    <a:p>
                      <a:r>
                        <a:rPr lang="en-CA" sz="1000" dirty="0" smtClean="0">
                          <a:latin typeface="+mj-lt"/>
                        </a:rPr>
                        <a:t>8</a:t>
                      </a:r>
                      <a:endParaRPr lang="en-US" sz="1000" dirty="0">
                        <a:latin typeface="+mj-lt"/>
                      </a:endParaRPr>
                    </a:p>
                  </a:txBody>
                  <a:tcPr marT="18288" marB="18288"/>
                </a:tc>
                <a:tc>
                  <a:txBody>
                    <a:bodyPr/>
                    <a:lstStyle/>
                    <a:p>
                      <a:r>
                        <a:rPr lang="en-US" sz="1000" dirty="0" smtClean="0">
                          <a:latin typeface="+mj-lt"/>
                        </a:rPr>
                        <a:t>Interface to TalentLink for </a:t>
                      </a:r>
                      <a:r>
                        <a:rPr lang="en-US" sz="1000" baseline="0" dirty="0" smtClean="0">
                          <a:latin typeface="+mj-lt"/>
                        </a:rPr>
                        <a:t>training</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CA" sz="1000" i="1" dirty="0" smtClean="0">
                          <a:solidFill>
                            <a:srgbClr val="00B050"/>
                          </a:solidFill>
                          <a:latin typeface="+mj-lt"/>
                        </a:rPr>
                        <a:t>No (By-pass</a:t>
                      </a:r>
                      <a:r>
                        <a:rPr lang="en-CA" sz="1000" i="1" baseline="0" dirty="0" smtClean="0">
                          <a:solidFill>
                            <a:srgbClr val="00B050"/>
                          </a:solidFill>
                          <a:latin typeface="+mj-lt"/>
                        </a:rPr>
                        <a:t>)</a:t>
                      </a:r>
                      <a:endParaRPr lang="en-US" sz="1000" i="1" dirty="0">
                        <a:solidFill>
                          <a:srgbClr val="00B050"/>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No</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28600">
                <a:tc>
                  <a:txBody>
                    <a:bodyPr/>
                    <a:lstStyle/>
                    <a:p>
                      <a:r>
                        <a:rPr lang="en-CA" sz="1000" dirty="0" smtClean="0">
                          <a:latin typeface="+mj-lt"/>
                        </a:rPr>
                        <a:t>9</a:t>
                      </a:r>
                      <a:endParaRPr lang="en-US" sz="1000" dirty="0">
                        <a:latin typeface="+mj-lt"/>
                      </a:endParaRPr>
                    </a:p>
                  </a:txBody>
                  <a:tcPr marT="18288" marB="18288"/>
                </a:tc>
                <a:tc>
                  <a:txBody>
                    <a:bodyPr/>
                    <a:lstStyle/>
                    <a:p>
                      <a:r>
                        <a:rPr lang="en-US" sz="1000" baseline="0" dirty="0" smtClean="0">
                          <a:latin typeface="+mj-lt"/>
                        </a:rPr>
                        <a:t>Access </a:t>
                      </a:r>
                      <a:r>
                        <a:rPr lang="en-US" sz="1000" dirty="0" smtClean="0">
                          <a:latin typeface="+mj-lt"/>
                        </a:rPr>
                        <a:t>Attestation  </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59080">
                <a:tc>
                  <a:txBody>
                    <a:bodyPr/>
                    <a:lstStyle/>
                    <a:p>
                      <a:r>
                        <a:rPr lang="en-CA" sz="1000" dirty="0" smtClean="0">
                          <a:latin typeface="+mj-lt"/>
                        </a:rPr>
                        <a:t>10</a:t>
                      </a:r>
                      <a:endParaRPr lang="en-US" sz="1000" dirty="0">
                        <a:latin typeface="+mj-lt"/>
                      </a:endParaRPr>
                    </a:p>
                  </a:txBody>
                  <a:tcPr marT="18288" marB="18288"/>
                </a:tc>
                <a:tc>
                  <a:txBody>
                    <a:bodyPr/>
                    <a:lstStyle/>
                    <a:p>
                      <a:r>
                        <a:rPr lang="en-US" sz="1000" baseline="0" dirty="0" smtClean="0">
                          <a:latin typeface="+mj-lt"/>
                        </a:rPr>
                        <a:t>Reporting Manager</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98120">
                <a:tc>
                  <a:txBody>
                    <a:bodyPr/>
                    <a:lstStyle/>
                    <a:p>
                      <a:r>
                        <a:rPr lang="en-CA" sz="1000" dirty="0" smtClean="0">
                          <a:latin typeface="+mj-lt"/>
                        </a:rPr>
                        <a:t>11</a:t>
                      </a:r>
                      <a:endParaRPr lang="en-US" sz="1000" dirty="0">
                        <a:latin typeface="+mj-lt"/>
                      </a:endParaRPr>
                    </a:p>
                  </a:txBody>
                  <a:tcPr marT="18288" marB="18288"/>
                </a:tc>
                <a:tc>
                  <a:txBody>
                    <a:bodyPr/>
                    <a:lstStyle/>
                    <a:p>
                      <a:r>
                        <a:rPr lang="en-CA" sz="1000" dirty="0" smtClean="0">
                          <a:latin typeface="+mj-lt"/>
                        </a:rPr>
                        <a:t>IAP generates feed to GDS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96240">
                <a:tc>
                  <a:txBody>
                    <a:bodyPr/>
                    <a:lstStyle/>
                    <a:p>
                      <a:r>
                        <a:rPr lang="en-CA" sz="1000" dirty="0" smtClean="0">
                          <a:latin typeface="+mj-lt"/>
                        </a:rPr>
                        <a:t>12</a:t>
                      </a:r>
                      <a:endParaRPr lang="en-US" sz="1000" dirty="0">
                        <a:latin typeface="+mj-lt"/>
                      </a:endParaRPr>
                    </a:p>
                  </a:txBody>
                  <a:tcPr marT="18288" marB="18288"/>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Request RACF ID (Mainframe) </a:t>
                      </a:r>
                      <a:r>
                        <a:rPr lang="en-US" sz="1000" kern="1200" baseline="0" dirty="0" smtClean="0">
                          <a:solidFill>
                            <a:schemeClr val="dk1"/>
                          </a:solidFill>
                          <a:latin typeface="+mn-lt"/>
                          <a:ea typeface="+mn-ea"/>
                          <a:cs typeface="+mn-cs"/>
                        </a:rPr>
                        <a:t> and send email to BSA for </a:t>
                      </a:r>
                      <a:r>
                        <a:rPr lang="en-US" sz="1000" kern="1200" dirty="0" smtClean="0">
                          <a:solidFill>
                            <a:schemeClr val="dk1"/>
                          </a:solidFill>
                          <a:latin typeface="+mn-lt"/>
                          <a:ea typeface="+mn-ea"/>
                          <a:cs typeface="+mn-cs"/>
                        </a:rPr>
                        <a:t>SECAF Access</a:t>
                      </a:r>
                    </a:p>
                  </a:txBody>
                  <a:tcPr marT="18288" marB="18288">
                    <a:lnR w="12700" cap="flat" cmpd="sng" algn="ctr">
                      <a:solidFill>
                        <a:schemeClr val="tx1"/>
                      </a:solidFill>
                      <a:prstDash val="solid"/>
                      <a:round/>
                      <a:headEnd type="none" w="med" len="med"/>
                      <a:tailEnd type="none" w="med" len="med"/>
                    </a:lnR>
                  </a:tcPr>
                </a:tc>
                <a:tc>
                  <a:txBody>
                    <a:bodyPr/>
                    <a:lstStyle/>
                    <a:p>
                      <a:r>
                        <a:rPr lang="en-CA" sz="1000" dirty="0" smtClean="0">
                          <a:latin typeface="+mj-lt"/>
                        </a:rPr>
                        <a:t>Optional</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CA" sz="1000" kern="1200" dirty="0" smtClean="0">
                          <a:solidFill>
                            <a:schemeClr val="dk1"/>
                          </a:solidFill>
                          <a:latin typeface="+mn-lt"/>
                          <a:ea typeface="+mn-ea"/>
                          <a:cs typeface="+mn-cs"/>
                        </a:rPr>
                        <a:t>Optional</a:t>
                      </a:r>
                      <a:endParaRPr lang="en-US" sz="1000" kern="1200" dirty="0" smtClean="0">
                        <a:solidFill>
                          <a:schemeClr val="dk1"/>
                        </a:solidFill>
                        <a:latin typeface="+mn-lt"/>
                        <a:ea typeface="+mn-ea"/>
                        <a:cs typeface="+mn-cs"/>
                      </a:endParaRPr>
                    </a:p>
                    <a:p>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CA" sz="1000" kern="1200" dirty="0" smtClean="0">
                          <a:solidFill>
                            <a:schemeClr val="dk1"/>
                          </a:solidFill>
                          <a:latin typeface="+mn-lt"/>
                          <a:ea typeface="+mn-ea"/>
                          <a:cs typeface="+mn-cs"/>
                        </a:rPr>
                        <a:t>Optional</a:t>
                      </a:r>
                      <a:endParaRPr lang="en-US" sz="1000" kern="1200" dirty="0" smtClean="0">
                        <a:solidFill>
                          <a:schemeClr val="dk1"/>
                        </a:solidFill>
                        <a:latin typeface="+mn-lt"/>
                        <a:ea typeface="+mn-ea"/>
                        <a:cs typeface="+mn-cs"/>
                      </a:endParaRPr>
                    </a:p>
                    <a:p>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237" rtl="0" eaLnBrk="1" fontAlgn="auto" latinLnBrk="0" hangingPunct="1">
                        <a:lnSpc>
                          <a:spcPct val="100000"/>
                        </a:lnSpc>
                        <a:spcBef>
                          <a:spcPts val="0"/>
                        </a:spcBef>
                        <a:spcAft>
                          <a:spcPts val="0"/>
                        </a:spcAft>
                        <a:buClrTx/>
                        <a:buSzTx/>
                        <a:buFontTx/>
                        <a:buNone/>
                        <a:tabLst/>
                        <a:defRPr/>
                      </a:pPr>
                      <a:r>
                        <a:rPr lang="en-CA" sz="1000" kern="1200" dirty="0" smtClean="0">
                          <a:solidFill>
                            <a:schemeClr val="dk1"/>
                          </a:solidFill>
                          <a:latin typeface="+mn-lt"/>
                          <a:ea typeface="+mn-ea"/>
                          <a:cs typeface="+mn-cs"/>
                        </a:rPr>
                        <a:t>Optional</a:t>
                      </a:r>
                      <a:endParaRPr lang="en-US" sz="1000" kern="1200" dirty="0" smtClean="0">
                        <a:solidFill>
                          <a:schemeClr val="dk1"/>
                        </a:solidFill>
                        <a:latin typeface="+mn-lt"/>
                        <a:ea typeface="+mn-ea"/>
                        <a:cs typeface="+mn-cs"/>
                      </a:endParaRPr>
                    </a:p>
                    <a:p>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59080">
                <a:tc>
                  <a:txBody>
                    <a:bodyPr/>
                    <a:lstStyle/>
                    <a:p>
                      <a:r>
                        <a:rPr lang="en-US" sz="1000" dirty="0" smtClean="0">
                          <a:latin typeface="+mj-lt"/>
                        </a:rPr>
                        <a:t>13</a:t>
                      </a:r>
                      <a:endParaRPr lang="en-US" sz="1000" dirty="0">
                        <a:latin typeface="+mj-lt"/>
                      </a:endParaRPr>
                    </a:p>
                  </a:txBody>
                  <a:tcPr marT="18288" marB="18288"/>
                </a:tc>
                <a:tc>
                  <a:txBody>
                    <a:bodyPr/>
                    <a:lstStyle/>
                    <a:p>
                      <a:r>
                        <a:rPr lang="en-US" sz="1000" dirty="0" smtClean="0">
                          <a:latin typeface="+mj-lt"/>
                        </a:rPr>
                        <a:t>Access to specific applications </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28600">
                <a:tc>
                  <a:txBody>
                    <a:bodyPr/>
                    <a:lstStyle/>
                    <a:p>
                      <a:r>
                        <a:rPr lang="en-US" sz="1000" dirty="0" smtClean="0">
                          <a:latin typeface="+mj-lt"/>
                        </a:rPr>
                        <a:t>14</a:t>
                      </a:r>
                      <a:endParaRPr lang="en-US" sz="1000" dirty="0">
                        <a:latin typeface="+mj-lt"/>
                      </a:endParaRPr>
                    </a:p>
                  </a:txBody>
                  <a:tcPr marT="18288" marB="18288"/>
                </a:tc>
                <a:tc>
                  <a:txBody>
                    <a:bodyPr/>
                    <a:lstStyle/>
                    <a:p>
                      <a:r>
                        <a:rPr lang="en-US" sz="1000" baseline="0" dirty="0" smtClean="0">
                          <a:latin typeface="+mj-lt"/>
                        </a:rPr>
                        <a:t>eSAM Security Administrator to create LAND ID, RACF ID as requested</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13360">
                <a:tc>
                  <a:txBody>
                    <a:bodyPr/>
                    <a:lstStyle/>
                    <a:p>
                      <a:r>
                        <a:rPr lang="en-CA" sz="1000" dirty="0" smtClean="0"/>
                        <a:t>15</a:t>
                      </a:r>
                      <a:endParaRPr lang="en-US" sz="1000" dirty="0"/>
                    </a:p>
                  </a:txBody>
                  <a:tcPr marT="18288" marB="18288"/>
                </a:tc>
                <a:tc>
                  <a:txBody>
                    <a:bodyPr/>
                    <a:lstStyle/>
                    <a:p>
                      <a:r>
                        <a:rPr lang="en-CA" sz="1000" dirty="0" smtClean="0"/>
                        <a:t>ID with Expiry</a:t>
                      </a:r>
                      <a:r>
                        <a:rPr lang="en-CA" sz="1000" baseline="0" dirty="0" smtClean="0"/>
                        <a:t> Date</a:t>
                      </a:r>
                      <a:r>
                        <a:rPr lang="en-CA" sz="1000" dirty="0" smtClean="0"/>
                        <a:t> </a:t>
                      </a:r>
                      <a:endParaRPr lang="en-US" sz="1000" dirty="0"/>
                    </a:p>
                  </a:txBody>
                  <a:tcPr marT="18288" marB="18288">
                    <a:lnR w="12700" cap="flat" cmpd="sng" algn="ctr">
                      <a:solidFill>
                        <a:schemeClr val="tx1"/>
                      </a:solidFill>
                      <a:prstDash val="solid"/>
                      <a:round/>
                      <a:headEnd type="none" w="med" len="med"/>
                      <a:tailEnd type="none" w="med" len="med"/>
                    </a:lnR>
                  </a:tcPr>
                </a:tc>
                <a:tc>
                  <a:txBody>
                    <a:bodyPr/>
                    <a:lstStyle/>
                    <a:p>
                      <a:r>
                        <a:rPr lang="en-CA" sz="1000" dirty="0" smtClean="0"/>
                        <a:t>No</a:t>
                      </a:r>
                      <a:endParaRPr lang="en-US" sz="1000" dirty="0"/>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98120">
                <a:tc>
                  <a:txBody>
                    <a:bodyPr/>
                    <a:lstStyle/>
                    <a:p>
                      <a:r>
                        <a:rPr lang="en-CA" sz="1000" dirty="0" smtClean="0"/>
                        <a:t>16</a:t>
                      </a:r>
                      <a:endParaRPr lang="en-US" sz="1000" dirty="0"/>
                    </a:p>
                  </a:txBody>
                  <a:tcPr marT="18288" marB="18288"/>
                </a:tc>
                <a:tc>
                  <a:txBody>
                    <a:bodyPr/>
                    <a:lstStyle/>
                    <a:p>
                      <a:r>
                        <a:rPr lang="en-CA" sz="1000" dirty="0" smtClean="0"/>
                        <a:t>ID with Password reset</a:t>
                      </a:r>
                      <a:r>
                        <a:rPr lang="en-CA" sz="1000" baseline="0" dirty="0" smtClean="0"/>
                        <a:t> feature &amp; f</a:t>
                      </a:r>
                      <a:r>
                        <a:rPr lang="en-CA" sz="1000" dirty="0" smtClean="0"/>
                        <a:t>requency</a:t>
                      </a:r>
                      <a:endParaRPr lang="en-US" sz="1000" dirty="0"/>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kern="1200" dirty="0" smtClean="0">
                          <a:solidFill>
                            <a:schemeClr val="dk1"/>
                          </a:solidFill>
                          <a:latin typeface="+mn-lt"/>
                          <a:ea typeface="+mn-ea"/>
                          <a:cs typeface="+mn-cs"/>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28600">
                <a:tc>
                  <a:txBody>
                    <a:bodyPr/>
                    <a:lstStyle/>
                    <a:p>
                      <a:r>
                        <a:rPr lang="en-CA" sz="1000" dirty="0" smtClean="0"/>
                        <a:t>17</a:t>
                      </a:r>
                      <a:endParaRPr lang="en-US" sz="1000" dirty="0"/>
                    </a:p>
                  </a:txBody>
                  <a:tcPr marT="18288" marB="18288"/>
                </a:tc>
                <a:tc>
                  <a:txBody>
                    <a:bodyPr/>
                    <a:lstStyle/>
                    <a:p>
                      <a:r>
                        <a:rPr lang="en-CA" sz="1000" dirty="0" smtClean="0"/>
                        <a:t>ID with email</a:t>
                      </a:r>
                      <a:r>
                        <a:rPr lang="en-CA" sz="1000" baseline="0" dirty="0" smtClean="0"/>
                        <a:t> and Internet access</a:t>
                      </a:r>
                      <a:endParaRPr lang="en-US" sz="1000" dirty="0"/>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latin typeface="+mj-lt"/>
                        </a:rPr>
                        <a:t>Yes</a:t>
                      </a:r>
                      <a:endParaRPr lang="en-US" sz="1000" dirty="0">
                        <a:latin typeface="+mj-lt"/>
                      </a:endParaRPr>
                    </a:p>
                  </a:txBody>
                  <a:tcPr marT="18288" marB="18288">
                    <a:lnL w="12700" cap="flat" cmpd="sng" algn="ctr">
                      <a:solidFill>
                        <a:schemeClr val="tx1"/>
                      </a:solidFill>
                      <a:prstDash val="solid"/>
                      <a:round/>
                      <a:headEnd type="none" w="med" len="med"/>
                      <a:tailEnd type="none" w="med" len="med"/>
                    </a:lnL>
                  </a:tcPr>
                </a:tc>
                <a:tc>
                  <a:txBody>
                    <a:bodyPr/>
                    <a:lstStyle/>
                    <a:p>
                      <a:r>
                        <a:rPr lang="en-US" sz="1000" dirty="0" smtClean="0">
                          <a:latin typeface="+mj-lt"/>
                        </a:rPr>
                        <a:t>Yes</a:t>
                      </a:r>
                      <a:endParaRPr lang="en-US" sz="1000" dirty="0">
                        <a:latin typeface="+mj-lt"/>
                      </a:endParaRPr>
                    </a:p>
                  </a:txBody>
                  <a:tcPr marT="18288" marB="18288">
                    <a:lnR w="12700" cap="flat" cmpd="sng" algn="ctr">
                      <a:solidFill>
                        <a:schemeClr val="tx1"/>
                      </a:solidFill>
                      <a:prstDash val="solid"/>
                      <a:round/>
                      <a:headEnd type="none" w="med" len="med"/>
                      <a:tailEnd type="none" w="med" len="med"/>
                    </a:lnR>
                  </a:tcPr>
                </a:tc>
                <a:tc>
                  <a:txBody>
                    <a:bodyPr/>
                    <a:lstStyle/>
                    <a:p>
                      <a:r>
                        <a:rPr lang="en-US" sz="1000" i="1" dirty="0" smtClean="0">
                          <a:solidFill>
                            <a:srgbClr val="00B050"/>
                          </a:solidFill>
                          <a:latin typeface="+mj-lt"/>
                        </a:rPr>
                        <a:t>Optional</a:t>
                      </a:r>
                      <a:endParaRPr lang="en-US" sz="1000" i="1" dirty="0">
                        <a:solidFill>
                          <a:srgbClr val="00B050"/>
                        </a:solidFill>
                        <a:latin typeface="+mj-lt"/>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00" kern="1200" dirty="0" smtClean="0">
                          <a:solidFill>
                            <a:schemeClr val="dk1"/>
                          </a:solidFill>
                          <a:latin typeface="+mn-lt"/>
                          <a:ea typeface="+mn-ea"/>
                          <a:cs typeface="+mn-cs"/>
                        </a:rPr>
                        <a:t>Optional</a:t>
                      </a:r>
                      <a:endParaRPr lang="en-US" sz="10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13360">
                <a:tc>
                  <a:txBody>
                    <a:bodyPr/>
                    <a:lstStyle/>
                    <a:p>
                      <a:r>
                        <a:rPr lang="en-US" sz="1000" dirty="0" smtClean="0"/>
                        <a:t>18</a:t>
                      </a:r>
                      <a:endParaRPr lang="en-US" sz="1000" dirty="0"/>
                    </a:p>
                  </a:txBody>
                  <a:tcPr marT="18288" marB="18288"/>
                </a:tc>
                <a:tc>
                  <a:txBody>
                    <a:bodyPr/>
                    <a:lstStyle/>
                    <a:p>
                      <a:r>
                        <a:rPr lang="en-US" sz="1000" dirty="0" smtClean="0"/>
                        <a:t>ID Policy &amp; Standard exists</a:t>
                      </a:r>
                      <a:endParaRPr lang="en-US" sz="1000" dirty="0"/>
                    </a:p>
                  </a:txBody>
                  <a:tcPr marT="18288" marB="18288">
                    <a:lnR w="12700" cap="flat" cmpd="sng" algn="ctr">
                      <a:solidFill>
                        <a:schemeClr val="tx1"/>
                      </a:solidFill>
                      <a:prstDash val="solid"/>
                      <a:round/>
                      <a:headEnd type="none" w="med" len="med"/>
                      <a:tailEnd type="none" w="med" len="med"/>
                    </a:lnR>
                  </a:tcPr>
                </a:tc>
                <a:tc>
                  <a:txBody>
                    <a:bodyPr/>
                    <a:lstStyle/>
                    <a:p>
                      <a:r>
                        <a:rPr lang="en-US" sz="1000" dirty="0" smtClean="0"/>
                        <a:t>Yes</a:t>
                      </a:r>
                      <a:endParaRPr lang="en-US" sz="1000" dirty="0"/>
                    </a:p>
                  </a:txBody>
                  <a:tcPr marT="18288" marB="1828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000" dirty="0" smtClean="0"/>
                        <a:t>Yes</a:t>
                      </a:r>
                      <a:endParaRPr lang="en-US" sz="1000" dirty="0"/>
                    </a:p>
                  </a:txBody>
                  <a:tcPr marT="18288" marB="1828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000" dirty="0" smtClean="0"/>
                        <a:t>Yes</a:t>
                      </a:r>
                      <a:endParaRPr lang="en-US" sz="10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000" i="1" kern="1200" dirty="0" smtClean="0">
                          <a:solidFill>
                            <a:srgbClr val="990033"/>
                          </a:solidFill>
                          <a:latin typeface="+mj-lt"/>
                          <a:ea typeface="+mn-ea"/>
                          <a:cs typeface="+mn-cs"/>
                        </a:rPr>
                        <a:t>Standard needs to be defined </a:t>
                      </a:r>
                      <a:endParaRPr lang="en-US" sz="1000" i="1" kern="1200" dirty="0">
                        <a:solidFill>
                          <a:srgbClr val="990033"/>
                        </a:solidFill>
                        <a:latin typeface="+mj-lt"/>
                        <a:ea typeface="+mn-ea"/>
                        <a:cs typeface="+mn-cs"/>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1965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16"/>
            <a:ext cx="8229600" cy="609599"/>
          </a:xfrm>
        </p:spPr>
        <p:txBody>
          <a:bodyPr/>
          <a:lstStyle/>
          <a:p>
            <a:r>
              <a:rPr lang="en-US" b="1" dirty="0" smtClean="0"/>
              <a:t>Next Generation Optimization (NGO) – Technology Practice </a:t>
            </a:r>
            <a:r>
              <a:rPr lang="en-US" b="1" dirty="0"/>
              <a:t>Center</a:t>
            </a:r>
            <a:br>
              <a:rPr lang="en-US" b="1" dirty="0"/>
            </a:br>
            <a:r>
              <a:rPr lang="en-US" dirty="0" smtClean="0"/>
              <a:t>d) Application / Release Management Information </a:t>
            </a:r>
            <a:endParaRPr lang="en-US" sz="1800" dirty="0"/>
          </a:p>
        </p:txBody>
      </p:sp>
      <p:sp>
        <p:nvSpPr>
          <p:cNvPr id="3" name="Rectangle 2"/>
          <p:cNvSpPr/>
          <p:nvPr/>
        </p:nvSpPr>
        <p:spPr>
          <a:xfrm>
            <a:off x="76200" y="762000"/>
            <a:ext cx="8991600" cy="6047801"/>
          </a:xfrm>
          <a:prstGeom prst="rect">
            <a:avLst/>
          </a:prstGeom>
        </p:spPr>
        <p:txBody>
          <a:bodyPr wrap="square" lIns="91432" tIns="45716" rIns="91432" bIns="45716">
            <a:spAutoFit/>
          </a:bodyPr>
          <a:lstStyle/>
          <a:p>
            <a:pPr fontAlgn="base"/>
            <a:r>
              <a:rPr lang="en-US" sz="1600" dirty="0">
                <a:solidFill>
                  <a:srgbClr val="002888"/>
                </a:solidFill>
                <a:latin typeface="Calibri"/>
                <a:ea typeface="Times New Roman"/>
                <a:cs typeface="Times New Roman"/>
              </a:rPr>
              <a:t>The following link takes you to the Software Management and Delivery Services RBC Connect site. There you can find information on patching and application deployments to Windows 7 images and sign up for notifications.  </a:t>
            </a:r>
          </a:p>
          <a:p>
            <a:pPr fontAlgn="base"/>
            <a:r>
              <a:rPr lang="en-US" sz="1600" dirty="0">
                <a:solidFill>
                  <a:srgbClr val="002888"/>
                </a:solidFill>
                <a:latin typeface="Calibri"/>
                <a:ea typeface="Times New Roman"/>
                <a:cs typeface="Times New Roman"/>
              </a:rPr>
              <a:t> </a:t>
            </a:r>
            <a:r>
              <a:rPr lang="en-US" sz="1600" u="sng" dirty="0">
                <a:solidFill>
                  <a:srgbClr val="000000"/>
                </a:solidFill>
                <a:latin typeface="Calibri"/>
                <a:ea typeface="Times New Roman"/>
                <a:cs typeface="Times New Roman"/>
                <a:hlinkClick r:id="rId3"/>
              </a:rPr>
              <a:t>https://connect.fg.rbc.com/groups/software-management-delivery-services</a:t>
            </a:r>
            <a:endParaRPr lang="en-US" sz="1600" dirty="0">
              <a:solidFill>
                <a:srgbClr val="002888"/>
              </a:solidFill>
              <a:latin typeface="Calibri"/>
              <a:ea typeface="Times New Roman"/>
              <a:cs typeface="Times New Roman"/>
            </a:endParaRPr>
          </a:p>
          <a:p>
            <a:pPr fontAlgn="base"/>
            <a:r>
              <a:rPr lang="en-US" sz="1200" dirty="0">
                <a:solidFill>
                  <a:srgbClr val="002888"/>
                </a:solidFill>
                <a:latin typeface="Calibri"/>
                <a:ea typeface="Times New Roman"/>
                <a:cs typeface="Times New Roman"/>
              </a:rPr>
              <a:t> </a:t>
            </a:r>
          </a:p>
          <a:p>
            <a:pPr fontAlgn="base"/>
            <a:r>
              <a:rPr lang="en-US" sz="1600" b="1" dirty="0">
                <a:solidFill>
                  <a:srgbClr val="002888"/>
                </a:solidFill>
                <a:latin typeface="Calibri"/>
                <a:ea typeface="Times New Roman"/>
                <a:cs typeface="Times New Roman"/>
              </a:rPr>
              <a:t>Asset Update Schedules:</a:t>
            </a:r>
            <a:endParaRPr lang="en-US" sz="1600" dirty="0">
              <a:solidFill>
                <a:srgbClr val="002888"/>
              </a:solidFill>
              <a:latin typeface="Calibri"/>
              <a:ea typeface="Times New Roman"/>
              <a:cs typeface="Times New Roman"/>
            </a:endParaRPr>
          </a:p>
          <a:p>
            <a:pPr fontAlgn="base"/>
            <a:r>
              <a:rPr lang="en-US" sz="900" dirty="0">
                <a:solidFill>
                  <a:srgbClr val="002888"/>
                </a:solidFill>
                <a:latin typeface="Calibri"/>
                <a:ea typeface="Times New Roman"/>
                <a:cs typeface="Times New Roman"/>
              </a:rPr>
              <a:t> </a:t>
            </a:r>
          </a:p>
          <a:p>
            <a:pPr marL="342900" indent="-342900" fontAlgn="base">
              <a:buFont typeface="Symbol"/>
              <a:buChar char=""/>
            </a:pPr>
            <a:r>
              <a:rPr lang="en-US" sz="1600" dirty="0">
                <a:solidFill>
                  <a:srgbClr val="002888"/>
                </a:solidFill>
                <a:latin typeface="Calibri"/>
                <a:ea typeface="Times New Roman"/>
                <a:cs typeface="Times New Roman"/>
              </a:rPr>
              <a:t>Security patches are deployed based on Microsoft Patch Tuesday (second Tuesday of the month).  Security patches are released on a Tuesday and deployed the following Wednesday. The schedule for the patch being installed depends on the profile you are using.  For example, a Head Office profile will not reboot if a security patch is deployed.  It will be installed on the next reboot of your asset.  If you have a 3Cap profile the window to install is Monday to Friday 12 am to 6 pm so your asset would be rebooted sometime in that time frame. </a:t>
            </a:r>
          </a:p>
          <a:p>
            <a:pPr marL="342900" indent="-342900" fontAlgn="base">
              <a:buFont typeface="Symbol"/>
              <a:buChar char=""/>
            </a:pPr>
            <a:r>
              <a:rPr lang="en-US" sz="1600" dirty="0">
                <a:solidFill>
                  <a:srgbClr val="002888"/>
                </a:solidFill>
                <a:latin typeface="Calibri"/>
                <a:ea typeface="Times New Roman"/>
                <a:cs typeface="Times New Roman"/>
              </a:rPr>
              <a:t>Application deployments are scheduled based on your profile. If you have a Head Office profile the apps are deployed once they are made available in SCCM.  If you have a 3Cap profile the maintenance window is Monday to Friday 12 am to 6 am and for Capital Markets the maintenance window is </a:t>
            </a:r>
            <a:r>
              <a:rPr lang="en-US" sz="1600" dirty="0" smtClean="0">
                <a:solidFill>
                  <a:srgbClr val="002888"/>
                </a:solidFill>
                <a:latin typeface="Calibri"/>
                <a:ea typeface="Times New Roman"/>
                <a:cs typeface="Times New Roman"/>
              </a:rPr>
              <a:t>Saturday </a:t>
            </a:r>
            <a:r>
              <a:rPr lang="en-US" sz="1600" dirty="0">
                <a:solidFill>
                  <a:srgbClr val="002888"/>
                </a:solidFill>
                <a:latin typeface="Calibri"/>
                <a:ea typeface="Times New Roman"/>
                <a:cs typeface="Times New Roman"/>
              </a:rPr>
              <a:t>and Sunday.</a:t>
            </a:r>
          </a:p>
          <a:p>
            <a:pPr fontAlgn="base"/>
            <a:r>
              <a:rPr lang="en-US" sz="900" dirty="0">
                <a:solidFill>
                  <a:srgbClr val="002888"/>
                </a:solidFill>
                <a:latin typeface="Calibri"/>
                <a:ea typeface="Times New Roman"/>
                <a:cs typeface="Times New Roman"/>
              </a:rPr>
              <a:t> </a:t>
            </a:r>
          </a:p>
          <a:p>
            <a:pPr fontAlgn="base"/>
            <a:r>
              <a:rPr lang="en-US" sz="1600" b="1" dirty="0">
                <a:solidFill>
                  <a:srgbClr val="002888"/>
                </a:solidFill>
                <a:latin typeface="Calibri"/>
                <a:ea typeface="Times New Roman"/>
                <a:cs typeface="Times New Roman"/>
              </a:rPr>
              <a:t>Application/Security Patching Update Notifications:</a:t>
            </a:r>
            <a:endParaRPr lang="en-US" sz="1600" dirty="0">
              <a:solidFill>
                <a:srgbClr val="002888"/>
              </a:solidFill>
              <a:latin typeface="Calibri"/>
              <a:ea typeface="Times New Roman"/>
              <a:cs typeface="Times New Roman"/>
            </a:endParaRPr>
          </a:p>
          <a:p>
            <a:pPr fontAlgn="base"/>
            <a:r>
              <a:rPr lang="en-US" sz="900" dirty="0">
                <a:solidFill>
                  <a:srgbClr val="002888"/>
                </a:solidFill>
                <a:latin typeface="Calibri"/>
                <a:ea typeface="Times New Roman"/>
                <a:cs typeface="Times New Roman"/>
              </a:rPr>
              <a:t> </a:t>
            </a:r>
          </a:p>
          <a:p>
            <a:pPr fontAlgn="base"/>
            <a:r>
              <a:rPr lang="en-US" sz="1600" dirty="0">
                <a:solidFill>
                  <a:srgbClr val="002888"/>
                </a:solidFill>
                <a:latin typeface="Calibri"/>
                <a:ea typeface="Times New Roman"/>
                <a:cs typeface="Times New Roman"/>
              </a:rPr>
              <a:t>To sign up for notifications on package deployments for Windows 7 for the different LOB’s follow the link below.  As well you can sign up for ACT (Application Compatibility Testing) so when new packages, e.g. Java, are being deployed you can be part of the testing cycle. The other notification relates to Security Patching and Compliance. Just select the check boxes outlined in red.  </a:t>
            </a:r>
          </a:p>
          <a:p>
            <a:pPr fontAlgn="base"/>
            <a:r>
              <a:rPr lang="en-US" sz="1600" dirty="0">
                <a:solidFill>
                  <a:srgbClr val="002888"/>
                </a:solidFill>
                <a:latin typeface="Calibri"/>
                <a:ea typeface="Times New Roman"/>
                <a:cs typeface="Times New Roman"/>
              </a:rPr>
              <a:t> </a:t>
            </a:r>
            <a:r>
              <a:rPr lang="en-US" sz="1600" u="sng" dirty="0">
                <a:solidFill>
                  <a:srgbClr val="000000"/>
                </a:solidFill>
                <a:latin typeface="Calibri"/>
                <a:ea typeface="Times New Roman"/>
                <a:cs typeface="Times New Roman"/>
                <a:hlinkClick r:id="rId4"/>
              </a:rPr>
              <a:t>https://hsp-prod.fg.rbc.com/subscriptions.action</a:t>
            </a:r>
            <a:endParaRPr lang="en-US" sz="1600" dirty="0">
              <a:solidFill>
                <a:srgbClr val="002888"/>
              </a:solidFill>
              <a:latin typeface="Calibri"/>
              <a:ea typeface="Times New Roman"/>
              <a:cs typeface="Times New Roman"/>
            </a:endParaRPr>
          </a:p>
          <a:p>
            <a:pPr fontAlgn="base"/>
            <a:r>
              <a:rPr lang="en-US" sz="900" dirty="0">
                <a:solidFill>
                  <a:srgbClr val="002888"/>
                </a:solidFill>
                <a:latin typeface="Calibri"/>
                <a:ea typeface="Times New Roman"/>
                <a:cs typeface="Times New Roman"/>
              </a:rPr>
              <a:t> </a:t>
            </a:r>
          </a:p>
        </p:txBody>
      </p:sp>
    </p:spTree>
    <p:extLst>
      <p:ext uri="{BB962C8B-B14F-4D97-AF65-F5344CB8AC3E}">
        <p14:creationId xmlns:p14="http://schemas.microsoft.com/office/powerpoint/2010/main" val="2549353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16"/>
            <a:ext cx="8229600" cy="609599"/>
          </a:xfrm>
        </p:spPr>
        <p:txBody>
          <a:bodyPr/>
          <a:lstStyle/>
          <a:p>
            <a:r>
              <a:rPr lang="en-US" b="1" dirty="0" smtClean="0"/>
              <a:t>Next Generation Optimization (NGO) – Technology Practice </a:t>
            </a:r>
            <a:r>
              <a:rPr lang="en-US" b="1" dirty="0"/>
              <a:t>Center</a:t>
            </a:r>
            <a:br>
              <a:rPr lang="en-US" b="1" dirty="0"/>
            </a:br>
            <a:r>
              <a:rPr lang="en-US" dirty="0" smtClean="0"/>
              <a:t>d) Application / Release Management Information </a:t>
            </a:r>
            <a:endParaRPr lang="en-US" sz="1800" dirty="0"/>
          </a:p>
        </p:txBody>
      </p:sp>
      <p:sp>
        <p:nvSpPr>
          <p:cNvPr id="3" name="Rectangle 2"/>
          <p:cNvSpPr/>
          <p:nvPr/>
        </p:nvSpPr>
        <p:spPr>
          <a:xfrm>
            <a:off x="76200" y="838200"/>
            <a:ext cx="8991600" cy="2908480"/>
          </a:xfrm>
          <a:prstGeom prst="rect">
            <a:avLst/>
          </a:prstGeom>
        </p:spPr>
        <p:txBody>
          <a:bodyPr wrap="square" lIns="91432" tIns="45716" rIns="91432" bIns="45716">
            <a:spAutoFit/>
          </a:bodyPr>
          <a:lstStyle/>
          <a:p>
            <a:pPr fontAlgn="base"/>
            <a:r>
              <a:rPr lang="en-US" sz="900" dirty="0">
                <a:solidFill>
                  <a:srgbClr val="002888"/>
                </a:solidFill>
                <a:latin typeface="Calibri"/>
                <a:ea typeface="Times New Roman"/>
                <a:cs typeface="Times New Roman"/>
              </a:rPr>
              <a:t> </a:t>
            </a:r>
          </a:p>
          <a:p>
            <a:pPr fontAlgn="base"/>
            <a:r>
              <a:rPr lang="en-US" sz="1600" b="1" dirty="0">
                <a:solidFill>
                  <a:srgbClr val="002888"/>
                </a:solidFill>
                <a:latin typeface="Calibri"/>
                <a:ea typeface="Times New Roman"/>
                <a:cs typeface="Times New Roman"/>
              </a:rPr>
              <a:t>Applications and Deployment:</a:t>
            </a:r>
          </a:p>
          <a:p>
            <a:pPr fontAlgn="base"/>
            <a:r>
              <a:rPr lang="en-US" sz="1000" dirty="0">
                <a:solidFill>
                  <a:srgbClr val="002888"/>
                </a:solidFill>
                <a:latin typeface="Calibri"/>
                <a:ea typeface="Times New Roman"/>
                <a:cs typeface="Times New Roman"/>
              </a:rPr>
              <a:t> </a:t>
            </a:r>
          </a:p>
          <a:p>
            <a:pPr fontAlgn="base"/>
            <a:r>
              <a:rPr lang="en-US" sz="1600" dirty="0">
                <a:solidFill>
                  <a:srgbClr val="002888"/>
                </a:solidFill>
                <a:latin typeface="Calibri"/>
                <a:ea typeface="Times New Roman"/>
                <a:cs typeface="Times New Roman"/>
              </a:rPr>
              <a:t>To determine which apps are coming up for deployment you can access the following SharePoint site:</a:t>
            </a:r>
          </a:p>
          <a:p>
            <a:pPr fontAlgn="base"/>
            <a:r>
              <a:rPr lang="en-US" sz="1600" dirty="0">
                <a:solidFill>
                  <a:srgbClr val="002888"/>
                </a:solidFill>
                <a:latin typeface="Calibri"/>
                <a:ea typeface="Times New Roman"/>
                <a:cs typeface="Times New Roman"/>
              </a:rPr>
              <a:t> </a:t>
            </a:r>
            <a:r>
              <a:rPr lang="en-US" sz="1600" u="sng" dirty="0">
                <a:solidFill>
                  <a:srgbClr val="000000"/>
                </a:solidFill>
                <a:latin typeface="Calibri"/>
                <a:ea typeface="Times New Roman"/>
                <a:cs typeface="Times New Roman"/>
                <a:hlinkClick r:id="rId3"/>
              </a:rPr>
              <a:t>http://lil.devfg.rbc.com/lil/s63</a:t>
            </a:r>
            <a:endParaRPr lang="en-US" sz="1600" dirty="0">
              <a:solidFill>
                <a:srgbClr val="002888"/>
              </a:solidFill>
              <a:latin typeface="Calibri"/>
              <a:ea typeface="Times New Roman"/>
              <a:cs typeface="Times New Roman"/>
            </a:endParaRPr>
          </a:p>
          <a:p>
            <a:pPr fontAlgn="base"/>
            <a:r>
              <a:rPr lang="en-US" sz="1000" dirty="0">
                <a:solidFill>
                  <a:srgbClr val="002888"/>
                </a:solidFill>
                <a:latin typeface="Calibri"/>
                <a:ea typeface="Times New Roman"/>
                <a:cs typeface="Times New Roman"/>
              </a:rPr>
              <a:t> </a:t>
            </a:r>
          </a:p>
          <a:p>
            <a:pPr fontAlgn="base"/>
            <a:r>
              <a:rPr lang="en-US" sz="1600" dirty="0">
                <a:solidFill>
                  <a:srgbClr val="002888"/>
                </a:solidFill>
                <a:latin typeface="Calibri"/>
                <a:ea typeface="Times New Roman"/>
                <a:cs typeface="Times New Roman"/>
              </a:rPr>
              <a:t>To see the list of apps that are in the packaging process access the following SharePoint site:</a:t>
            </a:r>
          </a:p>
          <a:p>
            <a:pPr fontAlgn="base"/>
            <a:r>
              <a:rPr lang="en-US" sz="1600" dirty="0">
                <a:solidFill>
                  <a:srgbClr val="002888"/>
                </a:solidFill>
                <a:latin typeface="Calibri"/>
                <a:ea typeface="Times New Roman"/>
                <a:cs typeface="Times New Roman"/>
              </a:rPr>
              <a:t> </a:t>
            </a:r>
            <a:r>
              <a:rPr lang="en-US" sz="1600" u="sng" dirty="0">
                <a:solidFill>
                  <a:srgbClr val="000000"/>
                </a:solidFill>
                <a:latin typeface="Calibri"/>
                <a:ea typeface="Times New Roman"/>
                <a:cs typeface="Times New Roman"/>
                <a:hlinkClick r:id="rId4"/>
              </a:rPr>
              <a:t>http://lil.devfg.rbc.com/lil/s64</a:t>
            </a:r>
            <a:endParaRPr lang="en-US" sz="1600" dirty="0">
              <a:solidFill>
                <a:srgbClr val="002888"/>
              </a:solidFill>
              <a:latin typeface="Calibri"/>
              <a:ea typeface="Times New Roman"/>
              <a:cs typeface="Times New Roman"/>
            </a:endParaRPr>
          </a:p>
          <a:p>
            <a:pPr fontAlgn="base"/>
            <a:r>
              <a:rPr lang="en-US" sz="1000" dirty="0">
                <a:solidFill>
                  <a:srgbClr val="002888"/>
                </a:solidFill>
                <a:latin typeface="Calibri"/>
                <a:ea typeface="Times New Roman"/>
                <a:cs typeface="Times New Roman"/>
              </a:rPr>
              <a:t> </a:t>
            </a:r>
          </a:p>
          <a:p>
            <a:pPr fontAlgn="base"/>
            <a:r>
              <a:rPr lang="en-US" sz="1600" dirty="0">
                <a:solidFill>
                  <a:srgbClr val="002888"/>
                </a:solidFill>
                <a:latin typeface="Calibri"/>
                <a:ea typeface="Times New Roman"/>
                <a:cs typeface="Times New Roman"/>
              </a:rPr>
              <a:t>NGO Technology is working on getting a complete list of the maintenance windows for all the profiles/sub profiles and will send out shortly.  As well NGO Technology is working with the GTI teams to develop a maintenance window for the bots so application deployments and patching does not impact bot operation in </a:t>
            </a:r>
            <a:r>
              <a:rPr lang="en-US" sz="1600" u="sng" dirty="0">
                <a:solidFill>
                  <a:srgbClr val="002888"/>
                </a:solidFill>
                <a:latin typeface="Calibri"/>
                <a:ea typeface="Times New Roman"/>
                <a:cs typeface="Times New Roman"/>
              </a:rPr>
              <a:t>the new Nutanix environment</a:t>
            </a:r>
            <a:r>
              <a:rPr lang="en-US" sz="1600" dirty="0">
                <a:solidFill>
                  <a:srgbClr val="002888"/>
                </a:solidFill>
                <a:latin typeface="Calibri"/>
                <a:ea typeface="Times New Roman"/>
                <a:cs typeface="Times New Roman"/>
              </a:rPr>
              <a:t>.</a:t>
            </a:r>
          </a:p>
        </p:txBody>
      </p:sp>
    </p:spTree>
    <p:extLst>
      <p:ext uri="{BB962C8B-B14F-4D97-AF65-F5344CB8AC3E}">
        <p14:creationId xmlns:p14="http://schemas.microsoft.com/office/powerpoint/2010/main" val="1339399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16"/>
            <a:ext cx="8229600" cy="609599"/>
          </a:xfrm>
        </p:spPr>
        <p:txBody>
          <a:bodyPr/>
          <a:lstStyle/>
          <a:p>
            <a:r>
              <a:rPr lang="en-US" b="1" dirty="0" smtClean="0"/>
              <a:t>Next Generation Optimization (NGO) – Technology Practice </a:t>
            </a:r>
            <a:r>
              <a:rPr lang="en-US" b="1" dirty="0"/>
              <a:t>Center</a:t>
            </a:r>
            <a:br>
              <a:rPr lang="en-US" b="1" dirty="0"/>
            </a:br>
            <a:r>
              <a:rPr lang="en-US" dirty="0" smtClean="0"/>
              <a:t>e) Accessing </a:t>
            </a:r>
            <a:r>
              <a:rPr lang="en-US" dirty="0"/>
              <a:t>the CoE GitHub Repo</a:t>
            </a:r>
            <a:endParaRPr lang="en-US" sz="1800" dirty="0"/>
          </a:p>
        </p:txBody>
      </p:sp>
      <p:sp>
        <p:nvSpPr>
          <p:cNvPr id="3" name="Rectangle 2"/>
          <p:cNvSpPr/>
          <p:nvPr/>
        </p:nvSpPr>
        <p:spPr>
          <a:xfrm>
            <a:off x="304800" y="914401"/>
            <a:ext cx="8610600" cy="5755414"/>
          </a:xfrm>
          <a:prstGeom prst="rect">
            <a:avLst/>
          </a:prstGeom>
        </p:spPr>
        <p:txBody>
          <a:bodyPr wrap="square" lIns="91432" tIns="45716" rIns="91432" bIns="45716">
            <a:spAutoFit/>
          </a:bodyPr>
          <a:lstStyle/>
          <a:p>
            <a:pPr fontAlgn="base">
              <a:spcBef>
                <a:spcPct val="0"/>
              </a:spcBef>
              <a:spcAft>
                <a:spcPct val="0"/>
              </a:spcAft>
            </a:pPr>
            <a:r>
              <a:rPr lang="en-US" sz="1600" b="1" dirty="0">
                <a:solidFill>
                  <a:srgbClr val="002888"/>
                </a:solidFill>
                <a:cs typeface="Arial" pitchFamily="34" charset="0"/>
              </a:rPr>
              <a:t>How to access the CoE GitHub Repo</a:t>
            </a:r>
          </a:p>
          <a:p>
            <a:pPr fontAlgn="base">
              <a:spcBef>
                <a:spcPct val="0"/>
              </a:spcBef>
              <a:spcAft>
                <a:spcPct val="0"/>
              </a:spcAft>
            </a:pPr>
            <a:r>
              <a:rPr lang="en-US" sz="1600" dirty="0">
                <a:solidFill>
                  <a:srgbClr val="002888"/>
                </a:solidFill>
                <a:cs typeface="Arial" pitchFamily="34" charset="0"/>
              </a:rPr>
              <a:t> </a:t>
            </a:r>
          </a:p>
          <a:p>
            <a:pPr fontAlgn="base">
              <a:spcBef>
                <a:spcPct val="0"/>
              </a:spcBef>
              <a:spcAft>
                <a:spcPct val="0"/>
              </a:spcAft>
            </a:pPr>
            <a:r>
              <a:rPr lang="en-US" sz="1600" dirty="0">
                <a:solidFill>
                  <a:srgbClr val="002888"/>
                </a:solidFill>
                <a:cs typeface="Arial" pitchFamily="34" charset="0"/>
              </a:rPr>
              <a:t>The repo is at: </a:t>
            </a:r>
            <a:r>
              <a:rPr lang="en-US" sz="1600" u="sng" dirty="0">
                <a:solidFill>
                  <a:srgbClr val="002888"/>
                </a:solidFill>
                <a:cs typeface="Arial" pitchFamily="34" charset="0"/>
                <a:hlinkClick r:id="rId3"/>
              </a:rPr>
              <a:t>https://rbcgithub.fg.rbc.com/TG10/BluePrism</a:t>
            </a:r>
            <a:r>
              <a:rPr lang="en-US" sz="1600" dirty="0">
                <a:solidFill>
                  <a:srgbClr val="002888"/>
                </a:solidFill>
                <a:cs typeface="Arial" pitchFamily="34" charset="0"/>
              </a:rPr>
              <a:t> </a:t>
            </a:r>
          </a:p>
          <a:p>
            <a:pPr fontAlgn="base">
              <a:spcBef>
                <a:spcPct val="0"/>
              </a:spcBef>
              <a:spcAft>
                <a:spcPct val="0"/>
              </a:spcAft>
            </a:pPr>
            <a:r>
              <a:rPr lang="en-US" sz="1600" dirty="0">
                <a:solidFill>
                  <a:srgbClr val="002888"/>
                </a:solidFill>
                <a:cs typeface="Arial" pitchFamily="34" charset="0"/>
              </a:rPr>
              <a:t>It can be cloned, forked, or individual components can be downloaded from it.</a:t>
            </a:r>
          </a:p>
          <a:p>
            <a:pPr fontAlgn="base">
              <a:spcBef>
                <a:spcPct val="0"/>
              </a:spcBef>
              <a:spcAft>
                <a:spcPct val="0"/>
              </a:spcAft>
            </a:pPr>
            <a:endParaRPr lang="en-US" sz="1600" b="1" dirty="0">
              <a:solidFill>
                <a:srgbClr val="002888"/>
              </a:solidFill>
              <a:cs typeface="Arial" pitchFamily="34" charset="0"/>
            </a:endParaRPr>
          </a:p>
          <a:p>
            <a:pPr fontAlgn="base">
              <a:spcBef>
                <a:spcPct val="0"/>
              </a:spcBef>
              <a:spcAft>
                <a:spcPct val="0"/>
              </a:spcAft>
            </a:pPr>
            <a:r>
              <a:rPr lang="en-US" sz="1600" b="1" dirty="0">
                <a:solidFill>
                  <a:srgbClr val="002888"/>
                </a:solidFill>
                <a:cs typeface="Arial" pitchFamily="34" charset="0"/>
              </a:rPr>
              <a:t>How to contribute to the CoE GitHub Repo.</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Fork the repo from : </a:t>
            </a:r>
            <a:r>
              <a:rPr lang="en-US" sz="1600" u="sng" dirty="0">
                <a:solidFill>
                  <a:srgbClr val="002888"/>
                </a:solidFill>
                <a:cs typeface="Arial" pitchFamily="34" charset="0"/>
                <a:hlinkClick r:id="rId3"/>
              </a:rPr>
              <a:t>https://rbcgithub.fg.rbc.com/TG10/BluePrism</a:t>
            </a:r>
            <a:r>
              <a:rPr lang="en-US" sz="1600" dirty="0">
                <a:solidFill>
                  <a:srgbClr val="002888"/>
                </a:solidFill>
                <a:cs typeface="Arial" pitchFamily="34" charset="0"/>
              </a:rPr>
              <a:t> </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Clone from your new GitHub repo to your desktop</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Create a new branch on your local GitHub</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Add your release to the appropriate folder</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Git add</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Git commit</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Git push</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Go to your branch on your GitHub repo</a:t>
            </a:r>
          </a:p>
          <a:p>
            <a:pPr marL="342870" indent="-342870" fontAlgn="base">
              <a:spcBef>
                <a:spcPct val="0"/>
              </a:spcBef>
              <a:spcAft>
                <a:spcPct val="0"/>
              </a:spcAft>
              <a:buFont typeface="+mj-lt"/>
              <a:buAutoNum type="arabicPeriod"/>
            </a:pPr>
            <a:r>
              <a:rPr lang="en-US" sz="1600" dirty="0">
                <a:solidFill>
                  <a:srgbClr val="002888"/>
                </a:solidFill>
                <a:cs typeface="Arial" pitchFamily="34" charset="0"/>
              </a:rPr>
              <a:t>Select “New Pull Request”</a:t>
            </a:r>
          </a:p>
          <a:p>
            <a:pPr fontAlgn="base">
              <a:spcBef>
                <a:spcPct val="0"/>
              </a:spcBef>
              <a:spcAft>
                <a:spcPct val="0"/>
              </a:spcAft>
            </a:pPr>
            <a:endParaRPr lang="en-US" sz="1200" dirty="0">
              <a:solidFill>
                <a:srgbClr val="002888"/>
              </a:solidFill>
              <a:cs typeface="Arial" pitchFamily="34" charset="0"/>
            </a:endParaRPr>
          </a:p>
          <a:p>
            <a:pPr fontAlgn="base">
              <a:spcBef>
                <a:spcPct val="0"/>
              </a:spcBef>
              <a:spcAft>
                <a:spcPct val="0"/>
              </a:spcAft>
            </a:pPr>
            <a:r>
              <a:rPr lang="en-US" sz="1600" dirty="0">
                <a:solidFill>
                  <a:srgbClr val="002888"/>
                </a:solidFill>
                <a:cs typeface="Arial" pitchFamily="34" charset="0"/>
              </a:rPr>
              <a:t>Notes for contributors:</a:t>
            </a:r>
          </a:p>
          <a:p>
            <a:pPr marL="285724" indent="-285724" fontAlgn="base">
              <a:spcBef>
                <a:spcPct val="0"/>
              </a:spcBef>
              <a:spcAft>
                <a:spcPct val="0"/>
              </a:spcAft>
              <a:buFont typeface="Arial" panose="020B0604020202020204" pitchFamily="34" charset="0"/>
              <a:buChar char="•"/>
            </a:pPr>
            <a:r>
              <a:rPr lang="en-US" sz="1600" dirty="0">
                <a:solidFill>
                  <a:srgbClr val="002888"/>
                </a:solidFill>
                <a:cs typeface="Arial" pitchFamily="34" charset="0"/>
              </a:rPr>
              <a:t>Please package everything as a release.</a:t>
            </a:r>
          </a:p>
          <a:p>
            <a:pPr marL="285724" indent="-285724" fontAlgn="base">
              <a:spcBef>
                <a:spcPct val="0"/>
              </a:spcBef>
              <a:spcAft>
                <a:spcPct val="0"/>
              </a:spcAft>
              <a:buFont typeface="Arial" panose="020B0604020202020204" pitchFamily="34" charset="0"/>
              <a:buChar char="•"/>
            </a:pPr>
            <a:r>
              <a:rPr lang="en-US" sz="1600" dirty="0">
                <a:solidFill>
                  <a:srgbClr val="002888"/>
                </a:solidFill>
                <a:cs typeface="Arial" pitchFamily="34" charset="0"/>
              </a:rPr>
              <a:t>If submitting a business object, please build a process to show that it’s been tested, and give examples of how it should be used.</a:t>
            </a:r>
          </a:p>
          <a:p>
            <a:pPr marL="285724" indent="-285724" fontAlgn="base">
              <a:spcBef>
                <a:spcPct val="0"/>
              </a:spcBef>
              <a:spcAft>
                <a:spcPct val="0"/>
              </a:spcAft>
              <a:buFont typeface="Arial" panose="020B0604020202020204" pitchFamily="34" charset="0"/>
              <a:buChar char="•"/>
            </a:pPr>
            <a:r>
              <a:rPr lang="en-US" sz="1600" dirty="0">
                <a:solidFill>
                  <a:srgbClr val="002888"/>
                </a:solidFill>
                <a:cs typeface="Arial" pitchFamily="34" charset="0"/>
              </a:rPr>
              <a:t>Allow at least a week for a member of the CoE team to review and respond.</a:t>
            </a:r>
          </a:p>
          <a:p>
            <a:pPr marL="285724" indent="-285724" fontAlgn="base">
              <a:spcBef>
                <a:spcPct val="0"/>
              </a:spcBef>
              <a:spcAft>
                <a:spcPct val="0"/>
              </a:spcAft>
              <a:buFont typeface="Arial" panose="020B0604020202020204" pitchFamily="34" charset="0"/>
              <a:buChar char="•"/>
            </a:pPr>
            <a:endParaRPr lang="en-US" sz="1200" dirty="0">
              <a:solidFill>
                <a:srgbClr val="002888"/>
              </a:solidFill>
              <a:cs typeface="Arial" pitchFamily="34" charset="0"/>
            </a:endParaRPr>
          </a:p>
          <a:p>
            <a:pPr fontAlgn="base">
              <a:spcBef>
                <a:spcPct val="0"/>
              </a:spcBef>
              <a:spcAft>
                <a:spcPct val="0"/>
              </a:spcAft>
            </a:pPr>
            <a:r>
              <a:rPr lang="en-US" sz="1600" dirty="0">
                <a:solidFill>
                  <a:srgbClr val="002888"/>
                </a:solidFill>
                <a:cs typeface="Arial" pitchFamily="34" charset="0"/>
              </a:rPr>
              <a:t>For additional information please contact Mike Holmes</a:t>
            </a:r>
          </a:p>
        </p:txBody>
      </p:sp>
    </p:spTree>
    <p:extLst>
      <p:ext uri="{BB962C8B-B14F-4D97-AF65-F5344CB8AC3E}">
        <p14:creationId xmlns:p14="http://schemas.microsoft.com/office/powerpoint/2010/main" val="1127767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16"/>
            <a:ext cx="8229600" cy="609599"/>
          </a:xfrm>
        </p:spPr>
        <p:txBody>
          <a:bodyPr/>
          <a:lstStyle/>
          <a:p>
            <a:r>
              <a:rPr lang="en-US" b="1" dirty="0" smtClean="0"/>
              <a:t>Next Generation Optimization (NGO) – Technology Practice </a:t>
            </a:r>
            <a:r>
              <a:rPr lang="en-US" b="1" dirty="0"/>
              <a:t>Center</a:t>
            </a:r>
            <a:br>
              <a:rPr lang="en-US" b="1" dirty="0"/>
            </a:br>
            <a:r>
              <a:rPr lang="en-US" dirty="0" smtClean="0"/>
              <a:t>f) 2018 Outcomes as of May 2018</a:t>
            </a:r>
            <a:endParaRPr lang="en-US" dirty="0"/>
          </a:p>
        </p:txBody>
      </p:sp>
      <p:sp>
        <p:nvSpPr>
          <p:cNvPr id="4" name="TextBox 3"/>
          <p:cNvSpPr txBox="1"/>
          <p:nvPr/>
        </p:nvSpPr>
        <p:spPr>
          <a:xfrm>
            <a:off x="266708" y="838201"/>
            <a:ext cx="8877292" cy="990600"/>
          </a:xfrm>
          <a:prstGeom prst="rect">
            <a:avLst/>
          </a:prstGeom>
          <a:noFill/>
          <a:ln w="19050">
            <a:solidFill>
              <a:srgbClr val="263780"/>
            </a:solidFill>
          </a:ln>
        </p:spPr>
        <p:txBody>
          <a:bodyPr wrap="square" lIns="91388" tIns="45695" rIns="91388" bIns="45695" rtlCol="0">
            <a:noAutofit/>
          </a:bodyPr>
          <a:lstStyle/>
          <a:p>
            <a:pPr>
              <a:buClr>
                <a:srgbClr val="FF9933"/>
              </a:buClr>
              <a:buSzPct val="75000"/>
            </a:pPr>
            <a:r>
              <a:rPr lang="en-US" sz="1400" b="1" i="1" kern="0" dirty="0">
                <a:solidFill>
                  <a:srgbClr val="263780"/>
                </a:solidFill>
              </a:rPr>
              <a:t>Operationalize </a:t>
            </a:r>
            <a:r>
              <a:rPr lang="en-US" sz="1400" b="1" i="1" kern="0" dirty="0" smtClean="0">
                <a:solidFill>
                  <a:srgbClr val="263780"/>
                </a:solidFill>
              </a:rPr>
              <a:t>Phase Goals: </a:t>
            </a:r>
            <a:r>
              <a:rPr lang="en-US" sz="1200" dirty="0">
                <a:solidFill>
                  <a:prstClr val="black">
                    <a:lumMod val="65000"/>
                    <a:lumOff val="35000"/>
                  </a:prstClr>
                </a:solidFill>
              </a:rPr>
              <a:t>Operationalize RPA execution to help LOBs teams scale base RPA and initiative the move to intelligent automation (RPA+)</a:t>
            </a:r>
          </a:p>
          <a:p>
            <a:pPr marL="342708" indent="-342708">
              <a:spcBef>
                <a:spcPts val="600"/>
              </a:spcBef>
              <a:spcAft>
                <a:spcPts val="0"/>
              </a:spcAft>
              <a:buClr>
                <a:srgbClr val="262D59"/>
              </a:buClr>
              <a:buSzPct val="100000"/>
              <a:buFont typeface="+mj-lt"/>
              <a:buAutoNum type="arabicPeriod"/>
            </a:pPr>
            <a:r>
              <a:rPr lang="en-US" sz="1200" dirty="0">
                <a:solidFill>
                  <a:srgbClr val="003263"/>
                </a:solidFill>
              </a:rPr>
              <a:t>120 RPA processes automated in production across all LOBs (metrics are being finalized upon business commitment)</a:t>
            </a:r>
          </a:p>
          <a:p>
            <a:pPr marL="342708" indent="-342708">
              <a:spcBef>
                <a:spcPts val="600"/>
              </a:spcBef>
              <a:spcAft>
                <a:spcPts val="0"/>
              </a:spcAft>
              <a:buClr>
                <a:srgbClr val="262D59"/>
              </a:buClr>
              <a:buSzPct val="100000"/>
              <a:buFont typeface="+mj-lt"/>
              <a:buAutoNum type="arabicPeriod"/>
            </a:pPr>
            <a:r>
              <a:rPr lang="en-US" sz="1200" dirty="0">
                <a:solidFill>
                  <a:srgbClr val="003263"/>
                </a:solidFill>
              </a:rPr>
              <a:t>+70 FTEs Equivalency in time liberation (metrics are being finalized upon business commitment)</a:t>
            </a:r>
          </a:p>
        </p:txBody>
      </p:sp>
      <p:graphicFrame>
        <p:nvGraphicFramePr>
          <p:cNvPr id="5" name="Content Placeholder 3"/>
          <p:cNvGraphicFramePr>
            <a:graphicFrameLocks/>
          </p:cNvGraphicFramePr>
          <p:nvPr>
            <p:extLst>
              <p:ext uri="{D42A27DB-BD31-4B8C-83A1-F6EECF244321}">
                <p14:modId xmlns:p14="http://schemas.microsoft.com/office/powerpoint/2010/main" val="2728988370"/>
              </p:ext>
            </p:extLst>
          </p:nvPr>
        </p:nvGraphicFramePr>
        <p:xfrm>
          <a:off x="285794" y="2209800"/>
          <a:ext cx="8629606" cy="4319016"/>
        </p:xfrm>
        <a:graphic>
          <a:graphicData uri="http://schemas.openxmlformats.org/drawingml/2006/table">
            <a:tbl>
              <a:tblPr firstRow="1" bandRow="1">
                <a:tableStyleId>{5C22544A-7EE6-4342-B048-85BDC9FD1C3A}</a:tableStyleId>
              </a:tblPr>
              <a:tblGrid>
                <a:gridCol w="1771606"/>
                <a:gridCol w="2819400"/>
                <a:gridCol w="1981200"/>
                <a:gridCol w="2057400"/>
              </a:tblGrid>
              <a:tr h="533400">
                <a:tc>
                  <a:txBody>
                    <a:bodyPr/>
                    <a:lstStyle/>
                    <a:p>
                      <a:pPr marL="228600" marR="0" lvl="0" indent="0" algn="l" defTabSz="914293"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t>Accelerate Adoption </a:t>
                      </a:r>
                    </a:p>
                  </a:txBody>
                  <a:tcPr marL="0" marR="0" marT="48768" marB="48768" anchor="ctr"/>
                </a:tc>
                <a:tc>
                  <a:txBody>
                    <a:bodyPr/>
                    <a:lstStyle/>
                    <a:p>
                      <a:pPr marL="228600" marR="0" lvl="0" indent="0" algn="l" defTabSz="914293"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t>Operationalize RPA </a:t>
                      </a:r>
                      <a:b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br>
                      <a: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t>Execution</a:t>
                      </a:r>
                    </a:p>
                  </a:txBody>
                  <a:tcPr marL="0" marR="0" marT="48768" marB="48768" anchor="ctr"/>
                </a:tc>
                <a:tc>
                  <a:txBody>
                    <a:bodyPr/>
                    <a:lstStyle/>
                    <a:p>
                      <a:pPr marL="228600" marR="0" lvl="0" indent="0" algn="l" defTabSz="914293"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t>Strengthen Community of Practitioners</a:t>
                      </a:r>
                      <a:endParaRPr lang="en-US" sz="1200" b="1" i="0" u="none" strike="noStrike" kern="1200" dirty="0">
                        <a:solidFill>
                          <a:schemeClr val="bg1"/>
                        </a:solidFill>
                        <a:effectLst/>
                        <a:latin typeface="Arial" panose="020B0604020202020204" pitchFamily="34" charset="0"/>
                        <a:ea typeface="+mn-ea"/>
                        <a:cs typeface="Arial" panose="020B0604020202020204" pitchFamily="34" charset="0"/>
                      </a:endParaRPr>
                    </a:p>
                  </a:txBody>
                  <a:tcPr marL="0" marR="0" marT="48768" marB="48768" anchor="ctr"/>
                </a:tc>
                <a:tc>
                  <a:txBody>
                    <a:bodyPr/>
                    <a:lstStyle/>
                    <a:p>
                      <a:pPr marL="228600" marR="0" lvl="0" indent="0" algn="l" defTabSz="914293"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t>Roadmap RPA+</a:t>
                      </a:r>
                    </a:p>
                    <a:p>
                      <a:pPr marL="228600" marR="0" lvl="0" indent="0" algn="l" defTabSz="914293"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bg1"/>
                          </a:solidFill>
                          <a:effectLst/>
                          <a:latin typeface="Arial" panose="020B0604020202020204" pitchFamily="34" charset="0"/>
                          <a:ea typeface="+mn-ea"/>
                          <a:cs typeface="Arial" panose="020B0604020202020204" pitchFamily="34" charset="0"/>
                        </a:rPr>
                        <a:t>(beyond finger typing)</a:t>
                      </a:r>
                      <a:endParaRPr lang="en-US" sz="1200" b="1" i="0" u="none" strike="noStrike" kern="1200" dirty="0">
                        <a:solidFill>
                          <a:schemeClr val="bg1"/>
                        </a:solidFill>
                        <a:effectLst/>
                        <a:latin typeface="Arial" panose="020B0604020202020204" pitchFamily="34" charset="0"/>
                        <a:ea typeface="+mn-ea"/>
                        <a:cs typeface="Arial" panose="020B0604020202020204" pitchFamily="34" charset="0"/>
                      </a:endParaRPr>
                    </a:p>
                  </a:txBody>
                  <a:tcPr marL="0" marR="0" marT="48768" marB="48768" anchor="ctr"/>
                </a:tc>
              </a:tr>
              <a:tr h="3739895">
                <a:tc>
                  <a:txBody>
                    <a:bodyPr/>
                    <a:lstStyle/>
                    <a:p>
                      <a:pPr marL="228600" marR="0" lvl="0" indent="-2286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1200" dirty="0" smtClean="0">
                          <a:solidFill>
                            <a:schemeClr val="dk1"/>
                          </a:solidFill>
                          <a:latin typeface="Arial" panose="020B0604020202020204" pitchFamily="34" charset="0"/>
                          <a:ea typeface="+mn-ea"/>
                          <a:cs typeface="Arial" panose="020B0604020202020204" pitchFamily="34" charset="0"/>
                        </a:rPr>
                        <a:t>On-board</a:t>
                      </a:r>
                      <a:r>
                        <a:rPr lang="en-US" sz="1100" kern="1200" baseline="0" dirty="0" smtClean="0">
                          <a:solidFill>
                            <a:schemeClr val="dk1"/>
                          </a:solidFill>
                          <a:latin typeface="Arial" panose="020B0604020202020204" pitchFamily="34" charset="0"/>
                          <a:ea typeface="+mn-ea"/>
                          <a:cs typeface="Arial" panose="020B0604020202020204" pitchFamily="34" charset="0"/>
                        </a:rPr>
                        <a:t> and support </a:t>
                      </a:r>
                      <a:r>
                        <a:rPr lang="en-US" sz="1100" kern="1200" dirty="0" smtClean="0">
                          <a:solidFill>
                            <a:schemeClr val="dk1"/>
                          </a:solidFill>
                          <a:latin typeface="Arial" panose="020B0604020202020204" pitchFamily="34" charset="0"/>
                          <a:ea typeface="+mn-ea"/>
                          <a:cs typeface="Arial" panose="020B0604020202020204" pitchFamily="34" charset="0"/>
                        </a:rPr>
                        <a:t>of  RPA projects and </a:t>
                      </a:r>
                      <a:r>
                        <a:rPr lang="en-US" sz="1100" kern="1200" dirty="0" err="1" smtClean="0">
                          <a:solidFill>
                            <a:schemeClr val="dk1"/>
                          </a:solidFill>
                          <a:latin typeface="Arial" panose="020B0604020202020204" pitchFamily="34" charset="0"/>
                          <a:ea typeface="+mn-ea"/>
                          <a:cs typeface="Arial" panose="020B0604020202020204" pitchFamily="34" charset="0"/>
                        </a:rPr>
                        <a:t>PoCs</a:t>
                      </a:r>
                      <a:r>
                        <a:rPr lang="en-US" sz="1100" kern="1200" dirty="0" smtClean="0">
                          <a:solidFill>
                            <a:schemeClr val="dk1"/>
                          </a:solidFill>
                          <a:latin typeface="Arial" panose="020B0604020202020204" pitchFamily="34" charset="0"/>
                          <a:ea typeface="+mn-ea"/>
                          <a:cs typeface="Arial" panose="020B0604020202020204" pitchFamily="34" charset="0"/>
                        </a:rPr>
                        <a:t> </a:t>
                      </a:r>
                      <a:r>
                        <a:rPr lang="en-US" sz="1100" b="1" kern="1200" dirty="0" smtClean="0">
                          <a:solidFill>
                            <a:srgbClr val="00B050"/>
                          </a:solidFill>
                          <a:latin typeface="Arial" panose="020B0604020202020204" pitchFamily="34" charset="0"/>
                          <a:ea typeface="+mn-ea"/>
                          <a:cs typeface="Arial" panose="020B0604020202020204" pitchFamily="34" charset="0"/>
                        </a:rPr>
                        <a:t>– YTD: 12 Labs</a:t>
                      </a:r>
                      <a:r>
                        <a:rPr lang="en-US" sz="1100" b="1" kern="1200" baseline="0" dirty="0" smtClean="0">
                          <a:solidFill>
                            <a:srgbClr val="00B050"/>
                          </a:solidFill>
                          <a:latin typeface="Arial" panose="020B0604020202020204" pitchFamily="34" charset="0"/>
                          <a:ea typeface="+mn-ea"/>
                          <a:cs typeface="Arial" panose="020B0604020202020204" pitchFamily="34" charset="0"/>
                        </a:rPr>
                        <a:t/>
                      </a:r>
                      <a:br>
                        <a:rPr lang="en-US" sz="1100" b="1" kern="1200" baseline="0" dirty="0" smtClean="0">
                          <a:solidFill>
                            <a:srgbClr val="00B050"/>
                          </a:solidFill>
                          <a:latin typeface="Arial" panose="020B0604020202020204" pitchFamily="34" charset="0"/>
                          <a:ea typeface="+mn-ea"/>
                          <a:cs typeface="Arial" panose="020B0604020202020204" pitchFamily="34" charset="0"/>
                        </a:rPr>
                      </a:br>
                      <a:r>
                        <a:rPr lang="en-US" sz="1100" b="1" kern="1200" baseline="0" dirty="0" smtClean="0">
                          <a:solidFill>
                            <a:srgbClr val="00B050"/>
                          </a:solidFill>
                          <a:latin typeface="Arial" panose="020B0604020202020204" pitchFamily="34" charset="0"/>
                          <a:ea typeface="+mn-ea"/>
                          <a:cs typeface="Arial" panose="020B0604020202020204" pitchFamily="34" charset="0"/>
                        </a:rPr>
                        <a:t>5 </a:t>
                      </a:r>
                      <a:r>
                        <a:rPr lang="en-US" sz="1100" b="1" kern="1200" baseline="0" dirty="0" err="1" smtClean="0">
                          <a:solidFill>
                            <a:srgbClr val="00B050"/>
                          </a:solidFill>
                          <a:latin typeface="Arial" panose="020B0604020202020204" pitchFamily="34" charset="0"/>
                          <a:ea typeface="+mn-ea"/>
                          <a:cs typeface="Arial" panose="020B0604020202020204" pitchFamily="34" charset="0"/>
                        </a:rPr>
                        <a:t>PoCs</a:t>
                      </a:r>
                      <a:r>
                        <a:rPr lang="en-US" sz="1100" b="1" kern="1200" baseline="0" dirty="0" smtClean="0">
                          <a:solidFill>
                            <a:srgbClr val="00B050"/>
                          </a:solidFill>
                          <a:latin typeface="Arial" panose="020B0604020202020204" pitchFamily="34" charset="0"/>
                          <a:ea typeface="+mn-ea"/>
                          <a:cs typeface="Arial" panose="020B0604020202020204" pitchFamily="34" charset="0"/>
                        </a:rPr>
                        <a:t> </a:t>
                      </a:r>
                      <a:endParaRPr lang="en-US" sz="1100" b="1" kern="1200" dirty="0" smtClean="0">
                        <a:solidFill>
                          <a:srgbClr val="00B050"/>
                        </a:solidFill>
                        <a:latin typeface="Arial" panose="020B0604020202020204" pitchFamily="34" charset="0"/>
                        <a:ea typeface="+mn-ea"/>
                        <a:cs typeface="Arial" panose="020B0604020202020204" pitchFamily="34" charset="0"/>
                      </a:endParaRPr>
                    </a:p>
                    <a:p>
                      <a:pPr marL="228600" marR="0" lvl="0" indent="-2286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1200" dirty="0" smtClean="0">
                          <a:solidFill>
                            <a:schemeClr val="dk1"/>
                          </a:solidFill>
                          <a:latin typeface="Arial" panose="020B0604020202020204" pitchFamily="34" charset="0"/>
                          <a:ea typeface="+mn-ea"/>
                          <a:cs typeface="Arial" panose="020B0604020202020204" pitchFamily="34" charset="0"/>
                        </a:rPr>
                        <a:t>Increase the number</a:t>
                      </a:r>
                      <a:r>
                        <a:rPr lang="en-US" sz="1100" kern="1200" baseline="0" dirty="0" smtClean="0">
                          <a:solidFill>
                            <a:schemeClr val="dk1"/>
                          </a:solidFill>
                          <a:latin typeface="Arial" panose="020B0604020202020204" pitchFamily="34" charset="0"/>
                          <a:ea typeface="+mn-ea"/>
                          <a:cs typeface="Arial" panose="020B0604020202020204" pitchFamily="34" charset="0"/>
                        </a:rPr>
                        <a:t> of processes in Production by 120 </a:t>
                      </a:r>
                      <a:r>
                        <a:rPr lang="en-US" sz="1100" b="1" kern="1200" baseline="0" dirty="0" smtClean="0">
                          <a:solidFill>
                            <a:srgbClr val="00B050"/>
                          </a:solidFill>
                          <a:latin typeface="Arial" panose="020B0604020202020204" pitchFamily="34" charset="0"/>
                          <a:ea typeface="+mn-ea"/>
                          <a:cs typeface="Arial" panose="020B0604020202020204" pitchFamily="34" charset="0"/>
                        </a:rPr>
                        <a:t>– YTD: 267  </a:t>
                      </a:r>
                    </a:p>
                    <a:p>
                      <a:pPr marL="228600" marR="0" lvl="0" indent="-2286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1200" dirty="0" smtClean="0">
                          <a:solidFill>
                            <a:schemeClr val="dk1"/>
                          </a:solidFill>
                          <a:latin typeface="Arial" panose="020B0604020202020204" pitchFamily="34" charset="0"/>
                          <a:ea typeface="+mn-ea"/>
                          <a:cs typeface="Arial" panose="020B0604020202020204" pitchFamily="34" charset="0"/>
                        </a:rPr>
                        <a:t>Provide SWAT team support to resolve issues </a:t>
                      </a:r>
                      <a:r>
                        <a:rPr lang="en-US" sz="1100" b="1" kern="1200" dirty="0" smtClean="0">
                          <a:solidFill>
                            <a:srgbClr val="00B050"/>
                          </a:solidFill>
                          <a:latin typeface="Arial" panose="020B0604020202020204" pitchFamily="34" charset="0"/>
                          <a:ea typeface="+mn-ea"/>
                          <a:cs typeface="Arial" panose="020B0604020202020204" pitchFamily="34" charset="0"/>
                        </a:rPr>
                        <a:t>– </a:t>
                      </a:r>
                      <a:r>
                        <a:rPr lang="en-US" sz="1100" b="1" kern="1200" baseline="0" dirty="0" smtClean="0">
                          <a:solidFill>
                            <a:srgbClr val="00B050"/>
                          </a:solidFill>
                          <a:latin typeface="Arial" panose="020B0604020202020204" pitchFamily="34" charset="0"/>
                          <a:ea typeface="+mn-ea"/>
                          <a:cs typeface="Arial" panose="020B0604020202020204" pitchFamily="34" charset="0"/>
                        </a:rPr>
                        <a:t>YTD: 27</a:t>
                      </a:r>
                      <a:endParaRPr lang="en-US" sz="1100" kern="1200" dirty="0" smtClean="0">
                        <a:solidFill>
                          <a:schemeClr val="dk1"/>
                        </a:solidFill>
                        <a:latin typeface="Arial" panose="020B0604020202020204" pitchFamily="34" charset="0"/>
                        <a:ea typeface="+mn-ea"/>
                        <a:cs typeface="Arial" panose="020B0604020202020204" pitchFamily="34" charset="0"/>
                      </a:endParaRPr>
                    </a:p>
                    <a:p>
                      <a:pPr marL="0" marR="0" lvl="0" indent="0" algn="l" defTabSz="914293" rtl="0" eaLnBrk="1" fontAlgn="auto" latinLnBrk="0" hangingPunct="1">
                        <a:lnSpc>
                          <a:spcPct val="100000"/>
                        </a:lnSpc>
                        <a:spcBef>
                          <a:spcPts val="0"/>
                        </a:spcBef>
                        <a:spcAft>
                          <a:spcPts val="0"/>
                        </a:spcAft>
                        <a:buClrTx/>
                        <a:buSzTx/>
                        <a:buFont typeface="+mj-lt"/>
                        <a:buNone/>
                        <a:tabLst/>
                        <a:defRPr/>
                      </a:pPr>
                      <a:endParaRPr lang="en-US" sz="1100" kern="1200" dirty="0" smtClean="0">
                        <a:solidFill>
                          <a:schemeClr val="dk1"/>
                        </a:solidFill>
                        <a:latin typeface="Arial" panose="020B0604020202020204" pitchFamily="34" charset="0"/>
                        <a:ea typeface="+mn-ea"/>
                        <a:cs typeface="Arial" panose="020B0604020202020204" pitchFamily="34" charset="0"/>
                      </a:endParaRPr>
                    </a:p>
                    <a:p>
                      <a:pPr marL="171450" marR="0" lvl="0" indent="-171450" algn="l" defTabSz="914293" rtl="0" eaLnBrk="1" fontAlgn="auto" latinLnBrk="0" hangingPunct="1">
                        <a:lnSpc>
                          <a:spcPct val="100000"/>
                        </a:lnSpc>
                        <a:spcBef>
                          <a:spcPts val="0"/>
                        </a:spcBef>
                        <a:spcAft>
                          <a:spcPts val="0"/>
                        </a:spcAft>
                        <a:buClrTx/>
                        <a:buSzTx/>
                        <a:buFont typeface="Arial" charset="0"/>
                        <a:buChar char="•"/>
                        <a:tabLst/>
                        <a:defRPr/>
                      </a:pPr>
                      <a:r>
                        <a:rPr lang="en-US" sz="1100" b="1" kern="1200" baseline="0" dirty="0" smtClean="0">
                          <a:solidFill>
                            <a:srgbClr val="00B050"/>
                          </a:solidFill>
                          <a:latin typeface="Arial" panose="020B0604020202020204" pitchFamily="34" charset="0"/>
                          <a:ea typeface="+mn-ea"/>
                          <a:cs typeface="Arial" panose="020B0604020202020204" pitchFamily="34" charset="0"/>
                        </a:rPr>
                        <a:t>1st  RPA process retired by CM Front Office UK</a:t>
                      </a:r>
                    </a:p>
                    <a:p>
                      <a:pPr marL="171450" marR="0" lvl="0" indent="-171450" algn="l" defTabSz="914293" rtl="0" eaLnBrk="1" fontAlgn="auto" latinLnBrk="0" hangingPunct="1">
                        <a:lnSpc>
                          <a:spcPct val="100000"/>
                        </a:lnSpc>
                        <a:spcBef>
                          <a:spcPts val="0"/>
                        </a:spcBef>
                        <a:spcAft>
                          <a:spcPts val="0"/>
                        </a:spcAft>
                        <a:buClrTx/>
                        <a:buSzTx/>
                        <a:buFont typeface="Arial" charset="0"/>
                        <a:buChar char="•"/>
                        <a:tabLst/>
                        <a:defRPr/>
                      </a:pPr>
                      <a:r>
                        <a:rPr lang="en-US" sz="1100" b="1" kern="1200" baseline="0" dirty="0" smtClean="0">
                          <a:solidFill>
                            <a:srgbClr val="00B050"/>
                          </a:solidFill>
                          <a:latin typeface="Arial" panose="020B0604020202020204" pitchFamily="34" charset="0"/>
                          <a:ea typeface="+mn-ea"/>
                          <a:cs typeface="Arial" panose="020B0604020202020204" pitchFamily="34" charset="0"/>
                        </a:rPr>
                        <a:t>Published a RPA Introduction Video available to LOBs to assist with corporate-wide communication</a:t>
                      </a:r>
                    </a:p>
                  </a:txBody>
                  <a:tcPr marL="114300" marR="114300" marT="48768" marB="48768"/>
                </a:tc>
                <a:tc>
                  <a:txBody>
                    <a:bodyPr/>
                    <a:lstStyle/>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0" dirty="0" smtClean="0">
                          <a:solidFill>
                            <a:srgbClr val="000000"/>
                          </a:solidFill>
                          <a:latin typeface="Arial"/>
                        </a:rPr>
                        <a:t>Promote the build and consumption of reusable objects – </a:t>
                      </a:r>
                      <a:r>
                        <a:rPr lang="en-US" sz="1100" b="1" kern="1200" dirty="0" smtClean="0">
                          <a:solidFill>
                            <a:srgbClr val="00B050"/>
                          </a:solidFill>
                          <a:latin typeface="Arial" panose="020B0604020202020204" pitchFamily="34" charset="0"/>
                          <a:ea typeface="+mn-ea"/>
                          <a:cs typeface="Arial" panose="020B0604020202020204" pitchFamily="34" charset="0"/>
                        </a:rPr>
                        <a:t>YTD Built: 6</a:t>
                      </a:r>
                      <a:r>
                        <a:rPr lang="en-US" sz="1100" b="1" kern="1200" baseline="0" dirty="0" smtClean="0">
                          <a:solidFill>
                            <a:schemeClr val="tx1"/>
                          </a:solidFill>
                          <a:latin typeface="Arial" panose="020B0604020202020204" pitchFamily="34" charset="0"/>
                          <a:ea typeface="+mn-ea"/>
                          <a:cs typeface="Arial" panose="020B0604020202020204" pitchFamily="34" charset="0"/>
                        </a:rPr>
                        <a:t>; Consumed: Dashboard - 2, EWS - 3</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1200" dirty="0" smtClean="0">
                          <a:solidFill>
                            <a:schemeClr val="dk1"/>
                          </a:solidFill>
                          <a:latin typeface="Arial" panose="020B0604020202020204" pitchFamily="34" charset="0"/>
                          <a:ea typeface="+mn-ea"/>
                          <a:cs typeface="Arial" panose="020B0604020202020204" pitchFamily="34" charset="0"/>
                        </a:rPr>
                        <a:t>Complete the build and implementation</a:t>
                      </a:r>
                      <a:r>
                        <a:rPr lang="en-US" sz="1100" kern="1200" baseline="0" dirty="0" smtClean="0">
                          <a:solidFill>
                            <a:schemeClr val="dk1"/>
                          </a:solidFill>
                          <a:latin typeface="Arial" panose="020B0604020202020204" pitchFamily="34" charset="0"/>
                          <a:ea typeface="+mn-ea"/>
                          <a:cs typeface="Arial" panose="020B0604020202020204" pitchFamily="34" charset="0"/>
                        </a:rPr>
                        <a:t> </a:t>
                      </a:r>
                      <a:r>
                        <a:rPr lang="en-US" sz="1100" kern="1200" dirty="0" smtClean="0">
                          <a:solidFill>
                            <a:schemeClr val="dk1"/>
                          </a:solidFill>
                          <a:latin typeface="Arial" panose="020B0604020202020204" pitchFamily="34" charset="0"/>
                          <a:ea typeface="+mn-ea"/>
                          <a:cs typeface="Arial" panose="020B0604020202020204" pitchFamily="34" charset="0"/>
                        </a:rPr>
                        <a:t>of</a:t>
                      </a:r>
                      <a:r>
                        <a:rPr lang="en-US" sz="1100" kern="1200" baseline="0" dirty="0" smtClean="0">
                          <a:solidFill>
                            <a:schemeClr val="dk1"/>
                          </a:solidFill>
                          <a:latin typeface="Arial" panose="020B0604020202020204" pitchFamily="34" charset="0"/>
                          <a:ea typeface="+mn-ea"/>
                          <a:cs typeface="Arial" panose="020B0604020202020204" pitchFamily="34" charset="0"/>
                        </a:rPr>
                        <a:t> the </a:t>
                      </a:r>
                      <a:r>
                        <a:rPr lang="en-US" sz="1100" kern="1200" dirty="0" smtClean="0">
                          <a:solidFill>
                            <a:schemeClr val="dk1"/>
                          </a:solidFill>
                          <a:latin typeface="Arial" panose="020B0604020202020204" pitchFamily="34" charset="0"/>
                          <a:ea typeface="+mn-ea"/>
                          <a:cs typeface="Arial" panose="020B0604020202020204" pitchFamily="34" charset="0"/>
                        </a:rPr>
                        <a:t>new standard RPA infrastructure</a:t>
                      </a:r>
                      <a:r>
                        <a:rPr lang="en-US" sz="1100" kern="1200" baseline="0" dirty="0" smtClean="0">
                          <a:solidFill>
                            <a:schemeClr val="dk1"/>
                          </a:solidFill>
                          <a:latin typeface="Arial" panose="020B0604020202020204" pitchFamily="34" charset="0"/>
                          <a:ea typeface="+mn-ea"/>
                          <a:cs typeface="Arial" panose="020B0604020202020204" pitchFamily="34" charset="0"/>
                        </a:rPr>
                        <a:t> (</a:t>
                      </a:r>
                      <a:r>
                        <a:rPr lang="en-US" sz="1100" kern="1200" dirty="0" err="1" smtClean="0">
                          <a:solidFill>
                            <a:schemeClr val="dk1"/>
                          </a:solidFill>
                          <a:latin typeface="Arial" panose="020B0604020202020204" pitchFamily="34" charset="0"/>
                          <a:ea typeface="+mn-ea"/>
                          <a:cs typeface="Arial" panose="020B0604020202020204" pitchFamily="34" charset="0"/>
                        </a:rPr>
                        <a:t>Nutanix</a:t>
                      </a:r>
                      <a:r>
                        <a:rPr lang="en-US" sz="1100" kern="1200" dirty="0" smtClean="0">
                          <a:solidFill>
                            <a:schemeClr val="dk1"/>
                          </a:solidFill>
                          <a:latin typeface="Arial" panose="020B0604020202020204" pitchFamily="34" charset="0"/>
                          <a:ea typeface="+mn-ea"/>
                          <a:cs typeface="Arial" panose="020B0604020202020204" pitchFamily="34" charset="0"/>
                        </a:rPr>
                        <a:t>) </a:t>
                      </a:r>
                      <a:r>
                        <a:rPr lang="en-US" sz="1100" kern="1200" baseline="0" dirty="0" smtClean="0">
                          <a:solidFill>
                            <a:schemeClr val="dk1"/>
                          </a:solidFill>
                          <a:latin typeface="Arial" panose="020B0604020202020204" pitchFamily="34" charset="0"/>
                          <a:ea typeface="+mn-ea"/>
                          <a:cs typeface="Arial" panose="020B0604020202020204" pitchFamily="34" charset="0"/>
                        </a:rPr>
                        <a:t>for operational excellence </a:t>
                      </a:r>
                      <a:r>
                        <a:rPr lang="en-US" sz="1100" b="1" kern="1200" baseline="0" dirty="0" smtClean="0">
                          <a:solidFill>
                            <a:srgbClr val="00B050"/>
                          </a:solidFill>
                          <a:latin typeface="Arial" panose="020B0604020202020204" pitchFamily="34" charset="0"/>
                          <a:ea typeface="+mn-ea"/>
                          <a:cs typeface="Arial" panose="020B0604020202020204" pitchFamily="34" charset="0"/>
                        </a:rPr>
                        <a:t>– 98% complete</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0" dirty="0" smtClean="0">
                          <a:solidFill>
                            <a:srgbClr val="000000"/>
                          </a:solidFill>
                          <a:latin typeface="Arial"/>
                        </a:rPr>
                        <a:t>Operational monitoring tools &amp; insights  (i.e., Elastic)  </a:t>
                      </a:r>
                      <a:r>
                        <a:rPr lang="en-US" sz="1100" b="1" kern="0" dirty="0" smtClean="0">
                          <a:solidFill>
                            <a:srgbClr val="00B050"/>
                          </a:solidFill>
                          <a:latin typeface="Arial"/>
                        </a:rPr>
                        <a:t>- </a:t>
                      </a:r>
                      <a:r>
                        <a:rPr lang="en-US" sz="1100" b="1" kern="0" dirty="0" smtClean="0">
                          <a:solidFill>
                            <a:schemeClr val="tx1"/>
                          </a:solidFill>
                          <a:latin typeface="Arial"/>
                        </a:rPr>
                        <a:t>YTD: </a:t>
                      </a:r>
                      <a:r>
                        <a:rPr lang="en-US" sz="1100" b="1" kern="0" baseline="0" dirty="0" smtClean="0">
                          <a:solidFill>
                            <a:schemeClr val="tx1"/>
                          </a:solidFill>
                          <a:latin typeface="Arial"/>
                        </a:rPr>
                        <a:t> </a:t>
                      </a:r>
                      <a:r>
                        <a:rPr lang="en-US" sz="1100" b="1" kern="0" dirty="0" smtClean="0">
                          <a:solidFill>
                            <a:schemeClr val="tx1"/>
                          </a:solidFill>
                          <a:latin typeface="Arial"/>
                        </a:rPr>
                        <a:t> Adoptions </a:t>
                      </a:r>
                      <a:r>
                        <a:rPr lang="en-US" sz="1100" b="1" u="none" strike="noStrike" kern="1200" baseline="0" dirty="0" smtClean="0">
                          <a:solidFill>
                            <a:srgbClr val="00B050"/>
                          </a:solidFill>
                          <a:effectLst/>
                          <a:latin typeface="Arial" panose="020B0604020202020204" pitchFamily="34" charset="0"/>
                          <a:ea typeface="+mn-ea"/>
                          <a:cs typeface="Arial" panose="020B0604020202020204" pitchFamily="34" charset="0"/>
                        </a:rPr>
                        <a:t>– 3; </a:t>
                      </a:r>
                      <a:r>
                        <a:rPr lang="en-US" sz="1100" b="1" kern="0" dirty="0" smtClean="0">
                          <a:solidFill>
                            <a:schemeClr val="tx1"/>
                          </a:solidFill>
                          <a:latin typeface="Arial"/>
                        </a:rPr>
                        <a:t>Implementations – 2 </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0" dirty="0" smtClean="0">
                          <a:solidFill>
                            <a:srgbClr val="000000"/>
                          </a:solidFill>
                          <a:latin typeface="Arial"/>
                        </a:rPr>
                        <a:t>Accelerate RPA implementations leveraging DevOps, Test Automation and Reuse</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1200" dirty="0" smtClean="0">
                          <a:solidFill>
                            <a:schemeClr val="dk1"/>
                          </a:solidFill>
                          <a:latin typeface="Arial" panose="020B0604020202020204" pitchFamily="34" charset="0"/>
                          <a:ea typeface="+mn-ea"/>
                          <a:cs typeface="Arial" panose="020B0604020202020204" pitchFamily="34" charset="0"/>
                        </a:rPr>
                        <a:t>Develop best practices,</a:t>
                      </a:r>
                      <a:r>
                        <a:rPr lang="en-US" sz="1100" kern="1200" baseline="0" dirty="0" smtClean="0">
                          <a:solidFill>
                            <a:schemeClr val="dk1"/>
                          </a:solidFill>
                          <a:latin typeface="Arial" panose="020B0604020202020204" pitchFamily="34" charset="0"/>
                          <a:ea typeface="+mn-ea"/>
                          <a:cs typeface="Arial" panose="020B0604020202020204" pitchFamily="34" charset="0"/>
                        </a:rPr>
                        <a:t> guidelines a</a:t>
                      </a:r>
                      <a:r>
                        <a:rPr lang="en-US" sz="1100" kern="1200" dirty="0" smtClean="0">
                          <a:solidFill>
                            <a:schemeClr val="dk1"/>
                          </a:solidFill>
                          <a:latin typeface="Arial" panose="020B0604020202020204" pitchFamily="34" charset="0"/>
                          <a:ea typeface="+mn-ea"/>
                          <a:cs typeface="Arial" panose="020B0604020202020204" pitchFamily="34" charset="0"/>
                        </a:rPr>
                        <a:t>nd job aids to drive</a:t>
                      </a:r>
                      <a:r>
                        <a:rPr lang="en-US" sz="1100" kern="1200" baseline="0" dirty="0" smtClean="0">
                          <a:solidFill>
                            <a:schemeClr val="dk1"/>
                          </a:solidFill>
                          <a:latin typeface="Arial" panose="020B0604020202020204" pitchFamily="34" charset="0"/>
                          <a:ea typeface="+mn-ea"/>
                          <a:cs typeface="Arial" panose="020B0604020202020204" pitchFamily="34" charset="0"/>
                        </a:rPr>
                        <a:t> </a:t>
                      </a:r>
                      <a:r>
                        <a:rPr lang="en-US" sz="1100" kern="1200" dirty="0" smtClean="0">
                          <a:solidFill>
                            <a:schemeClr val="dk1"/>
                          </a:solidFill>
                          <a:latin typeface="Arial" panose="020B0604020202020204" pitchFamily="34" charset="0"/>
                          <a:ea typeface="+mn-ea"/>
                          <a:cs typeface="Arial" panose="020B0604020202020204" pitchFamily="34" charset="0"/>
                        </a:rPr>
                        <a:t>continual improvement </a:t>
                      </a:r>
                      <a:r>
                        <a:rPr lang="en-US" sz="1100" b="1" kern="1200" dirty="0" smtClean="0">
                          <a:solidFill>
                            <a:srgbClr val="00B050"/>
                          </a:solidFill>
                          <a:latin typeface="Arial" panose="020B0604020202020204" pitchFamily="34" charset="0"/>
                          <a:ea typeface="+mn-ea"/>
                          <a:cs typeface="Arial" panose="020B0604020202020204" pitchFamily="34" charset="0"/>
                        </a:rPr>
                        <a:t>– YTD: 5 docs</a:t>
                      </a:r>
                    </a:p>
                  </a:txBody>
                  <a:tcPr marL="114300" marR="114300" marT="48768" marB="48768"/>
                </a:tc>
                <a:tc>
                  <a:txBody>
                    <a:bodyPr/>
                    <a:lstStyle/>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b="0" u="none" strike="noStrike" kern="1200" dirty="0" smtClean="0">
                          <a:solidFill>
                            <a:schemeClr val="dk1"/>
                          </a:solidFill>
                          <a:effectLst/>
                          <a:latin typeface="Arial" panose="020B0604020202020204" pitchFamily="34" charset="0"/>
                          <a:ea typeface="+mn-ea"/>
                          <a:cs typeface="Arial" panose="020B0604020202020204" pitchFamily="34" charset="0"/>
                        </a:rPr>
                        <a:t>Continue fostering best practices and learnings across all</a:t>
                      </a:r>
                      <a:r>
                        <a:rPr lang="en-US" sz="1100" b="0" u="none" strike="noStrike" kern="1200" baseline="0" dirty="0" smtClean="0">
                          <a:solidFill>
                            <a:schemeClr val="dk1"/>
                          </a:solidFill>
                          <a:effectLst/>
                          <a:latin typeface="Arial" panose="020B0604020202020204" pitchFamily="34" charset="0"/>
                          <a:ea typeface="+mn-ea"/>
                          <a:cs typeface="Arial" panose="020B0604020202020204" pitchFamily="34" charset="0"/>
                        </a:rPr>
                        <a:t> LOBs </a:t>
                      </a:r>
                      <a:r>
                        <a:rPr lang="en-US" sz="1100" b="1" u="none" strike="noStrike" kern="1200" baseline="0" dirty="0" smtClean="0">
                          <a:solidFill>
                            <a:srgbClr val="00B050"/>
                          </a:solidFill>
                          <a:effectLst/>
                          <a:latin typeface="Arial" panose="020B0604020202020204" pitchFamily="34" charset="0"/>
                          <a:ea typeface="+mn-ea"/>
                          <a:cs typeface="Arial" panose="020B0604020202020204" pitchFamily="34" charset="0"/>
                        </a:rPr>
                        <a:t>– YTD: 17 </a:t>
                      </a:r>
                      <a:r>
                        <a:rPr lang="en-US" sz="1100" b="0" u="none" strike="noStrike" kern="1200" dirty="0" smtClean="0">
                          <a:solidFill>
                            <a:schemeClr val="dk1"/>
                          </a:solidFill>
                          <a:effectLst/>
                          <a:latin typeface="Arial" panose="020B0604020202020204" pitchFamily="34" charset="0"/>
                          <a:ea typeface="+mn-ea"/>
                          <a:cs typeface="Arial" panose="020B0604020202020204" pitchFamily="34" charset="0"/>
                        </a:rPr>
                        <a:t>Technology Community Sessions </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0" dirty="0" smtClean="0">
                          <a:solidFill>
                            <a:srgbClr val="000000"/>
                          </a:solidFill>
                          <a:latin typeface="Arial"/>
                        </a:rPr>
                        <a:t>Continue maturing design/coding best practices and learnings across all LOBs</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b="0" u="none" strike="noStrike" kern="1200" baseline="0" dirty="0" smtClean="0">
                          <a:solidFill>
                            <a:schemeClr val="dk1"/>
                          </a:solidFill>
                          <a:effectLst/>
                          <a:latin typeface="Arial" panose="020B0604020202020204" pitchFamily="34" charset="0"/>
                          <a:ea typeface="+mn-ea"/>
                          <a:cs typeface="Arial" panose="020B0604020202020204" pitchFamily="34" charset="0"/>
                        </a:rPr>
                        <a:t>Actively engage the LOBs to share knowledge and findings </a:t>
                      </a:r>
                      <a:r>
                        <a:rPr lang="en-US" sz="1100" b="1" u="none" strike="noStrike" kern="1200" baseline="0" dirty="0" smtClean="0">
                          <a:solidFill>
                            <a:srgbClr val="00B050"/>
                          </a:solidFill>
                          <a:effectLst/>
                          <a:latin typeface="Arial" panose="020B0604020202020204" pitchFamily="34" charset="0"/>
                          <a:ea typeface="+mn-ea"/>
                          <a:cs typeface="Arial" panose="020B0604020202020204" pitchFamily="34" charset="0"/>
                        </a:rPr>
                        <a:t>– YTD 14 topics shared</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b="0" u="none" strike="noStrike" kern="1200" baseline="0" dirty="0" smtClean="0">
                          <a:solidFill>
                            <a:schemeClr val="tx1"/>
                          </a:solidFill>
                          <a:effectLst/>
                          <a:latin typeface="Arial" panose="020B0604020202020204" pitchFamily="34" charset="0"/>
                          <a:ea typeface="+mn-ea"/>
                          <a:cs typeface="Arial" panose="020B0604020202020204" pitchFamily="34" charset="0"/>
                        </a:rPr>
                        <a:t>Explore ways to develop a virtual workforce for competency sharing</a:t>
                      </a:r>
                      <a:endParaRPr lang="en-US" sz="1100" b="0" u="none" strike="noStrike" kern="1200" dirty="0">
                        <a:solidFill>
                          <a:schemeClr val="tx1"/>
                        </a:solidFill>
                        <a:effectLst/>
                        <a:latin typeface="Arial" panose="020B0604020202020204" pitchFamily="34" charset="0"/>
                        <a:ea typeface="+mn-ea"/>
                        <a:cs typeface="Arial" panose="020B0604020202020204" pitchFamily="34" charset="0"/>
                      </a:endParaRPr>
                    </a:p>
                  </a:txBody>
                  <a:tcPr marL="114300" marR="114300" marT="48768" marB="48768"/>
                </a:tc>
                <a:tc>
                  <a:txBody>
                    <a:bodyPr/>
                    <a:lstStyle/>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kern="0" dirty="0" smtClean="0">
                          <a:solidFill>
                            <a:schemeClr val="tx1"/>
                          </a:solidFill>
                          <a:latin typeface="Arial"/>
                        </a:rPr>
                        <a:t>Develop RPA+ </a:t>
                      </a:r>
                      <a:r>
                        <a:rPr lang="en-US" sz="1100" kern="0" baseline="0" dirty="0" smtClean="0">
                          <a:solidFill>
                            <a:schemeClr val="tx1"/>
                          </a:solidFill>
                          <a:latin typeface="Arial"/>
                        </a:rPr>
                        <a:t>Point of View / </a:t>
                      </a:r>
                      <a:r>
                        <a:rPr lang="en-US" sz="1100" kern="0" dirty="0" smtClean="0">
                          <a:solidFill>
                            <a:schemeClr val="tx1"/>
                          </a:solidFill>
                          <a:latin typeface="Arial"/>
                        </a:rPr>
                        <a:t>Roadmap</a:t>
                      </a:r>
                      <a:r>
                        <a:rPr lang="en-US" sz="1100" kern="0" baseline="0" dirty="0" smtClean="0">
                          <a:solidFill>
                            <a:schemeClr val="tx1"/>
                          </a:solidFill>
                          <a:latin typeface="Arial"/>
                        </a:rPr>
                        <a:t> </a:t>
                      </a:r>
                      <a:r>
                        <a:rPr lang="en-US" sz="1100" b="1" kern="0" baseline="0" dirty="0" smtClean="0">
                          <a:solidFill>
                            <a:srgbClr val="00B050"/>
                          </a:solidFill>
                          <a:latin typeface="Arial"/>
                        </a:rPr>
                        <a:t>- YTD 2 </a:t>
                      </a:r>
                      <a:r>
                        <a:rPr lang="en-US" sz="1100" kern="0" baseline="0" dirty="0" smtClean="0">
                          <a:solidFill>
                            <a:schemeClr val="tx1"/>
                          </a:solidFill>
                          <a:latin typeface="Arial"/>
                          <a:ea typeface="+mn-ea"/>
                          <a:cs typeface="+mn-cs"/>
                        </a:rPr>
                        <a:t>Point of View published</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b="0" u="none" strike="noStrike" kern="1200" dirty="0" smtClean="0">
                          <a:solidFill>
                            <a:schemeClr val="tx1"/>
                          </a:solidFill>
                          <a:effectLst/>
                          <a:latin typeface="Arial" panose="020B0604020202020204" pitchFamily="34" charset="0"/>
                          <a:ea typeface="+mn-ea"/>
                          <a:cs typeface="Arial" panose="020B0604020202020204" pitchFamily="34" charset="0"/>
                        </a:rPr>
                        <a:t>Explore future avenues</a:t>
                      </a:r>
                      <a:r>
                        <a:rPr lang="en-US" sz="1100" b="0" u="none" strike="noStrike" kern="1200" baseline="0" dirty="0" smtClean="0">
                          <a:solidFill>
                            <a:schemeClr val="tx1"/>
                          </a:solidFill>
                          <a:effectLst/>
                          <a:latin typeface="Arial" panose="020B0604020202020204" pitchFamily="34" charset="0"/>
                          <a:ea typeface="+mn-ea"/>
                          <a:cs typeface="Arial" panose="020B0604020202020204" pitchFamily="34" charset="0"/>
                        </a:rPr>
                        <a:t> to i</a:t>
                      </a:r>
                      <a:r>
                        <a:rPr lang="en-US" sz="1100" b="0" u="none" strike="noStrike" kern="1200" dirty="0" smtClean="0">
                          <a:solidFill>
                            <a:schemeClr val="tx1"/>
                          </a:solidFill>
                          <a:effectLst/>
                          <a:latin typeface="Arial" panose="020B0604020202020204" pitchFamily="34" charset="0"/>
                          <a:ea typeface="+mn-ea"/>
                          <a:cs typeface="Arial" panose="020B0604020202020204" pitchFamily="34" charset="0"/>
                        </a:rPr>
                        <a:t>ntroduce techniques (data science, analytics, cognitive) and explore potential opportunities</a:t>
                      </a:r>
                    </a:p>
                    <a:p>
                      <a:pPr marL="342900" marR="0" lvl="0" indent="-342900" algn="l" defTabSz="914293" rtl="0" eaLnBrk="1" fontAlgn="auto" latinLnBrk="0" hangingPunct="1">
                        <a:lnSpc>
                          <a:spcPct val="100000"/>
                        </a:lnSpc>
                        <a:spcBef>
                          <a:spcPts val="0"/>
                        </a:spcBef>
                        <a:spcAft>
                          <a:spcPts val="0"/>
                        </a:spcAft>
                        <a:buClrTx/>
                        <a:buSzTx/>
                        <a:buFont typeface="+mj-lt"/>
                        <a:buAutoNum type="arabicPeriod"/>
                        <a:tabLst/>
                        <a:defRPr/>
                      </a:pPr>
                      <a:r>
                        <a:rPr lang="en-US" sz="1100" b="0" u="none" strike="noStrike" kern="1200" dirty="0" smtClean="0">
                          <a:solidFill>
                            <a:schemeClr val="tx1"/>
                          </a:solidFill>
                          <a:effectLst/>
                          <a:latin typeface="Arial" panose="020B0604020202020204" pitchFamily="34" charset="0"/>
                          <a:ea typeface="+mn-ea"/>
                          <a:cs typeface="Arial" panose="020B0604020202020204" pitchFamily="34" charset="0"/>
                        </a:rPr>
                        <a:t>Continue to research</a:t>
                      </a:r>
                      <a:r>
                        <a:rPr lang="en-US" sz="1100" b="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100" b="0" u="none" strike="noStrike" kern="1200" dirty="0" smtClean="0">
                          <a:solidFill>
                            <a:schemeClr val="tx1"/>
                          </a:solidFill>
                          <a:effectLst/>
                          <a:latin typeface="Arial" panose="020B0604020202020204" pitchFamily="34" charset="0"/>
                          <a:ea typeface="+mn-ea"/>
                          <a:cs typeface="Arial" panose="020B0604020202020204" pitchFamily="34" charset="0"/>
                        </a:rPr>
                        <a:t>the market landscape and conduct </a:t>
                      </a:r>
                      <a:r>
                        <a:rPr lang="en-US" sz="1100" b="0" u="none" strike="noStrike" kern="1200" dirty="0" err="1" smtClean="0">
                          <a:solidFill>
                            <a:schemeClr val="tx1"/>
                          </a:solidFill>
                          <a:effectLst/>
                          <a:latin typeface="Arial" panose="020B0604020202020204" pitchFamily="34" charset="0"/>
                          <a:ea typeface="+mn-ea"/>
                          <a:cs typeface="Arial" panose="020B0604020202020204" pitchFamily="34" charset="0"/>
                        </a:rPr>
                        <a:t>PoCs</a:t>
                      </a:r>
                      <a:r>
                        <a:rPr lang="en-US" sz="1100" b="0" u="none" strike="noStrike" kern="1200" dirty="0" smtClean="0">
                          <a:solidFill>
                            <a:schemeClr val="tx1"/>
                          </a:solidFill>
                          <a:effectLst/>
                          <a:latin typeface="Arial" panose="020B0604020202020204" pitchFamily="34" charset="0"/>
                          <a:ea typeface="+mn-ea"/>
                          <a:cs typeface="Arial" panose="020B0604020202020204" pitchFamily="34" charset="0"/>
                        </a:rPr>
                        <a:t> (current RBC vendors, Gartner/Forester/ Market Analysts</a:t>
                      </a:r>
                      <a:r>
                        <a:rPr lang="en-US" sz="1100" b="0" u="none" strike="noStrike" kern="1200" baseline="0" dirty="0" smtClean="0">
                          <a:solidFill>
                            <a:schemeClr val="tx1"/>
                          </a:solidFill>
                          <a:effectLst/>
                          <a:latin typeface="Arial" panose="020B0604020202020204" pitchFamily="34" charset="0"/>
                          <a:ea typeface="+mn-ea"/>
                          <a:cs typeface="Arial" panose="020B0604020202020204" pitchFamily="34" charset="0"/>
                        </a:rPr>
                        <a:t> etc.,</a:t>
                      </a:r>
                      <a:r>
                        <a:rPr lang="en-US" sz="1100" b="0" u="none" strike="noStrike" kern="1200" dirty="0" smtClean="0">
                          <a:solidFill>
                            <a:schemeClr val="tx1"/>
                          </a:solidFill>
                          <a:effectLst/>
                          <a:latin typeface="Arial" panose="020B0604020202020204" pitchFamily="34" charset="0"/>
                          <a:ea typeface="+mn-ea"/>
                          <a:cs typeface="Arial" panose="020B0604020202020204" pitchFamily="34" charset="0"/>
                        </a:rPr>
                        <a:t>)</a:t>
                      </a:r>
                    </a:p>
                  </a:txBody>
                  <a:tcPr marL="114300" marR="114300" marT="48768" marB="48768"/>
                </a:tc>
              </a:tr>
            </a:tbl>
          </a:graphicData>
        </a:graphic>
      </p:graphicFrame>
      <p:sp>
        <p:nvSpPr>
          <p:cNvPr id="6" name="Oval 5"/>
          <p:cNvSpPr/>
          <p:nvPr/>
        </p:nvSpPr>
        <p:spPr bwMode="auto">
          <a:xfrm>
            <a:off x="139547" y="2133600"/>
            <a:ext cx="342900" cy="292608"/>
          </a:xfrm>
          <a:prstGeom prst="ellipse">
            <a:avLst/>
          </a:prstGeom>
          <a:solidFill>
            <a:srgbClr val="262D59"/>
          </a:solidFill>
          <a:ln>
            <a:solidFill>
              <a:schemeClr val="bg1"/>
            </a:solidFill>
          </a:ln>
          <a:effectLst/>
          <a:extLst/>
        </p:spPr>
        <p:txBody>
          <a:bodyPr vert="horz" wrap="square" lIns="91388" tIns="45695" rIns="91388" bIns="45695" numCol="1" rtlCol="0" anchor="ctr" anchorCtr="0" compatLnSpc="1">
            <a:prstTxWarp prst="textNoShape">
              <a:avLst/>
            </a:prstTxWarp>
          </a:bodyPr>
          <a:lstStyle/>
          <a:p>
            <a:pPr algn="ctr" eaLnBrk="1" hangingPunct="1">
              <a:lnSpc>
                <a:spcPct val="125000"/>
              </a:lnSpc>
              <a:spcBef>
                <a:spcPct val="105000"/>
              </a:spcBef>
              <a:buClr>
                <a:srgbClr val="000000"/>
              </a:buClr>
              <a:buFont typeface="Times" pitchFamily="18" charset="0"/>
              <a:buNone/>
            </a:pPr>
            <a:r>
              <a:rPr lang="en-US" sz="1400" dirty="0">
                <a:solidFill>
                  <a:srgbClr val="FFFFFF"/>
                </a:solidFill>
                <a:latin typeface="Arial Black" panose="020B0A04020102020204" pitchFamily="34" charset="0"/>
                <a:ea typeface="ＭＳ Ｐゴシック"/>
                <a:cs typeface="ＭＳ Ｐゴシック"/>
              </a:rPr>
              <a:t>1</a:t>
            </a:r>
          </a:p>
        </p:txBody>
      </p:sp>
      <p:sp>
        <p:nvSpPr>
          <p:cNvPr id="7" name="Oval 6"/>
          <p:cNvSpPr/>
          <p:nvPr/>
        </p:nvSpPr>
        <p:spPr bwMode="auto">
          <a:xfrm>
            <a:off x="2057400" y="2133600"/>
            <a:ext cx="342900" cy="292608"/>
          </a:xfrm>
          <a:prstGeom prst="ellipse">
            <a:avLst/>
          </a:prstGeom>
          <a:solidFill>
            <a:srgbClr val="262D59"/>
          </a:solidFill>
          <a:ln>
            <a:solidFill>
              <a:schemeClr val="bg1"/>
            </a:solidFill>
          </a:ln>
          <a:effectLst/>
          <a:extLst/>
        </p:spPr>
        <p:txBody>
          <a:bodyPr vert="horz" wrap="square" lIns="91388" tIns="45695" rIns="91388" bIns="45695" numCol="1" rtlCol="0" anchor="ctr" anchorCtr="0" compatLnSpc="1">
            <a:prstTxWarp prst="textNoShape">
              <a:avLst/>
            </a:prstTxWarp>
          </a:bodyPr>
          <a:lstStyle/>
          <a:p>
            <a:pPr algn="ctr" eaLnBrk="1" hangingPunct="1">
              <a:lnSpc>
                <a:spcPct val="125000"/>
              </a:lnSpc>
              <a:spcBef>
                <a:spcPct val="105000"/>
              </a:spcBef>
              <a:buClr>
                <a:srgbClr val="000000"/>
              </a:buClr>
              <a:buFont typeface="Times" pitchFamily="18" charset="0"/>
              <a:buNone/>
            </a:pPr>
            <a:r>
              <a:rPr lang="en-US" sz="1400" dirty="0">
                <a:solidFill>
                  <a:srgbClr val="FFFFFF"/>
                </a:solidFill>
                <a:latin typeface="Arial Black" panose="020B0A04020102020204" pitchFamily="34" charset="0"/>
                <a:ea typeface="ＭＳ Ｐゴシック"/>
                <a:cs typeface="ＭＳ Ｐゴシック"/>
              </a:rPr>
              <a:t>2</a:t>
            </a:r>
          </a:p>
        </p:txBody>
      </p:sp>
      <p:sp>
        <p:nvSpPr>
          <p:cNvPr id="8" name="Oval 7"/>
          <p:cNvSpPr/>
          <p:nvPr/>
        </p:nvSpPr>
        <p:spPr bwMode="auto">
          <a:xfrm>
            <a:off x="4876800" y="2133600"/>
            <a:ext cx="342900" cy="292608"/>
          </a:xfrm>
          <a:prstGeom prst="ellipse">
            <a:avLst/>
          </a:prstGeom>
          <a:solidFill>
            <a:srgbClr val="262D59"/>
          </a:solidFill>
          <a:ln>
            <a:solidFill>
              <a:schemeClr val="bg1"/>
            </a:solidFill>
          </a:ln>
          <a:effectLst/>
          <a:extLst/>
        </p:spPr>
        <p:txBody>
          <a:bodyPr vert="horz" wrap="square" lIns="91388" tIns="45695" rIns="91388" bIns="45695" numCol="1" rtlCol="0" anchor="ctr" anchorCtr="0" compatLnSpc="1">
            <a:prstTxWarp prst="textNoShape">
              <a:avLst/>
            </a:prstTxWarp>
          </a:bodyPr>
          <a:lstStyle/>
          <a:p>
            <a:pPr algn="ctr" eaLnBrk="1" hangingPunct="1">
              <a:lnSpc>
                <a:spcPct val="125000"/>
              </a:lnSpc>
              <a:spcBef>
                <a:spcPct val="105000"/>
              </a:spcBef>
              <a:buClr>
                <a:srgbClr val="000000"/>
              </a:buClr>
              <a:buFont typeface="Times" pitchFamily="18" charset="0"/>
              <a:buNone/>
            </a:pPr>
            <a:r>
              <a:rPr lang="en-US" sz="1400" dirty="0">
                <a:solidFill>
                  <a:srgbClr val="FFFFFF"/>
                </a:solidFill>
                <a:latin typeface="Arial Black" panose="020B0A04020102020204" pitchFamily="34" charset="0"/>
                <a:ea typeface="ＭＳ Ｐゴシック"/>
                <a:cs typeface="ＭＳ Ｐゴシック"/>
              </a:rPr>
              <a:t>3</a:t>
            </a:r>
          </a:p>
        </p:txBody>
      </p:sp>
      <p:sp>
        <p:nvSpPr>
          <p:cNvPr id="9" name="Oval 8"/>
          <p:cNvSpPr/>
          <p:nvPr/>
        </p:nvSpPr>
        <p:spPr bwMode="auto">
          <a:xfrm>
            <a:off x="6858000" y="2133600"/>
            <a:ext cx="342900" cy="292608"/>
          </a:xfrm>
          <a:prstGeom prst="ellipse">
            <a:avLst/>
          </a:prstGeom>
          <a:solidFill>
            <a:srgbClr val="262D59"/>
          </a:solidFill>
          <a:ln>
            <a:solidFill>
              <a:schemeClr val="bg1"/>
            </a:solidFill>
          </a:ln>
          <a:effectLst/>
          <a:extLst/>
        </p:spPr>
        <p:txBody>
          <a:bodyPr vert="horz" wrap="square" lIns="91388" tIns="45695" rIns="91388" bIns="45695" numCol="1" rtlCol="0" anchor="ctr" anchorCtr="0" compatLnSpc="1">
            <a:prstTxWarp prst="textNoShape">
              <a:avLst/>
            </a:prstTxWarp>
          </a:bodyPr>
          <a:lstStyle/>
          <a:p>
            <a:pPr algn="ctr" eaLnBrk="1" hangingPunct="1">
              <a:lnSpc>
                <a:spcPct val="125000"/>
              </a:lnSpc>
              <a:spcBef>
                <a:spcPct val="105000"/>
              </a:spcBef>
              <a:buClr>
                <a:srgbClr val="000000"/>
              </a:buClr>
              <a:buFont typeface="Times" pitchFamily="18" charset="0"/>
              <a:buNone/>
            </a:pPr>
            <a:r>
              <a:rPr lang="en-US" sz="1400" dirty="0">
                <a:solidFill>
                  <a:srgbClr val="FFFFFF"/>
                </a:solidFill>
                <a:latin typeface="Arial Black" panose="020B0A04020102020204" pitchFamily="34" charset="0"/>
                <a:ea typeface="ＭＳ Ｐゴシック"/>
                <a:cs typeface="ＭＳ Ｐゴシック"/>
              </a:rPr>
              <a:t>4</a:t>
            </a:r>
          </a:p>
        </p:txBody>
      </p:sp>
      <p:sp>
        <p:nvSpPr>
          <p:cNvPr id="3" name="Rectangle 2"/>
          <p:cNvSpPr/>
          <p:nvPr/>
        </p:nvSpPr>
        <p:spPr>
          <a:xfrm>
            <a:off x="349097" y="1905000"/>
            <a:ext cx="1786066" cy="307777"/>
          </a:xfrm>
          <a:prstGeom prst="rect">
            <a:avLst/>
          </a:prstGeom>
        </p:spPr>
        <p:txBody>
          <a:bodyPr wrap="none">
            <a:spAutoFit/>
          </a:bodyPr>
          <a:lstStyle/>
          <a:p>
            <a:r>
              <a:rPr lang="en-US" sz="1400" b="1" i="1" kern="0" dirty="0" smtClean="0">
                <a:solidFill>
                  <a:srgbClr val="263780"/>
                </a:solidFill>
              </a:rPr>
              <a:t>Accomplishments</a:t>
            </a:r>
            <a:r>
              <a:rPr lang="en-US" sz="1400" b="1" i="1" kern="0" dirty="0">
                <a:solidFill>
                  <a:srgbClr val="263780"/>
                </a:solidFill>
              </a:rPr>
              <a:t>:</a:t>
            </a:r>
            <a:endParaRPr lang="en-US" sz="1400" dirty="0"/>
          </a:p>
        </p:txBody>
      </p:sp>
    </p:spTree>
    <p:extLst>
      <p:ext uri="{BB962C8B-B14F-4D97-AF65-F5344CB8AC3E}">
        <p14:creationId xmlns:p14="http://schemas.microsoft.com/office/powerpoint/2010/main" val="3640667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38801"/>
            <a:ext cx="8153400" cy="707753"/>
          </a:xfrm>
          <a:prstGeom prst="rect">
            <a:avLst/>
          </a:prstGeom>
        </p:spPr>
        <p:txBody>
          <a:bodyPr wrap="square" lIns="91308" tIns="45654" rIns="91308" bIns="45654">
            <a:spAutoFit/>
          </a:bodyPr>
          <a:lstStyle/>
          <a:p>
            <a:pPr fontAlgn="base">
              <a:spcBef>
                <a:spcPct val="0"/>
              </a:spcBef>
              <a:spcAft>
                <a:spcPct val="0"/>
              </a:spcAft>
            </a:pPr>
            <a:r>
              <a:rPr lang="en-US" sz="2000" b="1" dirty="0">
                <a:solidFill>
                  <a:srgbClr val="000000"/>
                </a:solidFill>
                <a:cs typeface="Arial" pitchFamily="34" charset="0"/>
              </a:rPr>
              <a:t>Next Generation Optimization - Technology Practice Centre</a:t>
            </a:r>
          </a:p>
          <a:p>
            <a:pPr fontAlgn="base">
              <a:spcBef>
                <a:spcPct val="0"/>
              </a:spcBef>
              <a:spcAft>
                <a:spcPct val="0"/>
              </a:spcAft>
            </a:pPr>
            <a:r>
              <a:rPr lang="en-US" sz="2000" dirty="0">
                <a:solidFill>
                  <a:srgbClr val="000000"/>
                </a:solidFill>
                <a:cs typeface="Arial" pitchFamily="34" charset="0"/>
              </a:rPr>
              <a:t>g) 2017 Outcomes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0324823"/>
              </p:ext>
            </p:extLst>
          </p:nvPr>
        </p:nvGraphicFramePr>
        <p:xfrm>
          <a:off x="190500" y="987425"/>
          <a:ext cx="8839201" cy="5294376"/>
        </p:xfrm>
        <a:graphic>
          <a:graphicData uri="http://schemas.openxmlformats.org/drawingml/2006/table">
            <a:tbl>
              <a:tblPr firstRow="1" bandRow="1">
                <a:tableStyleId>{5C22544A-7EE6-4342-B048-85BDC9FD1C3A}</a:tableStyleId>
              </a:tblPr>
              <a:tblGrid>
                <a:gridCol w="3324220"/>
                <a:gridCol w="1964191"/>
                <a:gridCol w="1813169"/>
                <a:gridCol w="1737621"/>
              </a:tblGrid>
              <a:tr h="222594">
                <a:tc>
                  <a:txBody>
                    <a:bodyPr/>
                    <a:lstStyle/>
                    <a:p>
                      <a:pPr algn="ctr"/>
                      <a:r>
                        <a:rPr lang="en-US" sz="900" b="1" kern="1200" dirty="0" smtClean="0">
                          <a:solidFill>
                            <a:schemeClr val="lt1"/>
                          </a:solidFill>
                          <a:effectLst/>
                          <a:latin typeface="Arial" panose="020B0604020202020204" pitchFamily="34" charset="0"/>
                          <a:ea typeface="+mn-ea"/>
                          <a:cs typeface="Arial" panose="020B0604020202020204" pitchFamily="34" charset="0"/>
                        </a:rPr>
                        <a:t>1) SWAT Team</a:t>
                      </a:r>
                      <a:endParaRPr lang="en-US" sz="900" dirty="0">
                        <a:latin typeface="Arial" panose="020B0604020202020204" pitchFamily="34" charset="0"/>
                        <a:cs typeface="Arial" panose="020B0604020202020204" pitchFamily="34" charset="0"/>
                      </a:endParaRPr>
                    </a:p>
                  </a:txBody>
                  <a:tcPr marL="121920" marR="121920"/>
                </a:tc>
                <a:tc>
                  <a:txBody>
                    <a:bodyPr/>
                    <a:lstStyle/>
                    <a:p>
                      <a:pPr algn="ctr"/>
                      <a:r>
                        <a:rPr lang="en-US" sz="900" b="1" kern="1200" dirty="0" smtClean="0">
                          <a:solidFill>
                            <a:schemeClr val="lt1"/>
                          </a:solidFill>
                          <a:effectLst/>
                          <a:latin typeface="Arial" panose="020B0604020202020204" pitchFamily="34" charset="0"/>
                          <a:ea typeface="+mn-ea"/>
                          <a:cs typeface="Arial" panose="020B0604020202020204" pitchFamily="34" charset="0"/>
                        </a:rPr>
                        <a:t>2) NGO Technology </a:t>
                      </a:r>
                      <a:endParaRPr lang="en-US" sz="900" dirty="0">
                        <a:latin typeface="Arial" panose="020B0604020202020204" pitchFamily="34" charset="0"/>
                        <a:cs typeface="Arial" panose="020B0604020202020204" pitchFamily="34" charset="0"/>
                      </a:endParaRPr>
                    </a:p>
                  </a:txBody>
                  <a:tcPr marL="121920" marR="121920"/>
                </a:tc>
                <a:tc>
                  <a:txBody>
                    <a:bodyPr/>
                    <a:lstStyle/>
                    <a:p>
                      <a:pPr algn="ctr"/>
                      <a:r>
                        <a:rPr lang="en-US" sz="900" b="1" kern="1200" dirty="0" smtClean="0">
                          <a:solidFill>
                            <a:schemeClr val="lt1"/>
                          </a:solidFill>
                          <a:effectLst/>
                          <a:latin typeface="Arial" panose="020B0604020202020204" pitchFamily="34" charset="0"/>
                          <a:ea typeface="+mn-ea"/>
                          <a:cs typeface="Arial" panose="020B0604020202020204" pitchFamily="34" charset="0"/>
                        </a:rPr>
                        <a:t>3) NGO Best Practices </a:t>
                      </a:r>
                      <a:endParaRPr lang="en-US" sz="900" dirty="0">
                        <a:latin typeface="Arial" panose="020B0604020202020204" pitchFamily="34" charset="0"/>
                        <a:cs typeface="Arial" panose="020B0604020202020204" pitchFamily="34" charset="0"/>
                      </a:endParaRPr>
                    </a:p>
                  </a:txBody>
                  <a:tcPr marL="121920" marR="121920"/>
                </a:tc>
                <a:tc>
                  <a:txBody>
                    <a:bodyPr/>
                    <a:lstStyle/>
                    <a:p>
                      <a:pPr algn="ctr"/>
                      <a:r>
                        <a:rPr lang="en-US" sz="900" b="1" kern="1200" dirty="0" smtClean="0">
                          <a:solidFill>
                            <a:schemeClr val="lt1"/>
                          </a:solidFill>
                          <a:effectLst/>
                          <a:latin typeface="Arial" panose="020B0604020202020204" pitchFamily="34" charset="0"/>
                          <a:ea typeface="+mn-ea"/>
                          <a:cs typeface="Arial" panose="020B0604020202020204" pitchFamily="34" charset="0"/>
                        </a:rPr>
                        <a:t>4) NGO Skills</a:t>
                      </a:r>
                      <a:endParaRPr lang="en-US" sz="900" dirty="0">
                        <a:latin typeface="Arial" panose="020B0604020202020204" pitchFamily="34" charset="0"/>
                        <a:cs typeface="Arial" panose="020B0604020202020204" pitchFamily="34" charset="0"/>
                      </a:endParaRPr>
                    </a:p>
                  </a:txBody>
                  <a:tcPr marL="121920" marR="121920"/>
                </a:tc>
              </a:tr>
              <a:tr h="340437">
                <a:tc>
                  <a:txBody>
                    <a:bodyPr/>
                    <a:lstStyle/>
                    <a:p>
                      <a:pPr algn="ctr">
                        <a:spcBef>
                          <a:spcPts val="50"/>
                        </a:spcBef>
                      </a:pPr>
                      <a:r>
                        <a:rPr lang="en-US" sz="900" b="1" i="1" kern="1200" dirty="0" smtClean="0">
                          <a:solidFill>
                            <a:schemeClr val="dk1"/>
                          </a:solidFill>
                          <a:effectLst/>
                          <a:latin typeface="Arial" panose="020B0604020202020204" pitchFamily="34" charset="0"/>
                          <a:ea typeface="+mn-ea"/>
                          <a:cs typeface="Arial" panose="020B0604020202020204" pitchFamily="34" charset="0"/>
                        </a:rPr>
                        <a:t>Improve response to technology </a:t>
                      </a:r>
                      <a:br>
                        <a:rPr lang="en-US" sz="900" b="1" i="1" kern="1200" dirty="0" smtClean="0">
                          <a:solidFill>
                            <a:schemeClr val="dk1"/>
                          </a:solidFill>
                          <a:effectLst/>
                          <a:latin typeface="Arial" panose="020B0604020202020204" pitchFamily="34" charset="0"/>
                          <a:ea typeface="+mn-ea"/>
                          <a:cs typeface="Arial" panose="020B0604020202020204" pitchFamily="34" charset="0"/>
                        </a:rPr>
                      </a:br>
                      <a:r>
                        <a:rPr lang="en-US" sz="900" b="1" i="1" kern="1200" dirty="0" smtClean="0">
                          <a:solidFill>
                            <a:schemeClr val="dk1"/>
                          </a:solidFill>
                          <a:effectLst/>
                          <a:latin typeface="Arial" panose="020B0604020202020204" pitchFamily="34" charset="0"/>
                          <a:ea typeface="+mn-ea"/>
                          <a:cs typeface="Arial" panose="020B0604020202020204" pitchFamily="34" charset="0"/>
                        </a:rPr>
                        <a:t>challenges impeding lab teams</a:t>
                      </a:r>
                      <a:endParaRPr lang="en-US" sz="900" dirty="0">
                        <a:latin typeface="Arial" panose="020B0604020202020204" pitchFamily="34" charset="0"/>
                        <a:cs typeface="Arial" panose="020B0604020202020204" pitchFamily="34" charset="0"/>
                      </a:endParaRPr>
                    </a:p>
                  </a:txBody>
                  <a:tcPr marL="0" marR="0" anchor="ctr"/>
                </a:tc>
                <a:tc>
                  <a:txBody>
                    <a:bodyPr/>
                    <a:lstStyle/>
                    <a:p>
                      <a:pPr algn="ctr"/>
                      <a:r>
                        <a:rPr lang="en-US" sz="900" b="1" i="1" kern="1200" dirty="0" smtClean="0">
                          <a:solidFill>
                            <a:schemeClr val="dk1"/>
                          </a:solidFill>
                          <a:effectLst/>
                          <a:latin typeface="Arial" panose="020B0604020202020204" pitchFamily="34" charset="0"/>
                          <a:ea typeface="+mn-ea"/>
                          <a:cs typeface="Arial" panose="020B0604020202020204" pitchFamily="34" charset="0"/>
                        </a:rPr>
                        <a:t>Standardize platform </a:t>
                      </a:r>
                      <a:br>
                        <a:rPr lang="en-US" sz="900" b="1" i="1" kern="1200" dirty="0" smtClean="0">
                          <a:solidFill>
                            <a:schemeClr val="dk1"/>
                          </a:solidFill>
                          <a:effectLst/>
                          <a:latin typeface="Arial" panose="020B0604020202020204" pitchFamily="34" charset="0"/>
                          <a:ea typeface="+mn-ea"/>
                          <a:cs typeface="Arial" panose="020B0604020202020204" pitchFamily="34" charset="0"/>
                        </a:rPr>
                      </a:br>
                      <a:r>
                        <a:rPr lang="en-US" sz="900" b="1" i="1" kern="1200" dirty="0" smtClean="0">
                          <a:solidFill>
                            <a:schemeClr val="dk1"/>
                          </a:solidFill>
                          <a:effectLst/>
                          <a:latin typeface="Arial" panose="020B0604020202020204" pitchFamily="34" charset="0"/>
                          <a:ea typeface="+mn-ea"/>
                          <a:cs typeface="Arial" panose="020B0604020202020204" pitchFamily="34" charset="0"/>
                        </a:rPr>
                        <a:t>for Robotics</a:t>
                      </a:r>
                      <a:endParaRPr lang="en-US" sz="900" b="1" i="1" kern="1200" dirty="0">
                        <a:solidFill>
                          <a:schemeClr val="dk1"/>
                        </a:solidFill>
                        <a:effectLst/>
                        <a:latin typeface="Arial" panose="020B0604020202020204" pitchFamily="34" charset="0"/>
                        <a:ea typeface="+mn-ea"/>
                        <a:cs typeface="Arial" panose="020B0604020202020204" pitchFamily="34" charset="0"/>
                      </a:endParaRPr>
                    </a:p>
                  </a:txBody>
                  <a:tcPr marL="0" marR="0" anchor="ctr"/>
                </a:tc>
                <a:tc>
                  <a:txBody>
                    <a:bodyPr/>
                    <a:lstStyle/>
                    <a:p>
                      <a:pPr marL="0" algn="ctr" defTabSz="914293" rtl="0" eaLnBrk="1" latinLnBrk="0" hangingPunct="1"/>
                      <a:r>
                        <a:rPr lang="en-US" sz="900" b="1" i="1" kern="1200" dirty="0" smtClean="0">
                          <a:solidFill>
                            <a:schemeClr val="dk1"/>
                          </a:solidFill>
                          <a:effectLst/>
                          <a:latin typeface="+mn-lt"/>
                          <a:ea typeface="+mn-ea"/>
                          <a:cs typeface="Arial" panose="020B0604020202020204" pitchFamily="34" charset="0"/>
                        </a:rPr>
                        <a:t>Develop best practices to drive continual improvement</a:t>
                      </a:r>
                      <a:endParaRPr lang="en-US" sz="900" b="1" i="1" kern="1200" dirty="0">
                        <a:solidFill>
                          <a:schemeClr val="dk1"/>
                        </a:solidFill>
                        <a:effectLst/>
                        <a:latin typeface="+mn-lt"/>
                        <a:ea typeface="+mn-ea"/>
                        <a:cs typeface="Arial" panose="020B0604020202020204" pitchFamily="34" charset="0"/>
                      </a:endParaRPr>
                    </a:p>
                  </a:txBody>
                  <a:tcPr marL="0" marR="0" anchor="ctr"/>
                </a:tc>
                <a:tc>
                  <a:txBody>
                    <a:bodyPr/>
                    <a:lstStyle/>
                    <a:p>
                      <a:pPr marL="0" algn="ctr" defTabSz="914293" rtl="0" eaLnBrk="1" latinLnBrk="0" hangingPunct="1"/>
                      <a:r>
                        <a:rPr lang="en-US" sz="900" b="1" i="1" kern="1200" dirty="0" smtClean="0">
                          <a:solidFill>
                            <a:schemeClr val="dk1"/>
                          </a:solidFill>
                          <a:effectLst/>
                          <a:latin typeface="Arial" panose="020B0604020202020204" pitchFamily="34" charset="0"/>
                          <a:ea typeface="+mn-ea"/>
                          <a:cs typeface="Arial" panose="020B0604020202020204" pitchFamily="34" charset="0"/>
                        </a:rPr>
                        <a:t>Build RPA SME capability</a:t>
                      </a:r>
                      <a:endParaRPr lang="en-US" sz="900" b="1" i="1" kern="1200" dirty="0">
                        <a:solidFill>
                          <a:schemeClr val="dk1"/>
                        </a:solidFill>
                        <a:effectLst/>
                        <a:latin typeface="Arial" panose="020B0604020202020204" pitchFamily="34" charset="0"/>
                        <a:ea typeface="+mn-ea"/>
                        <a:cs typeface="Arial" panose="020B0604020202020204" pitchFamily="34" charset="0"/>
                      </a:endParaRPr>
                    </a:p>
                  </a:txBody>
                  <a:tcPr marL="0" marR="0" anchor="ctr"/>
                </a:tc>
              </a:tr>
              <a:tr h="4389969">
                <a:tc>
                  <a:txBody>
                    <a:bodyPr/>
                    <a:lstStyle/>
                    <a:p>
                      <a:pPr marL="0" marR="0" lvl="0" indent="0" algn="l" defTabSz="914293" rtl="0" eaLnBrk="1" latinLnBrk="0" hangingPunct="1">
                        <a:lnSpc>
                          <a:spcPct val="100000"/>
                        </a:lnSpc>
                        <a:spcBef>
                          <a:spcPts val="0"/>
                        </a:spcBef>
                        <a:spcAft>
                          <a:spcPts val="0"/>
                        </a:spcAft>
                        <a:buFont typeface="+mj-lt"/>
                        <a:buNone/>
                        <a:tabLst>
                          <a:tab pos="169863" algn="l"/>
                        </a:tabLst>
                      </a:pPr>
                      <a:r>
                        <a:rPr lang="en-US" sz="800" b="0" kern="1200" dirty="0" smtClean="0">
                          <a:solidFill>
                            <a:srgbClr val="000000"/>
                          </a:solidFill>
                          <a:effectLst/>
                          <a:latin typeface="+mn-lt"/>
                          <a:ea typeface="Calibri"/>
                          <a:cs typeface="Arial" panose="020B0604020202020204" pitchFamily="34" charset="0"/>
                        </a:rPr>
                        <a:t>Resolved </a:t>
                      </a:r>
                      <a:r>
                        <a:rPr lang="en-US" sz="800" b="1" u="sng" kern="1200" dirty="0" smtClean="0">
                          <a:solidFill>
                            <a:srgbClr val="000000"/>
                          </a:solidFill>
                          <a:effectLst/>
                          <a:latin typeface="+mn-lt"/>
                          <a:ea typeface="Calibri"/>
                          <a:cs typeface="Arial" panose="020B0604020202020204" pitchFamily="34" charset="0"/>
                        </a:rPr>
                        <a:t>86+</a:t>
                      </a:r>
                      <a:r>
                        <a:rPr lang="en-US" sz="800" b="0" kern="1200" dirty="0" smtClean="0">
                          <a:solidFill>
                            <a:srgbClr val="000000"/>
                          </a:solidFill>
                          <a:effectLst/>
                          <a:latin typeface="+mn-lt"/>
                          <a:ea typeface="Calibri"/>
                          <a:cs typeface="Arial" panose="020B0604020202020204" pitchFamily="34" charset="0"/>
                        </a:rPr>
                        <a:t> technology issues</a:t>
                      </a:r>
                      <a:r>
                        <a:rPr lang="en-US" sz="800" b="0" kern="1200" baseline="0" dirty="0" smtClean="0">
                          <a:solidFill>
                            <a:srgbClr val="000000"/>
                          </a:solidFill>
                          <a:effectLst/>
                          <a:latin typeface="+mn-lt"/>
                          <a:ea typeface="Calibri"/>
                          <a:cs typeface="Arial" panose="020B0604020202020204" pitchFamily="34" charset="0"/>
                        </a:rPr>
                        <a:t> from </a:t>
                      </a:r>
                      <a:r>
                        <a:rPr lang="en-US" sz="800" b="0" kern="1200" dirty="0" smtClean="0">
                          <a:solidFill>
                            <a:srgbClr val="000000"/>
                          </a:solidFill>
                          <a:effectLst/>
                          <a:latin typeface="+mn-lt"/>
                          <a:ea typeface="Calibri"/>
                          <a:cs typeface="Arial" panose="020B0604020202020204" pitchFamily="34" charset="0"/>
                        </a:rPr>
                        <a:t>the following categories:</a:t>
                      </a:r>
                    </a:p>
                    <a:p>
                      <a:pPr marL="0" marR="0" lvl="0" indent="0" algn="l" defTabSz="914293" rtl="0" eaLnBrk="1" latinLnBrk="0" hangingPunct="1">
                        <a:lnSpc>
                          <a:spcPct val="100000"/>
                        </a:lnSpc>
                        <a:spcBef>
                          <a:spcPts val="0"/>
                        </a:spcBef>
                        <a:spcAft>
                          <a:spcPts val="0"/>
                        </a:spcAft>
                        <a:buFont typeface="+mj-lt"/>
                        <a:buNone/>
                        <a:tabLst>
                          <a:tab pos="169863" algn="l"/>
                        </a:tabLst>
                      </a:pPr>
                      <a:endParaRPr lang="en-US" sz="200" kern="1200" dirty="0" smtClean="0">
                        <a:solidFill>
                          <a:srgbClr val="000000"/>
                        </a:solidFill>
                        <a:effectLst/>
                        <a:latin typeface="+mn-lt"/>
                        <a:ea typeface="Calibri"/>
                        <a:cs typeface="Arial" panose="020B0604020202020204" pitchFamily="34" charset="0"/>
                      </a:endParaRPr>
                    </a:p>
                    <a:p>
                      <a:pPr marL="117475" marR="0" lvl="0" indent="-117475" algn="l" defTabSz="914293" rtl="0" eaLnBrk="1" latinLnBrk="0" hangingPunct="1">
                        <a:lnSpc>
                          <a:spcPct val="100000"/>
                        </a:lnSpc>
                        <a:spcBef>
                          <a:spcPts val="0"/>
                        </a:spcBef>
                        <a:spcAft>
                          <a:spcPts val="0"/>
                        </a:spcAft>
                        <a:buSzPct val="90000"/>
                        <a:buFont typeface="Arial" panose="020B0604020202020204" pitchFamily="34" charset="0"/>
                        <a:buChar char="•"/>
                        <a:tabLst>
                          <a:tab pos="169863" algn="l"/>
                        </a:tabLst>
                      </a:pPr>
                      <a:r>
                        <a:rPr lang="en-US" sz="800" b="1" kern="1200" dirty="0" smtClean="0">
                          <a:solidFill>
                            <a:srgbClr val="000000"/>
                          </a:solidFill>
                          <a:effectLst/>
                          <a:latin typeface="+mn-lt"/>
                          <a:ea typeface="Calibri"/>
                          <a:cs typeface="Arial" panose="020B0604020202020204" pitchFamily="34" charset="0"/>
                        </a:rPr>
                        <a:t>VM/VDIs issues: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a:tabLst>
                          <a:tab pos="284163" algn="l"/>
                        </a:tabLst>
                        <a:defRPr/>
                      </a:pPr>
                      <a:r>
                        <a:rPr lang="en-US" sz="800" kern="1200" dirty="0" smtClean="0">
                          <a:solidFill>
                            <a:srgbClr val="000000"/>
                          </a:solidFill>
                          <a:effectLst/>
                          <a:latin typeface="+mn-lt"/>
                          <a:ea typeface="Times New Roman"/>
                          <a:cs typeface="Arial" panose="020B0604020202020204" pitchFamily="34" charset="0"/>
                        </a:rPr>
                        <a:t>VDI Logon by multiple users </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a:tabLst>
                          <a:tab pos="284163" algn="l"/>
                        </a:tabLst>
                        <a:defRPr/>
                      </a:pPr>
                      <a:r>
                        <a:rPr lang="en-US" sz="800" kern="1200" dirty="0" smtClean="0">
                          <a:solidFill>
                            <a:srgbClr val="000000"/>
                          </a:solidFill>
                          <a:effectLst/>
                          <a:latin typeface="+mn-lt"/>
                          <a:ea typeface="Times New Roman"/>
                          <a:cs typeface="Arial" panose="020B0604020202020204" pitchFamily="34" charset="0"/>
                        </a:rPr>
                        <a:t>Configuration requirements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a:tabLst>
                          <a:tab pos="284163" algn="l"/>
                        </a:tabLst>
                        <a:defRPr/>
                      </a:pPr>
                      <a:r>
                        <a:rPr lang="en-US" sz="800" kern="1200" dirty="0" smtClean="0">
                          <a:solidFill>
                            <a:srgbClr val="000000"/>
                          </a:solidFill>
                          <a:effectLst/>
                          <a:latin typeface="+mn-lt"/>
                          <a:ea typeface="Times New Roman"/>
                          <a:cs typeface="Arial" panose="020B0604020202020204" pitchFamily="34" charset="0"/>
                        </a:rPr>
                        <a:t>VMs in development stabilized</a:t>
                      </a:r>
                      <a:br>
                        <a:rPr lang="en-US" sz="800" kern="1200" dirty="0" smtClean="0">
                          <a:solidFill>
                            <a:srgbClr val="000000"/>
                          </a:solidFill>
                          <a:effectLst/>
                          <a:latin typeface="+mn-lt"/>
                          <a:ea typeface="Times New Roman"/>
                          <a:cs typeface="Arial" panose="020B0604020202020204" pitchFamily="34" charset="0"/>
                        </a:rPr>
                      </a:br>
                      <a:endParaRPr lang="en-US" sz="400" kern="1200" dirty="0" smtClean="0">
                        <a:solidFill>
                          <a:srgbClr val="000000"/>
                        </a:solidFill>
                        <a:effectLst/>
                        <a:latin typeface="+mn-lt"/>
                        <a:ea typeface="Times New Roman"/>
                        <a:cs typeface="Arial" panose="020B0604020202020204" pitchFamily="34" charset="0"/>
                      </a:endParaRPr>
                    </a:p>
                    <a:p>
                      <a:pPr marL="117475" marR="0" lvl="0" indent="-117475" algn="l" defTabSz="914293" rtl="0" eaLnBrk="1" latinLnBrk="0" hangingPunct="1">
                        <a:lnSpc>
                          <a:spcPct val="100000"/>
                        </a:lnSpc>
                        <a:spcBef>
                          <a:spcPts val="0"/>
                        </a:spcBef>
                        <a:spcAft>
                          <a:spcPts val="0"/>
                        </a:spcAft>
                        <a:buSzPct val="90000"/>
                        <a:buFont typeface="Arial" panose="020B0604020202020204" pitchFamily="34" charset="0"/>
                        <a:buChar char="•"/>
                        <a:tabLst>
                          <a:tab pos="169863" algn="l"/>
                        </a:tabLst>
                      </a:pPr>
                      <a:r>
                        <a:rPr lang="en-US" sz="800" b="1" kern="1200" dirty="0" smtClean="0">
                          <a:solidFill>
                            <a:srgbClr val="000000"/>
                          </a:solidFill>
                          <a:effectLst/>
                          <a:latin typeface="+mn-lt"/>
                          <a:ea typeface="Calibri"/>
                          <a:cs typeface="Arial" panose="020B0604020202020204" pitchFamily="34" charset="0"/>
                        </a:rPr>
                        <a:t>GPO</a:t>
                      </a:r>
                      <a:r>
                        <a:rPr lang="en-US" sz="800" b="1" kern="1200" baseline="0" dirty="0" smtClean="0">
                          <a:solidFill>
                            <a:srgbClr val="000000"/>
                          </a:solidFill>
                          <a:effectLst/>
                          <a:latin typeface="+mn-lt"/>
                          <a:ea typeface="Calibri"/>
                          <a:cs typeface="Arial" panose="020B0604020202020204" pitchFamily="34" charset="0"/>
                        </a:rPr>
                        <a:t> </a:t>
                      </a:r>
                      <a:r>
                        <a:rPr lang="en-US" sz="800" b="1" kern="1200" dirty="0" smtClean="0">
                          <a:solidFill>
                            <a:srgbClr val="000000"/>
                          </a:solidFill>
                          <a:effectLst/>
                          <a:latin typeface="+mn-lt"/>
                          <a:ea typeface="Calibri"/>
                          <a:cs typeface="Arial" panose="020B0604020202020204" pitchFamily="34" charset="0"/>
                        </a:rPr>
                        <a:t>- Screen Lock removal issues: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4"/>
                        <a:tabLst>
                          <a:tab pos="284163" algn="l"/>
                        </a:tabLst>
                        <a:defRPr/>
                      </a:pPr>
                      <a:r>
                        <a:rPr lang="en-US" sz="800" kern="1200" dirty="0" smtClean="0">
                          <a:solidFill>
                            <a:srgbClr val="000000"/>
                          </a:solidFill>
                          <a:effectLst/>
                          <a:latin typeface="+mn-lt"/>
                          <a:ea typeface="Times New Roman"/>
                          <a:cs typeface="Arial" panose="020B0604020202020204" pitchFamily="34" charset="0"/>
                        </a:rPr>
                        <a:t>OAK Domain (CM) – implemented</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4"/>
                        <a:tabLst>
                          <a:tab pos="284163" algn="l"/>
                        </a:tabLst>
                        <a:defRPr/>
                      </a:pPr>
                      <a:r>
                        <a:rPr lang="en-US" sz="800" kern="1200" dirty="0" smtClean="0">
                          <a:solidFill>
                            <a:srgbClr val="000000"/>
                          </a:solidFill>
                          <a:effectLst/>
                          <a:latin typeface="+mn-lt"/>
                          <a:ea typeface="Times New Roman"/>
                          <a:cs typeface="Arial" panose="020B0604020202020204" pitchFamily="34" charset="0"/>
                        </a:rPr>
                        <a:t>Account Domain (WM) – solution identified</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4"/>
                        <a:tabLst>
                          <a:tab pos="284163" algn="l"/>
                        </a:tabLst>
                        <a:defRPr/>
                      </a:pPr>
                      <a:r>
                        <a:rPr lang="en-US" sz="800" kern="1200" dirty="0" smtClean="0">
                          <a:solidFill>
                            <a:srgbClr val="000000"/>
                          </a:solidFill>
                          <a:effectLst/>
                          <a:latin typeface="+mn-lt"/>
                          <a:ea typeface="Times New Roman"/>
                          <a:cs typeface="Arial" panose="020B0604020202020204" pitchFamily="34" charset="0"/>
                        </a:rPr>
                        <a:t>Maple Domain (EOP &amp; I&amp;TS) – implemented</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4"/>
                        <a:tabLst>
                          <a:tab pos="284163" algn="l"/>
                        </a:tabLst>
                        <a:defRPr/>
                      </a:pPr>
                      <a:r>
                        <a:rPr lang="en-US" sz="800" kern="1200" dirty="0" smtClean="0">
                          <a:solidFill>
                            <a:srgbClr val="000000"/>
                          </a:solidFill>
                          <a:effectLst/>
                          <a:latin typeface="+mn-lt"/>
                          <a:ea typeface="Times New Roman"/>
                          <a:cs typeface="Arial" panose="020B0604020202020204" pitchFamily="34" charset="0"/>
                        </a:rPr>
                        <a:t>P&amp;CB Auto logon issue resolved </a:t>
                      </a:r>
                    </a:p>
                    <a:p>
                      <a:pPr marL="117475" marR="0" lvl="0" indent="0" algn="l" defTabSz="932863" rtl="0" eaLnBrk="1" fontAlgn="auto" latinLnBrk="0" hangingPunct="1">
                        <a:lnSpc>
                          <a:spcPct val="100000"/>
                        </a:lnSpc>
                        <a:spcBef>
                          <a:spcPts val="0"/>
                        </a:spcBef>
                        <a:spcAft>
                          <a:spcPts val="0"/>
                        </a:spcAft>
                        <a:buClrTx/>
                        <a:buSzPct val="90000"/>
                        <a:buFont typeface="+mj-lt"/>
                        <a:buNone/>
                        <a:tabLst>
                          <a:tab pos="284163" algn="l"/>
                        </a:tabLst>
                        <a:defRPr/>
                      </a:pPr>
                      <a:endParaRPr lang="en-US" sz="400" kern="1200" dirty="0" smtClean="0">
                        <a:solidFill>
                          <a:srgbClr val="000000"/>
                        </a:solidFill>
                        <a:effectLst/>
                        <a:latin typeface="+mn-lt"/>
                        <a:ea typeface="Times New Roman"/>
                        <a:cs typeface="Arial" panose="020B0604020202020204" pitchFamily="34" charset="0"/>
                      </a:endParaRPr>
                    </a:p>
                    <a:p>
                      <a:pPr marL="117475" marR="0" lvl="0" indent="-117475" algn="l" defTabSz="914293" rtl="0" eaLnBrk="1" latinLnBrk="0" hangingPunct="1">
                        <a:lnSpc>
                          <a:spcPct val="100000"/>
                        </a:lnSpc>
                        <a:spcBef>
                          <a:spcPts val="0"/>
                        </a:spcBef>
                        <a:spcAft>
                          <a:spcPts val="0"/>
                        </a:spcAft>
                        <a:buSzPct val="90000"/>
                        <a:buFont typeface="Arial" panose="020B0604020202020204" pitchFamily="34" charset="0"/>
                        <a:buChar char="•"/>
                        <a:tabLst>
                          <a:tab pos="117475" algn="l"/>
                        </a:tabLst>
                      </a:pPr>
                      <a:r>
                        <a:rPr lang="en-US" sz="800" b="1" kern="1200" dirty="0" smtClean="0">
                          <a:solidFill>
                            <a:srgbClr val="000000"/>
                          </a:solidFill>
                          <a:effectLst/>
                          <a:latin typeface="+mn-lt"/>
                          <a:ea typeface="Calibri"/>
                          <a:cs typeface="Arial" panose="020B0604020202020204" pitchFamily="34" charset="0"/>
                        </a:rPr>
                        <a:t>Product Installation</a:t>
                      </a:r>
                      <a:r>
                        <a:rPr lang="en-US" sz="800" b="1" kern="1200" baseline="0" dirty="0" smtClean="0">
                          <a:solidFill>
                            <a:srgbClr val="000000"/>
                          </a:solidFill>
                          <a:effectLst/>
                          <a:latin typeface="+mn-lt"/>
                          <a:ea typeface="Calibri"/>
                          <a:cs typeface="Arial" panose="020B0604020202020204" pitchFamily="34" charset="0"/>
                        </a:rPr>
                        <a:t> </a:t>
                      </a:r>
                      <a:r>
                        <a:rPr lang="en-US" sz="800" b="1" kern="1200" dirty="0" smtClean="0">
                          <a:solidFill>
                            <a:srgbClr val="000000"/>
                          </a:solidFill>
                          <a:effectLst/>
                          <a:latin typeface="+mn-lt"/>
                          <a:ea typeface="Calibri"/>
                          <a:cs typeface="Arial" panose="020B0604020202020204" pitchFamily="34" charset="0"/>
                        </a:rPr>
                        <a:t>issues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8"/>
                        <a:tabLst>
                          <a:tab pos="284163" algn="l"/>
                        </a:tabLst>
                        <a:defRPr/>
                      </a:pPr>
                      <a:r>
                        <a:rPr lang="en-US" sz="800" kern="1200" dirty="0" smtClean="0">
                          <a:solidFill>
                            <a:srgbClr val="000000"/>
                          </a:solidFill>
                          <a:effectLst/>
                          <a:latin typeface="+mn-lt"/>
                          <a:ea typeface="Times New Roman"/>
                          <a:cs typeface="Arial" panose="020B0604020202020204" pitchFamily="34" charset="0"/>
                        </a:rPr>
                        <a:t>BP V5.0.21 restored to </a:t>
                      </a:r>
                      <a:r>
                        <a:rPr lang="en-US" sz="800" kern="1200" dirty="0" err="1" smtClean="0">
                          <a:solidFill>
                            <a:srgbClr val="000000"/>
                          </a:solidFill>
                          <a:effectLst/>
                          <a:latin typeface="+mn-lt"/>
                          <a:ea typeface="Times New Roman"/>
                          <a:cs typeface="Arial" panose="020B0604020202020204" pitchFamily="34" charset="0"/>
                        </a:rPr>
                        <a:t>myHandInstalls</a:t>
                      </a:r>
                      <a:endParaRPr lang="en-US" sz="800" kern="1200" dirty="0" smtClean="0">
                        <a:solidFill>
                          <a:srgbClr val="000000"/>
                        </a:solidFill>
                        <a:effectLst/>
                        <a:latin typeface="+mn-lt"/>
                        <a:ea typeface="Times New Roman"/>
                        <a:cs typeface="Arial" panose="020B0604020202020204" pitchFamily="34" charset="0"/>
                      </a:endParaRP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8"/>
                        <a:tabLst>
                          <a:tab pos="284163" algn="l"/>
                        </a:tabLst>
                        <a:defRPr/>
                      </a:pPr>
                      <a:r>
                        <a:rPr lang="en-US" sz="800" kern="1200" dirty="0" smtClean="0">
                          <a:solidFill>
                            <a:srgbClr val="000000"/>
                          </a:solidFill>
                          <a:effectLst/>
                          <a:latin typeface="+mn-lt"/>
                          <a:ea typeface="Times New Roman"/>
                          <a:cs typeface="Arial" panose="020B0604020202020204" pitchFamily="34" charset="0"/>
                        </a:rPr>
                        <a:t>BP V5.0.24 packaged to support BP scheduler  </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8"/>
                        <a:tabLst>
                          <a:tab pos="284163" algn="l"/>
                        </a:tabLst>
                        <a:defRPr/>
                      </a:pPr>
                      <a:r>
                        <a:rPr lang="en-US" sz="800" kern="1200" dirty="0" err="1" smtClean="0">
                          <a:solidFill>
                            <a:srgbClr val="000000"/>
                          </a:solidFill>
                          <a:effectLst/>
                          <a:latin typeface="+mn-lt"/>
                          <a:ea typeface="Times New Roman"/>
                          <a:cs typeface="Arial" panose="020B0604020202020204" pitchFamily="34" charset="0"/>
                        </a:rPr>
                        <a:t>Avecto</a:t>
                      </a:r>
                      <a:r>
                        <a:rPr lang="en-US" sz="800" kern="1200" dirty="0" smtClean="0">
                          <a:solidFill>
                            <a:srgbClr val="000000"/>
                          </a:solidFill>
                          <a:effectLst/>
                          <a:latin typeface="+mn-lt"/>
                          <a:ea typeface="Times New Roman"/>
                          <a:cs typeface="Arial" panose="020B0604020202020204" pitchFamily="34" charset="0"/>
                        </a:rPr>
                        <a:t> Rule with High Integrity implemented for BP v5.0.X</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8"/>
                        <a:tabLst>
                          <a:tab pos="284163" algn="l"/>
                        </a:tabLst>
                        <a:defRPr/>
                      </a:pPr>
                      <a:r>
                        <a:rPr lang="en-US" sz="800" kern="1200" dirty="0" smtClean="0">
                          <a:solidFill>
                            <a:srgbClr val="000000"/>
                          </a:solidFill>
                          <a:effectLst/>
                          <a:latin typeface="+mn-lt"/>
                          <a:ea typeface="Times New Roman"/>
                          <a:cs typeface="Arial" panose="020B0604020202020204" pitchFamily="34" charset="0"/>
                        </a:rPr>
                        <a:t>BP D/B rebuilt for I&amp;TS to support single sign-on and Active Directory Integrated Mode</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8"/>
                        <a:tabLst>
                          <a:tab pos="284163" algn="l"/>
                        </a:tabLst>
                        <a:defRPr/>
                      </a:pPr>
                      <a:r>
                        <a:rPr lang="en-US" sz="800" kern="1200" dirty="0" smtClean="0">
                          <a:solidFill>
                            <a:srgbClr val="000000"/>
                          </a:solidFill>
                          <a:effectLst/>
                          <a:latin typeface="+mn-lt"/>
                          <a:ea typeface="Times New Roman"/>
                          <a:cs typeface="Arial" panose="020B0604020202020204" pitchFamily="34" charset="0"/>
                        </a:rPr>
                        <a:t>Product installation in Luxembourg for I&amp;TS training</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8"/>
                        <a:tabLst>
                          <a:tab pos="284163" algn="l"/>
                        </a:tabLst>
                        <a:defRPr/>
                      </a:pPr>
                      <a:r>
                        <a:rPr lang="en-US" sz="800" kern="1200" dirty="0" smtClean="0">
                          <a:solidFill>
                            <a:srgbClr val="000000"/>
                          </a:solidFill>
                          <a:effectLst/>
                          <a:latin typeface="+mn-lt"/>
                          <a:ea typeface="Times New Roman"/>
                          <a:cs typeface="Arial" panose="020B0604020202020204" pitchFamily="34" charset="0"/>
                        </a:rPr>
                        <a:t>Multi-domain issue resolved for WM US Palm Domain</a:t>
                      </a:r>
                    </a:p>
                    <a:p>
                      <a:pPr marL="117475" marR="0" lvl="0" indent="0" algn="l" defTabSz="932863" rtl="0" eaLnBrk="1" fontAlgn="auto" latinLnBrk="0" hangingPunct="1">
                        <a:lnSpc>
                          <a:spcPct val="100000"/>
                        </a:lnSpc>
                        <a:spcBef>
                          <a:spcPts val="0"/>
                        </a:spcBef>
                        <a:spcAft>
                          <a:spcPts val="0"/>
                        </a:spcAft>
                        <a:buClrTx/>
                        <a:buSzPct val="90000"/>
                        <a:buFont typeface="+mj-lt"/>
                        <a:buNone/>
                        <a:tabLst>
                          <a:tab pos="284163" algn="l"/>
                        </a:tabLst>
                        <a:defRPr/>
                      </a:pPr>
                      <a:endParaRPr lang="en-US" sz="400" kern="1200" dirty="0" smtClean="0">
                        <a:solidFill>
                          <a:srgbClr val="000000"/>
                        </a:solidFill>
                        <a:effectLst/>
                        <a:latin typeface="+mn-lt"/>
                        <a:ea typeface="Calibri"/>
                        <a:cs typeface="Arial" panose="020B0604020202020204" pitchFamily="34" charset="0"/>
                      </a:endParaRPr>
                    </a:p>
                    <a:p>
                      <a:pPr marL="117475" marR="0" lvl="0" indent="-117475" algn="l" defTabSz="914293" rtl="0" eaLnBrk="1" latinLnBrk="0" hangingPunct="1">
                        <a:lnSpc>
                          <a:spcPct val="100000"/>
                        </a:lnSpc>
                        <a:spcBef>
                          <a:spcPts val="0"/>
                        </a:spcBef>
                        <a:spcAft>
                          <a:spcPts val="0"/>
                        </a:spcAft>
                        <a:buSzPct val="90000"/>
                        <a:buFont typeface="Arial" panose="020B0604020202020204" pitchFamily="34" charset="0"/>
                        <a:buChar char="•"/>
                        <a:tabLst>
                          <a:tab pos="406400" algn="l"/>
                        </a:tabLst>
                      </a:pPr>
                      <a:r>
                        <a:rPr lang="en-US" sz="800" b="1" kern="1200" dirty="0" smtClean="0">
                          <a:solidFill>
                            <a:srgbClr val="000000"/>
                          </a:solidFill>
                          <a:effectLst/>
                          <a:latin typeface="+mn-lt"/>
                          <a:ea typeface="Calibri"/>
                          <a:cs typeface="Arial" panose="020B0604020202020204" pitchFamily="34" charset="0"/>
                        </a:rPr>
                        <a:t>Product Issues: </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4"/>
                        <a:tabLst>
                          <a:tab pos="284163" algn="l"/>
                        </a:tabLst>
                        <a:defRPr/>
                      </a:pPr>
                      <a:r>
                        <a:rPr lang="en-US" sz="800" kern="1200" dirty="0" smtClean="0">
                          <a:solidFill>
                            <a:srgbClr val="000000"/>
                          </a:solidFill>
                          <a:effectLst/>
                          <a:latin typeface="+mn-lt"/>
                          <a:ea typeface="Times New Roman"/>
                          <a:cs typeface="Arial" panose="020B0604020202020204" pitchFamily="34" charset="0"/>
                        </a:rPr>
                        <a:t>BP v5.0.21 Scheduler issue addressed with BP v.5.0.24 or higher</a:t>
                      </a:r>
                    </a:p>
                    <a:p>
                      <a:pPr marL="284163" marR="0" lvl="0" indent="-169863" algn="l" defTabSz="932863" rtl="0" eaLnBrk="1" fontAlgn="auto" latinLnBrk="0" hangingPunct="1">
                        <a:lnSpc>
                          <a:spcPct val="100000"/>
                        </a:lnSpc>
                        <a:spcBef>
                          <a:spcPts val="0"/>
                        </a:spcBef>
                        <a:spcAft>
                          <a:spcPts val="0"/>
                        </a:spcAft>
                        <a:buClrTx/>
                        <a:buSzPct val="90000"/>
                        <a:buFont typeface="+mj-lt"/>
                        <a:buAutoNum type="arabicParenR" startAt="14"/>
                        <a:tabLst>
                          <a:tab pos="284163" algn="l"/>
                        </a:tabLst>
                        <a:defRPr/>
                      </a:pPr>
                      <a:r>
                        <a:rPr lang="en-US" sz="800" kern="1200" dirty="0" smtClean="0">
                          <a:solidFill>
                            <a:srgbClr val="000000"/>
                          </a:solidFill>
                          <a:effectLst/>
                          <a:latin typeface="+mn-lt"/>
                          <a:ea typeface="Times New Roman"/>
                          <a:cs typeface="Arial" panose="020B0604020202020204" pitchFamily="34" charset="0"/>
                        </a:rPr>
                        <a:t>BP MAPIEX issues addressed </a:t>
                      </a:r>
                    </a:p>
                    <a:p>
                      <a:pPr marL="114300" marR="0" lvl="0" indent="0" algn="l" defTabSz="932863" rtl="0" eaLnBrk="1" fontAlgn="auto" latinLnBrk="0" hangingPunct="1">
                        <a:lnSpc>
                          <a:spcPct val="100000"/>
                        </a:lnSpc>
                        <a:spcBef>
                          <a:spcPts val="0"/>
                        </a:spcBef>
                        <a:spcAft>
                          <a:spcPts val="0"/>
                        </a:spcAft>
                        <a:buClrTx/>
                        <a:buSzPct val="90000"/>
                        <a:buFont typeface="+mj-lt"/>
                        <a:buNone/>
                        <a:tabLst>
                          <a:tab pos="284163" algn="l"/>
                        </a:tabLst>
                        <a:defRPr/>
                      </a:pPr>
                      <a:endParaRPr lang="en-US" sz="400" kern="1200" dirty="0" smtClean="0">
                        <a:solidFill>
                          <a:srgbClr val="000000"/>
                        </a:solidFill>
                        <a:effectLst/>
                        <a:latin typeface="+mn-lt"/>
                        <a:ea typeface="Times New Roman"/>
                        <a:cs typeface="Arial" panose="020B0604020202020204" pitchFamily="34" charset="0"/>
                      </a:endParaRPr>
                    </a:p>
                    <a:p>
                      <a:pPr marL="117475" marR="0" lvl="0" indent="-117475" algn="l" defTabSz="914293" rtl="0" eaLnBrk="1" latinLnBrk="0" hangingPunct="1">
                        <a:lnSpc>
                          <a:spcPct val="100000"/>
                        </a:lnSpc>
                        <a:spcBef>
                          <a:spcPts val="0"/>
                        </a:spcBef>
                        <a:spcAft>
                          <a:spcPts val="0"/>
                        </a:spcAft>
                        <a:buSzPct val="90000"/>
                        <a:buFont typeface="Arial" panose="020B0604020202020204" pitchFamily="34" charset="0"/>
                        <a:buChar char="•"/>
                        <a:tabLst>
                          <a:tab pos="117475" algn="l"/>
                        </a:tabLst>
                      </a:pPr>
                      <a:r>
                        <a:rPr lang="en-US" sz="800" b="1" kern="1200" dirty="0" smtClean="0">
                          <a:solidFill>
                            <a:srgbClr val="000000"/>
                          </a:solidFill>
                          <a:effectLst/>
                          <a:latin typeface="+mn-lt"/>
                          <a:ea typeface="Times New Roman"/>
                          <a:cs typeface="Arial" panose="020B0604020202020204" pitchFamily="34" charset="0"/>
                        </a:rPr>
                        <a:t>Robotic ID issues: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5"/>
                        <a:tabLst>
                          <a:tab pos="284163" algn="l"/>
                        </a:tabLst>
                        <a:defRPr/>
                      </a:pPr>
                      <a:r>
                        <a:rPr lang="en-US" sz="800" kern="1200" dirty="0" smtClean="0">
                          <a:solidFill>
                            <a:srgbClr val="000000"/>
                          </a:solidFill>
                          <a:effectLst/>
                          <a:latin typeface="+mn-lt"/>
                          <a:ea typeface="Times New Roman"/>
                          <a:cs typeface="Arial" panose="020B0604020202020204" pitchFamily="34" charset="0"/>
                        </a:rPr>
                        <a:t>Password Reset Guidance defined with IT Risk</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5"/>
                        <a:tabLst>
                          <a:tab pos="284163" algn="l"/>
                        </a:tabLst>
                        <a:defRPr/>
                      </a:pPr>
                      <a:r>
                        <a:rPr lang="en-US" sz="800" kern="1200" dirty="0" smtClean="0">
                          <a:solidFill>
                            <a:srgbClr val="000000"/>
                          </a:solidFill>
                          <a:effectLst/>
                          <a:latin typeface="+mn-lt"/>
                          <a:ea typeface="Times New Roman"/>
                          <a:cs typeface="Arial" panose="020B0604020202020204" pitchFamily="34" charset="0"/>
                        </a:rPr>
                        <a:t>Guidelines enhanced to address ID needs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5"/>
                        <a:tabLst>
                          <a:tab pos="284163" algn="l"/>
                        </a:tabLst>
                        <a:defRPr/>
                      </a:pPr>
                      <a:r>
                        <a:rPr lang="en-US" sz="800" kern="1200" dirty="0" smtClean="0">
                          <a:solidFill>
                            <a:srgbClr val="000000"/>
                          </a:solidFill>
                          <a:effectLst/>
                          <a:latin typeface="+mn-lt"/>
                          <a:ea typeface="Times New Roman"/>
                          <a:cs typeface="Arial" panose="020B0604020202020204" pitchFamily="34" charset="0"/>
                        </a:rPr>
                        <a:t>Single sign on and Interactive logon Id addressed</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5"/>
                        <a:tabLst>
                          <a:tab pos="284163" algn="l"/>
                        </a:tabLst>
                        <a:defRPr/>
                      </a:pPr>
                      <a:r>
                        <a:rPr lang="en-US" sz="800" kern="1200" dirty="0" smtClean="0">
                          <a:solidFill>
                            <a:srgbClr val="000000"/>
                          </a:solidFill>
                          <a:effectLst/>
                          <a:latin typeface="+mn-lt"/>
                          <a:ea typeface="Times New Roman"/>
                          <a:cs typeface="Arial" panose="020B0604020202020204" pitchFamily="34" charset="0"/>
                        </a:rPr>
                        <a:t>Mainframe applications access with BP Credential Management</a:t>
                      </a:r>
                    </a:p>
                    <a:p>
                      <a:pPr marL="117475" marR="0" lvl="0" indent="0" algn="l" defTabSz="932863" rtl="0" eaLnBrk="1" fontAlgn="auto" latinLnBrk="0" hangingPunct="1">
                        <a:lnSpc>
                          <a:spcPct val="100000"/>
                        </a:lnSpc>
                        <a:spcBef>
                          <a:spcPts val="0"/>
                        </a:spcBef>
                        <a:spcAft>
                          <a:spcPts val="0"/>
                        </a:spcAft>
                        <a:buClrTx/>
                        <a:buSzPct val="90000"/>
                        <a:buFont typeface="+mj-lt"/>
                        <a:buNone/>
                        <a:tabLst>
                          <a:tab pos="284163" algn="l"/>
                        </a:tabLst>
                        <a:defRPr/>
                      </a:pPr>
                      <a:endParaRPr lang="en-US" sz="400" kern="1200" dirty="0" smtClean="0">
                        <a:solidFill>
                          <a:srgbClr val="000000"/>
                        </a:solidFill>
                        <a:effectLst/>
                        <a:latin typeface="+mn-lt"/>
                        <a:ea typeface="Times New Roman"/>
                        <a:cs typeface="Arial" panose="020B0604020202020204" pitchFamily="34" charset="0"/>
                      </a:endParaRPr>
                    </a:p>
                    <a:p>
                      <a:pPr marL="117475" marR="0" lvl="0" indent="-117475" algn="l" defTabSz="914293" rtl="0" eaLnBrk="1" latinLnBrk="0" hangingPunct="1">
                        <a:lnSpc>
                          <a:spcPct val="100000"/>
                        </a:lnSpc>
                        <a:spcBef>
                          <a:spcPts val="0"/>
                        </a:spcBef>
                        <a:spcAft>
                          <a:spcPts val="0"/>
                        </a:spcAft>
                        <a:buSzPct val="90000"/>
                        <a:buFont typeface="Arial" panose="020B0604020202020204" pitchFamily="34" charset="0"/>
                        <a:buChar char="•"/>
                        <a:tabLst>
                          <a:tab pos="117475" algn="l"/>
                        </a:tabLst>
                      </a:pPr>
                      <a:r>
                        <a:rPr lang="en-US" sz="800" b="1" kern="1200" dirty="0" smtClean="0">
                          <a:solidFill>
                            <a:srgbClr val="000000"/>
                          </a:solidFill>
                          <a:effectLst/>
                          <a:latin typeface="+mn-lt"/>
                          <a:ea typeface="Calibri"/>
                          <a:cs typeface="Arial" panose="020B0604020202020204" pitchFamily="34" charset="0"/>
                        </a:rPr>
                        <a:t>Product Coding Issues: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9"/>
                        <a:tabLst/>
                        <a:defRPr/>
                      </a:pPr>
                      <a:r>
                        <a:rPr lang="en-US" sz="800" kern="1200" dirty="0" smtClean="0">
                          <a:solidFill>
                            <a:srgbClr val="000000"/>
                          </a:solidFill>
                          <a:effectLst/>
                          <a:latin typeface="+mn-lt"/>
                          <a:ea typeface="Times New Roman"/>
                          <a:cs typeface="Arial" panose="020B0604020202020204" pitchFamily="34" charset="0"/>
                        </a:rPr>
                        <a:t>BP V5.0.24 "Run-As" issue resolved</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9"/>
                        <a:tabLst/>
                        <a:defRPr/>
                      </a:pPr>
                      <a:r>
                        <a:rPr lang="en-US" sz="800" kern="1200" dirty="0" smtClean="0">
                          <a:solidFill>
                            <a:srgbClr val="000000"/>
                          </a:solidFill>
                          <a:effectLst/>
                          <a:latin typeface="+mn-lt"/>
                          <a:ea typeface="Times New Roman"/>
                          <a:cs typeface="Arial" panose="020B0604020202020204" pitchFamily="34" charset="0"/>
                        </a:rPr>
                        <a:t>Spying/re-spying issue resolved</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9"/>
                        <a:tabLst/>
                        <a:defRPr/>
                      </a:pPr>
                      <a:r>
                        <a:rPr lang="en-US" sz="800" kern="1200" dirty="0" smtClean="0">
                          <a:solidFill>
                            <a:srgbClr val="000000"/>
                          </a:solidFill>
                          <a:effectLst/>
                          <a:latin typeface="+mn-lt"/>
                          <a:ea typeface="Times New Roman"/>
                          <a:cs typeface="Arial" panose="020B0604020202020204" pitchFamily="34" charset="0"/>
                        </a:rPr>
                        <a:t>MS Update caused VBA Code to break (users added to MS distribution list for  future updates)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19"/>
                        <a:tabLst/>
                        <a:defRPr/>
                      </a:pPr>
                      <a:r>
                        <a:rPr lang="en-US" sz="800" kern="1200" dirty="0" smtClean="0">
                          <a:solidFill>
                            <a:srgbClr val="000000"/>
                          </a:solidFill>
                          <a:effectLst/>
                          <a:latin typeface="+mn-lt"/>
                          <a:ea typeface="Times New Roman"/>
                          <a:cs typeface="Arial" panose="020B0604020202020204" pitchFamily="34" charset="0"/>
                        </a:rPr>
                        <a:t>Design/Coding issues resolved for CM Ops, I&amp;TS, P&amp;CB, WM</a:t>
                      </a:r>
                    </a:p>
                    <a:p>
                      <a:pPr marL="117475" marR="0" lvl="0" indent="0" algn="l" defTabSz="932863" rtl="0" eaLnBrk="1" fontAlgn="auto" latinLnBrk="0" hangingPunct="1">
                        <a:lnSpc>
                          <a:spcPct val="100000"/>
                        </a:lnSpc>
                        <a:spcBef>
                          <a:spcPts val="0"/>
                        </a:spcBef>
                        <a:spcAft>
                          <a:spcPts val="0"/>
                        </a:spcAft>
                        <a:buClrTx/>
                        <a:buSzPct val="90000"/>
                        <a:buFont typeface="+mj-lt"/>
                        <a:buNone/>
                        <a:tabLst/>
                        <a:defRPr/>
                      </a:pPr>
                      <a:endParaRPr lang="en-US" sz="400" kern="1200" dirty="0" smtClean="0">
                        <a:solidFill>
                          <a:srgbClr val="000000"/>
                        </a:solidFill>
                        <a:effectLst/>
                        <a:latin typeface="+mn-lt"/>
                        <a:ea typeface="Times New Roman"/>
                        <a:cs typeface="Arial" panose="020B0604020202020204" pitchFamily="34" charset="0"/>
                      </a:endParaRPr>
                    </a:p>
                    <a:p>
                      <a:pPr marL="114300" marR="0" lvl="0" indent="-114300" algn="l" defTabSz="914293" rtl="0" eaLnBrk="1" latinLnBrk="0" hangingPunct="1">
                        <a:lnSpc>
                          <a:spcPct val="100000"/>
                        </a:lnSpc>
                        <a:spcBef>
                          <a:spcPts val="0"/>
                        </a:spcBef>
                        <a:spcAft>
                          <a:spcPts val="0"/>
                        </a:spcAft>
                        <a:buSzPct val="90000"/>
                        <a:buFont typeface="Arial" panose="020B0604020202020204" pitchFamily="34" charset="0"/>
                        <a:buChar char="•"/>
                        <a:tabLst>
                          <a:tab pos="114300" algn="l"/>
                        </a:tabLst>
                      </a:pPr>
                      <a:r>
                        <a:rPr lang="en-US" sz="800" b="1" kern="1200" dirty="0" smtClean="0">
                          <a:solidFill>
                            <a:srgbClr val="000000"/>
                          </a:solidFill>
                          <a:effectLst/>
                          <a:latin typeface="+mn-lt"/>
                          <a:ea typeface="Calibri"/>
                          <a:cs typeface="Arial" panose="020B0604020202020204" pitchFamily="34" charset="0"/>
                        </a:rPr>
                        <a:t>VDI/Bot Monitoring issues:</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24"/>
                        <a:tabLst/>
                        <a:defRPr/>
                      </a:pPr>
                      <a:r>
                        <a:rPr lang="en-US" sz="800" kern="1200" dirty="0" smtClean="0">
                          <a:solidFill>
                            <a:srgbClr val="000000"/>
                          </a:solidFill>
                          <a:effectLst/>
                          <a:latin typeface="+mn-lt"/>
                          <a:ea typeface="Times New Roman"/>
                          <a:cs typeface="Arial" panose="020B0604020202020204" pitchFamily="34" charset="0"/>
                        </a:rPr>
                        <a:t>VNC Tool installed for IT Finance and EOP</a:t>
                      </a:r>
                      <a:r>
                        <a:rPr lang="en-US" sz="800" kern="1200" baseline="0" dirty="0" smtClean="0">
                          <a:solidFill>
                            <a:srgbClr val="000000"/>
                          </a:solidFill>
                          <a:effectLst/>
                          <a:latin typeface="+mn-lt"/>
                          <a:ea typeface="Times New Roman"/>
                          <a:cs typeface="Arial" panose="020B0604020202020204" pitchFamily="34" charset="0"/>
                        </a:rPr>
                        <a:t> </a:t>
                      </a:r>
                      <a:r>
                        <a:rPr lang="en-US" sz="800" kern="1200" dirty="0" smtClean="0">
                          <a:solidFill>
                            <a:srgbClr val="000000"/>
                          </a:solidFill>
                          <a:effectLst/>
                          <a:latin typeface="+mn-lt"/>
                          <a:ea typeface="Times New Roman"/>
                          <a:cs typeface="Arial" panose="020B0604020202020204" pitchFamily="34" charset="0"/>
                        </a:rPr>
                        <a:t>as interim solution </a:t>
                      </a:r>
                    </a:p>
                    <a:p>
                      <a:pPr marL="284163" marR="0" lvl="0" indent="-166688" algn="l" defTabSz="932863" rtl="0" eaLnBrk="1" fontAlgn="auto" latinLnBrk="0" hangingPunct="1">
                        <a:lnSpc>
                          <a:spcPct val="100000"/>
                        </a:lnSpc>
                        <a:spcBef>
                          <a:spcPts val="0"/>
                        </a:spcBef>
                        <a:spcAft>
                          <a:spcPts val="0"/>
                        </a:spcAft>
                        <a:buClrTx/>
                        <a:buSzPct val="90000"/>
                        <a:buFont typeface="+mj-lt"/>
                        <a:buAutoNum type="arabicParenR" startAt="24"/>
                        <a:tabLst/>
                        <a:defRPr/>
                      </a:pPr>
                      <a:r>
                        <a:rPr lang="en-US" sz="800" kern="1200" dirty="0" smtClean="0">
                          <a:solidFill>
                            <a:srgbClr val="000000"/>
                          </a:solidFill>
                          <a:effectLst/>
                          <a:latin typeface="+mn-lt"/>
                          <a:ea typeface="Times New Roman"/>
                          <a:cs typeface="Arial" panose="020B0604020202020204" pitchFamily="34" charset="0"/>
                        </a:rPr>
                        <a:t>SCCM tool installation issues resolved</a:t>
                      </a:r>
                    </a:p>
                  </a:txBody>
                  <a:tcPr marL="27432" marR="0" marT="18288" marB="18288">
                    <a:noFill/>
                  </a:tcPr>
                </a:tc>
                <a:tc>
                  <a:txBody>
                    <a:bodyPr/>
                    <a:lstStyle/>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Two RPA tools implemented (Blue Prism and Pega Robotics Automation)</a:t>
                      </a:r>
                    </a:p>
                    <a:p>
                      <a:pPr marL="228600" marR="0" lvl="0" indent="-228600" algn="l" defTabSz="932863" rtl="0" eaLnBrk="1" fontAlgn="auto" latinLnBrk="0" hangingPunct="1">
                        <a:lnSpc>
                          <a:spcPct val="100000"/>
                        </a:lnSpc>
                        <a:spcBef>
                          <a:spcPts val="0"/>
                        </a:spcBef>
                        <a:spcAft>
                          <a:spcPts val="0"/>
                        </a:spcAft>
                        <a:buClrTx/>
                        <a:buSzPct val="90000"/>
                        <a:buFont typeface="+mj-lt"/>
                        <a:buAutoNum type="arabicParenR"/>
                        <a:tabLst>
                          <a:tab pos="160020" algn="l"/>
                        </a:tabLst>
                        <a:defRPr/>
                      </a:pPr>
                      <a:r>
                        <a:rPr lang="en-US" sz="800" kern="1200" dirty="0" smtClean="0">
                          <a:solidFill>
                            <a:srgbClr val="000000"/>
                          </a:solidFill>
                          <a:effectLst/>
                          <a:latin typeface="+mn-lt"/>
                          <a:ea typeface="Times New Roman"/>
                          <a:cs typeface="Arial" panose="020B0604020202020204" pitchFamily="34" charset="0"/>
                        </a:rPr>
                        <a:t>Implemented new release of Blue Prism software v5.0.30 to enable </a:t>
                      </a:r>
                      <a:r>
                        <a:rPr lang="en-US" sz="800" b="0" kern="1200" dirty="0" smtClean="0">
                          <a:solidFill>
                            <a:srgbClr val="000000"/>
                          </a:solidFill>
                          <a:effectLst/>
                          <a:latin typeface="+mn-lt"/>
                          <a:ea typeface="Times New Roman"/>
                          <a:cs typeface="Arial" panose="020B0604020202020204" pitchFamily="34" charset="0"/>
                        </a:rPr>
                        <a:t>“Unattended” Bot execution globally</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RDA &amp; RPA architecture blueprint</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Robotic IDs design and solution for general use. “Virtual Workforce ID” (Contractor- Like ID) solution available</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Information Security Risk Assessment for Blue Prism Tool</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CA" sz="800" kern="1200" dirty="0" smtClean="0">
                          <a:solidFill>
                            <a:srgbClr val="000000"/>
                          </a:solidFill>
                          <a:effectLst/>
                          <a:latin typeface="+mn-lt"/>
                          <a:ea typeface="Times New Roman"/>
                          <a:cs typeface="Arial" panose="020B0604020202020204" pitchFamily="34" charset="0"/>
                        </a:rPr>
                        <a:t>Blue Prism Penetration testing complete</a:t>
                      </a:r>
                      <a:endParaRPr lang="en-US" sz="800" kern="1200" dirty="0" smtClean="0">
                        <a:solidFill>
                          <a:srgbClr val="000000"/>
                        </a:solidFill>
                        <a:effectLst/>
                        <a:latin typeface="+mn-lt"/>
                        <a:ea typeface="Times New Roman"/>
                        <a:cs typeface="Arial" panose="020B0604020202020204" pitchFamily="34" charset="0"/>
                      </a:endParaRP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Built standard VDIs  for RPA with new Global Policy Objects  (removal of screen locks &amp; Ctrl- Alt-Delete)</a:t>
                      </a:r>
                    </a:p>
                    <a:p>
                      <a:pPr marL="228600" marR="0" lvl="0" indent="-228600" algn="l" defTabSz="932863" rtl="0" eaLnBrk="1" fontAlgn="auto" latinLnBrk="0" hangingPunct="1">
                        <a:lnSpc>
                          <a:spcPct val="100000"/>
                        </a:lnSpc>
                        <a:spcBef>
                          <a:spcPts val="0"/>
                        </a:spcBef>
                        <a:spcAft>
                          <a:spcPts val="0"/>
                        </a:spcAft>
                        <a:buClrTx/>
                        <a:buSzPct val="90000"/>
                        <a:buFont typeface="+mj-lt"/>
                        <a:buAutoNum type="arabicParenR"/>
                        <a:tabLst>
                          <a:tab pos="160020" algn="l"/>
                        </a:tabLst>
                        <a:defRPr/>
                      </a:pPr>
                      <a:r>
                        <a:rPr lang="en-US" sz="800" kern="1200" dirty="0" smtClean="0">
                          <a:solidFill>
                            <a:srgbClr val="000000"/>
                          </a:solidFill>
                          <a:effectLst/>
                          <a:latin typeface="+mn-lt"/>
                          <a:ea typeface="Times New Roman"/>
                          <a:cs typeface="Arial" panose="020B0604020202020204" pitchFamily="34" charset="0"/>
                        </a:rPr>
                        <a:t>Certified new standard Day 2 RPA infrastructure (</a:t>
                      </a:r>
                      <a:r>
                        <a:rPr lang="en-US" sz="800" kern="1200" dirty="0" err="1" smtClean="0">
                          <a:solidFill>
                            <a:srgbClr val="000000"/>
                          </a:solidFill>
                          <a:effectLst/>
                          <a:latin typeface="+mn-lt"/>
                          <a:ea typeface="Times New Roman"/>
                          <a:cs typeface="Arial" panose="020B0604020202020204" pitchFamily="34" charset="0"/>
                        </a:rPr>
                        <a:t>Nutanix</a:t>
                      </a:r>
                      <a:r>
                        <a:rPr lang="en-US" sz="800" kern="1200" dirty="0" smtClean="0">
                          <a:solidFill>
                            <a:srgbClr val="000000"/>
                          </a:solidFill>
                          <a:effectLst/>
                          <a:latin typeface="+mn-lt"/>
                          <a:ea typeface="Times New Roman"/>
                          <a:cs typeface="Arial" panose="020B0604020202020204" pitchFamily="34" charset="0"/>
                        </a:rPr>
                        <a:t>) environment for RPA </a:t>
                      </a:r>
                    </a:p>
                    <a:p>
                      <a:pPr marL="228600" marR="0" lvl="0" indent="-228600" algn="l" defTabSz="932863" rtl="0" eaLnBrk="1" fontAlgn="auto" latinLnBrk="0" hangingPunct="1">
                        <a:lnSpc>
                          <a:spcPct val="100000"/>
                        </a:lnSpc>
                        <a:spcBef>
                          <a:spcPts val="0"/>
                        </a:spcBef>
                        <a:spcAft>
                          <a:spcPts val="0"/>
                        </a:spcAft>
                        <a:buClrTx/>
                        <a:buSzPct val="90000"/>
                        <a:buFont typeface="+mj-lt"/>
                        <a:buAutoNum type="arabicParenR"/>
                        <a:tabLst>
                          <a:tab pos="160020" algn="l"/>
                        </a:tabLst>
                        <a:defRPr/>
                      </a:pPr>
                      <a:r>
                        <a:rPr lang="en-US" sz="800" kern="1200" dirty="0" smtClean="0">
                          <a:solidFill>
                            <a:srgbClr val="000000"/>
                          </a:solidFill>
                          <a:effectLst/>
                          <a:latin typeface="+mn-lt"/>
                          <a:ea typeface="Times New Roman"/>
                          <a:cs typeface="Arial" panose="020B0604020202020204" pitchFamily="34" charset="0"/>
                        </a:rPr>
                        <a:t>Implemented SCCM Remote Control RBC standard tool for VDI/Bot monitoring</a:t>
                      </a:r>
                    </a:p>
                    <a:p>
                      <a:pPr marL="228600" marR="0" lvl="0" indent="-228600" algn="l" defTabSz="932863" rtl="0" eaLnBrk="1" fontAlgn="auto" latinLnBrk="0" hangingPunct="1">
                        <a:lnSpc>
                          <a:spcPct val="100000"/>
                        </a:lnSpc>
                        <a:spcBef>
                          <a:spcPts val="0"/>
                        </a:spcBef>
                        <a:spcAft>
                          <a:spcPts val="0"/>
                        </a:spcAft>
                        <a:buClrTx/>
                        <a:buSzPct val="90000"/>
                        <a:buFont typeface="+mj-lt"/>
                        <a:buAutoNum type="arabicParenR"/>
                        <a:tabLst>
                          <a:tab pos="160020" algn="l"/>
                        </a:tabLst>
                        <a:defRPr/>
                      </a:pPr>
                      <a:r>
                        <a:rPr lang="en-US" sz="800" kern="1200" dirty="0" smtClean="0">
                          <a:solidFill>
                            <a:srgbClr val="000000"/>
                          </a:solidFill>
                          <a:effectLst/>
                          <a:latin typeface="+mn-lt"/>
                          <a:ea typeface="Times New Roman"/>
                          <a:cs typeface="Arial" panose="020B0604020202020204" pitchFamily="34" charset="0"/>
                        </a:rPr>
                        <a:t>Created</a:t>
                      </a:r>
                      <a:r>
                        <a:rPr lang="en-US" sz="800" kern="1200" baseline="0" dirty="0" smtClean="0">
                          <a:solidFill>
                            <a:srgbClr val="000000"/>
                          </a:solidFill>
                          <a:effectLst/>
                          <a:latin typeface="+mn-lt"/>
                          <a:ea typeface="Times New Roman"/>
                          <a:cs typeface="Arial" panose="020B0604020202020204" pitchFamily="34" charset="0"/>
                        </a:rPr>
                        <a:t> RPA Monitoring Dashboard Proof of Concept with ‘How To’ documentation</a:t>
                      </a:r>
                      <a:endParaRPr lang="en-US" sz="800" kern="1200" dirty="0" smtClean="0">
                        <a:solidFill>
                          <a:srgbClr val="000000"/>
                        </a:solidFill>
                        <a:effectLst/>
                        <a:latin typeface="+mn-lt"/>
                        <a:ea typeface="Times New Roman"/>
                        <a:cs typeface="Arial" panose="020B0604020202020204" pitchFamily="34" charset="0"/>
                      </a:endParaRP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Created a CoE </a:t>
                      </a:r>
                      <a:r>
                        <a:rPr lang="en-US" sz="800" kern="1200" dirty="0" err="1" smtClean="0">
                          <a:solidFill>
                            <a:srgbClr val="000000"/>
                          </a:solidFill>
                          <a:effectLst/>
                          <a:latin typeface="+mn-lt"/>
                          <a:ea typeface="Times New Roman"/>
                          <a:cs typeface="Arial" panose="020B0604020202020204" pitchFamily="34" charset="0"/>
                        </a:rPr>
                        <a:t>Git</a:t>
                      </a:r>
                      <a:r>
                        <a:rPr lang="en-US" sz="800" kern="1200" dirty="0" smtClean="0">
                          <a:solidFill>
                            <a:srgbClr val="000000"/>
                          </a:solidFill>
                          <a:effectLst/>
                          <a:latin typeface="+mn-lt"/>
                          <a:ea typeface="Times New Roman"/>
                          <a:cs typeface="Arial" panose="020B0604020202020204" pitchFamily="34" charset="0"/>
                        </a:rPr>
                        <a:t> Repo (Source Code repository) for sharing of common assets with lab teams</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Drove vendor (Pega) to deliver solution to address technology risks raised by RBC Information Security</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Enhanced  Robotic ID Guidelines with latest learnings</a:t>
                      </a:r>
                    </a:p>
                  </a:txBody>
                  <a:tcPr marL="27432" marR="0" marT="18288" marB="18288">
                    <a:noFill/>
                  </a:tcPr>
                </a:tc>
                <a:tc>
                  <a:txBody>
                    <a:bodyPr/>
                    <a:lstStyle/>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Hosted the weekly Technology Community of Practice Forum with 30+ participants across  both BUs and IT</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RPA</a:t>
                      </a:r>
                      <a:r>
                        <a:rPr lang="en-US" sz="800" kern="1200" baseline="0" dirty="0" smtClean="0">
                          <a:solidFill>
                            <a:srgbClr val="000000"/>
                          </a:solidFill>
                          <a:effectLst/>
                          <a:latin typeface="+mn-lt"/>
                          <a:ea typeface="Times New Roman"/>
                          <a:cs typeface="Arial" panose="020B0604020202020204" pitchFamily="34" charset="0"/>
                        </a:rPr>
                        <a:t> Service Catalogue along with Roles &amp; Responsibilities</a:t>
                      </a:r>
                    </a:p>
                    <a:p>
                      <a:pPr marL="228600" marR="0" lvl="0" indent="-228600" algn="l" defTabSz="932863" rtl="0" eaLnBrk="1" fontAlgn="auto" latinLnBrk="0" hangingPunct="1">
                        <a:lnSpc>
                          <a:spcPct val="100000"/>
                        </a:lnSpc>
                        <a:spcBef>
                          <a:spcPts val="0"/>
                        </a:spcBef>
                        <a:spcAft>
                          <a:spcPts val="0"/>
                        </a:spcAft>
                        <a:buClrTx/>
                        <a:buSzPct val="90000"/>
                        <a:buFont typeface="+mj-lt"/>
                        <a:buAutoNum type="arabicParenR"/>
                        <a:tabLst>
                          <a:tab pos="160020" algn="l"/>
                        </a:tabLst>
                        <a:defRPr/>
                      </a:pPr>
                      <a:r>
                        <a:rPr lang="en-US" sz="800" kern="1200" dirty="0" smtClean="0">
                          <a:solidFill>
                            <a:srgbClr val="000000"/>
                          </a:solidFill>
                          <a:effectLst/>
                          <a:latin typeface="+mn-lt"/>
                          <a:ea typeface="Times New Roman"/>
                          <a:cs typeface="Arial" panose="020B0604020202020204" pitchFamily="34" charset="0"/>
                        </a:rPr>
                        <a:t>Published RPA development coding  best practices</a:t>
                      </a:r>
                      <a:endParaRPr lang="en-US" sz="800" kern="1200" baseline="0" dirty="0" smtClean="0">
                        <a:solidFill>
                          <a:srgbClr val="000000"/>
                        </a:solidFill>
                        <a:effectLst/>
                        <a:latin typeface="+mn-lt"/>
                        <a:ea typeface="Times New Roman"/>
                        <a:cs typeface="Arial" panose="020B0604020202020204" pitchFamily="34" charset="0"/>
                      </a:endParaRP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all RPA known tactical solutions</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a:t>
                      </a:r>
                      <a:r>
                        <a:rPr lang="en-US" sz="800" kern="1200" baseline="0" dirty="0" smtClean="0">
                          <a:solidFill>
                            <a:srgbClr val="000000"/>
                          </a:solidFill>
                          <a:effectLst/>
                          <a:latin typeface="+mn-lt"/>
                          <a:ea typeface="Times New Roman"/>
                          <a:cs typeface="Arial" panose="020B0604020202020204" pitchFamily="34" charset="0"/>
                        </a:rPr>
                        <a:t> </a:t>
                      </a:r>
                      <a:r>
                        <a:rPr lang="en-US" sz="800" kern="1200" dirty="0" smtClean="0">
                          <a:solidFill>
                            <a:srgbClr val="000000"/>
                          </a:solidFill>
                          <a:effectLst/>
                          <a:latin typeface="+mn-lt"/>
                          <a:ea typeface="Times New Roman"/>
                          <a:cs typeface="Arial" panose="020B0604020202020204" pitchFamily="34" charset="0"/>
                        </a:rPr>
                        <a:t>RBC RPA Experience Report </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Explored opportunities for DevOps automated deployment and published initial findings</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Investigated opportunities for test automation, conducted a proof of concept and published initial findings</a:t>
                      </a:r>
                    </a:p>
                    <a:p>
                      <a:pPr marL="228600" lvl="0" indent="-228600" algn="l" defTabSz="932863" rtl="0" eaLnBrk="1" latinLnBrk="0" hangingPunct="1">
                        <a:lnSpc>
                          <a:spcPct val="100000"/>
                        </a:lnSpc>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job aid on usage of VM / VDI infrastructure based on lab experiences  </a:t>
                      </a:r>
                    </a:p>
                    <a:p>
                      <a:pPr marL="228600" lvl="0" indent="-228600" algn="l" defTabSz="932863" rtl="0" eaLnBrk="1" latinLnBrk="0" hangingPunct="1">
                        <a:lnSpc>
                          <a:spcPct val="100000"/>
                        </a:lnSpc>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VDI/VM Request Guidelines</a:t>
                      </a:r>
                    </a:p>
                    <a:p>
                      <a:pPr marL="228600" lvl="0" indent="-228600" algn="l" defTabSz="932863" rtl="0" eaLnBrk="1" latinLnBrk="0" hangingPunct="1">
                        <a:lnSpc>
                          <a:spcPct val="100000"/>
                        </a:lnSpc>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Created job-aid for Windows7 applications / release management information </a:t>
                      </a:r>
                    </a:p>
                    <a:p>
                      <a:pPr marL="228600" lvl="0" indent="-228600" algn="l" defTabSz="932863" rtl="0" eaLnBrk="1" latinLnBrk="0" hangingPunct="1">
                        <a:lnSpc>
                          <a:spcPct val="100000"/>
                        </a:lnSpc>
                        <a:spcAft>
                          <a:spcPts val="0"/>
                        </a:spcAft>
                        <a:buSzPct val="90000"/>
                        <a:buFont typeface="+mj-lt"/>
                        <a:buAutoNum type="arabicParenR"/>
                        <a:tabLst>
                          <a:tab pos="160020" algn="l"/>
                        </a:tabLst>
                      </a:pPr>
                      <a:r>
                        <a:rPr lang="en-US" sz="800" kern="1200" dirty="0" smtClean="0">
                          <a:solidFill>
                            <a:srgbClr val="000000"/>
                          </a:solidFill>
                          <a:effectLst/>
                          <a:latin typeface="+mn-lt"/>
                          <a:ea typeface="Times New Roman"/>
                          <a:cs typeface="Arial" panose="020B0604020202020204" pitchFamily="34" charset="0"/>
                        </a:rPr>
                        <a:t>Published job-aid</a:t>
                      </a:r>
                      <a:r>
                        <a:rPr lang="en-US" sz="800" kern="1200" baseline="0" dirty="0" smtClean="0">
                          <a:solidFill>
                            <a:srgbClr val="000000"/>
                          </a:solidFill>
                          <a:effectLst/>
                          <a:latin typeface="+mn-lt"/>
                          <a:ea typeface="Times New Roman"/>
                          <a:cs typeface="Arial" panose="020B0604020202020204" pitchFamily="34" charset="0"/>
                        </a:rPr>
                        <a:t> for RPA Security findings</a:t>
                      </a:r>
                      <a:endParaRPr lang="en-US" sz="800" kern="1200" dirty="0" smtClean="0">
                        <a:solidFill>
                          <a:srgbClr val="000000"/>
                        </a:solidFill>
                        <a:effectLst/>
                        <a:latin typeface="+mn-lt"/>
                        <a:ea typeface="Times New Roman"/>
                        <a:cs typeface="Arial" panose="020B0604020202020204" pitchFamily="34" charset="0"/>
                      </a:endParaRPr>
                    </a:p>
                  </a:txBody>
                  <a:tcPr marL="27432" marR="0" marT="18288" marB="18288">
                    <a:noFill/>
                  </a:tcPr>
                </a:tc>
                <a:tc>
                  <a:txBody>
                    <a:bodyPr/>
                    <a:lstStyle/>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i="0" kern="1200" dirty="0" smtClean="0">
                          <a:solidFill>
                            <a:srgbClr val="000000"/>
                          </a:solidFill>
                          <a:effectLst/>
                          <a:latin typeface="+mn-lt"/>
                          <a:ea typeface="Times New Roman"/>
                          <a:cs typeface="Arial" panose="020B0604020202020204" pitchFamily="34" charset="0"/>
                        </a:rPr>
                        <a:t>Grew developer pool to meet demand, deployed RPA developers to augment lab teams where needed, and assigned resources to accelerate new lab startups </a:t>
                      </a:r>
                      <a:br>
                        <a:rPr lang="en-US" sz="800" i="0" kern="1200" dirty="0" smtClean="0">
                          <a:solidFill>
                            <a:srgbClr val="000000"/>
                          </a:solidFill>
                          <a:effectLst/>
                          <a:latin typeface="+mn-lt"/>
                          <a:ea typeface="Times New Roman"/>
                          <a:cs typeface="Arial" panose="020B0604020202020204" pitchFamily="34" charset="0"/>
                        </a:rPr>
                      </a:br>
                      <a:r>
                        <a:rPr lang="en-US" sz="800" i="0" kern="1200" dirty="0" smtClean="0">
                          <a:solidFill>
                            <a:srgbClr val="000000"/>
                          </a:solidFill>
                          <a:effectLst/>
                          <a:latin typeface="+mn-lt"/>
                          <a:ea typeface="Times New Roman"/>
                          <a:cs typeface="Arial" panose="020B0604020202020204" pitchFamily="34" charset="0"/>
                        </a:rPr>
                        <a:t>(i.e. I&amp;TS)</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i="0" kern="1200" dirty="0" smtClean="0">
                          <a:solidFill>
                            <a:srgbClr val="000000"/>
                          </a:solidFill>
                          <a:effectLst/>
                          <a:latin typeface="+mn-lt"/>
                          <a:ea typeface="Times New Roman"/>
                          <a:cs typeface="Arial" panose="020B0604020202020204" pitchFamily="34" charset="0"/>
                        </a:rPr>
                        <a:t>Provided Solution Architecture resources to assist in RPA Technology Solution design and  to address specific Robotic IDs needs   </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i="0" kern="1200" dirty="0" smtClean="0">
                          <a:solidFill>
                            <a:srgbClr val="000000"/>
                          </a:solidFill>
                          <a:effectLst/>
                          <a:latin typeface="+mn-lt"/>
                          <a:ea typeface="Times New Roman"/>
                          <a:cs typeface="Arial" panose="020B0604020202020204" pitchFamily="34" charset="0"/>
                        </a:rPr>
                        <a:t>Assigned PM resources to </a:t>
                      </a:r>
                      <a:br>
                        <a:rPr lang="en-US" sz="800" i="0" kern="1200" dirty="0" smtClean="0">
                          <a:solidFill>
                            <a:srgbClr val="000000"/>
                          </a:solidFill>
                          <a:effectLst/>
                          <a:latin typeface="+mn-lt"/>
                          <a:ea typeface="Times New Roman"/>
                          <a:cs typeface="Arial" panose="020B0604020202020204" pitchFamily="34" charset="0"/>
                        </a:rPr>
                      </a:br>
                      <a:r>
                        <a:rPr lang="en-US" sz="800" i="0" kern="1200" dirty="0" smtClean="0">
                          <a:solidFill>
                            <a:srgbClr val="000000"/>
                          </a:solidFill>
                          <a:effectLst/>
                          <a:latin typeface="+mn-lt"/>
                          <a:ea typeface="Times New Roman"/>
                          <a:cs typeface="Arial" panose="020B0604020202020204" pitchFamily="34" charset="0"/>
                        </a:rPr>
                        <a:t>assist with infrastructure setup (i.e. for WM global and P&amp;CB Operations)</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US" sz="800" i="0" kern="1200" dirty="0" smtClean="0">
                          <a:solidFill>
                            <a:srgbClr val="000000"/>
                          </a:solidFill>
                          <a:effectLst/>
                          <a:latin typeface="+mn-lt"/>
                          <a:ea typeface="Times New Roman"/>
                          <a:cs typeface="Arial" panose="020B0604020202020204" pitchFamily="34" charset="0"/>
                        </a:rPr>
                        <a:t>Conducted RFP with suppliers for RPA development resource augmentation</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CA" sz="800" i="0" kern="1200" dirty="0" smtClean="0">
                          <a:solidFill>
                            <a:srgbClr val="000000"/>
                          </a:solidFill>
                          <a:effectLst/>
                          <a:latin typeface="+mn-lt"/>
                          <a:ea typeface="Times New Roman"/>
                          <a:cs typeface="Arial" panose="020B0604020202020204" pitchFamily="34" charset="0"/>
                        </a:rPr>
                        <a:t>Held various on-site Pega Robotics information sessions for users on product road map, features, and best practices.</a:t>
                      </a:r>
                    </a:p>
                    <a:p>
                      <a:pPr marL="228600" marR="0" lvl="0" indent="-228600" algn="l" defTabSz="932863" rtl="0" eaLnBrk="1" latinLnBrk="0" hangingPunct="1">
                        <a:lnSpc>
                          <a:spcPct val="100000"/>
                        </a:lnSpc>
                        <a:spcBef>
                          <a:spcPts val="0"/>
                        </a:spcBef>
                        <a:spcAft>
                          <a:spcPts val="0"/>
                        </a:spcAft>
                        <a:buSzPct val="90000"/>
                        <a:buFont typeface="+mj-lt"/>
                        <a:buAutoNum type="arabicParenR"/>
                        <a:tabLst>
                          <a:tab pos="160020" algn="l"/>
                        </a:tabLst>
                      </a:pPr>
                      <a:r>
                        <a:rPr lang="en-CA" sz="800" i="0" u="none" kern="1200" dirty="0" smtClean="0">
                          <a:solidFill>
                            <a:srgbClr val="000000"/>
                          </a:solidFill>
                          <a:effectLst/>
                          <a:latin typeface="+mn-lt"/>
                          <a:ea typeface="Times New Roman"/>
                          <a:cs typeface="Arial" panose="020B0604020202020204" pitchFamily="34" charset="0"/>
                        </a:rPr>
                        <a:t>180</a:t>
                      </a:r>
                      <a:r>
                        <a:rPr lang="en-CA" sz="800" i="0" kern="1200" dirty="0" smtClean="0">
                          <a:solidFill>
                            <a:srgbClr val="000000"/>
                          </a:solidFill>
                          <a:effectLst/>
                          <a:latin typeface="+mn-lt"/>
                          <a:ea typeface="Times New Roman"/>
                          <a:cs typeface="Arial" panose="020B0604020202020204" pitchFamily="34" charset="0"/>
                        </a:rPr>
                        <a:t> T&amp;O Resources attended RPA training (154 Blue Prisms Foundations and 26 Pega Robotics Automation Foundations)  </a:t>
                      </a:r>
                    </a:p>
                    <a:p>
                      <a:pPr marL="169863" lvl="0" indent="-169863">
                        <a:lnSpc>
                          <a:spcPct val="100000"/>
                        </a:lnSpc>
                        <a:spcAft>
                          <a:spcPts val="0"/>
                        </a:spcAft>
                        <a:buSzPct val="90000"/>
                        <a:buFont typeface="+mj-lt"/>
                        <a:buAutoNum type="arabicParenR"/>
                        <a:tabLst>
                          <a:tab pos="160020" algn="l"/>
                        </a:tabLst>
                      </a:pPr>
                      <a:endParaRPr lang="en-CA" sz="800" i="0" kern="1200" dirty="0" smtClean="0">
                        <a:solidFill>
                          <a:srgbClr val="000000"/>
                        </a:solidFill>
                        <a:effectLst/>
                        <a:latin typeface="+mn-lt"/>
                        <a:ea typeface="Times New Roman"/>
                        <a:cs typeface="Arial" panose="020B0604020202020204" pitchFamily="34" charset="0"/>
                      </a:endParaRPr>
                    </a:p>
                    <a:p>
                      <a:pPr algn="l">
                        <a:lnSpc>
                          <a:spcPct val="100000"/>
                        </a:lnSpc>
                        <a:spcAft>
                          <a:spcPts val="0"/>
                        </a:spcAft>
                        <a:buSzPct val="90000"/>
                      </a:pPr>
                      <a:endParaRPr lang="en-US" sz="800" dirty="0">
                        <a:latin typeface="+mn-lt"/>
                        <a:cs typeface="Arial" panose="020B0604020202020204" pitchFamily="34" charset="0"/>
                      </a:endParaRPr>
                    </a:p>
                  </a:txBody>
                  <a:tcPr marL="27432" marR="0" marT="18288" marB="18288">
                    <a:noFill/>
                  </a:tcPr>
                </a:tc>
              </a:tr>
            </a:tbl>
          </a:graphicData>
        </a:graphic>
      </p:graphicFrame>
    </p:spTree>
    <p:extLst>
      <p:ext uri="{BB962C8B-B14F-4D97-AF65-F5344CB8AC3E}">
        <p14:creationId xmlns:p14="http://schemas.microsoft.com/office/powerpoint/2010/main" val="962169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153400" cy="617537"/>
          </a:xfrm>
        </p:spPr>
        <p:txBody>
          <a:bodyPr/>
          <a:lstStyle/>
          <a:p>
            <a:r>
              <a:rPr lang="en-US" b="1" dirty="0" smtClean="0"/>
              <a:t>Next Generation Optimization (NGO) – Technology Practice Center </a:t>
            </a:r>
            <a:br>
              <a:rPr lang="en-US" b="1" dirty="0" smtClean="0"/>
            </a:br>
            <a:r>
              <a:rPr lang="en-US" dirty="0" smtClean="0"/>
              <a:t>h) Product Versions as of March 30, 2018</a:t>
            </a:r>
            <a:r>
              <a:rPr lang="en-US" b="1" dirty="0" smtClean="0"/>
              <a:t/>
            </a:r>
            <a:br>
              <a:rPr lang="en-US" b="1"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06867231"/>
              </p:ext>
            </p:extLst>
          </p:nvPr>
        </p:nvGraphicFramePr>
        <p:xfrm>
          <a:off x="152400" y="1069648"/>
          <a:ext cx="8686799" cy="4172912"/>
        </p:xfrm>
        <a:graphic>
          <a:graphicData uri="http://schemas.openxmlformats.org/drawingml/2006/table">
            <a:tbl>
              <a:tblPr firstRow="1" firstCol="1" bandRow="1"/>
              <a:tblGrid>
                <a:gridCol w="279436"/>
                <a:gridCol w="3225764"/>
                <a:gridCol w="1676400"/>
                <a:gridCol w="1066800"/>
                <a:gridCol w="990600"/>
                <a:gridCol w="1447799"/>
              </a:tblGrid>
              <a:tr h="284833">
                <a:tc>
                  <a:txBody>
                    <a:bodyPr/>
                    <a:lstStyle/>
                    <a:p>
                      <a:pPr marL="0" marR="0">
                        <a:spcBef>
                          <a:spcPts val="0"/>
                        </a:spcBef>
                        <a:spcAft>
                          <a:spcPts val="0"/>
                        </a:spcAft>
                      </a:pPr>
                      <a:r>
                        <a:rPr lang="en-CA" sz="1400" b="1" dirty="0">
                          <a:solidFill>
                            <a:srgbClr val="000000"/>
                          </a:solidFill>
                          <a:effectLst/>
                          <a:latin typeface="Calibri" panose="020F0502020204030204" pitchFamily="34" charset="0"/>
                          <a:ea typeface="Times New Roman"/>
                          <a:cs typeface="Calibri" panose="020F0502020204030204" pitchFamily="34" charset="0"/>
                        </a:rPr>
                        <a:t> </a:t>
                      </a:r>
                      <a:endParaRPr lang="en-US" sz="1400" b="1"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400" b="1" dirty="0" smtClean="0">
                          <a:solidFill>
                            <a:srgbClr val="000000"/>
                          </a:solidFill>
                          <a:effectLst/>
                          <a:latin typeface="Calibri" panose="020F0502020204030204" pitchFamily="34" charset="0"/>
                          <a:ea typeface="Times New Roman"/>
                          <a:cs typeface="Calibri" panose="020F0502020204030204" pitchFamily="34" charset="0"/>
                        </a:rPr>
                        <a:t>LABs</a:t>
                      </a:r>
                      <a:endParaRPr lang="en-US" sz="1400" b="1"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US" sz="1400" b="1" dirty="0" smtClean="0">
                          <a:solidFill>
                            <a:srgbClr val="000000"/>
                          </a:solidFill>
                          <a:effectLst/>
                          <a:latin typeface="Calibri" panose="020F0502020204030204" pitchFamily="34" charset="0"/>
                          <a:ea typeface="Times New Roman"/>
                          <a:cs typeface="Calibri" panose="020F0502020204030204" pitchFamily="34" charset="0"/>
                        </a:rPr>
                        <a:t>Starting</a:t>
                      </a:r>
                    </a:p>
                    <a:p>
                      <a:pPr marL="0" marR="0" algn="ctr">
                        <a:spcBef>
                          <a:spcPts val="0"/>
                        </a:spcBef>
                        <a:spcAft>
                          <a:spcPts val="0"/>
                        </a:spcAft>
                      </a:pPr>
                      <a:r>
                        <a:rPr lang="en-US" sz="1400" b="1" dirty="0" smtClean="0">
                          <a:solidFill>
                            <a:srgbClr val="000000"/>
                          </a:solidFill>
                          <a:effectLst/>
                          <a:latin typeface="Calibri" panose="020F0502020204030204" pitchFamily="34" charset="0"/>
                          <a:ea typeface="Times New Roman"/>
                          <a:cs typeface="Calibri" panose="020F0502020204030204" pitchFamily="34" charset="0"/>
                        </a:rPr>
                        <a:t>Product</a:t>
                      </a:r>
                      <a:r>
                        <a:rPr lang="en-US" sz="1400" b="1" baseline="0" dirty="0" smtClean="0">
                          <a:solidFill>
                            <a:srgbClr val="000000"/>
                          </a:solidFill>
                          <a:effectLst/>
                          <a:latin typeface="Calibri" panose="020F0502020204030204" pitchFamily="34" charset="0"/>
                          <a:ea typeface="Times New Roman"/>
                          <a:cs typeface="Calibri" panose="020F0502020204030204" pitchFamily="34" charset="0"/>
                        </a:rPr>
                        <a:t> Version</a:t>
                      </a:r>
                      <a:endParaRPr lang="en-US" sz="1400" b="1"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400" b="1" dirty="0" smtClean="0">
                          <a:solidFill>
                            <a:srgbClr val="000000"/>
                          </a:solidFill>
                          <a:effectLst/>
                          <a:latin typeface="Calibri" panose="020F0502020204030204" pitchFamily="34" charset="0"/>
                          <a:ea typeface="Times New Roman"/>
                          <a:cs typeface="Calibri" panose="020F0502020204030204" pitchFamily="34" charset="0"/>
                        </a:rPr>
                        <a:t>Next Product Version</a:t>
                      </a:r>
                      <a:endParaRPr lang="en-US" sz="1400" b="1"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400" b="1" dirty="0" smtClean="0">
                          <a:solidFill>
                            <a:srgbClr val="000000"/>
                          </a:solidFill>
                          <a:effectLst/>
                          <a:latin typeface="Calibri" panose="020F0502020204030204" pitchFamily="34" charset="0"/>
                          <a:ea typeface="Times New Roman"/>
                          <a:cs typeface="Calibri" panose="020F0502020204030204" pitchFamily="34" charset="0"/>
                        </a:rPr>
                        <a:t>Planned Migration Date</a:t>
                      </a:r>
                      <a:endParaRPr lang="en-US" sz="1400" b="1"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US" sz="1400" b="1" dirty="0" smtClean="0">
                          <a:solidFill>
                            <a:srgbClr val="000000"/>
                          </a:solidFill>
                          <a:effectLst/>
                          <a:latin typeface="Calibri" panose="020F0502020204030204" pitchFamily="34" charset="0"/>
                          <a:ea typeface="Times New Roman"/>
                          <a:cs typeface="Calibri" panose="020F0502020204030204" pitchFamily="34" charset="0"/>
                        </a:rPr>
                        <a:t>Migration</a:t>
                      </a:r>
                      <a:r>
                        <a:rPr lang="en-US" sz="1400" b="1" baseline="0" dirty="0" smtClean="0">
                          <a:solidFill>
                            <a:srgbClr val="000000"/>
                          </a:solidFill>
                          <a:effectLst/>
                          <a:latin typeface="Calibri" panose="020F0502020204030204" pitchFamily="34" charset="0"/>
                          <a:ea typeface="Times New Roman"/>
                          <a:cs typeface="Calibri" panose="020F0502020204030204" pitchFamily="34" charset="0"/>
                        </a:rPr>
                        <a:t> </a:t>
                      </a:r>
                      <a:r>
                        <a:rPr lang="en-US" sz="1400" b="1" dirty="0" smtClean="0">
                          <a:solidFill>
                            <a:srgbClr val="000000"/>
                          </a:solidFill>
                          <a:effectLst/>
                          <a:latin typeface="Calibri" panose="020F0502020204030204" pitchFamily="34" charset="0"/>
                          <a:ea typeface="Times New Roman"/>
                          <a:cs typeface="Calibri" panose="020F0502020204030204" pitchFamily="34" charset="0"/>
                        </a:rPr>
                        <a:t>Status</a:t>
                      </a:r>
                      <a:endParaRPr lang="en-US" sz="1400" b="1"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r>
              <a:tr h="403504">
                <a:tc>
                  <a:txBody>
                    <a:bodyPr/>
                    <a:lstStyle/>
                    <a:p>
                      <a:pPr marL="0" marR="0">
                        <a:spcBef>
                          <a:spcPts val="0"/>
                        </a:spcBef>
                        <a:spcAft>
                          <a:spcPts val="0"/>
                        </a:spcAft>
                      </a:pPr>
                      <a:r>
                        <a:rPr lang="en-CA" sz="1400" dirty="0">
                          <a:solidFill>
                            <a:srgbClr val="000000"/>
                          </a:solidFill>
                          <a:effectLst/>
                          <a:latin typeface="Calibri" panose="020F0502020204030204" pitchFamily="34" charset="0"/>
                          <a:ea typeface="Times New Roman"/>
                          <a:cs typeface="Calibri" panose="020F0502020204030204" pitchFamily="34" charset="0"/>
                        </a:rPr>
                        <a:t>1</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400" dirty="0" smtClean="0">
                          <a:solidFill>
                            <a:srgbClr val="000000"/>
                          </a:solidFill>
                          <a:effectLst/>
                          <a:latin typeface="Calibri" panose="020F0502020204030204" pitchFamily="34" charset="0"/>
                          <a:ea typeface="Times New Roman"/>
                          <a:cs typeface="Calibri" panose="020F0502020204030204" pitchFamily="34" charset="0"/>
                        </a:rPr>
                        <a:t>Wealth</a:t>
                      </a:r>
                      <a:r>
                        <a:rPr lang="en-CA" sz="1400" baseline="0" dirty="0" smtClean="0">
                          <a:solidFill>
                            <a:srgbClr val="000000"/>
                          </a:solidFill>
                          <a:effectLst/>
                          <a:latin typeface="Calibri" panose="020F0502020204030204" pitchFamily="34" charset="0"/>
                          <a:ea typeface="Times New Roman"/>
                          <a:cs typeface="Calibri" panose="020F0502020204030204" pitchFamily="34" charset="0"/>
                        </a:rPr>
                        <a:t> Management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5.0.30</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CA" sz="1400" dirty="0">
                          <a:solidFill>
                            <a:srgbClr val="000000"/>
                          </a:solidFill>
                          <a:effectLst/>
                          <a:latin typeface="Calibri" panose="020F0502020204030204" pitchFamily="34" charset="0"/>
                          <a:ea typeface="Times New Roman"/>
                          <a:cs typeface="Calibri" panose="020F0502020204030204" pitchFamily="34" charset="0"/>
                        </a:rPr>
                        <a:t>2</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400" dirty="0" smtClean="0">
                          <a:solidFill>
                            <a:srgbClr val="000000"/>
                          </a:solidFill>
                          <a:effectLst/>
                          <a:latin typeface="Calibri" panose="020F0502020204030204" pitchFamily="34" charset="0"/>
                          <a:ea typeface="Times New Roman"/>
                          <a:cs typeface="Calibri" panose="020F0502020204030204" pitchFamily="34" charset="0"/>
                        </a:rPr>
                        <a:t>CM Finance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5.0.24</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6.2</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CA" sz="1400" dirty="0">
                          <a:solidFill>
                            <a:srgbClr val="000000"/>
                          </a:solidFill>
                          <a:effectLst/>
                          <a:latin typeface="Calibri" panose="020F0502020204030204" pitchFamily="34" charset="0"/>
                          <a:ea typeface="Times New Roman"/>
                          <a:cs typeface="Calibri" panose="020F0502020204030204" pitchFamily="34" charset="0"/>
                        </a:rPr>
                        <a:t>3</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EOP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5.0.24</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6.2</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CA" sz="1400" dirty="0">
                          <a:solidFill>
                            <a:srgbClr val="000000"/>
                          </a:solidFill>
                          <a:effectLst/>
                          <a:latin typeface="Calibri" panose="020F0502020204030204" pitchFamily="34" charset="0"/>
                          <a:ea typeface="Times New Roman"/>
                          <a:cs typeface="Calibri" panose="020F0502020204030204" pitchFamily="34" charset="0"/>
                        </a:rPr>
                        <a:t>4</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I&amp;TS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5.0.30</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CA" sz="1400" dirty="0">
                          <a:solidFill>
                            <a:srgbClr val="000000"/>
                          </a:solidFill>
                          <a:effectLst/>
                          <a:latin typeface="Calibri" panose="020F0502020204030204" pitchFamily="34" charset="0"/>
                          <a:ea typeface="Times New Roman"/>
                          <a:cs typeface="Calibri" panose="020F0502020204030204" pitchFamily="34" charset="0"/>
                        </a:rPr>
                        <a:t>5</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CM Operations</a:t>
                      </a:r>
                      <a:r>
                        <a:rPr lang="en-US" sz="1400" baseline="0" dirty="0" smtClean="0">
                          <a:solidFill>
                            <a:srgbClr val="000000"/>
                          </a:solidFill>
                          <a:effectLst/>
                          <a:latin typeface="Calibri" panose="020F0502020204030204" pitchFamily="34" charset="0"/>
                          <a:ea typeface="Times New Roman"/>
                          <a:cs typeface="Calibri" panose="020F0502020204030204" pitchFamily="34" charset="0"/>
                        </a:rPr>
                        <a:t>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5.0.21</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effectLst/>
                          <a:latin typeface="Calibri" panose="020F0502020204030204" pitchFamily="34" charset="0"/>
                          <a:ea typeface="Times New Roman"/>
                          <a:cs typeface="Calibri" panose="020F0502020204030204" pitchFamily="34" charset="0"/>
                        </a:rPr>
                        <a:t>5.0.30</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18-Feb-15</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Complete</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CA" sz="1400" dirty="0">
                          <a:solidFill>
                            <a:srgbClr val="000000"/>
                          </a:solidFill>
                          <a:effectLst/>
                          <a:latin typeface="Calibri" panose="020F0502020204030204" pitchFamily="34" charset="0"/>
                          <a:ea typeface="Times New Roman"/>
                          <a:cs typeface="Calibri" panose="020F0502020204030204" pitchFamily="34" charset="0"/>
                        </a:rPr>
                        <a:t>6</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GRM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effectLst/>
                          <a:latin typeface="Calibri" panose="020F0502020204030204" pitchFamily="34" charset="0"/>
                          <a:ea typeface="Times New Roman"/>
                          <a:cs typeface="Calibri" panose="020F0502020204030204" pitchFamily="34" charset="0"/>
                        </a:rPr>
                        <a:t>5.0.24</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CA" sz="1400" dirty="0" smtClean="0">
                          <a:solidFill>
                            <a:srgbClr val="000000"/>
                          </a:solidFill>
                          <a:effectLst/>
                          <a:latin typeface="Calibri" panose="020F0502020204030204" pitchFamily="34" charset="0"/>
                          <a:ea typeface="Times New Roman"/>
                          <a:cs typeface="Calibri" panose="020F0502020204030204" pitchFamily="34" charset="0"/>
                        </a:rPr>
                        <a:t>8</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P&amp;CB (Pega)</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8.0.1018</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504">
                <a:tc>
                  <a:txBody>
                    <a:bodyPr/>
                    <a:lstStyle/>
                    <a:p>
                      <a:pPr marL="0" marR="0">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9</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Insurance (Pega)</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8.0.1076</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10</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GTI</a:t>
                      </a:r>
                      <a:r>
                        <a:rPr lang="en-US" sz="1400" baseline="0" dirty="0" smtClean="0">
                          <a:solidFill>
                            <a:srgbClr val="000000"/>
                          </a:solidFill>
                          <a:effectLst/>
                          <a:latin typeface="Calibri" panose="020F0502020204030204" pitchFamily="34" charset="0"/>
                          <a:ea typeface="Times New Roman"/>
                          <a:cs typeface="Calibri" panose="020F0502020204030204" pitchFamily="34" charset="0"/>
                        </a:rPr>
                        <a:t> – End User Services, </a:t>
                      </a:r>
                      <a:r>
                        <a:rPr lang="en-US" sz="1400" dirty="0" smtClean="0">
                          <a:solidFill>
                            <a:srgbClr val="000000"/>
                          </a:solidFill>
                          <a:effectLst/>
                          <a:latin typeface="Calibri" panose="020F0502020204030204" pitchFamily="34" charset="0"/>
                          <a:ea typeface="Times New Roman"/>
                          <a:cs typeface="Calibri" panose="020F0502020204030204" pitchFamily="34" charset="0"/>
                        </a:rPr>
                        <a:t>SBC DEV (BP)</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3096" rtl="0" eaLnBrk="1" fontAlgn="auto" latinLnBrk="0" hangingPunct="1">
                        <a:lnSpc>
                          <a:spcPct val="100000"/>
                        </a:lnSpc>
                        <a:spcBef>
                          <a:spcPts val="0"/>
                        </a:spcBef>
                        <a:spcAft>
                          <a:spcPts val="0"/>
                        </a:spcAft>
                        <a:buClrTx/>
                        <a:buSzTx/>
                        <a:buFontTx/>
                        <a:buNone/>
                        <a:tabLst/>
                        <a:defRPr/>
                      </a:pPr>
                      <a:r>
                        <a:rPr lang="en-US" sz="1400" dirty="0" smtClean="0">
                          <a:solidFill>
                            <a:srgbClr val="000000"/>
                          </a:solidFill>
                          <a:effectLst/>
                          <a:latin typeface="Calibri" panose="020F0502020204030204" pitchFamily="34" charset="0"/>
                          <a:ea typeface="Times New Roman"/>
                          <a:cs typeface="Calibri" panose="020F0502020204030204" pitchFamily="34" charset="0"/>
                        </a:rPr>
                        <a:t>6.2</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solidFill>
                            <a:srgbClr val="000000"/>
                          </a:solidFill>
                          <a:effectLst/>
                          <a:latin typeface="Calibri" panose="020F0502020204030204" pitchFamily="34" charset="0"/>
                          <a:ea typeface="Times New Roman"/>
                          <a:cs typeface="Calibri" panose="020F0502020204030204" pitchFamily="34" charset="0"/>
                        </a:rPr>
                        <a:t>TBD</a:t>
                      </a: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solidFill>
                          <a:srgbClr val="000000"/>
                        </a:solidFill>
                        <a:effectLst/>
                        <a:latin typeface="Calibri" panose="020F0502020204030204" pitchFamily="34" charset="0"/>
                        <a:ea typeface="Times New Roman"/>
                        <a:cs typeface="Calibri" panose="020F0502020204030204" pitchFamily="34" charset="0"/>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52400" y="5228511"/>
            <a:ext cx="8915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285750" lvl="1" indent="-285750" fontAlgn="base">
              <a:buFont typeface="Arial" panose="020B0604020202020204" pitchFamily="34" charset="0"/>
              <a:buChar char="•"/>
              <a:defRPr/>
            </a:pPr>
            <a:r>
              <a:rPr lang="en-US" sz="1600" dirty="0" smtClean="0">
                <a:solidFill>
                  <a:srgbClr val="002888"/>
                </a:solidFill>
              </a:rPr>
              <a:t>Blue Prism Release Notes  </a:t>
            </a:r>
            <a:r>
              <a:rPr lang="en-US" sz="1600" dirty="0" smtClean="0">
                <a:solidFill>
                  <a:srgbClr val="002888"/>
                </a:solidFill>
                <a:hlinkClick r:id="rId3"/>
              </a:rPr>
              <a:t>http</a:t>
            </a:r>
            <a:r>
              <a:rPr lang="en-US" sz="1600" dirty="0">
                <a:solidFill>
                  <a:srgbClr val="002888"/>
                </a:solidFill>
                <a:hlinkClick r:id="rId3"/>
              </a:rPr>
              <a:t>://</a:t>
            </a:r>
            <a:r>
              <a:rPr lang="en-US" sz="1600" dirty="0" smtClean="0">
                <a:solidFill>
                  <a:srgbClr val="002888"/>
                </a:solidFill>
                <a:hlinkClick r:id="rId3"/>
              </a:rPr>
              <a:t>lil.devfg.rbc.com/lil/rz2</a:t>
            </a:r>
            <a:r>
              <a:rPr lang="en-US" sz="1600" dirty="0" smtClean="0">
                <a:solidFill>
                  <a:srgbClr val="002888"/>
                </a:solidFill>
              </a:rPr>
              <a:t> </a:t>
            </a:r>
          </a:p>
          <a:p>
            <a:pPr marL="285750" lvl="1" indent="-285750" fontAlgn="base">
              <a:buFont typeface="Arial" panose="020B0604020202020204" pitchFamily="34" charset="0"/>
              <a:buChar char="•"/>
              <a:defRPr/>
            </a:pPr>
            <a:r>
              <a:rPr lang="en-US" sz="1600" dirty="0" smtClean="0">
                <a:solidFill>
                  <a:srgbClr val="002888"/>
                </a:solidFill>
              </a:rPr>
              <a:t>Pega latest version is v</a:t>
            </a:r>
            <a:r>
              <a:rPr lang="en-US" sz="1600" dirty="0" smtClean="0"/>
              <a:t>8.0.1088</a:t>
            </a:r>
            <a:r>
              <a:rPr lang="en-US" sz="1600" dirty="0" smtClean="0">
                <a:solidFill>
                  <a:srgbClr val="002888"/>
                </a:solidFill>
              </a:rPr>
              <a:t>  </a:t>
            </a:r>
          </a:p>
        </p:txBody>
      </p:sp>
    </p:spTree>
    <p:extLst>
      <p:ext uri="{BB962C8B-B14F-4D97-AF65-F5344CB8AC3E}">
        <p14:creationId xmlns:p14="http://schemas.microsoft.com/office/powerpoint/2010/main" val="2672907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b="1" dirty="0" smtClean="0"/>
              <a:t>h) Blue Prism v6.2 on </a:t>
            </a:r>
            <a:r>
              <a:rPr lang="en-US" b="1" dirty="0" err="1" smtClean="0"/>
              <a:t>MyHandInstalls</a:t>
            </a:r>
            <a:endParaRPr lang="en-US" b="1" dirty="0"/>
          </a:p>
        </p:txBody>
      </p:sp>
      <p:sp>
        <p:nvSpPr>
          <p:cNvPr id="4" name="TextBox 3"/>
          <p:cNvSpPr txBox="1"/>
          <p:nvPr/>
        </p:nvSpPr>
        <p:spPr>
          <a:xfrm>
            <a:off x="304800" y="1176403"/>
            <a:ext cx="8676968" cy="3139196"/>
          </a:xfrm>
          <a:prstGeom prst="rect">
            <a:avLst/>
          </a:prstGeom>
          <a:noFill/>
        </p:spPr>
        <p:txBody>
          <a:bodyPr wrap="square" lIns="91316" tIns="45658" rIns="91316" bIns="45658" rtlCol="0">
            <a:spAutoFit/>
          </a:bodyPr>
          <a:lstStyle/>
          <a:p>
            <a:r>
              <a:rPr lang="en-US" dirty="0" smtClean="0"/>
              <a:t>Blue </a:t>
            </a:r>
            <a:r>
              <a:rPr lang="en-US" dirty="0"/>
              <a:t>Prism v6.2 is available on </a:t>
            </a:r>
            <a:r>
              <a:rPr lang="en-US" dirty="0" err="1"/>
              <a:t>MyHandInstalls</a:t>
            </a:r>
            <a:r>
              <a:rPr lang="en-US" dirty="0"/>
              <a:t> catalogs for SAI and DEV. </a:t>
            </a:r>
          </a:p>
          <a:p>
            <a:r>
              <a:rPr lang="en-US" dirty="0"/>
              <a:t>  </a:t>
            </a:r>
          </a:p>
          <a:p>
            <a:r>
              <a:rPr lang="en-US" dirty="0"/>
              <a:t>Please use the below links to access the </a:t>
            </a:r>
            <a:r>
              <a:rPr lang="en-US" dirty="0" err="1"/>
              <a:t>myHandInstalls</a:t>
            </a:r>
            <a:r>
              <a:rPr lang="en-US" dirty="0"/>
              <a:t> SAI and DEV </a:t>
            </a:r>
            <a:r>
              <a:rPr lang="en-US" dirty="0" smtClean="0"/>
              <a:t>Catalogs:</a:t>
            </a:r>
            <a:endParaRPr lang="en-US" dirty="0"/>
          </a:p>
          <a:p>
            <a:r>
              <a:rPr lang="en-US" dirty="0"/>
              <a:t> </a:t>
            </a:r>
          </a:p>
          <a:p>
            <a:pPr lvl="1"/>
            <a:r>
              <a:rPr lang="en-US" dirty="0"/>
              <a:t>SAI: </a:t>
            </a:r>
            <a:r>
              <a:rPr lang="en-US" u="sng" dirty="0">
                <a:hlinkClick r:id="rId3"/>
              </a:rPr>
              <a:t>\\cagevsu01.saifg.rbc.com\uye0$\myHandInstalls\Catalog.html</a:t>
            </a:r>
            <a:endParaRPr lang="en-US" dirty="0"/>
          </a:p>
          <a:p>
            <a:pPr lvl="1"/>
            <a:r>
              <a:rPr lang="en-US" dirty="0"/>
              <a:t> </a:t>
            </a:r>
          </a:p>
          <a:p>
            <a:pPr lvl="1"/>
            <a:r>
              <a:rPr lang="en-US" dirty="0"/>
              <a:t>DEV: </a:t>
            </a:r>
            <a:r>
              <a:rPr lang="en-US" u="sng" dirty="0">
                <a:hlinkClick r:id="rId4" action="ppaction://hlinkfile"/>
              </a:rPr>
              <a:t>\\cagevsd01.devfg.rbc.com\uye0$\</a:t>
            </a:r>
            <a:r>
              <a:rPr lang="en-US" u="sng" dirty="0" smtClean="0">
                <a:hlinkClick r:id="rId4" action="ppaction://hlinkfile"/>
              </a:rPr>
              <a:t>myHandInstalls\Catalog.html</a:t>
            </a:r>
            <a:endParaRPr lang="en-US" u="sng" dirty="0" smtClean="0"/>
          </a:p>
          <a:p>
            <a:pPr lvl="1"/>
            <a:endParaRPr lang="en-US" u="sng" dirty="0"/>
          </a:p>
          <a:p>
            <a:pPr lvl="1"/>
            <a:r>
              <a:rPr lang="en-US" dirty="0" smtClean="0"/>
              <a:t>PROD: Packaging is in progress</a:t>
            </a:r>
            <a:endParaRPr lang="en-US" dirty="0"/>
          </a:p>
          <a:p>
            <a:pPr lvl="1"/>
            <a:r>
              <a:rPr lang="en-US" dirty="0"/>
              <a:t> </a:t>
            </a:r>
          </a:p>
          <a:p>
            <a:r>
              <a:rPr lang="en-US" dirty="0"/>
              <a:t> </a:t>
            </a:r>
          </a:p>
        </p:txBody>
      </p:sp>
    </p:spTree>
    <p:extLst>
      <p:ext uri="{BB962C8B-B14F-4D97-AF65-F5344CB8AC3E}">
        <p14:creationId xmlns:p14="http://schemas.microsoft.com/office/powerpoint/2010/main" val="2312975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err="1" smtClean="0"/>
              <a:t>i</a:t>
            </a:r>
            <a:r>
              <a:rPr lang="en-US" dirty="0" smtClean="0"/>
              <a:t>) EY Presentation</a:t>
            </a:r>
            <a:endParaRPr lang="en-US" sz="1800" dirty="0"/>
          </a:p>
        </p:txBody>
      </p:sp>
      <p:sp>
        <p:nvSpPr>
          <p:cNvPr id="4" name="TextBox 3"/>
          <p:cNvSpPr txBox="1"/>
          <p:nvPr/>
        </p:nvSpPr>
        <p:spPr>
          <a:xfrm>
            <a:off x="304800" y="958236"/>
            <a:ext cx="8686800" cy="5416742"/>
          </a:xfrm>
          <a:prstGeom prst="rect">
            <a:avLst/>
          </a:prstGeom>
          <a:noFill/>
        </p:spPr>
        <p:txBody>
          <a:bodyPr wrap="square" lIns="91316" tIns="45658" rIns="91316" bIns="45658" rtlCol="0">
            <a:spAutoFit/>
          </a:bodyPr>
          <a:lstStyle/>
          <a:p>
            <a:pPr marL="0" lvl="1" fontAlgn="base">
              <a:spcBef>
                <a:spcPts val="600"/>
              </a:spcBef>
              <a:spcAft>
                <a:spcPts val="600"/>
              </a:spcAft>
              <a:defRPr/>
            </a:pPr>
            <a:r>
              <a:rPr lang="en-US" dirty="0">
                <a:solidFill>
                  <a:srgbClr val="002888"/>
                </a:solidFill>
                <a:cs typeface="Arial" pitchFamily="34" charset="0"/>
              </a:rPr>
              <a:t>Organized the ‘RPA Best Practices, Pitfalls and things to avoid’ session presented by EY with over 30 people in attendance across all LABs</a:t>
            </a:r>
          </a:p>
          <a:p>
            <a:pPr fontAlgn="base"/>
            <a:endParaRPr lang="en-US" dirty="0">
              <a:solidFill>
                <a:srgbClr val="002888"/>
              </a:solidFill>
              <a:ea typeface="Times New Roman"/>
              <a:cs typeface="Times New Roman"/>
            </a:endParaRPr>
          </a:p>
          <a:p>
            <a:pPr fontAlgn="base"/>
            <a:r>
              <a:rPr lang="en-US" dirty="0">
                <a:solidFill>
                  <a:srgbClr val="002888"/>
                </a:solidFill>
                <a:ea typeface="Times New Roman"/>
                <a:cs typeface="Times New Roman"/>
              </a:rPr>
              <a:t>The topics discussed were:</a:t>
            </a:r>
          </a:p>
          <a:p>
            <a:pPr fontAlgn="base"/>
            <a:endParaRPr lang="en-US" dirty="0">
              <a:solidFill>
                <a:srgbClr val="002888"/>
              </a:solidFill>
              <a:ea typeface="Times New Roman"/>
              <a:cs typeface="Times New Roman"/>
            </a:endParaRPr>
          </a:p>
          <a:p>
            <a:pPr fontAlgn="base"/>
            <a:r>
              <a:rPr lang="en-US" dirty="0">
                <a:solidFill>
                  <a:srgbClr val="002888"/>
                </a:solidFill>
                <a:ea typeface="Times New Roman"/>
                <a:cs typeface="Times New Roman"/>
              </a:rPr>
              <a:t>RPA Best Practices, Pitfalls and things to avoid </a:t>
            </a:r>
            <a:endParaRPr lang="en-US" dirty="0">
              <a:solidFill>
                <a:srgbClr val="002888"/>
              </a:solidFill>
              <a:latin typeface="Calibri"/>
              <a:ea typeface="Times New Roman"/>
              <a:cs typeface="Times New Roman"/>
            </a:endParaRPr>
          </a:p>
          <a:p>
            <a:pPr marL="342900" indent="-342900" fontAlgn="base">
              <a:buFont typeface="Symbol"/>
              <a:buChar char=""/>
            </a:pPr>
            <a:r>
              <a:rPr lang="en-US" dirty="0">
                <a:solidFill>
                  <a:srgbClr val="002888"/>
                </a:solidFill>
                <a:ea typeface="Times New Roman"/>
                <a:cs typeface="Times New Roman"/>
              </a:rPr>
              <a:t>Design considerations</a:t>
            </a:r>
            <a:endParaRPr lang="en-US" dirty="0">
              <a:solidFill>
                <a:srgbClr val="002888"/>
              </a:solidFill>
              <a:latin typeface="Calibri"/>
              <a:ea typeface="Times New Roman"/>
              <a:cs typeface="Times New Roman"/>
            </a:endParaRPr>
          </a:p>
          <a:p>
            <a:pPr marL="342900" indent="-342900" fontAlgn="base">
              <a:buFont typeface="Symbol"/>
              <a:buChar char=""/>
            </a:pPr>
            <a:r>
              <a:rPr lang="en-US" dirty="0">
                <a:solidFill>
                  <a:srgbClr val="002888"/>
                </a:solidFill>
                <a:ea typeface="Times New Roman"/>
                <a:cs typeface="Times New Roman"/>
              </a:rPr>
              <a:t>Reuse and efficiencies</a:t>
            </a:r>
            <a:endParaRPr lang="en-US" dirty="0">
              <a:solidFill>
                <a:srgbClr val="002888"/>
              </a:solidFill>
              <a:latin typeface="Calibri"/>
              <a:ea typeface="Times New Roman"/>
              <a:cs typeface="Times New Roman"/>
            </a:endParaRPr>
          </a:p>
          <a:p>
            <a:pPr marL="342900" indent="-342900" fontAlgn="base">
              <a:buFont typeface="Symbol"/>
              <a:buChar char=""/>
            </a:pPr>
            <a:r>
              <a:rPr lang="en-US" dirty="0">
                <a:solidFill>
                  <a:srgbClr val="002888"/>
                </a:solidFill>
                <a:ea typeface="Times New Roman"/>
                <a:cs typeface="Times New Roman"/>
              </a:rPr>
              <a:t>Approach and Perspective for Development </a:t>
            </a:r>
            <a:endParaRPr lang="en-US" dirty="0">
              <a:solidFill>
                <a:srgbClr val="002888"/>
              </a:solidFill>
              <a:latin typeface="Calibri"/>
              <a:ea typeface="Times New Roman"/>
              <a:cs typeface="Times New Roman"/>
            </a:endParaRPr>
          </a:p>
          <a:p>
            <a:pPr marL="342900" indent="-342900" fontAlgn="base">
              <a:buFont typeface="Symbol"/>
              <a:buChar char=""/>
            </a:pPr>
            <a:r>
              <a:rPr lang="en-US" dirty="0">
                <a:solidFill>
                  <a:srgbClr val="002888"/>
                </a:solidFill>
                <a:ea typeface="Times New Roman"/>
                <a:cs typeface="Times New Roman"/>
              </a:rPr>
              <a:t>Testing:  what to watch out for</a:t>
            </a:r>
            <a:endParaRPr lang="en-US" dirty="0">
              <a:solidFill>
                <a:srgbClr val="002888"/>
              </a:solidFill>
              <a:latin typeface="Calibri"/>
              <a:ea typeface="Times New Roman"/>
              <a:cs typeface="Times New Roman"/>
            </a:endParaRPr>
          </a:p>
          <a:p>
            <a:pPr marL="342900" indent="-342900" fontAlgn="base">
              <a:buFont typeface="Symbol"/>
              <a:buChar char=""/>
            </a:pPr>
            <a:r>
              <a:rPr lang="en-US" dirty="0">
                <a:solidFill>
                  <a:srgbClr val="002888"/>
                </a:solidFill>
                <a:ea typeface="Times New Roman"/>
                <a:cs typeface="Times New Roman"/>
              </a:rPr>
              <a:t>Maintenance:  planning for sustainability </a:t>
            </a:r>
          </a:p>
          <a:p>
            <a:pPr marL="342900" indent="-342900" fontAlgn="base">
              <a:buFont typeface="Symbol"/>
              <a:buChar char=""/>
            </a:pPr>
            <a:endParaRPr lang="en-US" dirty="0">
              <a:solidFill>
                <a:srgbClr val="002888"/>
              </a:solidFill>
              <a:latin typeface="Calibri"/>
              <a:ea typeface="Times New Roman"/>
              <a:cs typeface="Times New Roman"/>
            </a:endParaRPr>
          </a:p>
          <a:p>
            <a:pPr fontAlgn="base">
              <a:spcBef>
                <a:spcPts val="600"/>
              </a:spcBef>
              <a:spcAft>
                <a:spcPts val="600"/>
              </a:spcAft>
              <a:defRPr/>
            </a:pPr>
            <a:r>
              <a:rPr lang="en-CA" dirty="0">
                <a:solidFill>
                  <a:srgbClr val="002888"/>
                </a:solidFill>
                <a:cs typeface="Arial" pitchFamily="34" charset="0"/>
              </a:rPr>
              <a:t>A copy of the </a:t>
            </a:r>
            <a:r>
              <a:rPr lang="en-US" dirty="0">
                <a:solidFill>
                  <a:srgbClr val="FF0000"/>
                </a:solidFill>
                <a:cs typeface="Arial" pitchFamily="34" charset="0"/>
                <a:hlinkClick r:id="rId3"/>
              </a:rPr>
              <a:t>"EY RBC Best Practices and </a:t>
            </a:r>
            <a:r>
              <a:rPr lang="en-US" dirty="0" smtClean="0">
                <a:solidFill>
                  <a:srgbClr val="FF0000"/>
                </a:solidFill>
                <a:cs typeface="Arial" pitchFamily="34" charset="0"/>
                <a:hlinkClick r:id="rId3"/>
              </a:rPr>
              <a:t>Pitfalls“</a:t>
            </a:r>
            <a:r>
              <a:rPr lang="en-US" dirty="0" smtClean="0">
                <a:solidFill>
                  <a:srgbClr val="FF0000"/>
                </a:solidFill>
                <a:cs typeface="Arial" pitchFamily="34" charset="0"/>
              </a:rPr>
              <a:t> </a:t>
            </a:r>
            <a:r>
              <a:rPr lang="en-CA" dirty="0" smtClean="0">
                <a:solidFill>
                  <a:srgbClr val="002888"/>
                </a:solidFill>
                <a:cs typeface="Arial" pitchFamily="34" charset="0"/>
              </a:rPr>
              <a:t>deck and </a:t>
            </a:r>
            <a:r>
              <a:rPr lang="en-US" dirty="0">
                <a:solidFill>
                  <a:srgbClr val="002888"/>
                </a:solidFill>
                <a:cs typeface="Arial" pitchFamily="34" charset="0"/>
                <a:hlinkClick r:id="rId4"/>
              </a:rPr>
              <a:t>EY Blue Prism Best Practices </a:t>
            </a:r>
            <a:r>
              <a:rPr lang="en-US" dirty="0" smtClean="0">
                <a:solidFill>
                  <a:srgbClr val="002888"/>
                </a:solidFill>
                <a:cs typeface="Arial" pitchFamily="34" charset="0"/>
              </a:rPr>
              <a:t>document can be found on our Connect site at</a:t>
            </a:r>
          </a:p>
          <a:p>
            <a:pPr fontAlgn="base">
              <a:spcBef>
                <a:spcPts val="600"/>
              </a:spcBef>
              <a:spcAft>
                <a:spcPts val="600"/>
              </a:spcAft>
              <a:defRPr/>
            </a:pPr>
            <a:r>
              <a:rPr lang="en-US" u="sng" dirty="0" smtClean="0">
                <a:solidFill>
                  <a:srgbClr val="002888"/>
                </a:solidFill>
                <a:cs typeface="Arial" pitchFamily="34" charset="0"/>
                <a:hlinkClick r:id="rId5"/>
              </a:rPr>
              <a:t>NGO </a:t>
            </a:r>
            <a:r>
              <a:rPr lang="en-US" u="sng" dirty="0">
                <a:solidFill>
                  <a:srgbClr val="002888"/>
                </a:solidFill>
                <a:cs typeface="Arial" pitchFamily="34" charset="0"/>
                <a:hlinkClick r:id="rId5"/>
              </a:rPr>
              <a:t>Technology Practice </a:t>
            </a:r>
            <a:r>
              <a:rPr lang="en-US" u="sng" dirty="0" smtClean="0">
                <a:solidFill>
                  <a:srgbClr val="002888"/>
                </a:solidFill>
                <a:cs typeface="Arial" pitchFamily="34" charset="0"/>
                <a:hlinkClick r:id="rId5"/>
              </a:rPr>
              <a:t>Centre</a:t>
            </a:r>
            <a:endParaRPr lang="en-US" dirty="0">
              <a:solidFill>
                <a:srgbClr val="002888"/>
              </a:solidFill>
              <a:cs typeface="Arial" pitchFamily="34" charset="0"/>
            </a:endParaRPr>
          </a:p>
          <a:p>
            <a:pPr marL="357188" lvl="1" indent="-357188" fontAlgn="base">
              <a:spcBef>
                <a:spcPts val="600"/>
              </a:spcBef>
              <a:spcAft>
                <a:spcPts val="600"/>
              </a:spcAft>
              <a:buFont typeface="+mj-lt"/>
              <a:buAutoNum type="arabicPeriod"/>
              <a:defRPr/>
            </a:pPr>
            <a:endParaRPr lang="en-US" dirty="0">
              <a:solidFill>
                <a:srgbClr val="002888"/>
              </a:solidFill>
              <a:cs typeface="Arial" pitchFamily="34" charset="0"/>
            </a:endParaRPr>
          </a:p>
          <a:p>
            <a:pPr marL="357188" lvl="1" indent="-357188" fontAlgn="base">
              <a:spcBef>
                <a:spcPts val="600"/>
              </a:spcBef>
              <a:spcAft>
                <a:spcPts val="1200"/>
              </a:spcAft>
              <a:buFont typeface="Arial" panose="020B0604020202020204" pitchFamily="34" charset="0"/>
              <a:buChar char="•"/>
              <a:defRPr/>
            </a:pPr>
            <a:endParaRPr lang="en-US" dirty="0">
              <a:solidFill>
                <a:srgbClr val="002888"/>
              </a:solidFill>
              <a:cs typeface="Arial" pitchFamily="34" charset="0"/>
            </a:endParaRPr>
          </a:p>
        </p:txBody>
      </p:sp>
    </p:spTree>
    <p:extLst>
      <p:ext uri="{BB962C8B-B14F-4D97-AF65-F5344CB8AC3E}">
        <p14:creationId xmlns:p14="http://schemas.microsoft.com/office/powerpoint/2010/main" val="1347475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4" y="144463"/>
            <a:ext cx="8305796" cy="388937"/>
          </a:xfrm>
        </p:spPr>
        <p:txBody>
          <a:bodyPr/>
          <a:lstStyle/>
          <a:p>
            <a:r>
              <a:rPr lang="en-US" b="1" dirty="0"/>
              <a:t>Next Generation Optimization (NGO) - Technology Practice Centre</a:t>
            </a:r>
            <a:br>
              <a:rPr lang="en-US" b="1" dirty="0"/>
            </a:br>
            <a:r>
              <a:rPr lang="en-US" b="1" dirty="0" smtClean="0"/>
              <a:t>j) GPO </a:t>
            </a:r>
            <a:r>
              <a:rPr lang="en-US" b="1" dirty="0"/>
              <a:t>Exemption for Ctrl-Alt-Del/Login Message</a:t>
            </a:r>
            <a:endParaRPr lang="en-US" dirty="0"/>
          </a:p>
        </p:txBody>
      </p:sp>
      <p:sp>
        <p:nvSpPr>
          <p:cNvPr id="6" name="TextBox 5"/>
          <p:cNvSpPr txBox="1"/>
          <p:nvPr/>
        </p:nvSpPr>
        <p:spPr>
          <a:xfrm>
            <a:off x="381000" y="1066801"/>
            <a:ext cx="8073736" cy="283154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888"/>
                </a:solidFill>
              </a:rPr>
              <a:t>Worked with the ADPD and Windows 7 team to streamline the process</a:t>
            </a:r>
          </a:p>
          <a:p>
            <a:pPr marL="285750" indent="-285750">
              <a:buFont typeface="Arial" panose="020B0604020202020204" pitchFamily="34" charset="0"/>
              <a:buChar char="•"/>
            </a:pPr>
            <a:endParaRPr lang="en-US" dirty="0">
              <a:solidFill>
                <a:srgbClr val="002888"/>
              </a:solidFill>
            </a:endParaRPr>
          </a:p>
          <a:p>
            <a:pPr marL="285750" indent="-285750">
              <a:buFont typeface="Arial" panose="020B0604020202020204" pitchFamily="34" charset="0"/>
              <a:buChar char="•"/>
            </a:pPr>
            <a:r>
              <a:rPr lang="en-US" dirty="0" smtClean="0">
                <a:solidFill>
                  <a:srgbClr val="002888"/>
                </a:solidFill>
              </a:rPr>
              <a:t>Each LOB will still need to create Archer Finding</a:t>
            </a:r>
          </a:p>
          <a:p>
            <a:pPr marL="285750" indent="-285750">
              <a:buFont typeface="Arial" panose="020B0604020202020204" pitchFamily="34" charset="0"/>
              <a:buChar char="•"/>
            </a:pPr>
            <a:endParaRPr lang="en-US" dirty="0">
              <a:solidFill>
                <a:srgbClr val="002888"/>
              </a:solidFill>
            </a:endParaRPr>
          </a:p>
          <a:p>
            <a:pPr marL="285750" indent="-285750">
              <a:buFont typeface="Arial" panose="020B0604020202020204" pitchFamily="34" charset="0"/>
              <a:buChar char="•"/>
            </a:pPr>
            <a:r>
              <a:rPr lang="en-US" dirty="0" smtClean="0">
                <a:solidFill>
                  <a:srgbClr val="002888"/>
                </a:solidFill>
              </a:rPr>
              <a:t>Process removes requirement to go to CAB and under take PIV tasks after GPO implemented</a:t>
            </a:r>
          </a:p>
          <a:p>
            <a:pPr marL="285750" indent="-285750">
              <a:buFont typeface="Arial" panose="020B0604020202020204" pitchFamily="34" charset="0"/>
              <a:buChar char="•"/>
            </a:pPr>
            <a:endParaRPr lang="en-US" dirty="0">
              <a:solidFill>
                <a:srgbClr val="002888"/>
              </a:solidFill>
            </a:endParaRPr>
          </a:p>
          <a:p>
            <a:pPr marL="285750" indent="-285750">
              <a:buFont typeface="Arial" panose="020B0604020202020204" pitchFamily="34" charset="0"/>
              <a:buChar char="•"/>
            </a:pPr>
            <a:r>
              <a:rPr lang="en-US" dirty="0" smtClean="0">
                <a:solidFill>
                  <a:srgbClr val="002888"/>
                </a:solidFill>
              </a:rPr>
              <a:t>Will still need to open ticket with Win 7 team and provide Archer Finding</a:t>
            </a:r>
            <a:endParaRPr lang="en-US" dirty="0">
              <a:solidFill>
                <a:srgbClr val="002888"/>
              </a:solidFill>
            </a:endParaRPr>
          </a:p>
          <a:p>
            <a:pPr marL="285750" indent="-285750">
              <a:buFont typeface="Arial" panose="020B0604020202020204" pitchFamily="34" charset="0"/>
              <a:buChar char="•"/>
            </a:pPr>
            <a:endParaRPr lang="en-US" dirty="0">
              <a:solidFill>
                <a:srgbClr val="002888"/>
              </a:solidFill>
            </a:endParaRPr>
          </a:p>
          <a:p>
            <a:endParaRPr lang="en-US" sz="1400" dirty="0">
              <a:solidFill>
                <a:srgbClr val="002888"/>
              </a:solidFill>
            </a:endParaRPr>
          </a:p>
        </p:txBody>
      </p:sp>
    </p:spTree>
    <p:extLst>
      <p:ext uri="{BB962C8B-B14F-4D97-AF65-F5344CB8AC3E}">
        <p14:creationId xmlns:p14="http://schemas.microsoft.com/office/powerpoint/2010/main" val="2374471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b="1" dirty="0"/>
              <a:t>Accomplishments and Top Open Issues as of </a:t>
            </a:r>
            <a:r>
              <a:rPr lang="en-US" b="1" dirty="0" smtClean="0"/>
              <a:t>June 23, </a:t>
            </a:r>
            <a:r>
              <a:rPr lang="en-US" b="1" dirty="0"/>
              <a:t>2018</a:t>
            </a:r>
          </a:p>
        </p:txBody>
      </p:sp>
      <p:sp>
        <p:nvSpPr>
          <p:cNvPr id="4" name="TextBox 3"/>
          <p:cNvSpPr txBox="1"/>
          <p:nvPr/>
        </p:nvSpPr>
        <p:spPr>
          <a:xfrm>
            <a:off x="304800" y="990600"/>
            <a:ext cx="8458200" cy="4947383"/>
          </a:xfrm>
          <a:prstGeom prst="rect">
            <a:avLst/>
          </a:prstGeom>
          <a:noFill/>
        </p:spPr>
        <p:txBody>
          <a:bodyPr wrap="square" lIns="91316" tIns="45658" rIns="91316" bIns="45658" rtlCol="0">
            <a:spAutoFit/>
          </a:bodyPr>
          <a:lstStyle/>
          <a:p>
            <a:pPr lvl="0"/>
            <a:r>
              <a:rPr lang="en-US" b="1" dirty="0" smtClean="0"/>
              <a:t>Accomplishments</a:t>
            </a:r>
          </a:p>
          <a:p>
            <a:pPr marL="285750" indent="-285750">
              <a:buFont typeface="Arial" panose="020B0604020202020204" pitchFamily="34" charset="0"/>
              <a:buChar char="•"/>
            </a:pPr>
            <a:endParaRPr lang="en-US" dirty="0" smtClean="0">
              <a:solidFill>
                <a:srgbClr val="FF0000"/>
              </a:solidFill>
            </a:endParaRPr>
          </a:p>
          <a:p>
            <a:pPr marL="285750" indent="-285750">
              <a:buFont typeface="Arial" panose="020B0604020202020204" pitchFamily="34" charset="0"/>
              <a:buChar char="•"/>
            </a:pPr>
            <a:r>
              <a:rPr lang="en-US" dirty="0" smtClean="0"/>
              <a:t>Worked </a:t>
            </a:r>
            <a:r>
              <a:rPr lang="en-US" dirty="0"/>
              <a:t>with EOP and identified 3</a:t>
            </a:r>
            <a:r>
              <a:rPr lang="en-US" baseline="30000" dirty="0"/>
              <a:t>rd</a:t>
            </a:r>
            <a:r>
              <a:rPr lang="en-US" dirty="0"/>
              <a:t> party site was not TLS 1.2 or greater compliant </a:t>
            </a:r>
            <a:r>
              <a:rPr lang="en-US" dirty="0" smtClean="0"/>
              <a:t>as required </a:t>
            </a:r>
            <a:r>
              <a:rPr lang="en-US" dirty="0"/>
              <a:t>by RBC.  3</a:t>
            </a:r>
            <a:r>
              <a:rPr lang="en-US" baseline="30000" dirty="0"/>
              <a:t>rd</a:t>
            </a:r>
            <a:r>
              <a:rPr lang="en-US" dirty="0"/>
              <a:t> party now becoming compliant</a:t>
            </a:r>
            <a:r>
              <a:rPr lang="en-US" dirty="0" smtClean="0"/>
              <a:t>.</a:t>
            </a:r>
          </a:p>
          <a:p>
            <a:pPr marL="285750" indent="-285750">
              <a:buFont typeface="Arial" panose="020B0604020202020204" pitchFamily="34" charset="0"/>
              <a:buChar char="•"/>
            </a:pPr>
            <a:endParaRPr lang="en-US" dirty="0" smtClean="0">
              <a:solidFill>
                <a:srgbClr val="00B050"/>
              </a:solidFill>
            </a:endParaRPr>
          </a:p>
          <a:p>
            <a:pPr marL="285750" indent="-285750">
              <a:buFont typeface="Arial" panose="020B0604020202020204" pitchFamily="34" charset="0"/>
              <a:buChar char="•"/>
            </a:pPr>
            <a:r>
              <a:rPr lang="en-US" dirty="0"/>
              <a:t>Resolved Issue with CM Data Management, Font Smoothing now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RPA Blue Prism kick-off meeting held with:</a:t>
            </a:r>
          </a:p>
          <a:p>
            <a:pPr marL="742950" lvl="1" indent="-285750">
              <a:buFont typeface="Arial" panose="020B0604020202020204" pitchFamily="34" charset="0"/>
              <a:buChar char="•"/>
            </a:pPr>
            <a:r>
              <a:rPr lang="en-US" dirty="0" smtClean="0"/>
              <a:t>1. Capital Markets </a:t>
            </a:r>
            <a:r>
              <a:rPr lang="en-US" dirty="0"/>
              <a:t>Global Credit: Started developing their first process</a:t>
            </a:r>
          </a:p>
          <a:p>
            <a:pPr marL="742950" lvl="1" indent="-285750">
              <a:buFont typeface="Arial" panose="020B0604020202020204" pitchFamily="34" charset="0"/>
              <a:buChar char="•"/>
            </a:pPr>
            <a:r>
              <a:rPr lang="en-US" dirty="0" smtClean="0"/>
              <a:t>2. GTI </a:t>
            </a:r>
            <a:r>
              <a:rPr lang="en-US" dirty="0"/>
              <a:t>Business Operations: Started developing a Proof of </a:t>
            </a:r>
            <a:r>
              <a:rPr lang="en-US" dirty="0" smtClean="0"/>
              <a:t>Concept</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Continue </a:t>
            </a:r>
            <a:r>
              <a:rPr lang="en-US" dirty="0"/>
              <a:t>to support 13 RPA/RDA labs and 6 </a:t>
            </a:r>
            <a:r>
              <a:rPr lang="en-US" dirty="0" err="1"/>
              <a:t>PoCs</a:t>
            </a:r>
            <a:r>
              <a:rPr lang="en-US" dirty="0"/>
              <a:t> </a:t>
            </a:r>
          </a:p>
          <a:p>
            <a:endParaRPr lang="en-US" dirty="0"/>
          </a:p>
          <a:p>
            <a:pPr lvl="0"/>
            <a:r>
              <a:rPr lang="en-US" b="1" dirty="0" smtClean="0"/>
              <a:t>Top Open Issues</a:t>
            </a:r>
          </a:p>
          <a:p>
            <a:pPr marL="285750" lvl="0" indent="-285750">
              <a:spcBef>
                <a:spcPts val="500"/>
              </a:spcBef>
              <a:buFont typeface="Arial" panose="020B0604020202020204" pitchFamily="34" charset="0"/>
              <a:buChar char="•"/>
            </a:pPr>
            <a:r>
              <a:rPr lang="en-US" dirty="0" smtClean="0"/>
              <a:t>None</a:t>
            </a:r>
          </a:p>
          <a:p>
            <a:pPr marL="285750" lvl="0" indent="-285750">
              <a:spcBef>
                <a:spcPts val="500"/>
              </a:spcBef>
              <a:buFont typeface="Arial" panose="020B0604020202020204" pitchFamily="34" charset="0"/>
              <a:buChar char="•"/>
            </a:pPr>
            <a:endParaRPr lang="en-US" sz="1600" dirty="0">
              <a:solidFill>
                <a:srgbClr val="FF0000"/>
              </a:solidFill>
            </a:endParaRPr>
          </a:p>
          <a:p>
            <a:pPr marL="285750" lvl="0" indent="-285750">
              <a:spcBef>
                <a:spcPts val="500"/>
              </a:spcBef>
              <a:buFont typeface="Arial" panose="020B0604020202020204" pitchFamily="34" charset="0"/>
              <a:buChar char="•"/>
            </a:pPr>
            <a:endParaRPr lang="en-US" sz="1700" dirty="0" smtClean="0">
              <a:solidFill>
                <a:srgbClr val="FF0000"/>
              </a:solidFill>
            </a:endParaRPr>
          </a:p>
        </p:txBody>
      </p:sp>
    </p:spTree>
    <p:extLst>
      <p:ext uri="{BB962C8B-B14F-4D97-AF65-F5344CB8AC3E}">
        <p14:creationId xmlns:p14="http://schemas.microsoft.com/office/powerpoint/2010/main" val="1045123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38791"/>
            <a:ext cx="8153400" cy="707753"/>
          </a:xfrm>
          <a:prstGeom prst="rect">
            <a:avLst/>
          </a:prstGeom>
        </p:spPr>
        <p:txBody>
          <a:bodyPr wrap="square" lIns="91308" tIns="45654" rIns="91308" bIns="45654">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j) Targets for GPO Updates</a:t>
            </a:r>
          </a:p>
        </p:txBody>
      </p:sp>
      <p:graphicFrame>
        <p:nvGraphicFramePr>
          <p:cNvPr id="4" name="Table 3"/>
          <p:cNvGraphicFramePr>
            <a:graphicFrameLocks noGrp="1"/>
          </p:cNvGraphicFramePr>
          <p:nvPr>
            <p:extLst>
              <p:ext uri="{D42A27DB-BD31-4B8C-83A1-F6EECF244321}">
                <p14:modId xmlns:p14="http://schemas.microsoft.com/office/powerpoint/2010/main" val="163975893"/>
              </p:ext>
            </p:extLst>
          </p:nvPr>
        </p:nvGraphicFramePr>
        <p:xfrm>
          <a:off x="152400" y="990606"/>
          <a:ext cx="8763001" cy="5105394"/>
        </p:xfrm>
        <a:graphic>
          <a:graphicData uri="http://schemas.openxmlformats.org/drawingml/2006/table">
            <a:tbl>
              <a:tblPr/>
              <a:tblGrid>
                <a:gridCol w="763581"/>
                <a:gridCol w="564665"/>
                <a:gridCol w="564665"/>
                <a:gridCol w="994580"/>
                <a:gridCol w="607443"/>
                <a:gridCol w="607443"/>
                <a:gridCol w="737914"/>
                <a:gridCol w="1539995"/>
                <a:gridCol w="633109"/>
                <a:gridCol w="712248"/>
                <a:gridCol w="504777"/>
                <a:gridCol w="532581"/>
              </a:tblGrid>
              <a:tr h="476044">
                <a:tc>
                  <a:txBody>
                    <a:bodyPr/>
                    <a:lstStyle/>
                    <a:p>
                      <a:pPr algn="l" fontAlgn="ctr"/>
                      <a:r>
                        <a:rPr lang="en-US" sz="700" b="0" i="0" u="none" strike="noStrike" dirty="0">
                          <a:solidFill>
                            <a:srgbClr val="000000"/>
                          </a:solidFill>
                          <a:effectLst/>
                          <a:latin typeface="Calibri"/>
                        </a:rPr>
                        <a:t>LOB</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App Code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App</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700" b="0" i="0" u="none" strike="noStrike">
                          <a:solidFill>
                            <a:srgbClr val="000000"/>
                          </a:solidFill>
                          <a:effectLst/>
                          <a:latin typeface="Calibri"/>
                        </a:rPr>
                        <a:t>Contact</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Domain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Archer Finding</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Archer Expiry Date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700" b="0" i="0" u="none" strike="noStrike">
                          <a:solidFill>
                            <a:srgbClr val="000000"/>
                          </a:solidFill>
                          <a:effectLst/>
                          <a:latin typeface="Calibri"/>
                        </a:rPr>
                        <a:t>GPO</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GPO Applied Dev/SAI</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Dev SAI Complete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Target Date for CAB</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Calibri"/>
                        </a:rPr>
                        <a:t>Prod Complete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20850">
                <a:tc>
                  <a:txBody>
                    <a:bodyPr/>
                    <a:lstStyle/>
                    <a:p>
                      <a:pPr algn="l" fontAlgn="ctr"/>
                      <a:r>
                        <a:rPr lang="en-US" sz="700" b="0" i="0" u="none" strike="noStrike" dirty="0">
                          <a:solidFill>
                            <a:srgbClr val="000000"/>
                          </a:solidFill>
                          <a:effectLst/>
                          <a:latin typeface="Calibri"/>
                        </a:rPr>
                        <a:t>I&amp;TS</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VJ20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Alan Kirkpatrick</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Maple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FND-7416</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2018/03/03</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9-May-17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WM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TD60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Anthony Bissessar</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Maple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FND-8100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2018/08/14</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15-Aug-17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WM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TD60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Anthony Bissessar</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Pine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FND-8100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2018/08/14</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27-Jun-17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WM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TD60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Anthony Bissessar</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Palm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FND-8100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2018/08/14</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14-Sep-17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WM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TD60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Anthony Bissessar</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Oak</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FND-8100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2018/08/14</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15-Aug-17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Capital Markets – IT Finance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UE10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Ammar Khan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Maple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FND-7499</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2018/04/03</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a:rPr>
                        <a:t>13-Apr-17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Capital Markets – IT Finance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UE10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Ammar Khan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Oak</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FND-7499</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2018/04/03</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3096" rtl="0" eaLnBrk="1" fontAlgn="ctr"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alibri"/>
                        </a:rPr>
                        <a:t> </a:t>
                      </a:r>
                      <a:r>
                        <a:rPr lang="en-US" sz="700" b="0" i="0" u="none" strike="noStrike" dirty="0" smtClean="0">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smtClean="0">
                          <a:solidFill>
                            <a:srgbClr val="000000"/>
                          </a:solidFill>
                          <a:effectLst/>
                          <a:latin typeface="Calibri"/>
                        </a:rPr>
                        <a:t>12-Apr-18</a:t>
                      </a:r>
                      <a:endParaRPr lang="en-US" sz="700" b="0" i="0" u="none" strike="noStrike" kern="1200" dirty="0">
                        <a:solidFill>
                          <a:srgbClr val="000000"/>
                        </a:solidFill>
                        <a:effectLst/>
                        <a:latin typeface="Calibri"/>
                        <a:ea typeface="+mn-ea"/>
                        <a:cs typeface="+mn-cs"/>
                      </a:endParaRP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3096" rtl="0" eaLnBrk="1" fontAlgn="ctr"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alibri"/>
                        </a:rPr>
                        <a:t> </a:t>
                      </a:r>
                      <a:r>
                        <a:rPr lang="en-US" sz="700" b="0" i="0" u="none" strike="noStrike" dirty="0" smtClean="0">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P&amp;CB</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R960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Pega</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Robert Fleming</a:t>
                      </a:r>
                      <a:br>
                        <a:rPr lang="en-US" sz="700" b="0" i="0" u="none" strike="noStrike">
                          <a:solidFill>
                            <a:srgbClr val="000000"/>
                          </a:solidFill>
                          <a:effectLst/>
                          <a:latin typeface="Calibri"/>
                        </a:rPr>
                      </a:br>
                      <a:r>
                        <a:rPr lang="en-US" sz="700" b="0" i="0" u="none" strike="noStrike">
                          <a:solidFill>
                            <a:srgbClr val="000000"/>
                          </a:solidFill>
                          <a:effectLst/>
                          <a:latin typeface="Calibri"/>
                        </a:rPr>
                        <a:t>Walter Wu</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Maple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FND-8374</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2018/06/05</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6-Jun-17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P&amp;CB</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YL20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Pega</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Robert Fleming</a:t>
                      </a:r>
                      <a:br>
                        <a:rPr lang="en-US" sz="700" b="0" i="0" u="none" strike="noStrike">
                          <a:solidFill>
                            <a:srgbClr val="000000"/>
                          </a:solidFill>
                          <a:effectLst/>
                          <a:latin typeface="Calibri"/>
                        </a:rPr>
                      </a:br>
                      <a:r>
                        <a:rPr lang="en-US" sz="700" b="0" i="0" u="none" strike="noStrike">
                          <a:solidFill>
                            <a:srgbClr val="000000"/>
                          </a:solidFill>
                          <a:effectLst/>
                          <a:latin typeface="Calibri"/>
                        </a:rPr>
                        <a:t>Walter Wu</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Maple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FND-10340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2017/12/05</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9-Jan-18</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Capital Markets – Operations</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BLI0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John Kim</a:t>
                      </a:r>
                      <a:br>
                        <a:rPr lang="en-US" sz="700" b="0" i="0" u="none" strike="noStrike">
                          <a:solidFill>
                            <a:srgbClr val="000000"/>
                          </a:solidFill>
                          <a:effectLst/>
                          <a:latin typeface="Calibri"/>
                        </a:rPr>
                      </a:br>
                      <a:r>
                        <a:rPr lang="en-US" sz="700" b="0" i="0" u="none" strike="noStrike">
                          <a:solidFill>
                            <a:srgbClr val="000000"/>
                          </a:solidFill>
                          <a:effectLst/>
                          <a:latin typeface="Calibri"/>
                        </a:rPr>
                        <a:t>Yixian Cao</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Oak</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FND-8897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2018/08/10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27-Jun-17</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50">
                <a:tc>
                  <a:txBody>
                    <a:bodyPr/>
                    <a:lstStyle/>
                    <a:p>
                      <a:pPr algn="l" fontAlgn="ctr"/>
                      <a:r>
                        <a:rPr lang="en-US" sz="700" b="0" i="0" u="none" strike="noStrike">
                          <a:solidFill>
                            <a:srgbClr val="000000"/>
                          </a:solidFill>
                          <a:effectLst/>
                          <a:latin typeface="Calibri"/>
                        </a:rPr>
                        <a:t>NGO Tech Center</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TG10</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Blue Prism</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a:rPr>
                        <a:t>Rob Hough</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SAIMaple</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NA</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600" b="0" i="0" u="none" strike="noStrike">
                          <a:solidFill>
                            <a:srgbClr val="000000"/>
                          </a:solidFill>
                          <a:effectLst/>
                          <a:latin typeface="Open Sans"/>
                        </a:rPr>
                        <a:t>NA</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Ctrl+Alt+Del - TSS Exemption</a:t>
                      </a:r>
                      <a:br>
                        <a:rPr lang="en-US" sz="700" b="0" i="0" u="none" strike="noStrike">
                          <a:solidFill>
                            <a:srgbClr val="000000"/>
                          </a:solidFill>
                          <a:effectLst/>
                          <a:latin typeface="Calibri"/>
                        </a:rPr>
                      </a:br>
                      <a:r>
                        <a:rPr lang="en-US" sz="700" b="0" i="0" u="none" strike="noStrike">
                          <a:solidFill>
                            <a:srgbClr val="000000"/>
                          </a:solidFill>
                          <a:effectLst/>
                          <a:latin typeface="Calibri"/>
                        </a:rPr>
                        <a:t>Security Notification - TSS Exemption</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Wingdings"/>
                        </a:rPr>
                        <a:t>ü</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NA</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a:rPr>
                        <a:t>NA</a:t>
                      </a:r>
                    </a:p>
                  </a:txBody>
                  <a:tcPr marL="5965" marR="5965" marT="59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8969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153400" cy="617537"/>
          </a:xfrm>
        </p:spPr>
        <p:txBody>
          <a:bodyPr/>
          <a:lstStyle/>
          <a:p>
            <a:r>
              <a:rPr lang="en-US" b="1" dirty="0"/>
              <a:t>Next Generation Optimization (NGO) – Technology Practice Center </a:t>
            </a:r>
            <a:r>
              <a:rPr lang="en-US" dirty="0" smtClean="0"/>
              <a:t>k) Pega Training</a:t>
            </a:r>
            <a:endParaRPr lang="en-US" dirty="0"/>
          </a:p>
        </p:txBody>
      </p:sp>
      <p:sp>
        <p:nvSpPr>
          <p:cNvPr id="5" name="Rectangle 1"/>
          <p:cNvSpPr>
            <a:spLocks noChangeArrowheads="1"/>
          </p:cNvSpPr>
          <p:nvPr/>
        </p:nvSpPr>
        <p:spPr bwMode="auto">
          <a:xfrm>
            <a:off x="228600" y="838200"/>
            <a:ext cx="8763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marL="457200">
              <a:defRPr>
                <a:solidFill>
                  <a:schemeClr val="tx1"/>
                </a:solidFill>
                <a:latin typeface="Arial" pitchFamily="34" charset="0"/>
                <a:cs typeface="Arial" pitchFamily="34" charset="0"/>
              </a:defRPr>
            </a:lvl2pPr>
            <a:lvl3pPr marL="914400">
              <a:defRPr>
                <a:solidFill>
                  <a:schemeClr val="tx1"/>
                </a:solidFill>
                <a:latin typeface="Arial" pitchFamily="34" charset="0"/>
                <a:cs typeface="Arial" pitchFamily="34" charset="0"/>
              </a:defRPr>
            </a:lvl3pPr>
            <a:lvl4pPr marL="1371600">
              <a:defRPr>
                <a:solidFill>
                  <a:schemeClr val="tx1"/>
                </a:solidFill>
                <a:latin typeface="Arial" pitchFamily="34" charset="0"/>
                <a:cs typeface="Arial" pitchFamily="34" charset="0"/>
              </a:defRPr>
            </a:lvl4pPr>
            <a:lvl5pPr marL="1828800">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lvl="1" fontAlgn="base">
              <a:defRPr/>
            </a:pPr>
            <a:r>
              <a:rPr lang="en-US" sz="1600" dirty="0" smtClean="0">
                <a:solidFill>
                  <a:srgbClr val="002888"/>
                </a:solidFill>
              </a:rPr>
              <a:t>Pega has provided the following training options.   The </a:t>
            </a:r>
            <a:r>
              <a:rPr lang="en-US" sz="1600" b="1" dirty="0" smtClean="0">
                <a:solidFill>
                  <a:srgbClr val="002888"/>
                </a:solidFill>
              </a:rPr>
              <a:t>free </a:t>
            </a:r>
            <a:r>
              <a:rPr lang="en-US" sz="1600" dirty="0" smtClean="0">
                <a:solidFill>
                  <a:srgbClr val="002888"/>
                </a:solidFill>
              </a:rPr>
              <a:t>self-study are available </a:t>
            </a:r>
            <a:r>
              <a:rPr lang="en-US" sz="1600" dirty="0">
                <a:solidFill>
                  <a:srgbClr val="002888"/>
                </a:solidFill>
              </a:rPr>
              <a:t>now through </a:t>
            </a:r>
            <a:r>
              <a:rPr lang="en-US" sz="1600" b="1" dirty="0" smtClean="0">
                <a:solidFill>
                  <a:srgbClr val="FF0000"/>
                </a:solidFill>
              </a:rPr>
              <a:t>June 30, 2019 </a:t>
            </a:r>
            <a:r>
              <a:rPr lang="en-US" sz="1600" dirty="0" smtClean="0">
                <a:solidFill>
                  <a:srgbClr val="002888"/>
                </a:solidFill>
              </a:rPr>
              <a:t>and can be accessed by setting up an account using your RBC email and accessing the following link: </a:t>
            </a:r>
            <a:r>
              <a:rPr lang="en-US" sz="1600" dirty="0">
                <a:solidFill>
                  <a:srgbClr val="002888"/>
                </a:solidFill>
                <a:hlinkClick r:id="rId2"/>
              </a:rPr>
              <a:t>https://academy.pega.com/search?f[0]=</a:t>
            </a:r>
            <a:r>
              <a:rPr lang="en-US" sz="1600" dirty="0" smtClean="0">
                <a:solidFill>
                  <a:srgbClr val="002888"/>
                </a:solidFill>
                <a:hlinkClick r:id="rId2"/>
              </a:rPr>
              <a:t>product_area%3ARobotics%20%26%20Intelligence</a:t>
            </a:r>
            <a:endParaRPr lang="en-US" sz="1600" dirty="0">
              <a:solidFill>
                <a:srgbClr val="002888"/>
              </a:solidFill>
            </a:endParaRPr>
          </a:p>
          <a:p>
            <a:pPr marL="0" lvl="1" fontAlgn="base">
              <a:defRPr/>
            </a:pPr>
            <a:endParaRPr lang="en-US" sz="1600" dirty="0" smtClean="0">
              <a:solidFill>
                <a:srgbClr val="002888"/>
              </a:solidFill>
            </a:endParaRPr>
          </a:p>
          <a:p>
            <a:pPr marL="0" lvl="1" fontAlgn="base">
              <a:defRPr/>
            </a:pPr>
            <a:r>
              <a:rPr lang="en-US" sz="1600" dirty="0" smtClean="0">
                <a:solidFill>
                  <a:srgbClr val="002888"/>
                </a:solidFill>
              </a:rPr>
              <a:t>1. Pega Robotic Automation Architect Essentials (Self-Study)</a:t>
            </a:r>
            <a:endParaRPr lang="en-US" sz="1600" dirty="0">
              <a:solidFill>
                <a:srgbClr val="002888"/>
              </a:solidFill>
            </a:endParaRPr>
          </a:p>
          <a:p>
            <a:pPr marL="0" lvl="1" fontAlgn="base">
              <a:defRPr/>
            </a:pPr>
            <a:endParaRPr lang="en-US" sz="1600" dirty="0" smtClean="0">
              <a:solidFill>
                <a:srgbClr val="002888"/>
              </a:solidFill>
            </a:endParaRPr>
          </a:p>
          <a:p>
            <a:pPr marL="0" lvl="1" fontAlgn="base">
              <a:defRPr/>
            </a:pPr>
            <a:r>
              <a:rPr lang="en-US" sz="1600" dirty="0" smtClean="0">
                <a:solidFill>
                  <a:srgbClr val="002888"/>
                </a:solidFill>
              </a:rPr>
              <a:t>2. </a:t>
            </a:r>
            <a:r>
              <a:rPr lang="en-US" sz="1600" dirty="0">
                <a:solidFill>
                  <a:srgbClr val="002888"/>
                </a:solidFill>
              </a:rPr>
              <a:t>Pega Robotic Automation - Learning Modules (Self-Study)</a:t>
            </a:r>
          </a:p>
          <a:p>
            <a:pPr marL="285750" lvl="1" indent="-285750" fontAlgn="base">
              <a:buFont typeface="Arial" panose="020B0604020202020204" pitchFamily="34" charset="0"/>
              <a:buChar char="•"/>
              <a:defRPr/>
            </a:pPr>
            <a:r>
              <a:rPr lang="en-US" sz="1600" dirty="0">
                <a:solidFill>
                  <a:srgbClr val="002888"/>
                </a:solidFill>
              </a:rPr>
              <a:t>HTML Table Designer and for Loops (30 mins)</a:t>
            </a:r>
          </a:p>
          <a:p>
            <a:pPr marL="285750" lvl="1" indent="-285750" fontAlgn="base">
              <a:buFont typeface="Arial" panose="020B0604020202020204" pitchFamily="34" charset="0"/>
              <a:buChar char="•"/>
              <a:defRPr/>
            </a:pPr>
            <a:r>
              <a:rPr lang="en-US" sz="1600" dirty="0">
                <a:solidFill>
                  <a:srgbClr val="002888"/>
                </a:solidFill>
              </a:rPr>
              <a:t>Integrating Pega 7 and </a:t>
            </a:r>
            <a:r>
              <a:rPr lang="en-US" sz="1600" dirty="0" smtClean="0">
                <a:solidFill>
                  <a:srgbClr val="002888"/>
                </a:solidFill>
              </a:rPr>
              <a:t>RDA </a:t>
            </a:r>
            <a:r>
              <a:rPr lang="en-US" sz="1600" dirty="0">
                <a:solidFill>
                  <a:srgbClr val="002888"/>
                </a:solidFill>
              </a:rPr>
              <a:t>(30 mins)</a:t>
            </a:r>
          </a:p>
          <a:p>
            <a:pPr marL="285750" lvl="1" indent="-285750" fontAlgn="base">
              <a:buFont typeface="Arial" panose="020B0604020202020204" pitchFamily="34" charset="0"/>
              <a:buChar char="•"/>
              <a:defRPr/>
            </a:pPr>
            <a:r>
              <a:rPr lang="en-US" sz="1600" dirty="0">
                <a:solidFill>
                  <a:srgbClr val="002888"/>
                </a:solidFill>
              </a:rPr>
              <a:t>Importing Custom DLL Files  (30 mins)</a:t>
            </a:r>
          </a:p>
          <a:p>
            <a:pPr marL="285750" lvl="1" indent="-285750" fontAlgn="base">
              <a:buFont typeface="Arial" panose="020B0604020202020204" pitchFamily="34" charset="0"/>
              <a:buChar char="•"/>
              <a:defRPr/>
            </a:pPr>
            <a:r>
              <a:rPr lang="en-US" sz="1600" dirty="0">
                <a:solidFill>
                  <a:srgbClr val="002888"/>
                </a:solidFill>
              </a:rPr>
              <a:t>Using PDF Connectors  (30 mins)</a:t>
            </a:r>
          </a:p>
          <a:p>
            <a:pPr marL="285750" lvl="1" indent="-285750" fontAlgn="base">
              <a:buFont typeface="Arial" panose="020B0604020202020204" pitchFamily="34" charset="0"/>
              <a:buChar char="•"/>
              <a:defRPr/>
            </a:pPr>
            <a:r>
              <a:rPr lang="en-US" sz="1600" dirty="0">
                <a:solidFill>
                  <a:srgbClr val="002888"/>
                </a:solidFill>
              </a:rPr>
              <a:t>Static and Browse Methods  (45 mins)</a:t>
            </a:r>
          </a:p>
          <a:p>
            <a:pPr marL="285750" lvl="1" indent="-285750" fontAlgn="base">
              <a:buFont typeface="Arial" panose="020B0604020202020204" pitchFamily="34" charset="0"/>
              <a:buChar char="•"/>
              <a:defRPr/>
            </a:pPr>
            <a:r>
              <a:rPr lang="en-US" sz="1600" dirty="0">
                <a:solidFill>
                  <a:srgbClr val="002888"/>
                </a:solidFill>
              </a:rPr>
              <a:t>Switches, Wait and Assisted Sign-On  (30 mins)</a:t>
            </a:r>
          </a:p>
          <a:p>
            <a:pPr marL="285750" lvl="1" indent="-285750" fontAlgn="base">
              <a:buFont typeface="Arial" panose="020B0604020202020204" pitchFamily="34" charset="0"/>
              <a:buChar char="•"/>
              <a:defRPr/>
            </a:pPr>
            <a:r>
              <a:rPr lang="en-US" sz="1600" dirty="0">
                <a:solidFill>
                  <a:srgbClr val="002888"/>
                </a:solidFill>
              </a:rPr>
              <a:t>Using the Script Component (30 mins) </a:t>
            </a:r>
          </a:p>
          <a:p>
            <a:pPr marL="285750" lvl="1" indent="-285750" fontAlgn="base">
              <a:buFont typeface="Arial" panose="020B0604020202020204" pitchFamily="34" charset="0"/>
              <a:buChar char="•"/>
              <a:defRPr/>
            </a:pPr>
            <a:r>
              <a:rPr lang="en-US" sz="1600" dirty="0">
                <a:solidFill>
                  <a:srgbClr val="002888"/>
                </a:solidFill>
              </a:rPr>
              <a:t>Implementing the Chrome Browser (30 mins)</a:t>
            </a:r>
          </a:p>
          <a:p>
            <a:pPr marL="285750" lvl="1" indent="-285750" fontAlgn="base">
              <a:buFont typeface="Arial" panose="020B0604020202020204" pitchFamily="34" charset="0"/>
              <a:buChar char="•"/>
              <a:defRPr/>
            </a:pPr>
            <a:r>
              <a:rPr lang="en-US" sz="1600" dirty="0">
                <a:solidFill>
                  <a:srgbClr val="002888"/>
                </a:solidFill>
              </a:rPr>
              <a:t>Implementing Text Adapters (30 mins) </a:t>
            </a:r>
          </a:p>
          <a:p>
            <a:pPr marL="285750" lvl="1" indent="-285750" fontAlgn="base">
              <a:buFont typeface="Arial" panose="020B0604020202020204" pitchFamily="34" charset="0"/>
              <a:buChar char="•"/>
              <a:defRPr/>
            </a:pPr>
            <a:r>
              <a:rPr lang="en-US" sz="1600" dirty="0">
                <a:solidFill>
                  <a:srgbClr val="002888"/>
                </a:solidFill>
              </a:rPr>
              <a:t>Integrating Web Services (30 mins)</a:t>
            </a:r>
          </a:p>
          <a:p>
            <a:pPr marL="0" lvl="1" fontAlgn="base">
              <a:defRPr/>
            </a:pPr>
            <a:endParaRPr lang="en-US" sz="1600" dirty="0" smtClean="0">
              <a:solidFill>
                <a:srgbClr val="002888"/>
              </a:solidFill>
            </a:endParaRPr>
          </a:p>
          <a:p>
            <a:pPr marL="0" lvl="1" fontAlgn="base">
              <a:defRPr/>
            </a:pPr>
            <a:r>
              <a:rPr lang="en-US" sz="1600" dirty="0" smtClean="0">
                <a:solidFill>
                  <a:srgbClr val="002888"/>
                </a:solidFill>
              </a:rPr>
              <a:t>3. Pega </a:t>
            </a:r>
            <a:r>
              <a:rPr lang="en-US" sz="1600" dirty="0">
                <a:solidFill>
                  <a:srgbClr val="002888"/>
                </a:solidFill>
              </a:rPr>
              <a:t>Robotic Automation -Business </a:t>
            </a:r>
            <a:r>
              <a:rPr lang="en-US" sz="1600" dirty="0" smtClean="0">
                <a:solidFill>
                  <a:srgbClr val="002888"/>
                </a:solidFill>
              </a:rPr>
              <a:t>Analysis (</a:t>
            </a:r>
            <a:r>
              <a:rPr lang="en-US" sz="1600" dirty="0">
                <a:solidFill>
                  <a:srgbClr val="002888"/>
                </a:solidFill>
              </a:rPr>
              <a:t>Self-Study</a:t>
            </a:r>
            <a:r>
              <a:rPr lang="en-US" sz="1600" dirty="0" smtClean="0">
                <a:solidFill>
                  <a:srgbClr val="002888"/>
                </a:solidFill>
              </a:rPr>
              <a:t>)</a:t>
            </a:r>
            <a:endParaRPr lang="en-US" sz="1600" dirty="0">
              <a:solidFill>
                <a:srgbClr val="002888"/>
              </a:solidFill>
            </a:endParaRPr>
          </a:p>
          <a:p>
            <a:pPr marL="0" lvl="1" fontAlgn="base">
              <a:defRPr/>
            </a:pPr>
            <a:r>
              <a:rPr lang="en-US" sz="1600" dirty="0">
                <a:solidFill>
                  <a:srgbClr val="002888"/>
                </a:solidFill>
              </a:rPr>
              <a:t>• The Objectives of an Automation Business Analyst (1 Hour)</a:t>
            </a:r>
          </a:p>
          <a:p>
            <a:pPr marL="0" lvl="1" fontAlgn="base">
              <a:defRPr/>
            </a:pPr>
            <a:r>
              <a:rPr lang="en-US" sz="1600" dirty="0">
                <a:solidFill>
                  <a:srgbClr val="002888"/>
                </a:solidFill>
              </a:rPr>
              <a:t>• Visualizing Automations with an Agile Mindset (3 Hours</a:t>
            </a:r>
            <a:r>
              <a:rPr lang="en-US" sz="1600" dirty="0" smtClean="0">
                <a:solidFill>
                  <a:srgbClr val="002888"/>
                </a:solidFill>
              </a:rPr>
              <a:t>)</a:t>
            </a:r>
          </a:p>
        </p:txBody>
      </p:sp>
    </p:spTree>
    <p:extLst>
      <p:ext uri="{BB962C8B-B14F-4D97-AF65-F5344CB8AC3E}">
        <p14:creationId xmlns:p14="http://schemas.microsoft.com/office/powerpoint/2010/main" val="3483994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153400" cy="617537"/>
          </a:xfrm>
        </p:spPr>
        <p:txBody>
          <a:bodyPr/>
          <a:lstStyle/>
          <a:p>
            <a:r>
              <a:rPr lang="en-US" b="1" dirty="0"/>
              <a:t>Next Generation Optimization (NGO) – Technology Practice Center </a:t>
            </a:r>
            <a:r>
              <a:rPr lang="en-US" dirty="0" smtClean="0"/>
              <a:t>l) Unattended RPA by Lab - Current </a:t>
            </a:r>
            <a:r>
              <a:rPr lang="en-US" dirty="0"/>
              <a:t>state as of </a:t>
            </a:r>
            <a:r>
              <a:rPr lang="en-US" dirty="0" smtClean="0"/>
              <a:t>Feb 1, 2018</a:t>
            </a:r>
            <a:r>
              <a:rPr lang="en-US" b="1" dirty="0"/>
              <a:t/>
            </a:r>
            <a:br>
              <a:rPr lang="en-US" b="1"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45431219"/>
              </p:ext>
            </p:extLst>
          </p:nvPr>
        </p:nvGraphicFramePr>
        <p:xfrm>
          <a:off x="152400" y="1086767"/>
          <a:ext cx="8839200" cy="4039903"/>
        </p:xfrm>
        <a:graphic>
          <a:graphicData uri="http://schemas.openxmlformats.org/drawingml/2006/table">
            <a:tbl>
              <a:tblPr firstRow="1" firstCol="1" bandRow="1"/>
              <a:tblGrid>
                <a:gridCol w="256601"/>
                <a:gridCol w="1267399"/>
                <a:gridCol w="1219200"/>
                <a:gridCol w="1219200"/>
                <a:gridCol w="1219200"/>
                <a:gridCol w="1219200"/>
                <a:gridCol w="1143000"/>
                <a:gridCol w="1295400"/>
              </a:tblGrid>
              <a:tr h="513433">
                <a:tc>
                  <a:txBody>
                    <a:bodyPr/>
                    <a:lstStyle/>
                    <a:p>
                      <a:pPr marL="0" marR="0">
                        <a:spcBef>
                          <a:spcPts val="0"/>
                        </a:spcBef>
                        <a:spcAft>
                          <a:spcPts val="0"/>
                        </a:spcAft>
                      </a:pPr>
                      <a:r>
                        <a:rPr lang="en-CA" sz="1000" b="1" dirty="0">
                          <a:solidFill>
                            <a:srgbClr val="000000"/>
                          </a:solidFill>
                          <a:effectLst/>
                          <a:latin typeface="+mn-lt"/>
                          <a:ea typeface="Times New Roman"/>
                          <a:cs typeface="Times New Roman"/>
                        </a:rPr>
                        <a:t> </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US" sz="1000" b="1" dirty="0" smtClean="0">
                          <a:solidFill>
                            <a:srgbClr val="000000"/>
                          </a:solidFill>
                          <a:effectLst/>
                          <a:latin typeface="+mn-lt"/>
                          <a:ea typeface="Times New Roman"/>
                          <a:cs typeface="Times New Roman"/>
                        </a:rPr>
                        <a:t>Labs</a:t>
                      </a:r>
                    </a:p>
                    <a:p>
                      <a:pPr marL="0" marR="0" algn="ctr">
                        <a:spcBef>
                          <a:spcPts val="0"/>
                        </a:spcBef>
                        <a:spcAft>
                          <a:spcPts val="0"/>
                        </a:spcAft>
                      </a:pPr>
                      <a:endParaRPr lang="en-US" sz="1000" b="1" dirty="0" smtClean="0">
                        <a:solidFill>
                          <a:srgbClr val="000000"/>
                        </a:solidFill>
                        <a:effectLst/>
                        <a:latin typeface="+mn-lt"/>
                        <a:ea typeface="Times New Roman"/>
                        <a:cs typeface="Times New Roman"/>
                      </a:endParaRPr>
                    </a:p>
                    <a:p>
                      <a:pPr marL="0" marR="0" algn="ctr">
                        <a:spcBef>
                          <a:spcPts val="0"/>
                        </a:spcBef>
                        <a:spcAft>
                          <a:spcPts val="0"/>
                        </a:spcAft>
                      </a:pPr>
                      <a:r>
                        <a:rPr lang="en-US" sz="1000" b="1" dirty="0" smtClean="0">
                          <a:solidFill>
                            <a:srgbClr val="000000"/>
                          </a:solidFill>
                          <a:effectLst/>
                          <a:latin typeface="+mn-lt"/>
                          <a:ea typeface="Times New Roman"/>
                          <a:cs typeface="Times New Roman"/>
                        </a:rPr>
                        <a:t>Item</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000" b="1" dirty="0">
                          <a:solidFill>
                            <a:srgbClr val="000000"/>
                          </a:solidFill>
                          <a:effectLst/>
                          <a:latin typeface="+mn-lt"/>
                          <a:ea typeface="Times New Roman"/>
                          <a:cs typeface="Times New Roman"/>
                        </a:rPr>
                        <a:t>WM (BP</a:t>
                      </a:r>
                      <a:r>
                        <a:rPr lang="en-CA" sz="1000" b="1" dirty="0" smtClean="0">
                          <a:solidFill>
                            <a:srgbClr val="000000"/>
                          </a:solidFill>
                          <a:effectLst/>
                          <a:latin typeface="+mn-lt"/>
                          <a:ea typeface="Times New Roman"/>
                          <a:cs typeface="Times New Roman"/>
                        </a:rPr>
                        <a:t>)</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000" b="1" dirty="0">
                          <a:solidFill>
                            <a:srgbClr val="000000"/>
                          </a:solidFill>
                          <a:effectLst/>
                          <a:latin typeface="+mn-lt"/>
                          <a:ea typeface="Times New Roman"/>
                          <a:cs typeface="Times New Roman"/>
                        </a:rPr>
                        <a:t>CM Finance (BP)</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000" b="1" dirty="0">
                          <a:solidFill>
                            <a:srgbClr val="000000"/>
                          </a:solidFill>
                          <a:effectLst/>
                          <a:latin typeface="+mn-lt"/>
                          <a:ea typeface="Times New Roman"/>
                          <a:cs typeface="Times New Roman"/>
                        </a:rPr>
                        <a:t>EOP (BP)</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000" b="1" dirty="0">
                          <a:solidFill>
                            <a:srgbClr val="000000"/>
                          </a:solidFill>
                          <a:effectLst/>
                          <a:latin typeface="+mn-lt"/>
                          <a:ea typeface="Times New Roman"/>
                          <a:cs typeface="Times New Roman"/>
                        </a:rPr>
                        <a:t>I&amp;TS (BP</a:t>
                      </a:r>
                      <a:r>
                        <a:rPr lang="en-CA" sz="1000" b="1" dirty="0" smtClean="0">
                          <a:solidFill>
                            <a:srgbClr val="000000"/>
                          </a:solidFill>
                          <a:effectLst/>
                          <a:latin typeface="+mn-lt"/>
                          <a:ea typeface="Times New Roman"/>
                          <a:cs typeface="Times New Roman"/>
                        </a:rPr>
                        <a:t>)</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000" b="1" dirty="0">
                          <a:solidFill>
                            <a:srgbClr val="000000"/>
                          </a:solidFill>
                          <a:effectLst/>
                          <a:latin typeface="+mn-lt"/>
                          <a:ea typeface="Times New Roman"/>
                          <a:cs typeface="Times New Roman"/>
                        </a:rPr>
                        <a:t>CM Operations (BP)</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marL="0" marR="0" algn="ctr">
                        <a:spcBef>
                          <a:spcPts val="0"/>
                        </a:spcBef>
                        <a:spcAft>
                          <a:spcPts val="0"/>
                        </a:spcAft>
                      </a:pPr>
                      <a:r>
                        <a:rPr lang="en-CA" sz="1000" b="1" dirty="0">
                          <a:solidFill>
                            <a:srgbClr val="000000"/>
                          </a:solidFill>
                          <a:effectLst/>
                          <a:latin typeface="+mn-lt"/>
                          <a:ea typeface="Times New Roman"/>
                          <a:cs typeface="Times New Roman"/>
                        </a:rPr>
                        <a:t>P&amp;CB</a:t>
                      </a:r>
                      <a:endParaRPr lang="en-US" sz="1000" b="1" dirty="0">
                        <a:solidFill>
                          <a:srgbClr val="000000"/>
                        </a:solidFill>
                        <a:effectLst/>
                        <a:latin typeface="+mn-lt"/>
                        <a:ea typeface="Times New Roman"/>
                        <a:cs typeface="Times New Roman"/>
                      </a:endParaRPr>
                    </a:p>
                    <a:p>
                      <a:pPr marL="0" marR="0" algn="ctr">
                        <a:spcBef>
                          <a:spcPts val="0"/>
                        </a:spcBef>
                        <a:spcAft>
                          <a:spcPts val="0"/>
                        </a:spcAft>
                      </a:pPr>
                      <a:r>
                        <a:rPr lang="en-CA" sz="1000" b="1" dirty="0">
                          <a:solidFill>
                            <a:srgbClr val="000000"/>
                          </a:solidFill>
                          <a:effectLst/>
                          <a:latin typeface="+mn-lt"/>
                          <a:ea typeface="Times New Roman"/>
                          <a:cs typeface="Times New Roman"/>
                        </a:rPr>
                        <a:t> </a:t>
                      </a:r>
                      <a:r>
                        <a:rPr lang="en-CA" sz="1000" b="1" dirty="0" smtClean="0">
                          <a:solidFill>
                            <a:srgbClr val="000000"/>
                          </a:solidFill>
                          <a:effectLst/>
                          <a:latin typeface="+mn-lt"/>
                          <a:ea typeface="Times New Roman"/>
                          <a:cs typeface="Times New Roman"/>
                        </a:rPr>
                        <a:t>(Pega RPA)</a:t>
                      </a:r>
                      <a:endParaRPr lang="en-US" sz="1000" b="1"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20000"/>
                        <a:lumOff val="80000"/>
                      </a:schemeClr>
                    </a:solidFill>
                  </a:tcPr>
                </a:tc>
              </a:tr>
              <a:tr h="399744">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1</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dirty="0">
                          <a:solidFill>
                            <a:srgbClr val="000000"/>
                          </a:solidFill>
                          <a:effectLst/>
                          <a:latin typeface="+mn-lt"/>
                          <a:ea typeface="Times New Roman"/>
                          <a:cs typeface="Times New Roman"/>
                        </a:rPr>
                        <a:t>Install &amp; Configure Blue Prism Login Agent</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a:solidFill>
                            <a:srgbClr val="000000"/>
                          </a:solidFill>
                          <a:effectLst/>
                          <a:latin typeface="+mn-lt"/>
                          <a:ea typeface="Times New Roman"/>
                          <a:cs typeface="Times New Roman"/>
                        </a:rPr>
                        <a:t>Install – Yes </a:t>
                      </a:r>
                      <a:r>
                        <a:rPr lang="en-US" sz="1000" kern="1200" dirty="0" smtClean="0">
                          <a:solidFill>
                            <a:srgbClr val="000000"/>
                          </a:solidFill>
                          <a:effectLst/>
                          <a:latin typeface="+mn-lt"/>
                          <a:ea typeface="Times New Roman"/>
                          <a:cs typeface="Times New Roman"/>
                        </a:rPr>
                        <a:t>(SAI, Prod)</a:t>
                      </a:r>
                      <a:endParaRPr lang="en-US" sz="1000" kern="1200" dirty="0">
                        <a:solidFill>
                          <a:srgbClr val="000000"/>
                        </a:solidFill>
                        <a:effectLst/>
                        <a:latin typeface="+mn-lt"/>
                        <a:ea typeface="Times New Roman"/>
                        <a:cs typeface="Times New Roman"/>
                      </a:endParaRPr>
                    </a:p>
                    <a:p>
                      <a:pPr marL="0" marR="0" algn="l">
                        <a:spcBef>
                          <a:spcPts val="0"/>
                        </a:spcBef>
                        <a:spcAft>
                          <a:spcPts val="0"/>
                        </a:spcAft>
                      </a:pPr>
                      <a:r>
                        <a:rPr lang="en-US" sz="1000" kern="1200" dirty="0">
                          <a:solidFill>
                            <a:srgbClr val="000000"/>
                          </a:solidFill>
                          <a:effectLst/>
                          <a:latin typeface="+mn-lt"/>
                          <a:ea typeface="Times New Roman"/>
                          <a:cs typeface="Times New Roman"/>
                        </a:rPr>
                        <a:t>Configure – </a:t>
                      </a:r>
                      <a:r>
                        <a:rPr lang="en-US" sz="1000" kern="1200" dirty="0" smtClean="0">
                          <a:solidFill>
                            <a:srgbClr val="000000"/>
                          </a:solidFill>
                          <a:effectLst/>
                          <a:latin typeface="+mn-lt"/>
                          <a:ea typeface="Times New Roman"/>
                          <a:cs typeface="Times New Roman"/>
                        </a:rPr>
                        <a:t>Yes (SAI, Prod)</a:t>
                      </a:r>
                      <a:endParaRPr lang="en-US" sz="1000" kern="1200" dirty="0">
                        <a:solidFill>
                          <a:srgbClr val="000000"/>
                        </a:solidFill>
                        <a:effectLst/>
                        <a:latin typeface="+mn-lt"/>
                        <a:ea typeface="Times New Roman"/>
                        <a:cs typeface="Times New Roman"/>
                      </a:endParaRPr>
                    </a:p>
                    <a:p>
                      <a:pPr marL="0" marR="0" algn="l">
                        <a:spcBef>
                          <a:spcPts val="0"/>
                        </a:spcBef>
                        <a:spcAft>
                          <a:spcPts val="0"/>
                        </a:spcAft>
                      </a:pPr>
                      <a:r>
                        <a:rPr lang="en-CA" sz="1000" kern="1200" dirty="0">
                          <a:solidFill>
                            <a:srgbClr val="000000"/>
                          </a:solidFill>
                          <a:effectLst/>
                          <a:latin typeface="+mn-lt"/>
                          <a:ea typeface="Times New Roman"/>
                          <a:cs typeface="Times New Roman"/>
                        </a:rPr>
                        <a:t> </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a:solidFill>
                            <a:srgbClr val="000000"/>
                          </a:solidFill>
                          <a:effectLst/>
                          <a:latin typeface="+mn-lt"/>
                          <a:ea typeface="Times New Roman"/>
                          <a:cs typeface="Times New Roman"/>
                        </a:rPr>
                        <a:t>Install </a:t>
                      </a:r>
                      <a:r>
                        <a:rPr lang="en-US" sz="1000" kern="1200" dirty="0" smtClean="0">
                          <a:solidFill>
                            <a:srgbClr val="000000"/>
                          </a:solidFill>
                          <a:effectLst/>
                          <a:latin typeface="+mn-lt"/>
                          <a:ea typeface="Times New Roman"/>
                          <a:cs typeface="Times New Roman"/>
                        </a:rPr>
                        <a:t>– Yes </a:t>
                      </a:r>
                    </a:p>
                    <a:p>
                      <a:pPr marL="0" marR="0" algn="l">
                        <a:spcBef>
                          <a:spcPts val="0"/>
                        </a:spcBef>
                        <a:spcAft>
                          <a:spcPts val="0"/>
                        </a:spcAft>
                      </a:pPr>
                      <a:r>
                        <a:rPr lang="en-US" sz="1000" kern="1200" dirty="0" smtClean="0">
                          <a:solidFill>
                            <a:srgbClr val="000000"/>
                          </a:solidFill>
                          <a:effectLst/>
                          <a:latin typeface="+mn-lt"/>
                          <a:ea typeface="Times New Roman"/>
                          <a:cs typeface="Times New Roman"/>
                        </a:rPr>
                        <a:t>Configure </a:t>
                      </a:r>
                      <a:r>
                        <a:rPr lang="en-US" sz="1000" kern="1200" dirty="0">
                          <a:solidFill>
                            <a:srgbClr val="000000"/>
                          </a:solidFill>
                          <a:effectLst/>
                          <a:latin typeface="+mn-lt"/>
                          <a:ea typeface="Times New Roman"/>
                          <a:cs typeface="Times New Roman"/>
                        </a:rPr>
                        <a:t>– </a:t>
                      </a:r>
                      <a:r>
                        <a:rPr lang="en-US" sz="1000" kern="1200" dirty="0" smtClean="0">
                          <a:solidFill>
                            <a:srgbClr val="000000"/>
                          </a:solidFill>
                          <a:effectLst/>
                          <a:latin typeface="+mn-lt"/>
                          <a:ea typeface="Times New Roman"/>
                          <a:cs typeface="Times New Roman"/>
                        </a:rPr>
                        <a:t>Yes</a:t>
                      </a:r>
                      <a:r>
                        <a:rPr lang="en-US" sz="1000" kern="1200" baseline="0" dirty="0" smtClean="0">
                          <a:solidFill>
                            <a:srgbClr val="000000"/>
                          </a:solidFill>
                          <a:effectLst/>
                          <a:latin typeface="+mn-lt"/>
                          <a:ea typeface="Times New Roman"/>
                          <a:cs typeface="Times New Roman"/>
                        </a:rPr>
                        <a:t> (SAI)</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a:solidFill>
                            <a:srgbClr val="000000"/>
                          </a:solidFill>
                          <a:effectLst/>
                          <a:latin typeface="+mn-lt"/>
                          <a:ea typeface="Times New Roman"/>
                          <a:cs typeface="Times New Roman"/>
                        </a:rPr>
                        <a:t>Install - Yes</a:t>
                      </a:r>
                    </a:p>
                    <a:p>
                      <a:pPr marL="0" marR="0" algn="l">
                        <a:spcBef>
                          <a:spcPts val="0"/>
                        </a:spcBef>
                        <a:spcAft>
                          <a:spcPts val="0"/>
                        </a:spcAft>
                      </a:pPr>
                      <a:r>
                        <a:rPr lang="en-US" sz="1000" kern="1200" dirty="0">
                          <a:solidFill>
                            <a:srgbClr val="000000"/>
                          </a:solidFill>
                          <a:effectLst/>
                          <a:latin typeface="+mn-lt"/>
                          <a:ea typeface="Times New Roman"/>
                          <a:cs typeface="Times New Roman"/>
                        </a:rPr>
                        <a:t>Configure – Yes (SAI)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Both Not Started</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000" kern="1200" dirty="0" smtClean="0">
                          <a:solidFill>
                            <a:srgbClr val="000000"/>
                          </a:solidFill>
                          <a:effectLst/>
                          <a:latin typeface="+mn-lt"/>
                          <a:ea typeface="Times New Roman"/>
                          <a:cs typeface="Times New Roman"/>
                        </a:rPr>
                        <a:t>Install – Yes (SAI)</a:t>
                      </a:r>
                    </a:p>
                    <a:p>
                      <a:pPr marL="0" marR="0" algn="l">
                        <a:spcBef>
                          <a:spcPts val="0"/>
                        </a:spcBef>
                        <a:spcAft>
                          <a:spcPts val="0"/>
                        </a:spcAft>
                      </a:pPr>
                      <a:r>
                        <a:rPr lang="en-US" sz="1000" kern="1200" dirty="0" smtClean="0">
                          <a:solidFill>
                            <a:srgbClr val="000000"/>
                          </a:solidFill>
                          <a:effectLst/>
                          <a:latin typeface="+mn-lt"/>
                          <a:ea typeface="Times New Roman"/>
                          <a:cs typeface="Times New Roman"/>
                        </a:rPr>
                        <a:t>Configure</a:t>
                      </a:r>
                      <a:r>
                        <a:rPr lang="en-US" sz="1000" kern="1200" baseline="0" dirty="0" smtClean="0">
                          <a:solidFill>
                            <a:srgbClr val="000000"/>
                          </a:solidFill>
                          <a:effectLst/>
                          <a:latin typeface="+mn-lt"/>
                          <a:ea typeface="Times New Roman"/>
                          <a:cs typeface="Times New Roman"/>
                        </a:rPr>
                        <a:t> – Yes (SAI)</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N/A</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591">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2</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dirty="0">
                          <a:solidFill>
                            <a:srgbClr val="000000"/>
                          </a:solidFill>
                          <a:effectLst/>
                          <a:latin typeface="+mn-lt"/>
                          <a:ea typeface="Times New Roman"/>
                          <a:cs typeface="Times New Roman"/>
                        </a:rPr>
                        <a:t>Utilizing Run As feature</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Testing in progress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smtClean="0">
                          <a:solidFill>
                            <a:srgbClr val="000000"/>
                          </a:solidFill>
                          <a:effectLst/>
                          <a:latin typeface="+mn-lt"/>
                          <a:ea typeface="Times New Roman"/>
                          <a:cs typeface="Times New Roman"/>
                        </a:rPr>
                        <a:t>Being used</a:t>
                      </a:r>
                      <a:r>
                        <a:rPr lang="en-US" sz="1000" kern="1200" baseline="0" dirty="0" smtClean="0">
                          <a:solidFill>
                            <a:srgbClr val="000000"/>
                          </a:solidFill>
                          <a:effectLst/>
                          <a:latin typeface="+mn-lt"/>
                          <a:ea typeface="Times New Roman"/>
                          <a:cs typeface="Times New Roman"/>
                        </a:rPr>
                        <a:t> in all cases where application accepts it</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smtClean="0">
                          <a:solidFill>
                            <a:srgbClr val="000000"/>
                          </a:solidFill>
                          <a:effectLst/>
                          <a:latin typeface="+mn-lt"/>
                          <a:ea typeface="Times New Roman"/>
                          <a:cs typeface="Times New Roman"/>
                        </a:rPr>
                        <a:t>Being used</a:t>
                      </a:r>
                      <a:r>
                        <a:rPr lang="en-US" sz="1000" kern="1200" baseline="0" dirty="0" smtClean="0">
                          <a:solidFill>
                            <a:srgbClr val="000000"/>
                          </a:solidFill>
                          <a:effectLst/>
                          <a:latin typeface="+mn-lt"/>
                          <a:ea typeface="Times New Roman"/>
                          <a:cs typeface="Times New Roman"/>
                        </a:rPr>
                        <a:t> in all cases where application accepts it</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smtClean="0">
                          <a:solidFill>
                            <a:srgbClr val="000000"/>
                          </a:solidFill>
                          <a:effectLst/>
                          <a:latin typeface="+mn-lt"/>
                          <a:ea typeface="Times New Roman"/>
                          <a:cs typeface="Times New Roman"/>
                        </a:rPr>
                        <a:t>Yes, where viable</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42">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3</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dirty="0">
                          <a:solidFill>
                            <a:srgbClr val="000000"/>
                          </a:solidFill>
                          <a:effectLst/>
                          <a:latin typeface="+mn-lt"/>
                          <a:ea typeface="Times New Roman"/>
                          <a:cs typeface="Times New Roman"/>
                        </a:rPr>
                        <a:t>Utilizing Credential Manager</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p>
                      <a:pPr marL="0" marR="0" algn="l">
                        <a:spcBef>
                          <a:spcPts val="0"/>
                        </a:spcBef>
                        <a:spcAft>
                          <a:spcPts val="0"/>
                        </a:spcAft>
                      </a:pPr>
                      <a:r>
                        <a:rPr lang="en-CA" sz="1000" kern="1200" dirty="0">
                          <a:solidFill>
                            <a:srgbClr val="000000"/>
                          </a:solidFill>
                          <a:effectLst/>
                          <a:latin typeface="+mn-lt"/>
                          <a:ea typeface="Times New Roman"/>
                          <a:cs typeface="Times New Roman"/>
                        </a:rPr>
                        <a:t> </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CA"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smtClean="0">
                          <a:solidFill>
                            <a:srgbClr val="000000"/>
                          </a:solidFill>
                          <a:effectLst/>
                          <a:latin typeface="+mn-lt"/>
                          <a:ea typeface="Times New Roman"/>
                          <a:cs typeface="Times New Roman"/>
                        </a:rPr>
                        <a:t>Using</a:t>
                      </a:r>
                      <a:r>
                        <a:rPr lang="en-CA" sz="1000" kern="1200" baseline="0" dirty="0" smtClean="0">
                          <a:solidFill>
                            <a:srgbClr val="000000"/>
                          </a:solidFill>
                          <a:effectLst/>
                          <a:latin typeface="+mn-lt"/>
                          <a:ea typeface="Times New Roman"/>
                          <a:cs typeface="Times New Roman"/>
                        </a:rPr>
                        <a:t> Pega Robotics Credential Manager</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693">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4</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dirty="0">
                          <a:solidFill>
                            <a:srgbClr val="000000"/>
                          </a:solidFill>
                          <a:effectLst/>
                          <a:latin typeface="+mn-lt"/>
                          <a:ea typeface="Times New Roman"/>
                          <a:cs typeface="Times New Roman"/>
                        </a:rPr>
                        <a:t>Interactive Service </a:t>
                      </a:r>
                      <a:r>
                        <a:rPr lang="en-US" sz="1000" dirty="0" smtClean="0">
                          <a:solidFill>
                            <a:srgbClr val="000000"/>
                          </a:solidFill>
                          <a:effectLst/>
                          <a:latin typeface="+mn-lt"/>
                          <a:ea typeface="Times New Roman"/>
                          <a:cs typeface="Times New Roman"/>
                        </a:rPr>
                        <a:t>ID (</a:t>
                      </a:r>
                      <a:r>
                        <a:rPr lang="en-US" sz="1000" dirty="0">
                          <a:solidFill>
                            <a:srgbClr val="000000"/>
                          </a:solidFill>
                          <a:effectLst/>
                          <a:latin typeface="+mn-lt"/>
                          <a:ea typeface="Times New Roman"/>
                          <a:cs typeface="Times New Roman"/>
                        </a:rPr>
                        <a:t>Requires security exemption to make interactive</a:t>
                      </a:r>
                      <a:r>
                        <a:rPr lang="en-US" sz="1000" dirty="0" smtClean="0">
                          <a:solidFill>
                            <a:srgbClr val="000000"/>
                          </a:solidFill>
                          <a:effectLst/>
                          <a:latin typeface="+mn-lt"/>
                          <a:ea typeface="Times New Roman"/>
                          <a:cs typeface="Times New Roman"/>
                        </a:rPr>
                        <a:t>)</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No </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(SAI)</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(SAI)</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for login on </a:t>
                      </a:r>
                      <a:r>
                        <a:rPr lang="en-CA" sz="1000" kern="1200" dirty="0" smtClean="0">
                          <a:solidFill>
                            <a:srgbClr val="000000"/>
                          </a:solidFill>
                          <a:effectLst/>
                          <a:latin typeface="+mn-lt"/>
                          <a:ea typeface="Times New Roman"/>
                          <a:cs typeface="Times New Roman"/>
                        </a:rPr>
                        <a:t>VDI</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642">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5</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dirty="0">
                          <a:solidFill>
                            <a:srgbClr val="000000"/>
                          </a:solidFill>
                          <a:effectLst/>
                          <a:latin typeface="+mn-lt"/>
                          <a:ea typeface="Times New Roman"/>
                          <a:cs typeface="Times New Roman"/>
                        </a:rPr>
                        <a:t>Generic User ID</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smtClean="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795">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6</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dirty="0">
                          <a:solidFill>
                            <a:srgbClr val="000000"/>
                          </a:solidFill>
                          <a:effectLst/>
                          <a:latin typeface="+mn-lt"/>
                          <a:ea typeface="Times New Roman"/>
                          <a:cs typeface="Times New Roman"/>
                        </a:rPr>
                        <a:t>Application specific ID</a:t>
                      </a: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where required </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where required</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where required</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where </a:t>
                      </a:r>
                      <a:r>
                        <a:rPr lang="en-CA" sz="1000" kern="1200" dirty="0" smtClean="0">
                          <a:solidFill>
                            <a:srgbClr val="000000"/>
                          </a:solidFill>
                          <a:effectLst/>
                          <a:latin typeface="+mn-lt"/>
                          <a:ea typeface="Times New Roman"/>
                          <a:cs typeface="Times New Roman"/>
                        </a:rPr>
                        <a:t>required</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where required</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CA" sz="1000" kern="1200" dirty="0">
                          <a:solidFill>
                            <a:srgbClr val="000000"/>
                          </a:solidFill>
                          <a:effectLst/>
                          <a:latin typeface="+mn-lt"/>
                          <a:ea typeface="Times New Roman"/>
                          <a:cs typeface="Times New Roman"/>
                        </a:rPr>
                        <a:t>Yes where required</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marL="0" marR="0">
                        <a:spcBef>
                          <a:spcPts val="0"/>
                        </a:spcBef>
                        <a:spcAft>
                          <a:spcPts val="0"/>
                        </a:spcAft>
                      </a:pPr>
                      <a:r>
                        <a:rPr lang="en-CA" sz="1000" dirty="0">
                          <a:solidFill>
                            <a:srgbClr val="000000"/>
                          </a:solidFill>
                          <a:effectLst/>
                          <a:latin typeface="+mn-lt"/>
                          <a:ea typeface="Times New Roman"/>
                          <a:cs typeface="Times New Roman"/>
                        </a:rPr>
                        <a:t>7</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Font typeface="+mj-lt"/>
                        <a:buNone/>
                      </a:pPr>
                      <a:r>
                        <a:rPr lang="en-US" sz="1000" dirty="0" smtClean="0">
                          <a:solidFill>
                            <a:srgbClr val="000000"/>
                          </a:solidFill>
                          <a:effectLst/>
                          <a:latin typeface="+mn-lt"/>
                          <a:ea typeface="Times New Roman"/>
                          <a:cs typeface="Times New Roman"/>
                        </a:rPr>
                        <a:t>Employee ID</a:t>
                      </a:r>
                      <a:endParaRPr lang="en-US" sz="1000" dirty="0">
                        <a:solidFill>
                          <a:srgbClr val="000000"/>
                        </a:solidFill>
                        <a:effectLst/>
                        <a:latin typeface="+mn-lt"/>
                        <a:ea typeface="Times New Roman"/>
                        <a:cs typeface="Times New Roman"/>
                      </a:endParaRPr>
                    </a:p>
                    <a:p>
                      <a:pPr marL="0" marR="0" indent="0" algn="l">
                        <a:spcBef>
                          <a:spcPts val="0"/>
                        </a:spcBef>
                        <a:spcAft>
                          <a:spcPts val="0"/>
                        </a:spcAft>
                        <a:buFont typeface="+mj-lt"/>
                        <a:buNone/>
                      </a:pPr>
                      <a:r>
                        <a:rPr lang="en-US" sz="1000" dirty="0">
                          <a:solidFill>
                            <a:srgbClr val="000000"/>
                          </a:solidFill>
                          <a:effectLst/>
                          <a:latin typeface="+mn-lt"/>
                          <a:ea typeface="Times New Roman"/>
                          <a:cs typeface="Times New Roman"/>
                        </a:rPr>
                        <a:t>  </a:t>
                      </a:r>
                      <a:endParaRPr lang="en-US" sz="1000" dirty="0" smtClean="0">
                        <a:solidFill>
                          <a:srgbClr val="000000"/>
                        </a:solidFill>
                        <a:effectLst/>
                        <a:latin typeface="+mn-lt"/>
                        <a:ea typeface="Times New Roman"/>
                        <a:cs typeface="Times New Roman"/>
                      </a:endParaRPr>
                    </a:p>
                    <a:p>
                      <a:pPr marL="0" indent="0">
                        <a:buFont typeface="+mj-lt"/>
                        <a:buNone/>
                      </a:pPr>
                      <a:r>
                        <a:rPr lang="en-US" sz="1000" dirty="0" smtClean="0">
                          <a:solidFill>
                            <a:srgbClr val="000000"/>
                          </a:solidFill>
                          <a:effectLst/>
                          <a:latin typeface="+mn-lt"/>
                          <a:ea typeface="Times New Roman"/>
                          <a:cs typeface="Times New Roman"/>
                        </a:rPr>
                        <a:t>Virtual Workforce ID</a:t>
                      </a:r>
                      <a:endParaRPr lang="en-US" sz="1000" dirty="0">
                        <a:solidFill>
                          <a:srgbClr val="000000"/>
                        </a:solidFill>
                        <a:effectLst/>
                        <a:latin typeface="+mn-lt"/>
                        <a:ea typeface="Times New Roman"/>
                        <a:cs typeface="Times New Roman"/>
                      </a:endParaRPr>
                    </a:p>
                  </a:txBody>
                  <a:tcPr marL="35977" marR="359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CA" sz="1000" kern="1200" dirty="0" smtClean="0">
                          <a:solidFill>
                            <a:srgbClr val="000000"/>
                          </a:solidFill>
                          <a:effectLst/>
                          <a:latin typeface="+mn-lt"/>
                          <a:ea typeface="Times New Roman"/>
                          <a:cs typeface="Times New Roman"/>
                        </a:rPr>
                        <a:t>No</a:t>
                      </a:r>
                    </a:p>
                    <a:p>
                      <a:pPr marL="0" marR="0">
                        <a:spcBef>
                          <a:spcPts val="0"/>
                        </a:spcBef>
                        <a:spcAft>
                          <a:spcPts val="0"/>
                        </a:spcAft>
                      </a:pP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CA" sz="1000" kern="1200" dirty="0" smtClean="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a:solidFill>
                            <a:srgbClr val="000000"/>
                          </a:solidFill>
                          <a:effectLst/>
                          <a:latin typeface="+mn-lt"/>
                          <a:ea typeface="Times New Roman"/>
                          <a:cs typeface="Times New Roman"/>
                        </a:rPr>
                        <a:t> </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CA" sz="1000" kern="1200" dirty="0" smtClean="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a:solidFill>
                            <a:srgbClr val="000000"/>
                          </a:solidFill>
                          <a:effectLst/>
                          <a:latin typeface="+mn-lt"/>
                          <a:ea typeface="Times New Roman"/>
                          <a:cs typeface="Times New Roman"/>
                        </a:rPr>
                        <a:t> </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US"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kern="1200" dirty="0" smtClean="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a:solidFill>
                            <a:srgbClr val="000000"/>
                          </a:solidFill>
                          <a:effectLst/>
                          <a:latin typeface="+mn-lt"/>
                          <a:ea typeface="Times New Roman"/>
                          <a:cs typeface="Times New Roman"/>
                        </a:rPr>
                        <a:t> </a:t>
                      </a:r>
                      <a:endParaRPr lang="en-CA" sz="1000" kern="1200" dirty="0" smtClean="0">
                        <a:solidFill>
                          <a:srgbClr val="000000"/>
                        </a:solidFill>
                        <a:effectLst/>
                        <a:latin typeface="+mn-lt"/>
                        <a:ea typeface="Times New Roman"/>
                        <a:cs typeface="Times New Roman"/>
                      </a:endParaRPr>
                    </a:p>
                    <a:p>
                      <a:pPr marL="0" marR="0">
                        <a:spcBef>
                          <a:spcPts val="0"/>
                        </a:spcBef>
                        <a:spcAft>
                          <a:spcPts val="0"/>
                        </a:spcAft>
                      </a:pPr>
                      <a:r>
                        <a:rPr lang="en-CA"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kern="1200" dirty="0" smtClean="0">
                          <a:solidFill>
                            <a:srgbClr val="000000"/>
                          </a:solidFill>
                          <a:effectLst/>
                          <a:latin typeface="+mn-lt"/>
                          <a:ea typeface="Times New Roman"/>
                          <a:cs typeface="Times New Roman"/>
                        </a:rPr>
                        <a:t>No</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a:solidFill>
                            <a:srgbClr val="000000"/>
                          </a:solidFill>
                          <a:effectLst/>
                          <a:latin typeface="+mn-lt"/>
                          <a:ea typeface="Times New Roman"/>
                          <a:cs typeface="Times New Roman"/>
                        </a:rPr>
                        <a:t> </a:t>
                      </a:r>
                      <a:endParaRPr lang="en-US" sz="1000" kern="1200" dirty="0">
                        <a:solidFill>
                          <a:srgbClr val="000000"/>
                        </a:solidFill>
                        <a:effectLst/>
                        <a:latin typeface="+mn-lt"/>
                        <a:ea typeface="Times New Roman"/>
                        <a:cs typeface="Times New Roman"/>
                      </a:endParaRPr>
                    </a:p>
                    <a:p>
                      <a:pPr marL="0" marR="0">
                        <a:spcBef>
                          <a:spcPts val="0"/>
                        </a:spcBef>
                        <a:spcAft>
                          <a:spcPts val="0"/>
                        </a:spcAft>
                      </a:pPr>
                      <a:r>
                        <a:rPr lang="en-CA"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000" kern="1200" dirty="0" smtClean="0">
                          <a:solidFill>
                            <a:srgbClr val="000000"/>
                          </a:solidFill>
                          <a:effectLst/>
                          <a:latin typeface="+mn-lt"/>
                          <a:ea typeface="Times New Roman"/>
                          <a:cs typeface="Times New Roman"/>
                        </a:rPr>
                        <a:t>No</a:t>
                      </a:r>
                    </a:p>
                    <a:p>
                      <a:pPr marL="0" marR="0" indent="0" algn="l" defTabSz="913096" rtl="0" eaLnBrk="1" fontAlgn="auto" latinLnBrk="0" hangingPunct="1">
                        <a:lnSpc>
                          <a:spcPct val="100000"/>
                        </a:lnSpc>
                        <a:spcBef>
                          <a:spcPts val="0"/>
                        </a:spcBef>
                        <a:spcAft>
                          <a:spcPts val="0"/>
                        </a:spcAft>
                        <a:buClrTx/>
                        <a:buSzTx/>
                        <a:buFontTx/>
                        <a:buNone/>
                        <a:tabLst/>
                        <a:defRPr/>
                      </a:pPr>
                      <a:endParaRPr lang="en-US" sz="1000" kern="1200" dirty="0" smtClean="0">
                        <a:solidFill>
                          <a:srgbClr val="000000"/>
                        </a:solidFill>
                        <a:effectLst/>
                        <a:latin typeface="+mn-lt"/>
                        <a:ea typeface="Times New Roman"/>
                        <a:cs typeface="Times New Roman"/>
                      </a:endParaRPr>
                    </a:p>
                    <a:p>
                      <a:pPr marL="0" marR="0" indent="0" algn="l" defTabSz="913096" rtl="0" eaLnBrk="1" fontAlgn="auto" latinLnBrk="0" hangingPunct="1">
                        <a:lnSpc>
                          <a:spcPct val="100000"/>
                        </a:lnSpc>
                        <a:spcBef>
                          <a:spcPts val="0"/>
                        </a:spcBef>
                        <a:spcAft>
                          <a:spcPts val="0"/>
                        </a:spcAft>
                        <a:buClrTx/>
                        <a:buSzTx/>
                        <a:buFontTx/>
                        <a:buNone/>
                        <a:tabLst/>
                        <a:defRPr/>
                      </a:pPr>
                      <a:r>
                        <a:rPr lang="en-US" sz="1000" kern="1200" dirty="0" smtClean="0">
                          <a:solidFill>
                            <a:srgbClr val="000000"/>
                          </a:solidFill>
                          <a:effectLst/>
                          <a:latin typeface="+mn-lt"/>
                          <a:ea typeface="Times New Roman"/>
                          <a:cs typeface="Times New Roman"/>
                        </a:rPr>
                        <a:t>Yes</a:t>
                      </a:r>
                      <a:endParaRPr lang="en-US" sz="1000" kern="1200" dirty="0">
                        <a:solidFill>
                          <a:srgbClr val="000000"/>
                        </a:solidFill>
                        <a:effectLst/>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6567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077200" cy="609599"/>
          </a:xfrm>
        </p:spPr>
        <p:txBody>
          <a:bodyPr/>
          <a:lstStyle/>
          <a:p>
            <a:pPr eaLnBrk="1" fontAlgn="auto" hangingPunct="1">
              <a:spcBef>
                <a:spcPts val="0"/>
              </a:spcBef>
              <a:spcAft>
                <a:spcPts val="0"/>
              </a:spcAft>
              <a:defRPr/>
            </a:pPr>
            <a:r>
              <a:rPr lang="en-US" b="1" dirty="0"/>
              <a:t>Next Generation Optimization (NGO) – Technology Practice Center </a:t>
            </a:r>
            <a:r>
              <a:rPr lang="en-US" dirty="0" smtClean="0"/>
              <a:t>m) RPA/RDA </a:t>
            </a:r>
            <a:r>
              <a:rPr lang="en-US" dirty="0"/>
              <a:t>Technology Lessons </a:t>
            </a:r>
            <a:r>
              <a:rPr lang="en-US" dirty="0" smtClean="0"/>
              <a:t>Learned and Best Practices</a:t>
            </a:r>
            <a:r>
              <a:rPr lang="en-US" b="1" dirty="0"/>
              <a:t/>
            </a:r>
            <a:br>
              <a:rPr lang="en-US" b="1" dirty="0"/>
            </a:br>
            <a:r>
              <a:rPr lang="en-US" b="1" dirty="0"/>
              <a:t/>
            </a:r>
            <a:br>
              <a:rPr lang="en-US" b="1" dirty="0"/>
            </a:br>
            <a:endParaRPr lang="en-US" sz="1800" b="1" dirty="0"/>
          </a:p>
        </p:txBody>
      </p:sp>
      <p:sp>
        <p:nvSpPr>
          <p:cNvPr id="4" name="TextBox 3"/>
          <p:cNvSpPr txBox="1"/>
          <p:nvPr/>
        </p:nvSpPr>
        <p:spPr>
          <a:xfrm>
            <a:off x="304800" y="1143009"/>
            <a:ext cx="8610600" cy="838814"/>
          </a:xfrm>
          <a:prstGeom prst="rect">
            <a:avLst/>
          </a:prstGeom>
          <a:noFill/>
        </p:spPr>
        <p:txBody>
          <a:bodyPr wrap="square" lIns="91308" tIns="45654" rIns="91308" bIns="45654" rtlCol="0">
            <a:spAutoFit/>
          </a:bodyPr>
          <a:lstStyle/>
          <a:p>
            <a:pPr fontAlgn="base">
              <a:lnSpc>
                <a:spcPct val="107000"/>
              </a:lnSpc>
              <a:spcBef>
                <a:spcPts val="1200"/>
              </a:spcBef>
            </a:pPr>
            <a:r>
              <a:rPr lang="en-US" dirty="0">
                <a:solidFill>
                  <a:srgbClr val="002888"/>
                </a:solidFill>
                <a:latin typeface="Calibri"/>
                <a:ea typeface="Times New Roman"/>
                <a:cs typeface="Times New Roman"/>
              </a:rPr>
              <a:t>The </a:t>
            </a:r>
            <a:r>
              <a:rPr lang="en-US" dirty="0" smtClean="0">
                <a:solidFill>
                  <a:srgbClr val="002888"/>
                </a:solidFill>
                <a:latin typeface="Calibri"/>
                <a:ea typeface="Times New Roman"/>
                <a:cs typeface="Times New Roman"/>
              </a:rPr>
              <a:t>is </a:t>
            </a:r>
            <a:r>
              <a:rPr lang="en-US" dirty="0">
                <a:solidFill>
                  <a:srgbClr val="002888"/>
                </a:solidFill>
                <a:latin typeface="Calibri"/>
                <a:ea typeface="Times New Roman"/>
                <a:cs typeface="Times New Roman"/>
              </a:rPr>
              <a:t>the </a:t>
            </a:r>
            <a:r>
              <a:rPr lang="en-US" dirty="0">
                <a:solidFill>
                  <a:srgbClr val="002888"/>
                </a:solidFill>
                <a:cs typeface="Arial" pitchFamily="34" charset="0"/>
                <a:hlinkClick r:id="rId3"/>
              </a:rPr>
              <a:t>RPA</a:t>
            </a:r>
            <a:r>
              <a:rPr lang="en-US" dirty="0" smtClean="0">
                <a:solidFill>
                  <a:srgbClr val="002888"/>
                </a:solidFill>
                <a:cs typeface="Arial" pitchFamily="34" charset="0"/>
                <a:hlinkClick r:id="rId3"/>
              </a:rPr>
              <a:t>/ </a:t>
            </a:r>
            <a:r>
              <a:rPr lang="en-US" dirty="0">
                <a:solidFill>
                  <a:srgbClr val="002888"/>
                </a:solidFill>
                <a:cs typeface="Arial" pitchFamily="34" charset="0"/>
                <a:hlinkClick r:id="rId3"/>
              </a:rPr>
              <a:t>Technology Lessons Learned and Best Practices</a:t>
            </a:r>
            <a:r>
              <a:rPr lang="en-US" dirty="0">
                <a:solidFill>
                  <a:srgbClr val="002888"/>
                </a:solidFill>
                <a:cs typeface="Arial" pitchFamily="34" charset="0"/>
              </a:rPr>
              <a:t>.</a:t>
            </a:r>
          </a:p>
          <a:p>
            <a:pPr fontAlgn="base">
              <a:lnSpc>
                <a:spcPct val="107000"/>
              </a:lnSpc>
              <a:spcBef>
                <a:spcPts val="1200"/>
              </a:spcBef>
            </a:pPr>
            <a:r>
              <a:rPr lang="en-CA" dirty="0">
                <a:solidFill>
                  <a:srgbClr val="002888"/>
                </a:solidFill>
                <a:latin typeface="Calibri"/>
                <a:ea typeface="Times New Roman"/>
                <a:cs typeface="Times New Roman"/>
              </a:rPr>
              <a:t>Available on the </a:t>
            </a:r>
            <a:r>
              <a:rPr lang="en-CA" dirty="0" smtClean="0">
                <a:solidFill>
                  <a:srgbClr val="002888"/>
                </a:solidFill>
                <a:latin typeface="Calibri"/>
                <a:ea typeface="Times New Roman"/>
                <a:cs typeface="Times New Roman"/>
                <a:hlinkClick r:id="rId4"/>
              </a:rPr>
              <a:t>NGO Technology Practice Centre</a:t>
            </a:r>
            <a:r>
              <a:rPr lang="en-CA" dirty="0" smtClean="0">
                <a:solidFill>
                  <a:srgbClr val="002888"/>
                </a:solidFill>
                <a:latin typeface="Calibri"/>
                <a:ea typeface="Times New Roman"/>
                <a:cs typeface="Times New Roman"/>
              </a:rPr>
              <a:t> </a:t>
            </a:r>
            <a:r>
              <a:rPr lang="en-CA" dirty="0" err="1" smtClean="0">
                <a:solidFill>
                  <a:srgbClr val="002888"/>
                </a:solidFill>
                <a:latin typeface="Calibri"/>
                <a:ea typeface="Times New Roman"/>
                <a:cs typeface="Times New Roman"/>
              </a:rPr>
              <a:t>Sharepoint</a:t>
            </a:r>
            <a:r>
              <a:rPr lang="en-CA" dirty="0" smtClean="0">
                <a:solidFill>
                  <a:srgbClr val="002888"/>
                </a:solidFill>
                <a:latin typeface="Calibri"/>
                <a:ea typeface="Times New Roman"/>
                <a:cs typeface="Times New Roman"/>
              </a:rPr>
              <a:t> site</a:t>
            </a:r>
            <a:endParaRPr lang="en-CA" dirty="0">
              <a:solidFill>
                <a:srgbClr val="002888"/>
              </a:solidFill>
              <a:latin typeface="Calibri"/>
              <a:ea typeface="Times New Roman"/>
              <a:cs typeface="Times New Roman"/>
            </a:endParaRPr>
          </a:p>
        </p:txBody>
      </p:sp>
      <p:sp>
        <p:nvSpPr>
          <p:cNvPr id="5" name="Rectangle 2"/>
          <p:cNvSpPr>
            <a:spLocks noChangeArrowheads="1"/>
          </p:cNvSpPr>
          <p:nvPr/>
        </p:nvSpPr>
        <p:spPr bwMode="auto">
          <a:xfrm>
            <a:off x="6" y="-184591"/>
            <a:ext cx="184464" cy="36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08" tIns="45654" rIns="91308" bIns="45654" numCol="1" anchor="ctr" anchorCtr="0" compatLnSpc="1">
            <a:prstTxWarp prst="textNoShape">
              <a:avLst/>
            </a:prstTxWarp>
            <a:spAutoFit/>
          </a:bodyPr>
          <a:lstStyle/>
          <a:p>
            <a:pPr fontAlgn="base">
              <a:spcBef>
                <a:spcPct val="0"/>
              </a:spcBef>
              <a:spcAft>
                <a:spcPct val="0"/>
              </a:spcAft>
            </a:pPr>
            <a:endParaRPr lang="en-US" dirty="0">
              <a:solidFill>
                <a:srgbClr val="002888"/>
              </a:solidFill>
              <a:cs typeface="Arial" pitchFamily="34" charset="0"/>
            </a:endParaRPr>
          </a:p>
        </p:txBody>
      </p:sp>
    </p:spTree>
    <p:extLst>
      <p:ext uri="{BB962C8B-B14F-4D97-AF65-F5344CB8AC3E}">
        <p14:creationId xmlns:p14="http://schemas.microsoft.com/office/powerpoint/2010/main" val="1286786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Open Issues</a:t>
            </a:r>
            <a:endParaRPr lang="en-US" sz="2000" dirty="0">
              <a:solidFill>
                <a:srgbClr val="002888"/>
              </a:solidFill>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52819302"/>
              </p:ext>
            </p:extLst>
          </p:nvPr>
        </p:nvGraphicFramePr>
        <p:xfrm>
          <a:off x="304800" y="838200"/>
          <a:ext cx="8382001" cy="5697028"/>
        </p:xfrm>
        <a:graphic>
          <a:graphicData uri="http://schemas.openxmlformats.org/drawingml/2006/table">
            <a:tbl>
              <a:tblPr/>
              <a:tblGrid>
                <a:gridCol w="756664"/>
                <a:gridCol w="802324"/>
                <a:gridCol w="1722061"/>
                <a:gridCol w="717525"/>
                <a:gridCol w="541406"/>
                <a:gridCol w="430516"/>
                <a:gridCol w="3411505"/>
              </a:tblGrid>
              <a:tr h="338432">
                <a:tc>
                  <a:txBody>
                    <a:bodyPr/>
                    <a:lstStyle/>
                    <a:p>
                      <a:pPr algn="l" fontAlgn="t"/>
                      <a:r>
                        <a:rPr lang="en-US" sz="600" b="1" i="0" u="none" strike="noStrike" dirty="0">
                          <a:solidFill>
                            <a:srgbClr val="FFFFFF"/>
                          </a:solidFill>
                          <a:effectLst/>
                          <a:latin typeface="Arial"/>
                        </a:rPr>
                        <a:t>Issue #</a:t>
                      </a:r>
                    </a:p>
                  </a:txBody>
                  <a:tcPr marL="0" marR="0" marT="0" marB="0">
                    <a:lnL w="12700" cap="flat" cmpd="sng" algn="ctr">
                      <a:solidFill>
                        <a:schemeClr val="tx1"/>
                      </a:solidFill>
                      <a:prstDash val="solid"/>
                      <a:round/>
                      <a:headEnd type="none" w="med" len="med"/>
                      <a:tailEnd type="none" w="med" len="med"/>
                    </a:lnL>
                    <a:lnR w="6350" cap="flat" cmpd="sng" algn="ctr">
                      <a:solidFill>
                        <a:srgbClr val="4BACC6"/>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l" fontAlgn="t"/>
                      <a:r>
                        <a:rPr lang="en-US" sz="600" b="1" i="0" u="none" strike="noStrike">
                          <a:solidFill>
                            <a:srgbClr val="FFFFFF"/>
                          </a:solidFill>
                          <a:effectLst/>
                          <a:latin typeface="Arial"/>
                        </a:rPr>
                        <a:t>Issue Title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a:rPr>
                        <a:t>Issue Description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a:rPr>
                        <a:t>Owner</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a:rPr>
                        <a:t>Date Opened</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a:rPr>
                        <a:t>Status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a:rPr>
                        <a:t>Current Action Steps / Resolutions</a:t>
                      </a:r>
                    </a:p>
                  </a:txBody>
                  <a:tcPr marL="0" marR="0" marT="0" marB="0">
                    <a:lnL w="6350" cap="flat" cmpd="sng" algn="ctr">
                      <a:solidFill>
                        <a:srgbClr val="4BACC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r>
              <a:tr h="766457">
                <a:tc>
                  <a:txBody>
                    <a:bodyPr/>
                    <a:lstStyle/>
                    <a:p>
                      <a:pPr algn="l" fontAlgn="t"/>
                      <a:r>
                        <a:rPr lang="en-US" sz="800" b="0" i="0" u="none" strike="noStrike" dirty="0">
                          <a:effectLst/>
                          <a:latin typeface="Arial"/>
                        </a:rPr>
                        <a:t>NGOPC-I-18021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GRM GPO Exemption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GRM GPO Exemptions are delaying implementation to production.  Tickets are not being actioned by GTI. Team submitted tickets IM02685267 and IM02687150 on May 17th.  GTI asked for additional actions to be taken and looped in WIN7 team.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Rob Hough</a:t>
                      </a:r>
                      <a:br>
                        <a:rPr lang="en-US" sz="800" b="0" i="0" u="none" strike="noStrike">
                          <a:effectLst/>
                          <a:latin typeface="Arial"/>
                        </a:rPr>
                      </a:br>
                      <a:r>
                        <a:rPr lang="en-US" sz="800" b="0" i="0" u="none" strike="noStrike">
                          <a:effectLst/>
                          <a:latin typeface="Arial"/>
                        </a:rPr>
                        <a:t>Margaret Lee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a:effectLst/>
                          <a:latin typeface="Arial"/>
                        </a:rPr>
                        <a:t>25-May-18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In Progress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1" i="0" u="none" strike="noStrike">
                          <a:effectLst/>
                          <a:latin typeface="Arial"/>
                        </a:rPr>
                        <a:t>29-May-18:</a:t>
                      </a:r>
                      <a:r>
                        <a:rPr lang="en-US" sz="800" b="0" i="0" u="none" strike="noStrike">
                          <a:effectLst/>
                          <a:latin typeface="Arial"/>
                        </a:rPr>
                        <a:t> Margaret clarified for Ballani where the process was not followed and provided wording for the SM9 ticket</a:t>
                      </a:r>
                      <a:br>
                        <a:rPr lang="en-US" sz="800" b="0" i="0" u="none" strike="noStrike">
                          <a:effectLst/>
                          <a:latin typeface="Arial"/>
                        </a:rPr>
                      </a:br>
                      <a:r>
                        <a:rPr lang="en-US" sz="800" b="1" i="0" u="none" strike="noStrike">
                          <a:effectLst/>
                          <a:latin typeface="Arial"/>
                        </a:rPr>
                        <a:t>28-May-18: </a:t>
                      </a:r>
                      <a:r>
                        <a:rPr lang="en-US" sz="800" b="0" i="0" u="none" strike="noStrike">
                          <a:effectLst/>
                          <a:latin typeface="Arial"/>
                        </a:rPr>
                        <a:t>Rob provided process documentation and requested that GRM open an SM9 ticket as per the documentation</a:t>
                      </a:r>
                      <a:br>
                        <a:rPr lang="en-US" sz="800" b="0" i="0" u="none" strike="noStrike">
                          <a:effectLst/>
                          <a:latin typeface="Arial"/>
                        </a:rPr>
                      </a:br>
                      <a:r>
                        <a:rPr lang="en-US" sz="800" b="1" i="0" u="none" strike="noStrike">
                          <a:effectLst/>
                          <a:latin typeface="Arial"/>
                        </a:rPr>
                        <a:t>25-May-18</a:t>
                      </a:r>
                      <a:r>
                        <a:rPr lang="en-US" sz="800" b="0" i="0" u="none" strike="noStrike">
                          <a:effectLst/>
                          <a:latin typeface="Arial"/>
                        </a:rPr>
                        <a:t>: Info Sec looped Rob in for awareness; Win7 team did not proceed with request as process was not followed</a:t>
                      </a:r>
                      <a:br>
                        <a:rPr lang="en-US" sz="800" b="0" i="0" u="none" strike="noStrike">
                          <a:effectLst/>
                          <a:latin typeface="Arial"/>
                        </a:rPr>
                      </a:br>
                      <a:endParaRPr lang="en-US" sz="800" b="0" i="0" u="none" strike="noStrike">
                        <a:effectLst/>
                        <a:latin typeface="Ari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4BACC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666">
                <a:tc>
                  <a:txBody>
                    <a:bodyPr/>
                    <a:lstStyle/>
                    <a:p>
                      <a:pPr algn="l" fontAlgn="t"/>
                      <a:r>
                        <a:rPr lang="en-US" sz="800" b="0" i="0" u="none" strike="noStrike" dirty="0">
                          <a:effectLst/>
                          <a:latin typeface="Arial"/>
                        </a:rPr>
                        <a:t>NGOPC-I-18023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WM US Access issues to GitHub</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Some members of the WM team, specifically the Minneapolis team have problem accessing GitHub</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Guss Zeidan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a:effectLst/>
                          <a:latin typeface="Arial"/>
                        </a:rPr>
                        <a:t>31-May-18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In Progress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1" i="0" u="none" strike="noStrike">
                          <a:effectLst/>
                          <a:latin typeface="Arial"/>
                        </a:rPr>
                        <a:t>01-Jun-18:</a:t>
                      </a:r>
                      <a:r>
                        <a:rPr lang="en-US" sz="800" b="0" i="0" u="none" strike="noStrike">
                          <a:effectLst/>
                          <a:latin typeface="Arial"/>
                        </a:rPr>
                        <a:t> Confirmed that the member having the login issue (Laurel Khong) is part of the proper AD Group to access GitHub. Laurel is part of "ACCOUNTS" domain. Discussed with GitHub team (Richard Braken) and he mentioned that members of the "ACCOUNTS" domain have syncing issues with GitHub. They need to raise a ticket via the GitHub Connect site to have it resolved. Instructions have been provided to Laurel copying Penka Bocheva. Also, informed Penka to check with other members under the same domain to raise a ticket if they have access issues.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405">
                <a:tc>
                  <a:txBody>
                    <a:bodyPr/>
                    <a:lstStyle/>
                    <a:p>
                      <a:pPr algn="l" fontAlgn="t"/>
                      <a:r>
                        <a:rPr lang="en-US" sz="800" b="0" i="0" u="none" strike="noStrike">
                          <a:effectLst/>
                          <a:latin typeface="Arial"/>
                        </a:rPr>
                        <a:t>NGOPC-I-18028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WM VMs require memory upgrades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err="1">
                          <a:effectLst/>
                          <a:latin typeface="Arial"/>
                        </a:rPr>
                        <a:t>Nutanix</a:t>
                      </a:r>
                      <a:r>
                        <a:rPr lang="en-US" sz="800" b="0" i="0" u="none" strike="noStrike" dirty="0">
                          <a:effectLst/>
                          <a:latin typeface="Arial"/>
                        </a:rPr>
                        <a:t> VMs </a:t>
                      </a:r>
                      <a:r>
                        <a:rPr lang="en-US" sz="800" b="0" i="0" u="none" strike="noStrike" dirty="0">
                          <a:solidFill>
                            <a:srgbClr val="0070C0"/>
                          </a:solidFill>
                          <a:effectLst/>
                          <a:latin typeface="Arial"/>
                        </a:rPr>
                        <a:t>RSD4943, D6D4943T, 3V3SB43W, QSD4943F</a:t>
                      </a:r>
                      <a:r>
                        <a:rPr lang="en-US" sz="800" b="0" i="0" u="none" strike="noStrike" dirty="0">
                          <a:effectLst/>
                          <a:latin typeface="Arial"/>
                        </a:rPr>
                        <a:t> received memory errors and require memory upgrades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Analou Monzon</a:t>
                      </a:r>
                      <a:br>
                        <a:rPr lang="en-US" sz="800" b="0" i="0" u="none" strike="noStrike" dirty="0">
                          <a:effectLst/>
                          <a:latin typeface="Arial"/>
                        </a:rPr>
                      </a:br>
                      <a:r>
                        <a:rPr lang="en-US" sz="800" b="0" i="0" u="none" strike="noStrike" dirty="0">
                          <a:effectLst/>
                          <a:latin typeface="Arial"/>
                        </a:rPr>
                        <a:t>Aswini Kumari</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Arial"/>
                        </a:rPr>
                        <a:t>2-May-18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Arial"/>
                        </a:rPr>
                        <a:t>Open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6/1/18 - Testing resumes</a:t>
                      </a:r>
                      <a:br>
                        <a:rPr lang="en-US" sz="800" b="0" i="0" u="none" strike="noStrike" dirty="0">
                          <a:effectLst/>
                          <a:latin typeface="Arial"/>
                        </a:rPr>
                      </a:br>
                      <a:r>
                        <a:rPr lang="en-US" sz="800" b="0" i="0" u="none" strike="noStrike" dirty="0">
                          <a:effectLst/>
                          <a:latin typeface="Arial"/>
                        </a:rPr>
                        <a:t>5/31/18 - 3 assets were upgraded to 12 GIG</a:t>
                      </a:r>
                      <a:br>
                        <a:rPr lang="en-US" sz="800" b="0" i="0" u="none" strike="noStrike" dirty="0">
                          <a:effectLst/>
                          <a:latin typeface="Arial"/>
                        </a:rPr>
                      </a:br>
                      <a:r>
                        <a:rPr lang="en-US" sz="800" b="0" i="0" u="none" strike="noStrike" dirty="0">
                          <a:effectLst/>
                          <a:latin typeface="Arial"/>
                        </a:rPr>
                        <a:t>5/30/18 – Out of memory error received @ 2:54pm. The out of memory errors are occurring less frequently as memory is upgraded so I think we are on the right track.</a:t>
                      </a:r>
                      <a:br>
                        <a:rPr lang="en-US" sz="800" b="0" i="0" u="none" strike="noStrike" dirty="0">
                          <a:effectLst/>
                          <a:latin typeface="Arial"/>
                        </a:rPr>
                      </a:br>
                      <a:r>
                        <a:rPr lang="en-US" sz="800" b="0" i="0" u="none" strike="noStrike" dirty="0">
                          <a:effectLst/>
                          <a:latin typeface="Arial"/>
                        </a:rPr>
                        <a:t>5/16/18 - Assets  D6D4943T and QSD4943F were upgraded to 4 CPU &amp; 8 GIG.</a:t>
                      </a:r>
                      <a:br>
                        <a:rPr lang="en-US" sz="800" b="0" i="0" u="none" strike="noStrike" dirty="0">
                          <a:effectLst/>
                          <a:latin typeface="Arial"/>
                        </a:rPr>
                      </a:br>
                      <a:r>
                        <a:rPr lang="en-US" sz="800" b="0" i="0" u="none" strike="noStrike" dirty="0">
                          <a:effectLst/>
                          <a:latin typeface="Arial"/>
                        </a:rPr>
                        <a:t>5/10/2018 - Assets QSD4943F &amp; 3V3SB43W failed with a memory error after memory was increased to 6 gig</a:t>
                      </a:r>
                      <a:br>
                        <a:rPr lang="en-US" sz="800" b="0" i="0" u="none" strike="noStrike" dirty="0">
                          <a:effectLst/>
                          <a:latin typeface="Arial"/>
                        </a:rPr>
                      </a:br>
                      <a:r>
                        <a:rPr lang="en-US" sz="800" b="0" i="0" u="none" strike="noStrike" dirty="0">
                          <a:effectLst/>
                          <a:latin typeface="Arial"/>
                        </a:rPr>
                        <a:t>5/9/2018 - Upgraded to 6gb, out of memory error on 05/09/2018 on QSD4943F @ 11:39am</a:t>
                      </a:r>
                      <a:br>
                        <a:rPr lang="en-US" sz="800" b="0" i="0" u="none" strike="noStrike" dirty="0">
                          <a:effectLst/>
                          <a:latin typeface="Arial"/>
                        </a:rPr>
                      </a:br>
                      <a:r>
                        <a:rPr lang="en-US" sz="800" b="0" i="0" u="none" strike="noStrike" dirty="0">
                          <a:effectLst/>
                          <a:latin typeface="Arial"/>
                        </a:rPr>
                        <a:t>5/7/2018 - Testing underway • May 7 - Asset QSD4943F failed with a memory error (memory now requested to be increased)</a:t>
                      </a:r>
                      <a:br>
                        <a:rPr lang="en-US" sz="800" b="0" i="0" u="none" strike="noStrike" dirty="0">
                          <a:effectLst/>
                          <a:latin typeface="Arial"/>
                        </a:rPr>
                      </a:br>
                      <a:r>
                        <a:rPr lang="en-US" sz="800" b="0" i="0" u="none" strike="noStrike" dirty="0">
                          <a:effectLst/>
                          <a:latin typeface="Arial"/>
                        </a:rPr>
                        <a:t>5/2/2018 - Started today at 8.15am EST - • May 2 - Asset Q8D4943B failed with a memory error (asset was inadvertently deleted)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2871">
                <a:tc>
                  <a:txBody>
                    <a:bodyPr/>
                    <a:lstStyle/>
                    <a:p>
                      <a:pPr algn="l" fontAlgn="t"/>
                      <a:r>
                        <a:rPr lang="en-US" sz="800" b="0" i="0" u="none" strike="noStrike">
                          <a:effectLst/>
                          <a:latin typeface="Arial"/>
                        </a:rPr>
                        <a:t>NGOPC-I-18032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WM Nutanix VM MAPI Issue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WM Nutanix VMs </a:t>
                      </a:r>
                      <a:r>
                        <a:rPr lang="en-US" sz="800" b="0" i="0" u="none" strike="noStrike">
                          <a:solidFill>
                            <a:srgbClr val="0070C0"/>
                          </a:solidFill>
                          <a:effectLst/>
                          <a:latin typeface="Arial"/>
                        </a:rPr>
                        <a:t>G8D49432, VCD4943N, SSD4943H</a:t>
                      </a:r>
                      <a:r>
                        <a:rPr lang="en-US" sz="800" b="0" i="0" u="none" strike="noStrike">
                          <a:effectLst/>
                          <a:latin typeface="Arial"/>
                        </a:rPr>
                        <a:t>, encountered a MAPI Issue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Scott Masson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Arial"/>
                        </a:rPr>
                        <a:t>14-May-18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Arial"/>
                        </a:rPr>
                        <a:t>Open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8-Jun-18 - Coding changes required</a:t>
                      </a:r>
                      <a:br>
                        <a:rPr lang="en-US" sz="800" b="0" i="0" u="none" strike="noStrike" dirty="0">
                          <a:effectLst/>
                          <a:latin typeface="Arial"/>
                        </a:rPr>
                      </a:br>
                      <a:r>
                        <a:rPr lang="en-US" sz="800" b="0" i="0" u="none" strike="noStrike" dirty="0">
                          <a:effectLst/>
                          <a:latin typeface="Arial"/>
                        </a:rPr>
                        <a:t>1-Jun-18 - meeting between Scott and </a:t>
                      </a:r>
                      <a:r>
                        <a:rPr lang="en-US" sz="800" b="0" i="0" u="none" strike="noStrike" dirty="0" err="1">
                          <a:effectLst/>
                          <a:latin typeface="Arial"/>
                        </a:rPr>
                        <a:t>Jyothi</a:t>
                      </a:r>
                      <a:r>
                        <a:rPr lang="en-US" sz="800" b="0" i="0" u="none" strike="noStrike" dirty="0">
                          <a:effectLst/>
                          <a:latin typeface="Arial"/>
                        </a:rPr>
                        <a:t> to investigate </a:t>
                      </a:r>
                      <a:br>
                        <a:rPr lang="en-US" sz="800" b="0" i="0" u="none" strike="noStrike" dirty="0">
                          <a:effectLst/>
                          <a:latin typeface="Arial"/>
                        </a:rPr>
                      </a:br>
                      <a:r>
                        <a:rPr lang="en-US" sz="800" b="0" i="0" u="none" strike="noStrike" dirty="0">
                          <a:effectLst/>
                          <a:latin typeface="Arial"/>
                        </a:rPr>
                        <a:t>5/30/18 – MAPI issue still persists after deleting and reading the email profile. Investigation is underway.</a:t>
                      </a:r>
                      <a:br>
                        <a:rPr lang="en-US" sz="800" b="0" i="0" u="none" strike="noStrike" dirty="0">
                          <a:effectLst/>
                          <a:latin typeface="Arial"/>
                        </a:rPr>
                      </a:br>
                      <a:r>
                        <a:rPr lang="en-US" sz="800" b="0" i="0" u="none" strike="noStrike" dirty="0">
                          <a:effectLst/>
                          <a:latin typeface="Arial"/>
                        </a:rPr>
                        <a:t>5/16/18 - asset was upgraded to 4 CPU / 8 GIG.</a:t>
                      </a:r>
                      <a:br>
                        <a:rPr lang="en-US" sz="800" b="0" i="0" u="none" strike="noStrike" dirty="0">
                          <a:effectLst/>
                          <a:latin typeface="Arial"/>
                        </a:rPr>
                      </a:br>
                      <a:r>
                        <a:rPr lang="en-US" sz="800" b="0" i="0" u="none" strike="noStrike" dirty="0">
                          <a:effectLst/>
                          <a:latin typeface="Arial"/>
                        </a:rPr>
                        <a:t>5-14/18 - pending MAPI issue resolution before testing of VM starts.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9569">
                <a:tc>
                  <a:txBody>
                    <a:bodyPr/>
                    <a:lstStyle/>
                    <a:p>
                      <a:pPr algn="l" fontAlgn="t"/>
                      <a:r>
                        <a:rPr lang="en-US" sz="800" b="0" i="0" u="none" strike="noStrike">
                          <a:effectLst/>
                          <a:latin typeface="Arial"/>
                        </a:rPr>
                        <a:t>NGOPC-I-18034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WM Nutanix VM - Cannot configure VM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WM Nutanix VM </a:t>
                      </a:r>
                      <a:r>
                        <a:rPr lang="en-US" sz="800" b="0" i="0" u="none" strike="noStrike">
                          <a:solidFill>
                            <a:srgbClr val="0070C0"/>
                          </a:solidFill>
                          <a:effectLst/>
                          <a:latin typeface="Arial"/>
                        </a:rPr>
                        <a:t>3T4SB43X</a:t>
                      </a:r>
                      <a:r>
                        <a:rPr lang="en-US" sz="800" b="0" i="0" u="none" strike="noStrike">
                          <a:effectLst/>
                          <a:latin typeface="Arial"/>
                        </a:rPr>
                        <a:t>, No longer able to configure Blue Prism and throws an error</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a:effectLst/>
                          <a:latin typeface="Arial"/>
                        </a:rPr>
                        <a:t>Aswini Kumari</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a:effectLst/>
                          <a:latin typeface="Arial"/>
                        </a:rPr>
                        <a:t>16-May-18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a:effectLst/>
                          <a:latin typeface="Arial"/>
                        </a:rPr>
                        <a:t>Open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a:effectLst/>
                          <a:latin typeface="Arial"/>
                        </a:rPr>
                        <a:t>8-Jun-18: pending copy of </a:t>
                      </a:r>
                      <a:r>
                        <a:rPr lang="en-US" sz="800" b="0" i="0" u="none" strike="noStrike" dirty="0" err="1">
                          <a:effectLst/>
                          <a:latin typeface="Arial"/>
                        </a:rPr>
                        <a:t>Mapi</a:t>
                      </a:r>
                      <a:r>
                        <a:rPr lang="en-US" sz="800" b="0" i="0" u="none" strike="noStrike" dirty="0">
                          <a:effectLst/>
                          <a:latin typeface="Arial"/>
                        </a:rPr>
                        <a:t> files by SBC Support</a:t>
                      </a:r>
                      <a:br>
                        <a:rPr lang="en-US" sz="800" b="0" i="0" u="none" strike="noStrike" dirty="0">
                          <a:effectLst/>
                          <a:latin typeface="Arial"/>
                        </a:rPr>
                      </a:br>
                      <a:r>
                        <a:rPr lang="en-US" sz="800" b="0" i="0" u="none" strike="noStrike" dirty="0">
                          <a:effectLst/>
                          <a:latin typeface="Arial"/>
                        </a:rPr>
                        <a:t>1-Jun-18: Reimage complete team still cannot logon.</a:t>
                      </a:r>
                      <a:br>
                        <a:rPr lang="en-US" sz="800" b="0" i="0" u="none" strike="noStrike" dirty="0">
                          <a:effectLst/>
                          <a:latin typeface="Arial"/>
                        </a:rPr>
                      </a:br>
                      <a:r>
                        <a:rPr lang="en-US" sz="800" b="0" i="0" u="none" strike="noStrike" dirty="0">
                          <a:effectLst/>
                          <a:latin typeface="Arial"/>
                        </a:rPr>
                        <a:t>5/31/18 - Reimage is complete.</a:t>
                      </a:r>
                      <a:br>
                        <a:rPr lang="en-US" sz="800" b="0" i="0" u="none" strike="noStrike" dirty="0">
                          <a:effectLst/>
                          <a:latin typeface="Arial"/>
                        </a:rPr>
                      </a:br>
                      <a:r>
                        <a:rPr lang="en-US" sz="800" b="0" i="0" u="none" strike="noStrike" dirty="0">
                          <a:effectLst/>
                          <a:latin typeface="Arial"/>
                        </a:rPr>
                        <a:t>5/23/18 - VM needs to be re-imaged. Testing to follow.</a:t>
                      </a:r>
                      <a:br>
                        <a:rPr lang="en-US" sz="800" b="0" i="0" u="none" strike="noStrike" dirty="0">
                          <a:effectLst/>
                          <a:latin typeface="Arial"/>
                        </a:rPr>
                      </a:br>
                      <a:r>
                        <a:rPr lang="en-US" sz="800" b="0" i="0" u="none" strike="noStrike" dirty="0">
                          <a:effectLst/>
                          <a:latin typeface="Arial"/>
                        </a:rPr>
                        <a:t>5/16/18 - No longer able to configure Blue Prism and throws an error</a:t>
                      </a:r>
                      <a:br>
                        <a:rPr lang="en-US" sz="800" b="0" i="0" u="none" strike="noStrike" dirty="0">
                          <a:effectLst/>
                          <a:latin typeface="Arial"/>
                        </a:rPr>
                      </a:br>
                      <a:endParaRPr lang="en-US" sz="800" b="0" i="0" u="none" strike="noStrike" dirty="0">
                        <a:effectLst/>
                        <a:latin typeface="Aria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13982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Open Issues</a:t>
            </a:r>
            <a:endParaRPr lang="en-US" sz="2000" dirty="0">
              <a:solidFill>
                <a:srgbClr val="002888"/>
              </a:solidFill>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90308255"/>
              </p:ext>
            </p:extLst>
          </p:nvPr>
        </p:nvGraphicFramePr>
        <p:xfrm>
          <a:off x="228600" y="838200"/>
          <a:ext cx="8458200" cy="5642901"/>
        </p:xfrm>
        <a:graphic>
          <a:graphicData uri="http://schemas.openxmlformats.org/drawingml/2006/table">
            <a:tbl>
              <a:tblPr/>
              <a:tblGrid>
                <a:gridCol w="761366"/>
                <a:gridCol w="812550"/>
                <a:gridCol w="2007484"/>
                <a:gridCol w="762000"/>
                <a:gridCol w="609600"/>
                <a:gridCol w="457200"/>
                <a:gridCol w="3048000"/>
              </a:tblGrid>
              <a:tr h="278421">
                <a:tc>
                  <a:txBody>
                    <a:bodyPr/>
                    <a:lstStyle/>
                    <a:p>
                      <a:pPr algn="l" fontAlgn="t"/>
                      <a:r>
                        <a:rPr lang="en-US" sz="600" b="1" i="0" u="none" strike="noStrike" dirty="0">
                          <a:solidFill>
                            <a:srgbClr val="FFFFFF"/>
                          </a:solidFill>
                          <a:effectLst/>
                          <a:latin typeface="Arial" panose="020B0604020202020204" pitchFamily="34" charset="0"/>
                        </a:rPr>
                        <a:t>Issue #</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l" fontAlgn="t"/>
                      <a:r>
                        <a:rPr lang="en-US" sz="600" b="1" i="0" u="none" strike="noStrike">
                          <a:solidFill>
                            <a:srgbClr val="FFFFFF"/>
                          </a:solidFill>
                          <a:effectLst/>
                          <a:latin typeface="Arial" panose="020B0604020202020204" pitchFamily="34" charset="0"/>
                        </a:rPr>
                        <a:t>Issue Title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Issue Description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Owner</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Date Opened</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Status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Current Action Steps / Resolutions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r>
              <a:tr h="526579">
                <a:tc>
                  <a:txBody>
                    <a:bodyPr/>
                    <a:lstStyle/>
                    <a:p>
                      <a:pPr algn="l" fontAlgn="t"/>
                      <a:r>
                        <a:rPr lang="en-US" sz="800" b="0" i="0" u="none" strike="noStrike" dirty="0">
                          <a:effectLst/>
                          <a:latin typeface="Arial" panose="020B0604020202020204" pitchFamily="34" charset="0"/>
                        </a:rPr>
                        <a:t>NGOPC-I-18035</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WM UK - can't find local drives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WM UK - VM </a:t>
                      </a:r>
                      <a:r>
                        <a:rPr lang="en-US" sz="800" b="0" i="0" u="none" strike="noStrike">
                          <a:solidFill>
                            <a:srgbClr val="0070C0"/>
                          </a:solidFill>
                          <a:effectLst/>
                          <a:latin typeface="Arial" panose="020B0604020202020204" pitchFamily="34" charset="0"/>
                        </a:rPr>
                        <a:t>6RD4943S</a:t>
                      </a:r>
                      <a:r>
                        <a:rPr lang="en-US" sz="800" b="0" i="0" u="none" strike="noStrike">
                          <a:effectLst/>
                          <a:latin typeface="Arial" panose="020B0604020202020204" pitchFamily="34" charset="0"/>
                        </a:rPr>
                        <a:t> some of the processes are failing from not finding local drives which are there.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Aswini Kumari</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22-May-18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1-Jun-18: Intermittent errors still exist, continuing to monitor.</a:t>
                      </a:r>
                      <a:br>
                        <a:rPr lang="en-US" sz="800" b="0" i="0" u="none" strike="noStrike">
                          <a:effectLst/>
                          <a:latin typeface="Arial" panose="020B0604020202020204" pitchFamily="34" charset="0"/>
                        </a:rPr>
                      </a:br>
                      <a:r>
                        <a:rPr lang="en-US" sz="800" b="0" i="0" u="none" strike="noStrike">
                          <a:effectLst/>
                          <a:latin typeface="Arial" panose="020B0604020202020204" pitchFamily="34" charset="0"/>
                        </a:rPr>
                        <a:t>5/25/18 - testing resumed.</a:t>
                      </a:r>
                      <a:br>
                        <a:rPr lang="en-US" sz="800" b="0" i="0" u="none" strike="noStrike">
                          <a:effectLst/>
                          <a:latin typeface="Arial" panose="020B0604020202020204" pitchFamily="34" charset="0"/>
                        </a:rPr>
                      </a:br>
                      <a:r>
                        <a:rPr lang="en-US" sz="800" b="0" i="0" u="none" strike="noStrike">
                          <a:effectLst/>
                          <a:latin typeface="Arial" panose="020B0604020202020204" pitchFamily="34" charset="0"/>
                        </a:rPr>
                        <a:t>5/22/18 - issue with local drives resolved, testing to commence.</a:t>
                      </a:r>
                      <a:br>
                        <a:rPr lang="en-US" sz="800" b="0" i="0" u="none" strike="noStrike">
                          <a:effectLst/>
                          <a:latin typeface="Arial" panose="020B0604020202020204" pitchFamily="34" charset="0"/>
                        </a:rPr>
                      </a:br>
                      <a:r>
                        <a:rPr lang="en-US" sz="800" b="0" i="0" u="none" strike="noStrike">
                          <a:effectLst/>
                          <a:latin typeface="Arial" panose="020B0604020202020204" pitchFamily="34" charset="0"/>
                        </a:rPr>
                        <a:t>5/16/18 - Automate.exe crash issue encountered and was resolved; now some of the processes are failing from not finding local drives which are there. Investigation underway.</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r h="2018555">
                <a:tc>
                  <a:txBody>
                    <a:bodyPr/>
                    <a:lstStyle/>
                    <a:p>
                      <a:pPr algn="l" fontAlgn="t"/>
                      <a:r>
                        <a:rPr lang="en-US" sz="800" b="0" i="0" u="none" strike="noStrike" dirty="0">
                          <a:effectLst/>
                          <a:latin typeface="Arial" panose="020B0604020202020204" pitchFamily="34" charset="0"/>
                        </a:rPr>
                        <a:t>NGOPC-I-18036</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fr-FR" sz="800" b="0" i="0" u="none" strike="noStrike" dirty="0">
                          <a:effectLst/>
                          <a:latin typeface="Arial" panose="020B0604020202020204" pitchFamily="34" charset="0"/>
                        </a:rPr>
                        <a:t>UK WM </a:t>
                      </a:r>
                      <a:r>
                        <a:rPr lang="fr-FR" sz="800" b="0" i="0" u="none" strike="noStrike" dirty="0" err="1">
                          <a:effectLst/>
                          <a:latin typeface="Arial" panose="020B0604020202020204" pitchFamily="34" charset="0"/>
                        </a:rPr>
                        <a:t>Nutanix</a:t>
                      </a:r>
                      <a:r>
                        <a:rPr lang="fr-FR" sz="800" b="0" i="0" u="none" strike="noStrike" dirty="0">
                          <a:effectLst/>
                          <a:latin typeface="Arial" panose="020B0604020202020204" pitchFamily="34" charset="0"/>
                        </a:rPr>
                        <a:t> </a:t>
                      </a:r>
                      <a:r>
                        <a:rPr lang="fr-FR" sz="800" b="0" i="0" u="none" strike="noStrike" dirty="0" err="1">
                          <a:effectLst/>
                          <a:latin typeface="Arial" panose="020B0604020202020204" pitchFamily="34" charset="0"/>
                        </a:rPr>
                        <a:t>VMs</a:t>
                      </a:r>
                      <a:r>
                        <a:rPr lang="fr-FR" sz="800" b="0" i="0" u="none" strike="noStrike" dirty="0">
                          <a:effectLst/>
                          <a:latin typeface="Arial" panose="020B0604020202020204" pitchFamily="34" charset="0"/>
                        </a:rPr>
                        <a:t> </a:t>
                      </a:r>
                      <a:r>
                        <a:rPr lang="fr-FR" sz="800" b="0" i="0" u="none" strike="noStrike" dirty="0" err="1">
                          <a:effectLst/>
                          <a:latin typeface="Arial" panose="020B0604020202020204" pitchFamily="34" charset="0"/>
                        </a:rPr>
                        <a:t>unstable</a:t>
                      </a:r>
                      <a:endParaRPr lang="fr-FR" sz="800" b="0" i="0" u="none" strike="noStrike" dirty="0">
                        <a:effectLst/>
                        <a:latin typeface="Arial" panose="020B0604020202020204" pitchFamily="34" charset="0"/>
                      </a:endParaRP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WM VM </a:t>
                      </a:r>
                      <a:r>
                        <a:rPr lang="en-US" sz="800" b="0" i="0" u="none" strike="noStrike" dirty="0">
                          <a:solidFill>
                            <a:srgbClr val="0070C0"/>
                          </a:solidFill>
                          <a:effectLst/>
                          <a:latin typeface="Arial" panose="020B0604020202020204" pitchFamily="34" charset="0"/>
                        </a:rPr>
                        <a:t>6RD4943S</a:t>
                      </a:r>
                      <a:r>
                        <a:rPr lang="en-US" sz="800" b="0" i="0" u="none" strike="noStrike" dirty="0">
                          <a:effectLst/>
                          <a:latin typeface="Arial" panose="020B0604020202020204" pitchFamily="34" charset="0"/>
                        </a:rPr>
                        <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ERROR: System Unavailable Exception : No Save option / File Name</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ERROR: File Not Found : File: H:\Operational Engineering\BPR - RPA\RPA - Process Inventory\</a:t>
                      </a:r>
                      <a:r>
                        <a:rPr lang="en-US" sz="800" b="0" i="0" u="none" strike="noStrike" dirty="0" err="1">
                          <a:effectLst/>
                          <a:latin typeface="Arial" panose="020B0604020202020204" pitchFamily="34" charset="0"/>
                        </a:rPr>
                        <a:t>WMOps_BI_ONLS</a:t>
                      </a:r>
                      <a:r>
                        <a:rPr lang="en-US" sz="800" b="0" i="0" u="none" strike="noStrike" dirty="0">
                          <a:effectLst/>
                          <a:latin typeface="Arial" panose="020B0604020202020204" pitchFamily="34" charset="0"/>
                        </a:rPr>
                        <a:t> OSS CT All Clients linked to an interest party _NGO588\UAT Environment Variables.xlsx does not exist or is not a file</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Reboot VDI not working.</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3W3SB3Y is far more stable but has had the below error today.</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ERROR: File Not Found : File: H:\Operational Engineering\BPR - RPA\RPA - Process Inventory\</a:t>
                      </a:r>
                      <a:r>
                        <a:rPr lang="en-US" sz="800" b="0" i="0" u="none" strike="noStrike" dirty="0" err="1">
                          <a:effectLst/>
                          <a:latin typeface="Arial" panose="020B0604020202020204" pitchFamily="34" charset="0"/>
                        </a:rPr>
                        <a:t>WMOps_BI_ONLS</a:t>
                      </a:r>
                      <a:r>
                        <a:rPr lang="en-US" sz="800" b="0" i="0" u="none" strike="noStrike" dirty="0">
                          <a:effectLst/>
                          <a:latin typeface="Arial" panose="020B0604020202020204" pitchFamily="34" charset="0"/>
                        </a:rPr>
                        <a:t> OSS CT All Clients linked to an interest party _NGO588\UAT Environment Variables.xlsx does not exist or is not a </a:t>
                      </a:r>
                      <a:r>
                        <a:rPr lang="en-US" sz="800" b="0" i="0" u="none" strike="noStrike" dirty="0" smtClean="0">
                          <a:effectLst/>
                          <a:latin typeface="Arial" panose="020B0604020202020204" pitchFamily="34" charset="0"/>
                        </a:rPr>
                        <a:t>file</a:t>
                      </a:r>
                      <a:endParaRPr lang="en-US" sz="800" b="0" i="0" u="none" strike="noStrike" dirty="0">
                        <a:effectLst/>
                        <a:latin typeface="Arial" panose="020B0604020202020204" pitchFamily="34" charset="0"/>
                      </a:endParaRP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 </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dirty="0">
                          <a:effectLst/>
                          <a:latin typeface="Arial" panose="020B0604020202020204" pitchFamily="34" charset="0"/>
                        </a:rPr>
                        <a:t>24-May-18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dirty="0">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5-Jun-18 - both of these assets were upgraded to 12 gig, which preliminary results seem to have fixed the issues.</a:t>
                      </a:r>
                      <a:br>
                        <a:rPr lang="en-US" sz="800" b="0" i="0" u="none" strike="noStrike">
                          <a:effectLst/>
                          <a:latin typeface="Arial" panose="020B0604020202020204" pitchFamily="34" charset="0"/>
                        </a:rPr>
                      </a:br>
                      <a:r>
                        <a:rPr lang="en-US" sz="800" b="0" i="0" u="none" strike="noStrike">
                          <a:effectLst/>
                          <a:latin typeface="Arial" panose="020B0604020202020204" pitchFamily="34" charset="0"/>
                        </a:rPr>
                        <a:t>1-Jun-18: Intermittent errors still exist.</a:t>
                      </a:r>
                      <a:br>
                        <a:rPr lang="en-US" sz="800" b="0" i="0" u="none" strike="noStrike">
                          <a:effectLst/>
                          <a:latin typeface="Arial" panose="020B0604020202020204" pitchFamily="34" charset="0"/>
                        </a:rPr>
                      </a:br>
                      <a:r>
                        <a:rPr lang="en-US" sz="800" b="0" i="0" u="none" strike="noStrike">
                          <a:effectLst/>
                          <a:latin typeface="Arial" panose="020B0604020202020204" pitchFamily="34" charset="0"/>
                        </a:rPr>
                        <a:t>31-May-18: meeting with Laura, we tested the process from studio, manual drag and drop and scheduler and  the process ran successfully without any kind of exceptions on 6RD4943S. As the File Not Found Exception is not consistent and frequent, we suggested to continue testing to see how often the exception occurs to investigate further. Reboot VDI is working fine. </a:t>
                      </a:r>
                      <a:br>
                        <a:rPr lang="en-US" sz="800" b="0" i="0" u="none" strike="noStrike">
                          <a:effectLst/>
                          <a:latin typeface="Arial" panose="020B0604020202020204" pitchFamily="34" charset="0"/>
                        </a:rPr>
                      </a:br>
                      <a:r>
                        <a:rPr lang="en-US" sz="800" b="0" i="0" u="none" strike="noStrike">
                          <a:effectLst/>
                          <a:latin typeface="Arial" panose="020B0604020202020204" pitchFamily="34" charset="0"/>
                        </a:rPr>
                        <a:t>24-May-18: Webex held, will continue to monitor.</a:t>
                      </a:r>
                      <a:br>
                        <a:rPr lang="en-US" sz="800" b="0" i="0" u="none" strike="noStrike">
                          <a:effectLst/>
                          <a:latin typeface="Arial" panose="020B0604020202020204" pitchFamily="34" charset="0"/>
                        </a:rPr>
                      </a:br>
                      <a:endParaRPr lang="en-US" sz="800" b="0" i="0" u="none" strike="noStrike">
                        <a:effectLst/>
                        <a:latin typeface="Arial" panose="020B0604020202020204" pitchFamily="34" charset="0"/>
                      </a:endParaRP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r h="526579">
                <a:tc>
                  <a:txBody>
                    <a:bodyPr/>
                    <a:lstStyle/>
                    <a:p>
                      <a:pPr algn="l" fontAlgn="t"/>
                      <a:r>
                        <a:rPr lang="en-US" sz="800" b="0" i="0" u="none" strike="noStrike">
                          <a:effectLst/>
                          <a:latin typeface="Arial" panose="020B0604020202020204" pitchFamily="34" charset="0"/>
                        </a:rPr>
                        <a:t>NGOPC-I-18037</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WM - Nutanix RunTime variations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Nutanix VM </a:t>
                      </a:r>
                      <a:r>
                        <a:rPr lang="en-US" sz="800" b="0" i="0" u="none" strike="noStrike">
                          <a:solidFill>
                            <a:srgbClr val="0070C0"/>
                          </a:solidFill>
                          <a:effectLst/>
                          <a:latin typeface="Arial" panose="020B0604020202020204" pitchFamily="34" charset="0"/>
                        </a:rPr>
                        <a:t>RSD4943G</a:t>
                      </a:r>
                      <a:r>
                        <a:rPr lang="en-US" sz="800" b="0" i="0" u="none" strike="noStrike">
                          <a:effectLst/>
                          <a:latin typeface="Arial" panose="020B0604020202020204" pitchFamily="34" charset="0"/>
                        </a:rPr>
                        <a:t> - Process Run Time Variations between Citrix VDI and Nutanix VM. there’s a huge difference for the same process on Citrix and Nutanix. (While Citrix is taking 8 sec ,Nutanix is taking 1 min 17 sec.)</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Rob Hough</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dirty="0">
                          <a:effectLst/>
                          <a:latin typeface="Arial" panose="020B0604020202020204" pitchFamily="34" charset="0"/>
                        </a:rPr>
                        <a:t>30-May-18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dirty="0">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1-Jun-18 - with Rob Hough and GTI to setup a session to investigate</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31-May-18 - Engaging GTI to assist with investigation.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r h="263290">
                <a:tc>
                  <a:txBody>
                    <a:bodyPr/>
                    <a:lstStyle/>
                    <a:p>
                      <a:pPr algn="l" fontAlgn="t"/>
                      <a:r>
                        <a:rPr lang="en-US" sz="800" b="0" i="0" u="none" strike="noStrike">
                          <a:effectLst/>
                          <a:latin typeface="Arial" panose="020B0604020202020204" pitchFamily="34" charset="0"/>
                        </a:rPr>
                        <a:t>NGOPC-I-18038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Nutanix VMs Builds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The Nutanix auotmated build process is not yet complete, delaying the time to market of the Nutanix VMs to the teams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Chris Gilbert</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15-May-18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15-May: Escalated to GTI for resolution, Resource constraints and time zones differences impact ability to resolve.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r h="614343">
                <a:tc>
                  <a:txBody>
                    <a:bodyPr/>
                    <a:lstStyle/>
                    <a:p>
                      <a:pPr algn="l" fontAlgn="t"/>
                      <a:r>
                        <a:rPr lang="en-US" sz="800" b="0" i="0" u="none" strike="noStrike">
                          <a:effectLst/>
                          <a:latin typeface="Arial" panose="020B0604020202020204" pitchFamily="34" charset="0"/>
                        </a:rPr>
                        <a:t>NGOPC-I-18039</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Nutanix VMs not accessible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Some Nutanix VMs are not accessible, unable to ping or rdp, and accessing VM via the console cannot undertake a guest reboot or powerdown, solution is to power off the VM impacting P&amp;CB and WM</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Rob Hough</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23-May-18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dirty="0">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6/4/18 - Machines were </a:t>
                      </a:r>
                      <a:r>
                        <a:rPr lang="en-US" sz="800" b="0" i="0" u="none" strike="noStrike" dirty="0" err="1">
                          <a:effectLst/>
                          <a:latin typeface="Arial" panose="020B0604020202020204" pitchFamily="34" charset="0"/>
                        </a:rPr>
                        <a:t>robooted</a:t>
                      </a:r>
                      <a:r>
                        <a:rPr lang="en-US" sz="800" b="0" i="0" u="none" strike="noStrike" dirty="0">
                          <a:effectLst/>
                          <a:latin typeface="Arial" panose="020B0604020202020204" pitchFamily="34" charset="0"/>
                        </a:rPr>
                        <a:t> for interim solution will have GTI investigate for final solution.</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6/1/18 - Team has opened Incidents -</a:t>
                      </a:r>
                      <a:r>
                        <a:rPr lang="en-US" sz="800" b="1" i="0" u="none" strike="noStrike" dirty="0">
                          <a:effectLst/>
                          <a:latin typeface="Arial" panose="020B0604020202020204" pitchFamily="34" charset="0"/>
                        </a:rPr>
                        <a:t> # </a:t>
                      </a:r>
                      <a:r>
                        <a:rPr lang="en-US" sz="800" b="1" i="0" u="none" strike="noStrike" dirty="0">
                          <a:solidFill>
                            <a:srgbClr val="0070C0"/>
                          </a:solidFill>
                          <a:effectLst/>
                          <a:latin typeface="Arial" panose="020B0604020202020204" pitchFamily="34" charset="0"/>
                        </a:rPr>
                        <a:t>IM02720764</a:t>
                      </a:r>
                      <a:r>
                        <a:rPr lang="en-US" sz="800" b="0" i="0" u="none" strike="noStrike" dirty="0">
                          <a:effectLst/>
                          <a:latin typeface="Arial" panose="020B0604020202020204" pitchFamily="34" charset="0"/>
                        </a:rPr>
                        <a:t> to have machines rebooted.   Impacts the following VMs</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5C57943M P&amp;CB, 6C57943N P&amp;CB, 7C57943P P&amp;CB, 8C57943Q P&amp;CB, 9C57943R P&amp;CB, BC57943S P&amp;CB</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IM ticket May 23: </a:t>
                      </a:r>
                      <a:r>
                        <a:rPr lang="en-US" sz="800" b="1" i="0" u="none" strike="noStrike" dirty="0">
                          <a:solidFill>
                            <a:srgbClr val="0070C0"/>
                          </a:solidFill>
                          <a:effectLst/>
                          <a:latin typeface="Arial" panose="020B0604020202020204" pitchFamily="34" charset="0"/>
                        </a:rPr>
                        <a:t>#IM02714085</a:t>
                      </a:r>
                      <a:r>
                        <a:rPr lang="en-US" sz="800" b="0" i="0" u="none" strike="noStrike" dirty="0">
                          <a:effectLst/>
                          <a:latin typeface="Arial" panose="020B0604020202020204" pitchFamily="34" charset="0"/>
                        </a:rPr>
                        <a:t>: for VMs 7C57943P  and 8C57943Q. </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00080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Open Issues</a:t>
            </a:r>
            <a:endParaRPr lang="en-US" sz="2000" dirty="0">
              <a:solidFill>
                <a:srgbClr val="002888"/>
              </a:solidFill>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50755537"/>
              </p:ext>
            </p:extLst>
          </p:nvPr>
        </p:nvGraphicFramePr>
        <p:xfrm>
          <a:off x="228600" y="838200"/>
          <a:ext cx="8458200" cy="2594901"/>
        </p:xfrm>
        <a:graphic>
          <a:graphicData uri="http://schemas.openxmlformats.org/drawingml/2006/table">
            <a:tbl>
              <a:tblPr/>
              <a:tblGrid>
                <a:gridCol w="761366"/>
                <a:gridCol w="812550"/>
                <a:gridCol w="2007484"/>
                <a:gridCol w="762000"/>
                <a:gridCol w="609600"/>
                <a:gridCol w="457200"/>
                <a:gridCol w="3048000"/>
              </a:tblGrid>
              <a:tr h="278421">
                <a:tc>
                  <a:txBody>
                    <a:bodyPr/>
                    <a:lstStyle/>
                    <a:p>
                      <a:pPr algn="l" fontAlgn="t"/>
                      <a:r>
                        <a:rPr lang="en-US" sz="600" b="1" i="0" u="none" strike="noStrike" dirty="0">
                          <a:solidFill>
                            <a:srgbClr val="FFFFFF"/>
                          </a:solidFill>
                          <a:effectLst/>
                          <a:latin typeface="Arial" panose="020B0604020202020204" pitchFamily="34" charset="0"/>
                        </a:rPr>
                        <a:t>Issue #</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l" fontAlgn="t"/>
                      <a:r>
                        <a:rPr lang="en-US" sz="600" b="1" i="0" u="none" strike="noStrike">
                          <a:solidFill>
                            <a:srgbClr val="FFFFFF"/>
                          </a:solidFill>
                          <a:effectLst/>
                          <a:latin typeface="Arial" panose="020B0604020202020204" pitchFamily="34" charset="0"/>
                        </a:rPr>
                        <a:t>Issue Title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Issue Description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Owner</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Date Opened</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Status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c>
                  <a:txBody>
                    <a:bodyPr/>
                    <a:lstStyle/>
                    <a:p>
                      <a:pPr algn="ctr" fontAlgn="t"/>
                      <a:r>
                        <a:rPr lang="en-US" sz="600" b="1" i="0" u="none" strike="noStrike">
                          <a:solidFill>
                            <a:srgbClr val="FFFFFF"/>
                          </a:solidFill>
                          <a:effectLst/>
                          <a:latin typeface="Arial" panose="020B0604020202020204" pitchFamily="34" charset="0"/>
                        </a:rPr>
                        <a:t>Current Action Steps / Resolutions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rgbClr val="1F497D"/>
                    </a:solidFill>
                  </a:tcPr>
                </a:tc>
              </a:tr>
              <a:tr h="614343">
                <a:tc>
                  <a:txBody>
                    <a:bodyPr/>
                    <a:lstStyle/>
                    <a:p>
                      <a:pPr algn="l" fontAlgn="t"/>
                      <a:r>
                        <a:rPr lang="en-US" sz="800" b="0" i="0" u="none" strike="noStrike" dirty="0">
                          <a:effectLst/>
                          <a:latin typeface="Arial" panose="020B0604020202020204" pitchFamily="34" charset="0"/>
                        </a:rPr>
                        <a:t>NGOPC-I-18039</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Nutanix VMs not accessible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Some Nutanix VMs are not accessible, unable to ping or rdp, and accessing VM via the console cannot undertake a guest reboot or powerdown, solution is to power off the VM impacting P&amp;CB and WM</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Rob Hough</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23-May-18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6/4/18 - Machines were </a:t>
                      </a:r>
                      <a:r>
                        <a:rPr lang="en-US" sz="800" b="0" i="0" u="none" strike="noStrike" dirty="0" err="1">
                          <a:effectLst/>
                          <a:latin typeface="Arial" panose="020B0604020202020204" pitchFamily="34" charset="0"/>
                        </a:rPr>
                        <a:t>robooted</a:t>
                      </a:r>
                      <a:r>
                        <a:rPr lang="en-US" sz="800" b="0" i="0" u="none" strike="noStrike" dirty="0">
                          <a:effectLst/>
                          <a:latin typeface="Arial" panose="020B0604020202020204" pitchFamily="34" charset="0"/>
                        </a:rPr>
                        <a:t> for interim solution will have GTI investigate for final solution.</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6/1/18 - Team has opened Incidents -</a:t>
                      </a:r>
                      <a:r>
                        <a:rPr lang="en-US" sz="800" b="1" i="0" u="none" strike="noStrike" dirty="0">
                          <a:effectLst/>
                          <a:latin typeface="Arial" panose="020B0604020202020204" pitchFamily="34" charset="0"/>
                        </a:rPr>
                        <a:t> # </a:t>
                      </a:r>
                      <a:r>
                        <a:rPr lang="en-US" sz="800" b="1" i="0" u="none" strike="noStrike" dirty="0">
                          <a:solidFill>
                            <a:srgbClr val="0070C0"/>
                          </a:solidFill>
                          <a:effectLst/>
                          <a:latin typeface="Arial" panose="020B0604020202020204" pitchFamily="34" charset="0"/>
                        </a:rPr>
                        <a:t>IM02720764</a:t>
                      </a:r>
                      <a:r>
                        <a:rPr lang="en-US" sz="800" b="0" i="0" u="none" strike="noStrike" dirty="0">
                          <a:effectLst/>
                          <a:latin typeface="Arial" panose="020B0604020202020204" pitchFamily="34" charset="0"/>
                        </a:rPr>
                        <a:t> to have machines rebooted.   Impacts the following VMs</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5C57943M P&amp;CB, 6C57943N P&amp;CB, 7C57943P P&amp;CB, 8C57943Q P&amp;CB, 9C57943R P&amp;CB, BC57943S P&amp;CB</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IM ticket May 23: </a:t>
                      </a:r>
                      <a:r>
                        <a:rPr lang="en-US" sz="800" b="1" i="0" u="none" strike="noStrike" dirty="0">
                          <a:solidFill>
                            <a:srgbClr val="0070C0"/>
                          </a:solidFill>
                          <a:effectLst/>
                          <a:latin typeface="Arial" panose="020B0604020202020204" pitchFamily="34" charset="0"/>
                        </a:rPr>
                        <a:t>#IM02714085</a:t>
                      </a:r>
                      <a:r>
                        <a:rPr lang="en-US" sz="800" b="0" i="0" u="none" strike="noStrike" dirty="0">
                          <a:effectLst/>
                          <a:latin typeface="Arial" panose="020B0604020202020204" pitchFamily="34" charset="0"/>
                        </a:rPr>
                        <a:t>: for VMs 7C57943P  and 8C57943Q. </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r h="438816">
                <a:tc>
                  <a:txBody>
                    <a:bodyPr/>
                    <a:lstStyle/>
                    <a:p>
                      <a:pPr algn="l" fontAlgn="t"/>
                      <a:r>
                        <a:rPr lang="en-US" sz="800" b="0" i="0" u="none" strike="noStrike">
                          <a:effectLst/>
                          <a:latin typeface="Arial" panose="020B0604020202020204" pitchFamily="34" charset="0"/>
                        </a:rPr>
                        <a:t>NGOPC-I-18040</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Font Smooth Setting Disabled</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CM DM communicated they are unable to disable Font Smoothing thus impacting their ability to run the Process Automation on a Production VDI as the automation uses Surface Automation.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Rob Hough</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4-Jun-18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1" i="0" u="none" strike="noStrike" dirty="0">
                          <a:effectLst/>
                          <a:latin typeface="Arial" panose="020B0604020202020204" pitchFamily="34" charset="0"/>
                        </a:rPr>
                        <a:t>05-Jun-18</a:t>
                      </a:r>
                      <a:r>
                        <a:rPr lang="en-US" sz="800" b="0" i="0" u="none" strike="noStrike" dirty="0">
                          <a:effectLst/>
                          <a:latin typeface="Arial" panose="020B0604020202020204" pitchFamily="34" charset="0"/>
                        </a:rPr>
                        <a:t>: Deepak confirmed workaround was successful on their machine; will test VDI</a:t>
                      </a:r>
                      <a:br>
                        <a:rPr lang="en-US" sz="800" b="0" i="0" u="none" strike="noStrike" dirty="0">
                          <a:effectLst/>
                          <a:latin typeface="Arial" panose="020B0604020202020204" pitchFamily="34" charset="0"/>
                        </a:rPr>
                      </a:br>
                      <a:r>
                        <a:rPr lang="en-US" sz="800" b="1" i="0" u="none" strike="noStrike" dirty="0">
                          <a:effectLst/>
                          <a:latin typeface="Arial" panose="020B0604020202020204" pitchFamily="34" charset="0"/>
                        </a:rPr>
                        <a:t>04-Jun-18</a:t>
                      </a:r>
                      <a:r>
                        <a:rPr lang="en-US" sz="800" b="0" i="0" u="none" strike="noStrike" dirty="0">
                          <a:effectLst/>
                          <a:latin typeface="Arial" panose="020B0604020202020204" pitchFamily="34" charset="0"/>
                        </a:rPr>
                        <a:t>: Rob provided instructions to manually update the registry to Deepak; Margaret provided to Bill Sandison.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r h="438816">
                <a:tc>
                  <a:txBody>
                    <a:bodyPr/>
                    <a:lstStyle/>
                    <a:p>
                      <a:pPr algn="l" fontAlgn="t"/>
                      <a:r>
                        <a:rPr lang="en-US" sz="800" b="0" i="0" u="none" strike="noStrike" dirty="0">
                          <a:effectLst/>
                          <a:latin typeface="Arial" panose="020B0604020202020204" pitchFamily="34" charset="0"/>
                        </a:rPr>
                        <a:t>NGOPC-I-18041</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Add VDI/VM to Group Request Not Available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John Kim reported that the "Add Non-Personal ID to Group" request in myMarketPlace is missing. Therefore, all NGO labs are not able to turn off the Logon Messages for new machines.</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a:effectLst/>
                          <a:latin typeface="Arial" panose="020B0604020202020204" pitchFamily="34" charset="0"/>
                        </a:rPr>
                        <a:t>Margaret Lee</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5-Jun-18</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ctr" fontAlgn="t"/>
                      <a:r>
                        <a:rPr lang="en-US" sz="800" b="0" i="0" u="none" strike="noStrike">
                          <a:effectLst/>
                          <a:latin typeface="Arial" panose="020B0604020202020204" pitchFamily="34" charset="0"/>
                        </a:rPr>
                        <a:t>Open</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c>
                  <a:txBody>
                    <a:bodyPr/>
                    <a:lstStyle/>
                    <a:p>
                      <a:pPr algn="l" fontAlgn="t"/>
                      <a:r>
                        <a:rPr lang="en-US" sz="800" b="0" i="0" u="none" strike="noStrike" dirty="0">
                          <a:effectLst/>
                          <a:latin typeface="Arial" panose="020B0604020202020204" pitchFamily="34" charset="0"/>
                        </a:rPr>
                        <a:t>06-Jun-18: Rob provided workaround - open SM9 ticket and assign to </a:t>
                      </a:r>
                      <a:r>
                        <a:rPr lang="en-US" sz="800" b="0" i="0" u="none" strike="noStrike" dirty="0" err="1">
                          <a:effectLst/>
                          <a:latin typeface="Arial" panose="020B0604020202020204" pitchFamily="34" charset="0"/>
                        </a:rPr>
                        <a:t>ESAM_Technical</a:t>
                      </a:r>
                      <a:r>
                        <a:rPr lang="en-US" sz="800" b="0" i="0" u="none" strike="noStrike" dirty="0">
                          <a:effectLst/>
                          <a:latin typeface="Arial" panose="020B0604020202020204" pitchFamily="34" charset="0"/>
                        </a:rPr>
                        <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06-Jun-18: Margaret </a:t>
                      </a:r>
                      <a:r>
                        <a:rPr lang="en-US" sz="800" b="0" i="0" u="none" strike="noStrike" dirty="0" err="1">
                          <a:effectLst/>
                          <a:latin typeface="Arial" panose="020B0604020202020204" pitchFamily="34" charset="0"/>
                        </a:rPr>
                        <a:t>tesed</a:t>
                      </a:r>
                      <a:r>
                        <a:rPr lang="en-US" sz="800" b="0" i="0" u="none" strike="noStrike" dirty="0">
                          <a:effectLst/>
                          <a:latin typeface="Arial" panose="020B0604020202020204" pitchFamily="34" charset="0"/>
                        </a:rPr>
                        <a:t> alternate path and it failed; opened another ticket with GTI</a:t>
                      </a:r>
                      <a:br>
                        <a:rPr lang="en-US" sz="800" b="0" i="0" u="none" strike="noStrike" dirty="0">
                          <a:effectLst/>
                          <a:latin typeface="Arial" panose="020B0604020202020204" pitchFamily="34" charset="0"/>
                        </a:rPr>
                      </a:br>
                      <a:r>
                        <a:rPr lang="en-US" sz="800" b="0" i="0" u="none" strike="noStrike" dirty="0">
                          <a:effectLst/>
                          <a:latin typeface="Arial" panose="020B0604020202020204" pitchFamily="34" charset="0"/>
                        </a:rPr>
                        <a:t>05-Jun-18: Margaret opened ticket with GTI; GTI provided an alternate to get to the form</a:t>
                      </a: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9503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Closed Issues</a:t>
            </a:r>
            <a:endParaRPr lang="en-US" sz="2000" dirty="0">
              <a:solidFill>
                <a:srgbClr val="002888"/>
              </a:solidFill>
              <a:cs typeface="Arial" pitchFamily="34" charset="0"/>
            </a:endParaRPr>
          </a:p>
        </p:txBody>
      </p:sp>
      <p:pic>
        <p:nvPicPr>
          <p:cNvPr id="3" name="Picture 2"/>
          <p:cNvPicPr>
            <a:picLocks noChangeAspect="1"/>
          </p:cNvPicPr>
          <p:nvPr/>
        </p:nvPicPr>
        <p:blipFill>
          <a:blip r:embed="rId3"/>
          <a:stretch>
            <a:fillRect/>
          </a:stretch>
        </p:blipFill>
        <p:spPr>
          <a:xfrm>
            <a:off x="76200" y="801253"/>
            <a:ext cx="8991600" cy="5675747"/>
          </a:xfrm>
          <a:prstGeom prst="rect">
            <a:avLst/>
          </a:prstGeom>
          <a:ln>
            <a:solidFill>
              <a:schemeClr val="tx1"/>
            </a:solidFill>
          </a:ln>
        </p:spPr>
      </p:pic>
    </p:spTree>
    <p:extLst>
      <p:ext uri="{BB962C8B-B14F-4D97-AF65-F5344CB8AC3E}">
        <p14:creationId xmlns:p14="http://schemas.microsoft.com/office/powerpoint/2010/main" val="91003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Closed Issues</a:t>
            </a:r>
            <a:endParaRPr lang="en-US" sz="2000" dirty="0">
              <a:solidFill>
                <a:srgbClr val="002888"/>
              </a:solidFill>
              <a:cs typeface="Arial" pitchFamily="34" charset="0"/>
            </a:endParaRPr>
          </a:p>
        </p:txBody>
      </p:sp>
      <p:pic>
        <p:nvPicPr>
          <p:cNvPr id="2" name="Picture 1"/>
          <p:cNvPicPr>
            <a:picLocks noChangeAspect="1"/>
          </p:cNvPicPr>
          <p:nvPr/>
        </p:nvPicPr>
        <p:blipFill>
          <a:blip r:embed="rId3"/>
          <a:stretch>
            <a:fillRect/>
          </a:stretch>
        </p:blipFill>
        <p:spPr>
          <a:xfrm>
            <a:off x="152400" y="858556"/>
            <a:ext cx="8915400" cy="5161244"/>
          </a:xfrm>
          <a:prstGeom prst="rect">
            <a:avLst/>
          </a:prstGeom>
          <a:ln>
            <a:solidFill>
              <a:schemeClr val="tx1"/>
            </a:solidFill>
          </a:ln>
        </p:spPr>
      </p:pic>
    </p:spTree>
    <p:extLst>
      <p:ext uri="{BB962C8B-B14F-4D97-AF65-F5344CB8AC3E}">
        <p14:creationId xmlns:p14="http://schemas.microsoft.com/office/powerpoint/2010/main" val="3045713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1015663"/>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Closed </a:t>
            </a:r>
            <a:r>
              <a:rPr lang="en-US" sz="2000" dirty="0">
                <a:solidFill>
                  <a:srgbClr val="002888"/>
                </a:solidFill>
                <a:cs typeface="Arial" pitchFamily="34" charset="0"/>
              </a:rPr>
              <a:t>Issues (cont’d)</a:t>
            </a:r>
          </a:p>
          <a:p>
            <a:pPr fontAlgn="base">
              <a:spcBef>
                <a:spcPct val="0"/>
              </a:spcBef>
              <a:spcAft>
                <a:spcPct val="0"/>
              </a:spcAft>
            </a:pPr>
            <a:endParaRPr lang="en-US" sz="2000" dirty="0">
              <a:solidFill>
                <a:srgbClr val="002888"/>
              </a:solidFill>
              <a:cs typeface="Arial" pitchFamily="34" charset="0"/>
            </a:endParaRPr>
          </a:p>
        </p:txBody>
      </p:sp>
      <p:pic>
        <p:nvPicPr>
          <p:cNvPr id="5" name="Picture 4"/>
          <p:cNvPicPr>
            <a:picLocks noChangeAspect="1"/>
          </p:cNvPicPr>
          <p:nvPr/>
        </p:nvPicPr>
        <p:blipFill>
          <a:blip r:embed="rId3"/>
          <a:stretch>
            <a:fillRect/>
          </a:stretch>
        </p:blipFill>
        <p:spPr>
          <a:xfrm>
            <a:off x="76200" y="839402"/>
            <a:ext cx="8915400" cy="5645248"/>
          </a:xfrm>
          <a:prstGeom prst="rect">
            <a:avLst/>
          </a:prstGeom>
          <a:ln>
            <a:solidFill>
              <a:schemeClr val="tx1"/>
            </a:solidFill>
          </a:ln>
        </p:spPr>
      </p:pic>
    </p:spTree>
    <p:extLst>
      <p:ext uri="{BB962C8B-B14F-4D97-AF65-F5344CB8AC3E}">
        <p14:creationId xmlns:p14="http://schemas.microsoft.com/office/powerpoint/2010/main" val="2453082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41091"/>
            <a:ext cx="7337425" cy="479425"/>
          </a:xfrm>
        </p:spPr>
        <p:txBody>
          <a:bodyPr>
            <a:normAutofit fontScale="90000"/>
          </a:bodyPr>
          <a:lstStyle/>
          <a:p>
            <a:r>
              <a:rPr lang="en-US" dirty="0"/>
              <a:t>Next Generation Optimization (NGO) – Technology Practice Center </a:t>
            </a:r>
            <a:r>
              <a:rPr lang="en-US" dirty="0" smtClean="0"/>
              <a:t>What are Group Policy Objects (GPO)?</a:t>
            </a:r>
            <a:endParaRPr lang="en-US" dirty="0"/>
          </a:p>
        </p:txBody>
      </p:sp>
      <p:sp>
        <p:nvSpPr>
          <p:cNvPr id="14" name="Rounded Rectangle 13"/>
          <p:cNvSpPr/>
          <p:nvPr/>
        </p:nvSpPr>
        <p:spPr>
          <a:xfrm>
            <a:off x="3148497" y="2396645"/>
            <a:ext cx="5538543" cy="762000"/>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Calibri"/>
                <a:ea typeface="+mn-ea"/>
                <a:cs typeface="+mn-cs"/>
              </a:rPr>
              <a:t>Accountability: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Directory &amp; Provisioning Services (Liane Barber)</a:t>
            </a:r>
          </a:p>
        </p:txBody>
      </p:sp>
      <p:sp>
        <p:nvSpPr>
          <p:cNvPr id="15" name="Rounded Rectangle 14"/>
          <p:cNvSpPr/>
          <p:nvPr/>
        </p:nvSpPr>
        <p:spPr>
          <a:xfrm>
            <a:off x="3166081" y="4103910"/>
            <a:ext cx="5538543" cy="16002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Calibri"/>
                <a:ea typeface="+mn-ea"/>
                <a:cs typeface="+mn-cs"/>
              </a:rPr>
              <a:t>Accountability</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Application Owner(s)</a:t>
            </a:r>
          </a:p>
        </p:txBody>
      </p:sp>
      <p:sp>
        <p:nvSpPr>
          <p:cNvPr id="16" name="Rounded Rectangle 15"/>
          <p:cNvSpPr/>
          <p:nvPr/>
        </p:nvSpPr>
        <p:spPr>
          <a:xfrm>
            <a:off x="3166081" y="3246571"/>
            <a:ext cx="5538543" cy="78251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Calibri"/>
                <a:ea typeface="+mn-ea"/>
                <a:cs typeface="+mn-cs"/>
              </a:rPr>
              <a:t>Shared Accountability</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End User Services PC &amp; Peripherals (Tammi Reaburn) &amp;</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 Core Application Owners</a:t>
            </a:r>
          </a:p>
        </p:txBody>
      </p:sp>
      <p:graphicFrame>
        <p:nvGraphicFramePr>
          <p:cNvPr id="17" name="Diagram 16"/>
          <p:cNvGraphicFramePr/>
          <p:nvPr>
            <p:extLst>
              <p:ext uri="{D42A27DB-BD31-4B8C-83A1-F6EECF244321}">
                <p14:modId xmlns:p14="http://schemas.microsoft.com/office/powerpoint/2010/main" val="2497699933"/>
              </p:ext>
            </p:extLst>
          </p:nvPr>
        </p:nvGraphicFramePr>
        <p:xfrm>
          <a:off x="3148497" y="1524000"/>
          <a:ext cx="1981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p:cNvSpPr txBox="1"/>
          <p:nvPr/>
        </p:nvSpPr>
        <p:spPr>
          <a:xfrm>
            <a:off x="453060" y="1823922"/>
            <a:ext cx="2262051" cy="861774"/>
          </a:xfrm>
          <a:prstGeom prst="rect">
            <a:avLst/>
          </a:prstGeom>
          <a:solidFill>
            <a:srgbClr val="C0504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C0504D"/>
                </a:solidFill>
                <a:effectLst/>
                <a:uLnTx/>
                <a:uFillTx/>
                <a:latin typeface="Calibri"/>
              </a:rPr>
              <a:t>Active Directory is logically structured by domain and then user or workstation objects. These groupings within a domain are often referred to as “Organizational Units” or “OU’s”</a:t>
            </a:r>
          </a:p>
        </p:txBody>
      </p:sp>
      <p:graphicFrame>
        <p:nvGraphicFramePr>
          <p:cNvPr id="19" name="Diagram 18"/>
          <p:cNvGraphicFramePr/>
          <p:nvPr>
            <p:extLst>
              <p:ext uri="{D42A27DB-BD31-4B8C-83A1-F6EECF244321}">
                <p14:modId xmlns:p14="http://schemas.microsoft.com/office/powerpoint/2010/main" val="1838332810"/>
              </p:ext>
            </p:extLst>
          </p:nvPr>
        </p:nvGraphicFramePr>
        <p:xfrm>
          <a:off x="414987" y="2992322"/>
          <a:ext cx="2262051" cy="14145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0" name="Left Brace 19"/>
          <p:cNvSpPr/>
          <p:nvPr/>
        </p:nvSpPr>
        <p:spPr>
          <a:xfrm>
            <a:off x="2913424" y="1524000"/>
            <a:ext cx="252657" cy="4191000"/>
          </a:xfrm>
          <a:prstGeom prst="leftBrace">
            <a:avLst/>
          </a:prstGeom>
          <a:noFill/>
          <a:ln w="9525"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21" name="TextBox 20"/>
          <p:cNvSpPr txBox="1"/>
          <p:nvPr/>
        </p:nvSpPr>
        <p:spPr>
          <a:xfrm>
            <a:off x="4672497" y="1524000"/>
            <a:ext cx="4191000" cy="707886"/>
          </a:xfrm>
          <a:prstGeom prst="rect">
            <a:avLst/>
          </a:prstGeom>
          <a:solidFill>
            <a:srgbClr val="4BACC6">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4BACC6"/>
                </a:solidFill>
                <a:effectLst/>
                <a:uLnTx/>
                <a:uFillTx/>
                <a:latin typeface="Calibri"/>
              </a:rPr>
              <a:t>Within each OU different types of policies are applied. These policies are grouped into four conceptual categories to illustrate the scope of work and where accountability lies for the integrity, implementation and management of the policies. </a:t>
            </a:r>
          </a:p>
        </p:txBody>
      </p:sp>
      <p:sp>
        <p:nvSpPr>
          <p:cNvPr id="22" name="TextBox 21"/>
          <p:cNvSpPr txBox="1"/>
          <p:nvPr/>
        </p:nvSpPr>
        <p:spPr>
          <a:xfrm>
            <a:off x="429229" y="4713510"/>
            <a:ext cx="2262051" cy="707886"/>
          </a:xfrm>
          <a:prstGeom prst="rect">
            <a:avLst/>
          </a:prstGeom>
          <a:solidFill>
            <a:srgbClr val="C0504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smtClean="0">
                <a:solidFill>
                  <a:srgbClr val="C0504D"/>
                </a:solidFill>
                <a:latin typeface="Calibri"/>
              </a:rPr>
              <a:t>“Group Policy Objects” (GPO) is a collection of settings that define what a system will look like and how it will behave for a group of objects.</a:t>
            </a:r>
            <a:endParaRPr kumimoji="0" lang="en-US" sz="1000" b="0" i="0" u="none" strike="noStrike" kern="0" cap="none" spc="0" normalizeH="0" baseline="0" noProof="0" dirty="0" smtClean="0">
              <a:ln>
                <a:noFill/>
              </a:ln>
              <a:solidFill>
                <a:srgbClr val="C0504D"/>
              </a:solidFill>
              <a:effectLst/>
              <a:uLnTx/>
              <a:uFillTx/>
              <a:latin typeface="Calibri"/>
            </a:endParaRPr>
          </a:p>
        </p:txBody>
      </p:sp>
      <p:sp>
        <p:nvSpPr>
          <p:cNvPr id="23" name="Rectangle 22"/>
          <p:cNvSpPr/>
          <p:nvPr/>
        </p:nvSpPr>
        <p:spPr>
          <a:xfrm rot="5400000">
            <a:off x="8182031" y="3029399"/>
            <a:ext cx="1368130" cy="276999"/>
          </a:xfrm>
          <a:prstGeom prst="rect">
            <a:avLst/>
          </a:prstGeom>
          <a:noFill/>
        </p:spPr>
        <p:txBody>
          <a:bodyPr wrap="none" lIns="91440" tIns="45720" rIns="91440" bIns="45720">
            <a:spAutoFit/>
          </a:bodyPr>
          <a:lstStyle/>
          <a:p>
            <a:pPr algn="ctr"/>
            <a:r>
              <a:rPr lang="en-US" sz="1200" i="1" dirty="0" smtClean="0">
                <a:solidFill>
                  <a:srgbClr val="C00000"/>
                </a:solidFill>
              </a:rPr>
              <a:t>Monolithic GPO’s</a:t>
            </a:r>
            <a:endParaRPr lang="en-US" sz="1200" i="1" dirty="0">
              <a:solidFill>
                <a:srgbClr val="C00000"/>
              </a:solidFill>
            </a:endParaRPr>
          </a:p>
        </p:txBody>
      </p:sp>
      <p:sp>
        <p:nvSpPr>
          <p:cNvPr id="24" name="Rectangle 23"/>
          <p:cNvSpPr/>
          <p:nvPr/>
        </p:nvSpPr>
        <p:spPr>
          <a:xfrm rot="5400000">
            <a:off x="8183664" y="4756618"/>
            <a:ext cx="1385764" cy="276999"/>
          </a:xfrm>
          <a:prstGeom prst="rect">
            <a:avLst/>
          </a:prstGeom>
          <a:noFill/>
        </p:spPr>
        <p:txBody>
          <a:bodyPr wrap="none" lIns="91440" tIns="45720" rIns="91440" bIns="45720">
            <a:spAutoFit/>
          </a:bodyPr>
          <a:lstStyle/>
          <a:p>
            <a:pPr algn="ctr"/>
            <a:r>
              <a:rPr lang="en-US" sz="1200" i="1" dirty="0" smtClean="0">
                <a:solidFill>
                  <a:srgbClr val="C00000"/>
                </a:solidFill>
              </a:rPr>
              <a:t>Functional GPO’s</a:t>
            </a:r>
            <a:endParaRPr lang="en-US" sz="1200" i="1" dirty="0">
              <a:solidFill>
                <a:srgbClr val="C00000"/>
              </a:solidFill>
            </a:endParaRPr>
          </a:p>
        </p:txBody>
      </p:sp>
    </p:spTree>
    <p:extLst>
      <p:ext uri="{BB962C8B-B14F-4D97-AF65-F5344CB8AC3E}">
        <p14:creationId xmlns:p14="http://schemas.microsoft.com/office/powerpoint/2010/main" val="3718657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Closed Issues </a:t>
            </a:r>
            <a:r>
              <a:rPr lang="en-US" sz="1600" dirty="0" smtClean="0">
                <a:solidFill>
                  <a:srgbClr val="002888"/>
                </a:solidFill>
                <a:cs typeface="Arial" pitchFamily="34" charset="0"/>
              </a:rPr>
              <a:t>(cont’d)</a:t>
            </a:r>
            <a:endParaRPr lang="en-US" sz="1600" dirty="0">
              <a:solidFill>
                <a:srgbClr val="002888"/>
              </a:solidFill>
              <a:cs typeface="Arial" pitchFamily="34" charset="0"/>
            </a:endParaRPr>
          </a:p>
        </p:txBody>
      </p:sp>
      <p:pic>
        <p:nvPicPr>
          <p:cNvPr id="2" name="Picture 1"/>
          <p:cNvPicPr>
            <a:picLocks noChangeAspect="1"/>
          </p:cNvPicPr>
          <p:nvPr/>
        </p:nvPicPr>
        <p:blipFill>
          <a:blip r:embed="rId3"/>
          <a:stretch>
            <a:fillRect/>
          </a:stretch>
        </p:blipFill>
        <p:spPr>
          <a:xfrm>
            <a:off x="152400" y="838200"/>
            <a:ext cx="8763000" cy="5625504"/>
          </a:xfrm>
          <a:prstGeom prst="rect">
            <a:avLst/>
          </a:prstGeom>
          <a:ln>
            <a:solidFill>
              <a:schemeClr val="tx1"/>
            </a:solidFill>
          </a:ln>
        </p:spPr>
      </p:pic>
    </p:spTree>
    <p:extLst>
      <p:ext uri="{BB962C8B-B14F-4D97-AF65-F5344CB8AC3E}">
        <p14:creationId xmlns:p14="http://schemas.microsoft.com/office/powerpoint/2010/main" val="18800965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smtClean="0">
                <a:solidFill>
                  <a:srgbClr val="002888"/>
                </a:solidFill>
                <a:cs typeface="Arial" pitchFamily="34" charset="0"/>
              </a:rPr>
              <a:t>n) FY 2018 Closed Issues </a:t>
            </a:r>
            <a:r>
              <a:rPr lang="en-US" sz="1600" dirty="0" smtClean="0">
                <a:solidFill>
                  <a:srgbClr val="002888"/>
                </a:solidFill>
                <a:cs typeface="Arial" pitchFamily="34" charset="0"/>
              </a:rPr>
              <a:t>(cont’d)</a:t>
            </a:r>
            <a:endParaRPr lang="en-US" sz="1600" dirty="0">
              <a:solidFill>
                <a:srgbClr val="002888"/>
              </a:solidFill>
              <a:cs typeface="Arial" pitchFamily="34" charset="0"/>
            </a:endParaRPr>
          </a:p>
        </p:txBody>
      </p:sp>
      <p:pic>
        <p:nvPicPr>
          <p:cNvPr id="5" name="Picture 4"/>
          <p:cNvPicPr>
            <a:picLocks noChangeAspect="1"/>
          </p:cNvPicPr>
          <p:nvPr/>
        </p:nvPicPr>
        <p:blipFill>
          <a:blip r:embed="rId3"/>
          <a:stretch>
            <a:fillRect/>
          </a:stretch>
        </p:blipFill>
        <p:spPr>
          <a:xfrm>
            <a:off x="76200" y="838200"/>
            <a:ext cx="8991600" cy="2964346"/>
          </a:xfrm>
          <a:prstGeom prst="rect">
            <a:avLst/>
          </a:prstGeom>
          <a:ln>
            <a:solidFill>
              <a:schemeClr val="tx1"/>
            </a:solidFill>
          </a:ln>
        </p:spPr>
      </p:pic>
    </p:spTree>
    <p:extLst>
      <p:ext uri="{BB962C8B-B14F-4D97-AF65-F5344CB8AC3E}">
        <p14:creationId xmlns:p14="http://schemas.microsoft.com/office/powerpoint/2010/main" val="27133317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a:t>
            </a:r>
            <a:r>
              <a:rPr lang="en-US" sz="2000" dirty="0" smtClean="0">
                <a:solidFill>
                  <a:srgbClr val="002888"/>
                </a:solidFill>
                <a:cs typeface="Arial" pitchFamily="34" charset="0"/>
              </a:rPr>
              <a:t>FY 2017 Top </a:t>
            </a:r>
            <a:r>
              <a:rPr lang="en-US" sz="2000" dirty="0">
                <a:solidFill>
                  <a:srgbClr val="002888"/>
                </a:solidFill>
                <a:cs typeface="Arial" pitchFamily="34" charset="0"/>
              </a:rPr>
              <a:t>Closed Issues</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38200"/>
            <a:ext cx="8992522" cy="538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38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781529"/>
            <a:ext cx="8686800" cy="60002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373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59666" cy="5614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284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60207"/>
            <a:ext cx="8839200" cy="50071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734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42" y="914400"/>
            <a:ext cx="8834458" cy="48310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4580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793990" cy="566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640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780447"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7010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58" y="914400"/>
            <a:ext cx="8903925" cy="53416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37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1985"/>
            <a:ext cx="7337425" cy="479425"/>
          </a:xfrm>
        </p:spPr>
        <p:txBody>
          <a:bodyPr>
            <a:normAutofit fontScale="90000"/>
          </a:bodyPr>
          <a:lstStyle/>
          <a:p>
            <a:r>
              <a:rPr lang="en-US" dirty="0"/>
              <a:t>Next Generation Optimization (NGO) – Technology Practice Center </a:t>
            </a:r>
            <a:r>
              <a:rPr lang="en-US" dirty="0" smtClean="0"/>
              <a:t>Why are GPO’s Important?</a:t>
            </a:r>
            <a:endParaRPr lang="en-US" dirty="0"/>
          </a:p>
        </p:txBody>
      </p:sp>
      <p:sp>
        <p:nvSpPr>
          <p:cNvPr id="7" name="TextBox 6"/>
          <p:cNvSpPr txBox="1"/>
          <p:nvPr/>
        </p:nvSpPr>
        <p:spPr>
          <a:xfrm>
            <a:off x="2225530" y="1550894"/>
            <a:ext cx="4921540" cy="4139595"/>
          </a:xfrm>
          <a:prstGeom prst="rect">
            <a:avLst/>
          </a:prstGeom>
          <a:noFill/>
        </p:spPr>
        <p:txBody>
          <a:bodyPr wrap="none" rtlCol="0">
            <a:spAutoFit/>
          </a:bodyPr>
          <a:lstStyle/>
          <a:p>
            <a:r>
              <a:rPr lang="en-US" sz="1400" b="1" dirty="0" smtClean="0"/>
              <a:t>FUNCTIONALITY</a:t>
            </a:r>
          </a:p>
          <a:p>
            <a:pPr marL="285750" indent="-285750">
              <a:spcAft>
                <a:spcPts val="600"/>
              </a:spcAft>
              <a:buFont typeface="Arial" panose="020B0604020202020204" pitchFamily="34" charset="0"/>
              <a:buChar char="•"/>
            </a:pPr>
            <a:r>
              <a:rPr lang="en-US" sz="1400" dirty="0" smtClean="0"/>
              <a:t>Look and Feel – </a:t>
            </a:r>
            <a:r>
              <a:rPr lang="en-US" sz="1200" dirty="0" smtClean="0"/>
              <a:t>Screen backgrounds, Web Browser settings</a:t>
            </a:r>
            <a:endParaRPr lang="en-US" sz="1400" dirty="0" smtClean="0"/>
          </a:p>
          <a:p>
            <a:pPr marL="285750" indent="-285750">
              <a:spcAft>
                <a:spcPts val="600"/>
              </a:spcAft>
              <a:buFont typeface="Arial" panose="020B0604020202020204" pitchFamily="34" charset="0"/>
              <a:buChar char="•"/>
            </a:pPr>
            <a:r>
              <a:rPr lang="en-US" sz="1400" dirty="0" smtClean="0"/>
              <a:t>Access to certain Resources – </a:t>
            </a:r>
            <a:r>
              <a:rPr lang="en-US" sz="1200" dirty="0" smtClean="0"/>
              <a:t>Files, Folders, Printers</a:t>
            </a:r>
            <a:endParaRPr lang="en-US" sz="1400" dirty="0" smtClean="0"/>
          </a:p>
          <a:p>
            <a:pPr marL="285750" indent="-285750">
              <a:spcAft>
                <a:spcPts val="600"/>
              </a:spcAft>
              <a:buFont typeface="Arial" panose="020B0604020202020204" pitchFamily="34" charset="0"/>
              <a:buChar char="•"/>
            </a:pPr>
            <a:r>
              <a:rPr lang="en-US" sz="1400" dirty="0" smtClean="0"/>
              <a:t>Networking Characteristics – </a:t>
            </a:r>
            <a:r>
              <a:rPr lang="en-US" sz="1200" dirty="0" err="1" smtClean="0"/>
              <a:t>WiFi</a:t>
            </a:r>
            <a:r>
              <a:rPr lang="en-US" sz="1200" dirty="0" smtClean="0"/>
              <a:t> profiles</a:t>
            </a:r>
            <a:endParaRPr lang="en-US" sz="1400" dirty="0" smtClean="0"/>
          </a:p>
          <a:p>
            <a:pPr marL="285750" indent="-285750">
              <a:spcAft>
                <a:spcPts val="600"/>
              </a:spcAft>
              <a:buFont typeface="Arial" panose="020B0604020202020204" pitchFamily="34" charset="0"/>
              <a:buChar char="•"/>
            </a:pPr>
            <a:r>
              <a:rPr lang="en-US" sz="1400" dirty="0" smtClean="0"/>
              <a:t>Currency – </a:t>
            </a:r>
            <a:r>
              <a:rPr lang="en-US" sz="1200" dirty="0" smtClean="0"/>
              <a:t>Windows Update</a:t>
            </a:r>
          </a:p>
          <a:p>
            <a:pPr marL="285750" indent="-285750">
              <a:spcAft>
                <a:spcPts val="600"/>
              </a:spcAft>
              <a:buFont typeface="Arial" panose="020B0604020202020204" pitchFamily="34" charset="0"/>
              <a:buChar char="•"/>
            </a:pPr>
            <a:r>
              <a:rPr lang="en-US" sz="1400" dirty="0" smtClean="0"/>
              <a:t>Application-specific – </a:t>
            </a:r>
            <a:r>
              <a:rPr lang="en-US" sz="1200" dirty="0" smtClean="0"/>
              <a:t>Behavioral settings</a:t>
            </a:r>
          </a:p>
          <a:p>
            <a:endParaRPr lang="en-US" sz="900" dirty="0" smtClean="0"/>
          </a:p>
          <a:p>
            <a:endParaRPr lang="en-US" sz="900" dirty="0"/>
          </a:p>
          <a:p>
            <a:r>
              <a:rPr lang="en-US" sz="1400" b="1" dirty="0" smtClean="0"/>
              <a:t>SECURITY</a:t>
            </a:r>
          </a:p>
          <a:p>
            <a:pPr marL="285750" indent="-285750">
              <a:spcAft>
                <a:spcPts val="600"/>
              </a:spcAft>
              <a:buFont typeface="Arial" panose="020B0604020202020204" pitchFamily="34" charset="0"/>
              <a:buChar char="•"/>
            </a:pPr>
            <a:r>
              <a:rPr lang="en-US" sz="1400" dirty="0" smtClean="0"/>
              <a:t>Password Complexity</a:t>
            </a:r>
          </a:p>
          <a:p>
            <a:pPr marL="285750" indent="-285750">
              <a:spcAft>
                <a:spcPts val="600"/>
              </a:spcAft>
              <a:buFont typeface="Arial" panose="020B0604020202020204" pitchFamily="34" charset="0"/>
              <a:buChar char="•"/>
            </a:pPr>
            <a:r>
              <a:rPr lang="en-US" sz="1400" dirty="0" smtClean="0"/>
              <a:t>File/Folder Permissions</a:t>
            </a:r>
          </a:p>
          <a:p>
            <a:pPr marL="285750" indent="-285750">
              <a:spcAft>
                <a:spcPts val="600"/>
              </a:spcAft>
              <a:buFont typeface="Arial" panose="020B0604020202020204" pitchFamily="34" charset="0"/>
              <a:buChar char="•"/>
            </a:pPr>
            <a:r>
              <a:rPr lang="en-US" sz="1400" dirty="0" smtClean="0"/>
              <a:t>Least Privilege Access vs. Elevated Privileges</a:t>
            </a:r>
          </a:p>
          <a:p>
            <a:pPr marL="285750" indent="-285750">
              <a:buFont typeface="Arial" panose="020B0604020202020204" pitchFamily="34" charset="0"/>
              <a:buChar char="•"/>
            </a:pPr>
            <a:endParaRPr lang="en-US" sz="900" dirty="0" smtClean="0"/>
          </a:p>
          <a:p>
            <a:pPr marL="285750" indent="-285750">
              <a:buFont typeface="Arial" panose="020B0604020202020204" pitchFamily="34" charset="0"/>
              <a:buChar char="•"/>
            </a:pPr>
            <a:endParaRPr lang="en-US" sz="900" dirty="0"/>
          </a:p>
          <a:p>
            <a:r>
              <a:rPr lang="en-US" sz="1400" b="1" dirty="0" smtClean="0"/>
              <a:t>ADMINISTRATION</a:t>
            </a:r>
          </a:p>
          <a:p>
            <a:pPr marL="285750" indent="-285750">
              <a:spcAft>
                <a:spcPts val="600"/>
              </a:spcAft>
              <a:buFont typeface="Arial" panose="020B0604020202020204" pitchFamily="34" charset="0"/>
              <a:buChar char="•"/>
            </a:pPr>
            <a:r>
              <a:rPr lang="en-US" sz="1400" dirty="0" smtClean="0"/>
              <a:t>Centralized &amp; Decentralized Administrative Privileges</a:t>
            </a:r>
          </a:p>
          <a:p>
            <a:pPr marL="285750" indent="-285750">
              <a:spcAft>
                <a:spcPts val="600"/>
              </a:spcAft>
              <a:buFont typeface="Arial" panose="020B0604020202020204" pitchFamily="34" charset="0"/>
              <a:buChar char="•"/>
            </a:pPr>
            <a:r>
              <a:rPr lang="en-US" sz="1400" dirty="0" smtClean="0"/>
              <a:t>Policy changes can be applied to a group vs. Individuals</a:t>
            </a:r>
            <a:endParaRPr lang="en-US" sz="1400" dirty="0"/>
          </a:p>
        </p:txBody>
      </p:sp>
      <p:sp>
        <p:nvSpPr>
          <p:cNvPr id="3" name="TextBox 2"/>
          <p:cNvSpPr txBox="1"/>
          <p:nvPr/>
        </p:nvSpPr>
        <p:spPr>
          <a:xfrm>
            <a:off x="609600" y="838200"/>
            <a:ext cx="8153400" cy="646331"/>
          </a:xfrm>
          <a:prstGeom prst="rect">
            <a:avLst/>
          </a:prstGeom>
          <a:solidFill>
            <a:schemeClr val="bg1">
              <a:lumMod val="95000"/>
            </a:schemeClr>
          </a:solidFill>
        </p:spPr>
        <p:txBody>
          <a:bodyPr wrap="square" rtlCol="0">
            <a:spAutoFit/>
          </a:bodyPr>
          <a:lstStyle/>
          <a:p>
            <a:r>
              <a:rPr lang="en-US" i="1" dirty="0" smtClean="0"/>
              <a:t>Provide the ability to customize how aspects of applications behave within the organization depending on who is using the application and on what machine.</a:t>
            </a:r>
            <a:endParaRPr lang="en-US" i="1" dirty="0"/>
          </a:p>
        </p:txBody>
      </p:sp>
      <p:sp>
        <p:nvSpPr>
          <p:cNvPr id="4" name="TextBox 3"/>
          <p:cNvSpPr txBox="1"/>
          <p:nvPr/>
        </p:nvSpPr>
        <p:spPr>
          <a:xfrm>
            <a:off x="609600" y="1524000"/>
            <a:ext cx="1905000" cy="369332"/>
          </a:xfrm>
          <a:prstGeom prst="rect">
            <a:avLst/>
          </a:prstGeom>
          <a:noFill/>
        </p:spPr>
        <p:txBody>
          <a:bodyPr wrap="square" rtlCol="0">
            <a:spAutoFit/>
          </a:bodyPr>
          <a:lstStyle/>
          <a:p>
            <a:r>
              <a:rPr lang="en-US" sz="1600" i="1" dirty="0" smtClean="0"/>
              <a:t>Examples</a:t>
            </a:r>
            <a:r>
              <a:rPr lang="en-US" dirty="0" smtClean="0"/>
              <a:t>:</a:t>
            </a:r>
            <a:endParaRPr lang="en-US" dirty="0"/>
          </a:p>
        </p:txBody>
      </p:sp>
    </p:spTree>
    <p:extLst>
      <p:ext uri="{BB962C8B-B14F-4D97-AF65-F5344CB8AC3E}">
        <p14:creationId xmlns:p14="http://schemas.microsoft.com/office/powerpoint/2010/main" val="7954429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n) FY 2017 Top Closed Issues Cont’d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863257"/>
            <a:ext cx="8855809" cy="55375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6914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38791"/>
            <a:ext cx="8153400" cy="707753"/>
          </a:xfrm>
          <a:prstGeom prst="rect">
            <a:avLst/>
          </a:prstGeom>
        </p:spPr>
        <p:txBody>
          <a:bodyPr wrap="square" lIns="91308" tIns="45654" rIns="91308" bIns="45654">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o) Interim Solutions</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37" y="838200"/>
            <a:ext cx="8929466" cy="533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304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38791"/>
            <a:ext cx="8153400" cy="707753"/>
          </a:xfrm>
          <a:prstGeom prst="rect">
            <a:avLst/>
          </a:prstGeom>
        </p:spPr>
        <p:txBody>
          <a:bodyPr wrap="square" lIns="91308" tIns="45654" rIns="91308" bIns="45654">
            <a:spAutoFit/>
          </a:bodyPr>
          <a:lstStyle/>
          <a:p>
            <a:pPr fontAlgn="base">
              <a:spcBef>
                <a:spcPct val="0"/>
              </a:spcBef>
              <a:spcAft>
                <a:spcPct val="0"/>
              </a:spcAft>
            </a:pPr>
            <a:r>
              <a:rPr lang="en-US" sz="2000" b="1" dirty="0">
                <a:solidFill>
                  <a:srgbClr val="002888"/>
                </a:solidFill>
                <a:cs typeface="Arial" pitchFamily="34" charset="0"/>
              </a:rPr>
              <a:t>Next Generation Optimization - Technology Practice Centre</a:t>
            </a:r>
          </a:p>
          <a:p>
            <a:pPr fontAlgn="base">
              <a:spcBef>
                <a:spcPct val="0"/>
              </a:spcBef>
              <a:spcAft>
                <a:spcPct val="0"/>
              </a:spcAft>
            </a:pPr>
            <a:r>
              <a:rPr lang="en-US" sz="2000" dirty="0">
                <a:solidFill>
                  <a:srgbClr val="002888"/>
                </a:solidFill>
                <a:cs typeface="Arial" pitchFamily="34" charset="0"/>
              </a:rPr>
              <a:t>o) Interim Solutions Cont’d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38201"/>
            <a:ext cx="8991600" cy="23969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9694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4800" y="76200"/>
            <a:ext cx="8153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a:lstStyle>
          <a:p>
            <a:r>
              <a:rPr lang="en-US" b="1" kern="0" dirty="0" smtClean="0">
                <a:solidFill>
                  <a:srgbClr val="002888"/>
                </a:solidFill>
              </a:rPr>
              <a:t>Next Generation Optimization (NGO) – Technology Practice Center </a:t>
            </a:r>
            <a:r>
              <a:rPr lang="en-US" kern="0" dirty="0" smtClean="0">
                <a:solidFill>
                  <a:srgbClr val="002888"/>
                </a:solidFill>
              </a:rPr>
              <a:t>p) </a:t>
            </a:r>
            <a:r>
              <a:rPr lang="en-US" dirty="0" smtClean="0">
                <a:solidFill>
                  <a:srgbClr val="002888"/>
                </a:solidFill>
              </a:rPr>
              <a:t>Exchange </a:t>
            </a:r>
            <a:r>
              <a:rPr lang="en-US" dirty="0">
                <a:solidFill>
                  <a:srgbClr val="002888"/>
                </a:solidFill>
              </a:rPr>
              <a:t>Web Services </a:t>
            </a:r>
          </a:p>
          <a:p>
            <a:endParaRPr lang="en-US" kern="0" dirty="0">
              <a:solidFill>
                <a:srgbClr val="FF0000"/>
              </a:solidFill>
            </a:endParaRPr>
          </a:p>
        </p:txBody>
      </p:sp>
      <p:sp>
        <p:nvSpPr>
          <p:cNvPr id="5" name="TextBox 4"/>
          <p:cNvSpPr txBox="1"/>
          <p:nvPr/>
        </p:nvSpPr>
        <p:spPr>
          <a:xfrm>
            <a:off x="228600" y="974902"/>
            <a:ext cx="8686800" cy="4852610"/>
          </a:xfrm>
          <a:prstGeom prst="rect">
            <a:avLst/>
          </a:prstGeom>
          <a:noFill/>
        </p:spPr>
        <p:txBody>
          <a:bodyPr wrap="square" rtlCol="0">
            <a:spAutoFit/>
          </a:bodyPr>
          <a:lstStyle/>
          <a:p>
            <a:pPr>
              <a:lnSpc>
                <a:spcPct val="90000"/>
              </a:lnSpc>
              <a:spcBef>
                <a:spcPts val="1000"/>
              </a:spcBef>
            </a:pPr>
            <a:r>
              <a:rPr lang="en-US" sz="2000" dirty="0">
                <a:solidFill>
                  <a:srgbClr val="002888"/>
                </a:solidFill>
                <a:cs typeface="Arial" pitchFamily="34" charset="0"/>
              </a:rPr>
              <a:t>Purpose:</a:t>
            </a:r>
          </a:p>
          <a:p>
            <a:pPr marL="228600" indent="-228600">
              <a:lnSpc>
                <a:spcPct val="90000"/>
              </a:lnSpc>
              <a:spcBef>
                <a:spcPts val="1000"/>
              </a:spcBef>
              <a:buFont typeface="Arial" panose="020B0604020202020204" pitchFamily="34" charset="0"/>
              <a:buChar char="•"/>
            </a:pPr>
            <a:r>
              <a:rPr lang="en-US" sz="2000" dirty="0">
                <a:solidFill>
                  <a:srgbClr val="002888"/>
                </a:solidFill>
                <a:cs typeface="Arial" pitchFamily="34" charset="0"/>
              </a:rPr>
              <a:t>Communicates directly with the RBC mail server – no Outlook profiles required</a:t>
            </a:r>
          </a:p>
          <a:p>
            <a:pPr marL="228600" indent="-228600">
              <a:lnSpc>
                <a:spcPct val="90000"/>
              </a:lnSpc>
              <a:spcBef>
                <a:spcPts val="1000"/>
              </a:spcBef>
              <a:buFont typeface="Arial" panose="020B0604020202020204" pitchFamily="34" charset="0"/>
              <a:buChar char="•"/>
            </a:pPr>
            <a:r>
              <a:rPr lang="en-US" sz="2000" dirty="0">
                <a:solidFill>
                  <a:srgbClr val="002888"/>
                </a:solidFill>
                <a:cs typeface="Arial" pitchFamily="34" charset="0"/>
              </a:rPr>
              <a:t>Get, Move, and Send Mail have been developed and fully tested</a:t>
            </a:r>
          </a:p>
          <a:p>
            <a:pPr marL="228600" indent="-228600">
              <a:lnSpc>
                <a:spcPct val="90000"/>
              </a:lnSpc>
              <a:spcBef>
                <a:spcPts val="1000"/>
              </a:spcBef>
              <a:buFont typeface="Arial" panose="020B0604020202020204" pitchFamily="34" charset="0"/>
              <a:buChar char="•"/>
            </a:pPr>
            <a:r>
              <a:rPr lang="en-US" sz="2000" dirty="0">
                <a:solidFill>
                  <a:srgbClr val="002888"/>
                </a:solidFill>
                <a:cs typeface="Arial" pitchFamily="34" charset="0"/>
              </a:rPr>
              <a:t>Contains additional features not captured by </a:t>
            </a:r>
            <a:r>
              <a:rPr lang="en-US" sz="2000" dirty="0" err="1">
                <a:solidFill>
                  <a:srgbClr val="002888"/>
                </a:solidFill>
                <a:cs typeface="Arial" pitchFamily="34" charset="0"/>
              </a:rPr>
              <a:t>MAPIEx</a:t>
            </a:r>
            <a:endParaRPr lang="en-US" sz="2000" dirty="0">
              <a:solidFill>
                <a:srgbClr val="002888"/>
              </a:solidFill>
              <a:cs typeface="Arial" pitchFamily="34" charset="0"/>
            </a:endParaRPr>
          </a:p>
          <a:p>
            <a:pPr marL="228600" indent="-228600">
              <a:lnSpc>
                <a:spcPct val="90000"/>
              </a:lnSpc>
              <a:spcBef>
                <a:spcPts val="1000"/>
              </a:spcBef>
              <a:buFont typeface="Arial" panose="020B0604020202020204" pitchFamily="34" charset="0"/>
              <a:buChar char="•"/>
            </a:pPr>
            <a:r>
              <a:rPr lang="en-US" sz="2000" dirty="0">
                <a:solidFill>
                  <a:srgbClr val="002888"/>
                </a:solidFill>
                <a:cs typeface="Arial" pitchFamily="34" charset="0"/>
              </a:rPr>
              <a:t>Requires minimal code changes to existing processes</a:t>
            </a:r>
          </a:p>
          <a:p>
            <a:pPr fontAlgn="base">
              <a:spcBef>
                <a:spcPct val="0"/>
              </a:spcBef>
              <a:spcAft>
                <a:spcPct val="0"/>
              </a:spcAft>
            </a:pPr>
            <a:endParaRPr lang="en-US" sz="1400" b="1" dirty="0">
              <a:solidFill>
                <a:srgbClr val="002888"/>
              </a:solidFill>
              <a:cs typeface="Arial" pitchFamily="34" charset="0"/>
            </a:endParaRPr>
          </a:p>
          <a:p>
            <a:pPr fontAlgn="base">
              <a:spcBef>
                <a:spcPct val="0"/>
              </a:spcBef>
              <a:spcAft>
                <a:spcPct val="0"/>
              </a:spcAft>
            </a:pPr>
            <a:r>
              <a:rPr lang="en-US" sz="1400" b="1" dirty="0">
                <a:solidFill>
                  <a:srgbClr val="002888"/>
                </a:solidFill>
                <a:cs typeface="Arial" pitchFamily="34" charset="0"/>
              </a:rPr>
              <a:t>What is Exchange Web Services</a:t>
            </a:r>
          </a:p>
          <a:p>
            <a:pPr fontAlgn="base">
              <a:spcBef>
                <a:spcPct val="0"/>
              </a:spcBef>
              <a:spcAft>
                <a:spcPct val="0"/>
              </a:spcAft>
            </a:pPr>
            <a:r>
              <a:rPr lang="en-US" sz="1400" dirty="0">
                <a:solidFill>
                  <a:srgbClr val="002888"/>
                </a:solidFill>
                <a:cs typeface="Arial" pitchFamily="34" charset="0"/>
              </a:rPr>
              <a:t>Exchange Web Services (EWS) is a way of interacting with RBC’s mail server in a more direct way than what is currently available with </a:t>
            </a:r>
            <a:r>
              <a:rPr lang="en-US" sz="1400" dirty="0" err="1">
                <a:solidFill>
                  <a:srgbClr val="002888"/>
                </a:solidFill>
                <a:cs typeface="Arial" pitchFamily="34" charset="0"/>
              </a:rPr>
              <a:t>MAPIEx</a:t>
            </a:r>
            <a:r>
              <a:rPr lang="en-US" sz="1400" dirty="0">
                <a:solidFill>
                  <a:srgbClr val="002888"/>
                </a:solidFill>
                <a:cs typeface="Arial" pitchFamily="34" charset="0"/>
              </a:rPr>
              <a:t>. An Outlook profile is not required in order to use this object. Instead, the object will authenticate to the mailbox directly by using the username, password, and domain that you supply to it. The object has been built to match the currently used </a:t>
            </a:r>
            <a:r>
              <a:rPr lang="en-US" sz="1400" dirty="0" err="1">
                <a:solidFill>
                  <a:srgbClr val="002888"/>
                </a:solidFill>
                <a:cs typeface="Arial" pitchFamily="34" charset="0"/>
              </a:rPr>
              <a:t>MAPIEx</a:t>
            </a:r>
            <a:r>
              <a:rPr lang="en-US" sz="1400" dirty="0">
                <a:solidFill>
                  <a:srgbClr val="002888"/>
                </a:solidFill>
                <a:cs typeface="Arial" pitchFamily="34" charset="0"/>
              </a:rPr>
              <a:t> actions one-to-one.</a:t>
            </a:r>
          </a:p>
          <a:p>
            <a:pPr fontAlgn="base">
              <a:spcBef>
                <a:spcPct val="0"/>
              </a:spcBef>
              <a:spcAft>
                <a:spcPct val="0"/>
              </a:spcAft>
            </a:pPr>
            <a:r>
              <a:rPr lang="en-US" sz="1400" dirty="0">
                <a:solidFill>
                  <a:srgbClr val="002888"/>
                </a:solidFill>
                <a:cs typeface="Arial" pitchFamily="34" charset="0"/>
              </a:rPr>
              <a:t> </a:t>
            </a:r>
          </a:p>
          <a:p>
            <a:pPr fontAlgn="base">
              <a:spcBef>
                <a:spcPct val="0"/>
              </a:spcBef>
              <a:spcAft>
                <a:spcPct val="0"/>
              </a:spcAft>
            </a:pPr>
            <a:r>
              <a:rPr lang="en-US" sz="1400" b="1" dirty="0">
                <a:solidFill>
                  <a:srgbClr val="002888"/>
                </a:solidFill>
                <a:cs typeface="Arial" pitchFamily="34" charset="0"/>
              </a:rPr>
              <a:t>IMPORTANT</a:t>
            </a:r>
            <a:endParaRPr lang="en-US" sz="1400" dirty="0">
              <a:solidFill>
                <a:srgbClr val="002888"/>
              </a:solidFill>
              <a:cs typeface="Arial" pitchFamily="34" charset="0"/>
            </a:endParaRPr>
          </a:p>
          <a:p>
            <a:pPr fontAlgn="base">
              <a:spcBef>
                <a:spcPct val="0"/>
              </a:spcBef>
              <a:spcAft>
                <a:spcPct val="0"/>
              </a:spcAft>
            </a:pPr>
            <a:r>
              <a:rPr lang="en-US" sz="1400" dirty="0">
                <a:solidFill>
                  <a:srgbClr val="002888"/>
                </a:solidFill>
                <a:cs typeface="Arial" pitchFamily="34" charset="0"/>
              </a:rPr>
              <a:t>Ensure that you give your LOBs contractor ID access to the generic mailboxes you will be using in production. At this point, the EWS object requires authentication with a user ID, not a generic ID. </a:t>
            </a:r>
          </a:p>
          <a:p>
            <a:pPr fontAlgn="base">
              <a:spcBef>
                <a:spcPct val="0"/>
              </a:spcBef>
              <a:spcAft>
                <a:spcPct val="0"/>
              </a:spcAft>
            </a:pPr>
            <a:endParaRPr lang="en-US" sz="1400" dirty="0">
              <a:solidFill>
                <a:srgbClr val="002888"/>
              </a:solidFill>
              <a:cs typeface="Arial" pitchFamily="34" charset="0"/>
            </a:endParaRPr>
          </a:p>
          <a:p>
            <a:pPr fontAlgn="base">
              <a:spcBef>
                <a:spcPct val="0"/>
              </a:spcBef>
              <a:spcAft>
                <a:spcPct val="0"/>
              </a:spcAft>
            </a:pPr>
            <a:r>
              <a:rPr lang="en-US" sz="1400" dirty="0">
                <a:solidFill>
                  <a:srgbClr val="002888"/>
                </a:solidFill>
                <a:cs typeface="Arial" pitchFamily="34" charset="0"/>
              </a:rPr>
              <a:t>External document is provided and attached here:  </a:t>
            </a:r>
            <a:r>
              <a:rPr lang="en-US" sz="1400" dirty="0">
                <a:solidFill>
                  <a:srgbClr val="000000"/>
                </a:solidFill>
                <a:cs typeface="Arial" pitchFamily="34" charset="0"/>
                <a:hlinkClick r:id="rId3"/>
              </a:rPr>
              <a:t>Exchange Web Services</a:t>
            </a:r>
            <a:endParaRPr lang="en-US" sz="1400" dirty="0">
              <a:solidFill>
                <a:srgbClr val="000000"/>
              </a:solidFill>
              <a:cs typeface="Arial" pitchFamily="34" charset="0"/>
            </a:endParaRPr>
          </a:p>
        </p:txBody>
      </p:sp>
    </p:spTree>
    <p:extLst>
      <p:ext uri="{BB962C8B-B14F-4D97-AF65-F5344CB8AC3E}">
        <p14:creationId xmlns:p14="http://schemas.microsoft.com/office/powerpoint/2010/main" val="25380061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4800" y="76200"/>
            <a:ext cx="8153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a:lstStyle>
          <a:p>
            <a:r>
              <a:rPr lang="en-US" b="1" kern="0" dirty="0" smtClean="0">
                <a:solidFill>
                  <a:srgbClr val="002888"/>
                </a:solidFill>
              </a:rPr>
              <a:t>Next Generation Optimization (NGO) – Technology Practice Center </a:t>
            </a:r>
            <a:r>
              <a:rPr lang="en-US" kern="0" dirty="0" smtClean="0">
                <a:solidFill>
                  <a:srgbClr val="002888"/>
                </a:solidFill>
              </a:rPr>
              <a:t>q) RPA/RDA Developer Mandate</a:t>
            </a:r>
            <a:endParaRPr lang="en-US" kern="0" dirty="0">
              <a:solidFill>
                <a:srgbClr val="002888"/>
              </a:solidFill>
            </a:endParaRPr>
          </a:p>
        </p:txBody>
      </p:sp>
      <p:sp>
        <p:nvSpPr>
          <p:cNvPr id="5" name="TextBox 4"/>
          <p:cNvSpPr txBox="1"/>
          <p:nvPr/>
        </p:nvSpPr>
        <p:spPr>
          <a:xfrm>
            <a:off x="228600" y="990600"/>
            <a:ext cx="8686800" cy="2923877"/>
          </a:xfrm>
          <a:prstGeom prst="rect">
            <a:avLst/>
          </a:prstGeom>
          <a:noFill/>
        </p:spPr>
        <p:txBody>
          <a:bodyPr wrap="square" rtlCol="0">
            <a:spAutoFit/>
          </a:bodyPr>
          <a:lstStyle/>
          <a:p>
            <a:pPr fontAlgn="base">
              <a:spcBef>
                <a:spcPct val="0"/>
              </a:spcBef>
              <a:spcAft>
                <a:spcPct val="0"/>
              </a:spcAft>
            </a:pPr>
            <a:r>
              <a:rPr lang="en-US" sz="2000" dirty="0">
                <a:solidFill>
                  <a:srgbClr val="002888"/>
                </a:solidFill>
                <a:cs typeface="Arial" pitchFamily="34" charset="0"/>
              </a:rPr>
              <a:t>Two Developer mandates were defined and approved by HR and are now available for use: </a:t>
            </a:r>
          </a:p>
          <a:p>
            <a:pPr marL="740714" lvl="1" indent="-285750" fontAlgn="base">
              <a:spcBef>
                <a:spcPct val="0"/>
              </a:spcBef>
              <a:spcAft>
                <a:spcPct val="0"/>
              </a:spcAft>
              <a:buFont typeface="Arial" panose="020B0604020202020204" pitchFamily="34" charset="0"/>
              <a:buChar char="•"/>
            </a:pPr>
            <a:r>
              <a:rPr lang="en-US" sz="2000" dirty="0">
                <a:solidFill>
                  <a:srgbClr val="002888"/>
                </a:solidFill>
                <a:cs typeface="Arial" pitchFamily="34" charset="0"/>
              </a:rPr>
              <a:t>Intermediate Robotic Process Automation Developer</a:t>
            </a:r>
          </a:p>
          <a:p>
            <a:pPr marL="740714" lvl="1" indent="-285750" fontAlgn="base">
              <a:spcBef>
                <a:spcPct val="0"/>
              </a:spcBef>
              <a:spcAft>
                <a:spcPct val="0"/>
              </a:spcAft>
              <a:buFont typeface="Arial" panose="020B0604020202020204" pitchFamily="34" charset="0"/>
              <a:buChar char="•"/>
            </a:pPr>
            <a:r>
              <a:rPr lang="en-US" sz="2000" dirty="0">
                <a:solidFill>
                  <a:srgbClr val="002888"/>
                </a:solidFill>
                <a:cs typeface="Arial" pitchFamily="34" charset="0"/>
              </a:rPr>
              <a:t>Sr. Robotic Process Automation Developer Mandates</a:t>
            </a:r>
          </a:p>
          <a:p>
            <a:pPr fontAlgn="base">
              <a:spcBef>
                <a:spcPct val="0"/>
              </a:spcBef>
              <a:spcAft>
                <a:spcPct val="0"/>
              </a:spcAft>
            </a:pPr>
            <a:endParaRPr lang="en-US" sz="1400" dirty="0">
              <a:solidFill>
                <a:srgbClr val="002888"/>
              </a:solidFill>
              <a:cs typeface="Arial" pitchFamily="34" charset="0"/>
            </a:endParaRPr>
          </a:p>
          <a:p>
            <a:pPr fontAlgn="base">
              <a:spcBef>
                <a:spcPct val="0"/>
              </a:spcBef>
              <a:spcAft>
                <a:spcPct val="0"/>
              </a:spcAft>
            </a:pPr>
            <a:r>
              <a:rPr lang="en-US" sz="2000" dirty="0">
                <a:solidFill>
                  <a:srgbClr val="002888"/>
                </a:solidFill>
                <a:cs typeface="Arial" pitchFamily="34" charset="0"/>
              </a:rPr>
              <a:t>The mandates can be found here</a:t>
            </a:r>
            <a:r>
              <a:rPr lang="en-US" dirty="0">
                <a:solidFill>
                  <a:srgbClr val="002888"/>
                </a:solidFill>
                <a:cs typeface="Arial" pitchFamily="34" charset="0"/>
              </a:rPr>
              <a:t>: </a:t>
            </a:r>
            <a:r>
              <a:rPr lang="en-US" sz="2000" dirty="0">
                <a:solidFill>
                  <a:srgbClr val="000066"/>
                </a:solidFill>
                <a:cs typeface="Arial" pitchFamily="34" charset="0"/>
                <a:hlinkClick r:id="rId3"/>
              </a:rPr>
              <a:t>NGO Technology Developer Mandates</a:t>
            </a:r>
            <a:endParaRPr lang="en-US" sz="2000" dirty="0">
              <a:solidFill>
                <a:srgbClr val="000066"/>
              </a:solidFill>
              <a:cs typeface="Arial" pitchFamily="34" charset="0"/>
            </a:endParaRPr>
          </a:p>
          <a:p>
            <a:pPr fontAlgn="base">
              <a:spcBef>
                <a:spcPct val="0"/>
              </a:spcBef>
              <a:spcAft>
                <a:spcPct val="0"/>
              </a:spcAft>
            </a:pPr>
            <a:endParaRPr lang="en-US" sz="1400" dirty="0">
              <a:solidFill>
                <a:srgbClr val="002888"/>
              </a:solidFill>
              <a:cs typeface="Arial" pitchFamily="34" charset="0"/>
            </a:endParaRPr>
          </a:p>
          <a:p>
            <a:pPr fontAlgn="base">
              <a:spcBef>
                <a:spcPct val="0"/>
              </a:spcBef>
              <a:spcAft>
                <a:spcPct val="0"/>
              </a:spcAft>
            </a:pPr>
            <a:endParaRPr lang="en-US" sz="1400" dirty="0">
              <a:solidFill>
                <a:srgbClr val="002888"/>
              </a:solidFill>
              <a:cs typeface="Arial" pitchFamily="34" charset="0"/>
            </a:endParaRPr>
          </a:p>
          <a:p>
            <a:pPr fontAlgn="base">
              <a:spcBef>
                <a:spcPct val="0"/>
              </a:spcBef>
              <a:spcAft>
                <a:spcPct val="0"/>
              </a:spcAft>
            </a:pPr>
            <a:endParaRPr lang="en-US" sz="1400" dirty="0">
              <a:solidFill>
                <a:srgbClr val="002888"/>
              </a:solidFill>
              <a:cs typeface="Arial" pitchFamily="34" charset="0"/>
            </a:endParaRPr>
          </a:p>
          <a:p>
            <a:pPr fontAlgn="base">
              <a:spcBef>
                <a:spcPct val="0"/>
              </a:spcBef>
              <a:spcAft>
                <a:spcPct val="0"/>
              </a:spcAft>
            </a:pPr>
            <a:endParaRPr lang="en-US" sz="1400" dirty="0">
              <a:solidFill>
                <a:srgbClr val="002888"/>
              </a:solidFill>
              <a:cs typeface="Arial" pitchFamily="34" charset="0"/>
            </a:endParaRPr>
          </a:p>
          <a:p>
            <a:pPr fontAlgn="base">
              <a:spcBef>
                <a:spcPct val="0"/>
              </a:spcBef>
              <a:spcAft>
                <a:spcPct val="0"/>
              </a:spcAft>
            </a:pPr>
            <a:endParaRPr lang="en-US" sz="1400" dirty="0">
              <a:solidFill>
                <a:srgbClr val="FF0000"/>
              </a:solidFill>
              <a:cs typeface="Arial" pitchFamily="34" charset="0"/>
            </a:endParaRPr>
          </a:p>
        </p:txBody>
      </p:sp>
    </p:spTree>
    <p:extLst>
      <p:ext uri="{BB962C8B-B14F-4D97-AF65-F5344CB8AC3E}">
        <p14:creationId xmlns:p14="http://schemas.microsoft.com/office/powerpoint/2010/main" val="30772869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r) Blue Prism Retrospective Key Learnings</a:t>
            </a:r>
            <a:endParaRPr lang="en-US" sz="1800" dirty="0"/>
          </a:p>
        </p:txBody>
      </p:sp>
      <p:sp>
        <p:nvSpPr>
          <p:cNvPr id="4" name="TextBox 3"/>
          <p:cNvSpPr txBox="1"/>
          <p:nvPr/>
        </p:nvSpPr>
        <p:spPr>
          <a:xfrm>
            <a:off x="76200" y="858209"/>
            <a:ext cx="8981768" cy="5078188"/>
          </a:xfrm>
          <a:prstGeom prst="rect">
            <a:avLst/>
          </a:prstGeom>
          <a:noFill/>
        </p:spPr>
        <p:txBody>
          <a:bodyPr wrap="square" lIns="91316" tIns="45658" rIns="91316" bIns="45658" rtlCol="0">
            <a:spAutoFit/>
          </a:bodyPr>
          <a:lstStyle/>
          <a:p>
            <a:pPr marL="342900" lvl="0" indent="-342900">
              <a:buFont typeface="+mj-lt"/>
              <a:buAutoNum type="arabicPeriod"/>
            </a:pPr>
            <a:r>
              <a:rPr lang="en-US" dirty="0" smtClean="0"/>
              <a:t>Solution Design is a key step to ensure process automation is designed for optimal performance, reuse, scalability and maintainability. Information can be found in </a:t>
            </a:r>
          </a:p>
          <a:p>
            <a:pPr marL="347663" lvl="1"/>
            <a:r>
              <a:rPr lang="en-US" dirty="0" smtClean="0">
                <a:hlinkClick r:id="rId3"/>
              </a:rPr>
              <a:t>Blue Prism - Solution Design Overview </a:t>
            </a:r>
            <a:endParaRPr lang="en-US" dirty="0" smtClean="0"/>
          </a:p>
          <a:p>
            <a:endParaRPr lang="en-US" sz="1200" dirty="0" smtClean="0"/>
          </a:p>
          <a:p>
            <a:pPr marL="342900" indent="-342900">
              <a:buFont typeface="+mj-lt"/>
              <a:buAutoNum type="arabicPeriod" startAt="2"/>
            </a:pPr>
            <a:r>
              <a:rPr lang="en-US" dirty="0"/>
              <a:t>A single business process does not need to be developed as one process automation</a:t>
            </a:r>
            <a:r>
              <a:rPr lang="en-US" dirty="0" smtClean="0"/>
              <a:t>. Solution Design will determine the number of process automations.</a:t>
            </a:r>
          </a:p>
          <a:p>
            <a:pPr marL="342900" indent="-342900">
              <a:buFont typeface="+mj-lt"/>
              <a:buAutoNum type="arabicPeriod" startAt="2"/>
            </a:pPr>
            <a:endParaRPr lang="en-US" sz="1200" dirty="0"/>
          </a:p>
          <a:p>
            <a:pPr marL="342900" indent="-342900">
              <a:buFont typeface="+mj-lt"/>
              <a:buAutoNum type="arabicPeriod" startAt="2"/>
            </a:pPr>
            <a:r>
              <a:rPr lang="en-US" dirty="0" smtClean="0"/>
              <a:t>Blue Prism provides documents to assist with code reviews, best practices, etc.</a:t>
            </a:r>
          </a:p>
          <a:p>
            <a:pPr marL="739775" lvl="1" indent="-282575">
              <a:buFont typeface="Arial" panose="020B0604020202020204" pitchFamily="34" charset="0"/>
              <a:buChar char="•"/>
            </a:pPr>
            <a:r>
              <a:rPr lang="en-US" dirty="0" smtClean="0">
                <a:hlinkClick r:id="rId4"/>
              </a:rPr>
              <a:t>Object Design Guide </a:t>
            </a:r>
            <a:r>
              <a:rPr lang="en-US" dirty="0" smtClean="0"/>
              <a:t>- Outlines </a:t>
            </a:r>
            <a:r>
              <a:rPr lang="en-US" dirty="0"/>
              <a:t>the most efficient and scalable methods to designing your Blue Prism object </a:t>
            </a:r>
            <a:r>
              <a:rPr lang="en-US" dirty="0" smtClean="0"/>
              <a:t>layer</a:t>
            </a:r>
          </a:p>
          <a:p>
            <a:pPr marL="742950" lvl="1" indent="-285750">
              <a:buFont typeface="Arial" panose="020B0604020202020204" pitchFamily="34" charset="0"/>
              <a:buChar char="•"/>
            </a:pPr>
            <a:r>
              <a:rPr lang="en-US" dirty="0" smtClean="0">
                <a:hlinkClick r:id="rId5"/>
              </a:rPr>
              <a:t>Blue Prism Development Best Practices </a:t>
            </a:r>
            <a:r>
              <a:rPr lang="en-US" dirty="0" smtClean="0"/>
              <a:t>- Describes </a:t>
            </a:r>
            <a:r>
              <a:rPr lang="en-US" dirty="0"/>
              <a:t>the basic best practice that should be adopted during process and object </a:t>
            </a:r>
            <a:r>
              <a:rPr lang="en-US" dirty="0" smtClean="0"/>
              <a:t>development</a:t>
            </a:r>
          </a:p>
          <a:p>
            <a:pPr marL="742950" lvl="1" indent="-285750">
              <a:buFont typeface="Arial" panose="020B0604020202020204" pitchFamily="34" charset="0"/>
              <a:buChar char="•"/>
            </a:pPr>
            <a:r>
              <a:rPr lang="en-US" dirty="0">
                <a:hlinkClick r:id="rId6"/>
              </a:rPr>
              <a:t>Peer Review Checklist </a:t>
            </a:r>
            <a:r>
              <a:rPr lang="en-US" dirty="0" smtClean="0">
                <a:hlinkClick r:id="rId6"/>
              </a:rPr>
              <a:t>V2.1 </a:t>
            </a:r>
            <a:r>
              <a:rPr lang="en-US" dirty="0" smtClean="0"/>
              <a:t>- Allows </a:t>
            </a:r>
            <a:r>
              <a:rPr lang="en-US" dirty="0"/>
              <a:t>for reviews to be carried out on a Blue Prism Package or to keep a tracking record of how the Business Objects and Processes have been developed in a review. </a:t>
            </a:r>
          </a:p>
          <a:p>
            <a:pPr marL="342900" indent="-342900">
              <a:buFont typeface="+mj-lt"/>
              <a:buAutoNum type="arabicPeriod" startAt="3"/>
            </a:pPr>
            <a:endParaRPr lang="en-US" sz="1200" dirty="0"/>
          </a:p>
          <a:p>
            <a:pPr marL="342900" indent="-342900">
              <a:buFont typeface="+mj-lt"/>
              <a:buAutoNum type="arabicPeriod" startAt="4"/>
            </a:pPr>
            <a:r>
              <a:rPr lang="en-US" dirty="0" smtClean="0"/>
              <a:t>The use of standard </a:t>
            </a:r>
            <a:r>
              <a:rPr lang="en-US" dirty="0"/>
              <a:t>process automation </a:t>
            </a:r>
            <a:r>
              <a:rPr lang="en-US" dirty="0" smtClean="0"/>
              <a:t>template </a:t>
            </a:r>
            <a:r>
              <a:rPr lang="en-US" dirty="0"/>
              <a:t>for development provides consistency, speed of development and repeatable </a:t>
            </a:r>
            <a:r>
              <a:rPr lang="en-US" dirty="0" smtClean="0"/>
              <a:t>process</a:t>
            </a:r>
          </a:p>
          <a:p>
            <a:pPr lvl="0"/>
            <a:endParaRPr lang="en-US" dirty="0" smtClean="0"/>
          </a:p>
        </p:txBody>
      </p:sp>
    </p:spTree>
    <p:extLst>
      <p:ext uri="{BB962C8B-B14F-4D97-AF65-F5344CB8AC3E}">
        <p14:creationId xmlns:p14="http://schemas.microsoft.com/office/powerpoint/2010/main" val="14550321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09599"/>
          </a:xfrm>
        </p:spPr>
        <p:txBody>
          <a:bodyPr/>
          <a:lstStyle/>
          <a:p>
            <a:r>
              <a:rPr lang="en-US" b="1" dirty="0" smtClean="0"/>
              <a:t>Next Generation Optimization (NGO) – Technology Practice </a:t>
            </a:r>
            <a:r>
              <a:rPr lang="en-US" b="1" dirty="0"/>
              <a:t>Center</a:t>
            </a:r>
            <a:br>
              <a:rPr lang="en-US" b="1" dirty="0"/>
            </a:br>
            <a:r>
              <a:rPr lang="en-US" dirty="0" smtClean="0"/>
              <a:t>s)</a:t>
            </a:r>
            <a:r>
              <a:rPr lang="en-US" b="1" dirty="0" smtClean="0"/>
              <a:t> </a:t>
            </a:r>
            <a:r>
              <a:rPr lang="en-US" dirty="0"/>
              <a:t>VMs and VDIs – Current and Forecast as of February 2018</a:t>
            </a:r>
            <a:br>
              <a:rPr lang="en-US" dirty="0"/>
            </a:b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905031359"/>
              </p:ext>
            </p:extLst>
          </p:nvPr>
        </p:nvGraphicFramePr>
        <p:xfrm>
          <a:off x="228600" y="1497046"/>
          <a:ext cx="8763001" cy="4294154"/>
        </p:xfrm>
        <a:graphic>
          <a:graphicData uri="http://schemas.openxmlformats.org/drawingml/2006/table">
            <a:tbl>
              <a:tblPr>
                <a:tableStyleId>{5C22544A-7EE6-4342-B048-85BDC9FD1C3A}</a:tableStyleId>
              </a:tblPr>
              <a:tblGrid>
                <a:gridCol w="1361243"/>
                <a:gridCol w="510466"/>
                <a:gridCol w="340311"/>
                <a:gridCol w="510466"/>
                <a:gridCol w="630314"/>
                <a:gridCol w="457200"/>
                <a:gridCol w="609600"/>
                <a:gridCol w="533400"/>
                <a:gridCol w="609600"/>
                <a:gridCol w="533400"/>
                <a:gridCol w="685800"/>
                <a:gridCol w="609600"/>
                <a:gridCol w="457200"/>
                <a:gridCol w="385041"/>
                <a:gridCol w="529360"/>
              </a:tblGrid>
              <a:tr h="596123">
                <a:tc>
                  <a:txBody>
                    <a:bodyPr/>
                    <a:lstStyle/>
                    <a:p>
                      <a:pPr algn="ctr" fontAlgn="t"/>
                      <a:r>
                        <a:rPr lang="en-US" sz="1100" u="none" strike="noStrike" dirty="0">
                          <a:effectLst/>
                        </a:rPr>
                        <a:t>VM Estimates</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gridSpan="3">
                  <a:txBody>
                    <a:bodyPr/>
                    <a:lstStyle/>
                    <a:p>
                      <a:pPr algn="ctr" fontAlgn="t"/>
                      <a:r>
                        <a:rPr lang="en-US" sz="1100" u="none" strike="noStrike" dirty="0">
                          <a:effectLst/>
                        </a:rPr>
                        <a:t>Current Inventory - 2018 March </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gridSpan="2">
                  <a:txBody>
                    <a:bodyPr/>
                    <a:lstStyle/>
                    <a:p>
                      <a:pPr algn="ctr" fontAlgn="t"/>
                      <a:r>
                        <a:rPr lang="en-US" sz="1100" u="none" strike="noStrike" dirty="0">
                          <a:effectLst/>
                        </a:rPr>
                        <a:t>20178 Q2</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gridSpan="2">
                  <a:txBody>
                    <a:bodyPr/>
                    <a:lstStyle/>
                    <a:p>
                      <a:pPr algn="ctr" fontAlgn="t"/>
                      <a:r>
                        <a:rPr lang="en-US" sz="1100" u="none" strike="noStrike" dirty="0">
                          <a:effectLst/>
                        </a:rPr>
                        <a:t>2018 Q3</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gridSpan="2">
                  <a:txBody>
                    <a:bodyPr/>
                    <a:lstStyle/>
                    <a:p>
                      <a:pPr algn="ctr" fontAlgn="t"/>
                      <a:r>
                        <a:rPr lang="en-US" sz="1100" u="none" strike="noStrike" dirty="0">
                          <a:effectLst/>
                        </a:rPr>
                        <a:t>2018 Q4</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gridSpan="2">
                  <a:txBody>
                    <a:bodyPr/>
                    <a:lstStyle/>
                    <a:p>
                      <a:pPr algn="ctr" fontAlgn="t"/>
                      <a:r>
                        <a:rPr lang="en-US" sz="1100" u="none" strike="noStrike" dirty="0">
                          <a:effectLst/>
                        </a:rPr>
                        <a:t>2018 Total</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gridSpan="3">
                  <a:txBody>
                    <a:bodyPr/>
                    <a:lstStyle/>
                    <a:p>
                      <a:pPr algn="ctr" fontAlgn="t"/>
                      <a:r>
                        <a:rPr lang="en-US" sz="1100" u="none" strike="noStrike" dirty="0">
                          <a:effectLst/>
                        </a:rPr>
                        <a:t>2019</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r>
              <a:tr h="242077">
                <a:tc>
                  <a:txBody>
                    <a:bodyPr/>
                    <a:lstStyle/>
                    <a:p>
                      <a:pPr algn="ctr" fontAlgn="t"/>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DEV</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SAI</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PROD </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DEV/SAI</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PROD </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DEV/SAI</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PROD </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a:effectLst/>
                        </a:rPr>
                        <a:t>DEV/SAI</a:t>
                      </a:r>
                      <a:endParaRPr lang="en-US" sz="1100" b="1"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dirty="0">
                          <a:effectLst/>
                        </a:rPr>
                        <a:t>PROD </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dirty="0">
                          <a:effectLst/>
                        </a:rPr>
                        <a:t>DEV/SAI</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dirty="0">
                          <a:effectLst/>
                        </a:rPr>
                        <a:t>PROD </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dirty="0">
                          <a:effectLst/>
                        </a:rPr>
                        <a:t>DEV</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dirty="0">
                          <a:effectLst/>
                        </a:rPr>
                        <a:t>SAI</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100" u="none" strike="noStrike" dirty="0">
                          <a:effectLst/>
                        </a:rPr>
                        <a:t>PROD </a:t>
                      </a:r>
                      <a:endParaRPr lang="en-US" sz="11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329349">
                <a:tc>
                  <a:txBody>
                    <a:bodyPr/>
                    <a:lstStyle/>
                    <a:p>
                      <a:pPr algn="l" fontAlgn="t"/>
                      <a:r>
                        <a:rPr lang="en-US" sz="1200" u="none" strike="noStrike" dirty="0">
                          <a:effectLst/>
                        </a:rPr>
                        <a:t>CM Data </a:t>
                      </a:r>
                      <a:r>
                        <a:rPr lang="en-US" sz="1200" u="none" strike="noStrike" dirty="0" err="1">
                          <a:effectLst/>
                        </a:rPr>
                        <a:t>Mngmnt</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dirty="0">
                          <a:effectLst/>
                        </a:rPr>
                        <a:t>CM Finance</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u="none" strike="noStrike" dirty="0">
                          <a:effectLst/>
                        </a:rPr>
                        <a:t>16</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8</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37</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18</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dirty="0">
                          <a:effectLst/>
                        </a:rPr>
                        <a:t>CM Ops</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u="none" strike="noStrike">
                          <a:effectLst/>
                        </a:rPr>
                        <a:t>14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8</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6</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15</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3</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19</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5</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5</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5</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dirty="0">
                          <a:effectLst/>
                        </a:rPr>
                        <a:t>DICE</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a:effectLst/>
                        </a:rPr>
                        <a:t>EOP</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u="none" strike="noStrike">
                          <a:effectLst/>
                        </a:rPr>
                        <a:t>34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75</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20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40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dirty="0">
                          <a:effectLst/>
                        </a:rPr>
                        <a:t>GRM</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dirty="0">
                          <a:effectLst/>
                        </a:rPr>
                        <a:t>I&amp;TS</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u="none" strike="noStrike">
                          <a:effectLst/>
                        </a:rPr>
                        <a:t>47</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46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31</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6</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18</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6</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54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30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75</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49">
                <a:tc>
                  <a:txBody>
                    <a:bodyPr/>
                    <a:lstStyle/>
                    <a:p>
                      <a:pPr algn="l" fontAlgn="t"/>
                      <a:r>
                        <a:rPr lang="en-US" sz="1200" u="none" strike="noStrike">
                          <a:effectLst/>
                        </a:rPr>
                        <a:t>P&amp;CB</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106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5818">
                <a:tc>
                  <a:txBody>
                    <a:bodyPr/>
                    <a:lstStyle/>
                    <a:p>
                      <a:pPr algn="l" fontAlgn="t"/>
                      <a:r>
                        <a:rPr lang="en-US" sz="1200" u="none" strike="noStrike" dirty="0">
                          <a:effectLst/>
                        </a:rPr>
                        <a:t>WM</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183</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280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280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28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320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80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880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160</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146</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75344">
                <a:tc>
                  <a:txBody>
                    <a:bodyPr/>
                    <a:lstStyle/>
                    <a:p>
                      <a:pPr algn="l" fontAlgn="t"/>
                      <a:r>
                        <a:rPr lang="en-US" sz="1200" u="none" strike="noStrike" dirty="0">
                          <a:effectLst/>
                        </a:rPr>
                        <a:t>Totals</a:t>
                      </a:r>
                      <a:endParaRPr lang="en-US" sz="1200" b="1"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u="none" strike="noStrike">
                          <a:effectLst/>
                        </a:rPr>
                        <a:t>111</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184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356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43</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50</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47</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308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47</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8</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163</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966</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a:effectLst/>
                        </a:rPr>
                        <a:t> </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195</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u="none" strike="noStrike" dirty="0">
                          <a:effectLst/>
                        </a:rPr>
                        <a:t>236</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152400" y="849868"/>
            <a:ext cx="7162800" cy="369332"/>
          </a:xfrm>
          <a:prstGeom prst="rect">
            <a:avLst/>
          </a:prstGeom>
          <a:noFill/>
        </p:spPr>
        <p:txBody>
          <a:bodyPr wrap="square" rtlCol="0">
            <a:spAutoFit/>
          </a:bodyPr>
          <a:lstStyle/>
          <a:p>
            <a:r>
              <a:rPr lang="en-US" dirty="0" smtClean="0"/>
              <a:t>VMs and VDIs – </a:t>
            </a:r>
            <a:r>
              <a:rPr lang="en-US" dirty="0"/>
              <a:t>Current and Forecast as of February 2018</a:t>
            </a:r>
          </a:p>
        </p:txBody>
      </p:sp>
    </p:spTree>
    <p:extLst>
      <p:ext uri="{BB962C8B-B14F-4D97-AF65-F5344CB8AC3E}">
        <p14:creationId xmlns:p14="http://schemas.microsoft.com/office/powerpoint/2010/main" val="2295780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11972396"/>
              </p:ext>
            </p:extLst>
          </p:nvPr>
        </p:nvGraphicFramePr>
        <p:xfrm>
          <a:off x="388816" y="1219200"/>
          <a:ext cx="7429732" cy="4932242"/>
        </p:xfrm>
        <a:graphic>
          <a:graphicData uri="http://schemas.openxmlformats.org/drawingml/2006/table">
            <a:tbl>
              <a:tblPr/>
              <a:tblGrid>
                <a:gridCol w="842357"/>
                <a:gridCol w="1448261"/>
                <a:gridCol w="1008611"/>
                <a:gridCol w="1625600"/>
                <a:gridCol w="831273"/>
                <a:gridCol w="1673630"/>
              </a:tblGrid>
              <a:tr h="541193">
                <a:tc>
                  <a:txBody>
                    <a:bodyPr/>
                    <a:lstStyle/>
                    <a:p>
                      <a:pPr algn="l" fontAlgn="b"/>
                      <a:r>
                        <a:rPr lang="en-US" sz="1100" b="0" i="0" u="none" strike="noStrike" dirty="0">
                          <a:solidFill>
                            <a:srgbClr val="000000"/>
                          </a:solidFill>
                          <a:effectLst/>
                          <a:latin typeface="Calibri"/>
                        </a:rPr>
                        <a:t>LOB</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Contact</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Environment</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Profile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Sub Profile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smtClean="0">
                          <a:solidFill>
                            <a:srgbClr val="000000"/>
                          </a:solidFill>
                          <a:effectLst/>
                          <a:latin typeface="Calibri"/>
                        </a:rPr>
                        <a:t>Proposed Size </a:t>
                      </a:r>
                      <a:r>
                        <a:rPr lang="en-US" sz="1100" b="0" i="0" u="none" strike="noStrike" dirty="0" smtClean="0">
                          <a:solidFill>
                            <a:srgbClr val="FF0000"/>
                          </a:solidFill>
                          <a:effectLst/>
                          <a:latin typeface="Calibri"/>
                        </a:rPr>
                        <a:t>(to be</a:t>
                      </a:r>
                      <a:r>
                        <a:rPr lang="en-US" sz="1100" b="0" i="0" u="none" strike="noStrike" baseline="0" dirty="0" smtClean="0">
                          <a:solidFill>
                            <a:srgbClr val="FF0000"/>
                          </a:solidFill>
                          <a:effectLst/>
                          <a:latin typeface="Calibri"/>
                        </a:rPr>
                        <a:t> Assessed by GTI)</a:t>
                      </a:r>
                      <a:endParaRPr lang="en-US" sz="1100" b="0" i="0" u="none" strike="noStrike" dirty="0">
                        <a:solidFill>
                          <a:srgbClr val="FF0000"/>
                        </a:solidFill>
                        <a:effectLst/>
                        <a:latin typeface="Calibri"/>
                      </a:endParaRP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8297">
                <a:tc>
                  <a:txBody>
                    <a:bodyPr/>
                    <a:lstStyle/>
                    <a:p>
                      <a:pPr algn="l" fontAlgn="b"/>
                      <a:r>
                        <a:rPr lang="en-US" sz="1100" b="0" i="0" u="none" strike="noStrike">
                          <a:solidFill>
                            <a:srgbClr val="000000"/>
                          </a:solidFill>
                          <a:effectLst/>
                          <a:latin typeface="Calibri"/>
                        </a:rPr>
                        <a:t>CM OPS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John Y Kim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DevOak</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RBC Capital Markets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12 GB Mem / 2 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CM OPS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John Y Kim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SAIOak</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RBC Capital Markets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CM OPS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John Y Kim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Oak</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RBC Capital Markets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WM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Anthony Bissessar</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RBC Investments </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WM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Anthony Bissessar</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Pine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WM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Anthony Bissessar</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Palm</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Wealth Management</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Corporate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I&amp;TS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Alan KirkPatrick</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a:rPr>
                        <a:t>DEVMaple</a:t>
                      </a:r>
                      <a:endParaRPr lang="en-US" sz="1100" b="0" i="0" u="none" strike="noStrike" dirty="0">
                        <a:solidFill>
                          <a:srgbClr val="000000"/>
                        </a:solidFill>
                        <a:effectLst/>
                        <a:latin typeface="Calibri"/>
                      </a:endParaRP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smtClean="0">
                          <a:solidFill>
                            <a:srgbClr val="FF0000"/>
                          </a:solidFill>
                          <a:effectLst/>
                          <a:latin typeface="Calibri"/>
                        </a:rPr>
                        <a:t>12 </a:t>
                      </a:r>
                      <a:r>
                        <a:rPr lang="pt-BR" sz="1100" b="0" i="0" u="none" strike="noStrike" dirty="0">
                          <a:solidFill>
                            <a:srgbClr val="FF0000"/>
                          </a:solidFill>
                          <a:effectLst/>
                          <a:latin typeface="Calibri"/>
                        </a:rPr>
                        <a:t>GB Mem / 2 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I&amp;TS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Alan KirkPatrick</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SAIMaple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I&amp;TS</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Alan KirkPatrick</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EOP</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Megan Parker</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DEVMaple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smtClean="0">
                          <a:solidFill>
                            <a:srgbClr val="FF0000"/>
                          </a:solidFill>
                          <a:effectLst/>
                          <a:latin typeface="Calibri"/>
                        </a:rPr>
                        <a:t>12 GB </a:t>
                      </a:r>
                      <a:r>
                        <a:rPr lang="pt-BR" sz="1100" b="0" i="0" u="none" strike="noStrike" dirty="0">
                          <a:solidFill>
                            <a:srgbClr val="FF0000"/>
                          </a:solidFill>
                          <a:effectLst/>
                          <a:latin typeface="Calibri"/>
                        </a:rPr>
                        <a:t>Mem / 2 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EOP</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Megan Parker</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SAIMaple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EOP</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Megan Parker</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NGO TPC</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Rob Hough</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SAIMaple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NGO TPC</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Rob Hough</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SAIMaple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4 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Finance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Chi Chu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DEVMaple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12 GB Mem / 2 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a:solidFill>
                            <a:srgbClr val="000000"/>
                          </a:solidFill>
                          <a:effectLst/>
                          <a:latin typeface="Calibri"/>
                        </a:rPr>
                        <a:t>Finance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Chi Chu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SAIMaple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297">
                <a:tc>
                  <a:txBody>
                    <a:bodyPr/>
                    <a:lstStyle/>
                    <a:p>
                      <a:pPr algn="l" fontAlgn="b"/>
                      <a:r>
                        <a:rPr lang="en-US" sz="1100" b="0" i="0" u="none" strike="noStrike" dirty="0">
                          <a:solidFill>
                            <a:srgbClr val="000000"/>
                          </a:solidFill>
                          <a:effectLst/>
                          <a:latin typeface="Calibri"/>
                        </a:rPr>
                        <a:t>Finance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Chi Chu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Maple</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HO</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NA</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FF0000"/>
                          </a:solidFill>
                          <a:effectLst/>
                          <a:latin typeface="Calibri"/>
                        </a:rPr>
                        <a:t>16 GB Mem / </a:t>
                      </a:r>
                      <a:r>
                        <a:rPr lang="pt-BR" sz="1100" b="0" i="0" u="none" strike="noStrike" dirty="0" smtClean="0">
                          <a:solidFill>
                            <a:srgbClr val="FF0000"/>
                          </a:solidFill>
                          <a:effectLst/>
                          <a:latin typeface="Calibri"/>
                        </a:rPr>
                        <a:t>4 </a:t>
                      </a:r>
                      <a:r>
                        <a:rPr lang="pt-BR" sz="1100" b="0" i="0" u="none" strike="noStrike" dirty="0">
                          <a:solidFill>
                            <a:srgbClr val="FF0000"/>
                          </a:solidFill>
                          <a:effectLst/>
                          <a:latin typeface="Calibri"/>
                        </a:rPr>
                        <a:t>VCPU</a:t>
                      </a:r>
                    </a:p>
                  </a:txBody>
                  <a:tcPr marL="7144" marR="7144"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228600" y="54114"/>
            <a:ext cx="8153400" cy="707886"/>
          </a:xfrm>
          <a:prstGeom prst="rect">
            <a:avLst/>
          </a:prstGeom>
        </p:spPr>
        <p:txBody>
          <a:bodyPr wrap="square">
            <a:spAutoFit/>
          </a:bodyPr>
          <a:lstStyle/>
          <a:p>
            <a:pPr fontAlgn="base">
              <a:spcBef>
                <a:spcPct val="0"/>
              </a:spcBef>
              <a:spcAft>
                <a:spcPct val="0"/>
              </a:spcAft>
            </a:pPr>
            <a:r>
              <a:rPr lang="en-US" sz="2000" b="1" dirty="0">
                <a:latin typeface="+mj-lt"/>
                <a:ea typeface="+mj-ea"/>
                <a:cs typeface="+mj-cs"/>
              </a:rPr>
              <a:t>Next Generation </a:t>
            </a:r>
            <a:r>
              <a:rPr lang="en-US" sz="2000" b="1" dirty="0"/>
              <a:t>Optimization (NGO) </a:t>
            </a:r>
            <a:r>
              <a:rPr lang="en-US" sz="2000" b="1" dirty="0" smtClean="0">
                <a:latin typeface="+mj-lt"/>
                <a:ea typeface="+mj-ea"/>
                <a:cs typeface="+mj-cs"/>
              </a:rPr>
              <a:t>- </a:t>
            </a:r>
            <a:r>
              <a:rPr lang="en-US" sz="2000" b="1" dirty="0">
                <a:latin typeface="+mj-lt"/>
                <a:ea typeface="+mj-ea"/>
                <a:cs typeface="+mj-cs"/>
              </a:rPr>
              <a:t>Technology Practice Centre</a:t>
            </a:r>
          </a:p>
          <a:p>
            <a:pPr defTabSz="913096">
              <a:defRPr/>
            </a:pPr>
            <a:r>
              <a:rPr lang="en-US" sz="2000" dirty="0" smtClean="0"/>
              <a:t>s) </a:t>
            </a:r>
            <a:r>
              <a:rPr lang="en-US" sz="2000" dirty="0" err="1" smtClean="0"/>
              <a:t>Nutanix</a:t>
            </a:r>
            <a:r>
              <a:rPr lang="en-US" sz="2000" dirty="0" smtClean="0"/>
              <a:t> </a:t>
            </a:r>
            <a:r>
              <a:rPr lang="en-US" sz="2000" dirty="0"/>
              <a:t>Update - </a:t>
            </a:r>
            <a:r>
              <a:rPr lang="en-US" sz="2000" dirty="0" err="1"/>
              <a:t>Nutanix</a:t>
            </a:r>
            <a:r>
              <a:rPr lang="en-US" sz="2000" dirty="0"/>
              <a:t> VM Build for Feb </a:t>
            </a:r>
            <a:r>
              <a:rPr lang="en-US" sz="2000" dirty="0" smtClean="0"/>
              <a:t>15</a:t>
            </a:r>
            <a:endParaRPr lang="en-US" sz="2000" dirty="0"/>
          </a:p>
        </p:txBody>
      </p:sp>
    </p:spTree>
    <p:extLst>
      <p:ext uri="{BB962C8B-B14F-4D97-AF65-F5344CB8AC3E}">
        <p14:creationId xmlns:p14="http://schemas.microsoft.com/office/powerpoint/2010/main" val="1098952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4800" y="76200"/>
            <a:ext cx="8153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a:lstStyle>
          <a:p>
            <a:r>
              <a:rPr lang="en-US" b="1" kern="0" dirty="0" smtClean="0">
                <a:solidFill>
                  <a:srgbClr val="002888"/>
                </a:solidFill>
              </a:rPr>
              <a:t>Next Generation Optimization (NGO) – Technology Practice </a:t>
            </a:r>
            <a:r>
              <a:rPr lang="en-US" b="1" kern="0" dirty="0">
                <a:solidFill>
                  <a:srgbClr val="002888"/>
                </a:solidFill>
              </a:rPr>
              <a:t>Center </a:t>
            </a:r>
            <a:r>
              <a:rPr lang="en-US" b="1" kern="0" dirty="0" smtClean="0">
                <a:solidFill>
                  <a:srgbClr val="002888"/>
                </a:solidFill>
              </a:rPr>
              <a:t>t) Change </a:t>
            </a:r>
            <a:r>
              <a:rPr lang="en-US" b="1" kern="0" dirty="0">
                <a:solidFill>
                  <a:srgbClr val="002888"/>
                </a:solidFill>
              </a:rPr>
              <a:t>Management Items</a:t>
            </a:r>
          </a:p>
        </p:txBody>
      </p:sp>
      <p:graphicFrame>
        <p:nvGraphicFramePr>
          <p:cNvPr id="3" name="Table 2"/>
          <p:cNvGraphicFramePr>
            <a:graphicFrameLocks noGrp="1"/>
          </p:cNvGraphicFramePr>
          <p:nvPr>
            <p:extLst>
              <p:ext uri="{D42A27DB-BD31-4B8C-83A1-F6EECF244321}">
                <p14:modId xmlns:p14="http://schemas.microsoft.com/office/powerpoint/2010/main" val="2494895877"/>
              </p:ext>
            </p:extLst>
          </p:nvPr>
        </p:nvGraphicFramePr>
        <p:xfrm>
          <a:off x="228600" y="944880"/>
          <a:ext cx="8686800" cy="5146040"/>
        </p:xfrm>
        <a:graphic>
          <a:graphicData uri="http://schemas.openxmlformats.org/drawingml/2006/table">
            <a:tbl>
              <a:tblPr firstRow="1" bandRow="1">
                <a:tableStyleId>{5C22544A-7EE6-4342-B048-85BDC9FD1C3A}</a:tableStyleId>
              </a:tblPr>
              <a:tblGrid>
                <a:gridCol w="335646"/>
                <a:gridCol w="2483754"/>
                <a:gridCol w="2209800"/>
                <a:gridCol w="990600"/>
                <a:gridCol w="2667000"/>
              </a:tblGrid>
              <a:tr h="502920">
                <a:tc>
                  <a:txBody>
                    <a:bodyPr/>
                    <a:lstStyle/>
                    <a:p>
                      <a:endParaRPr lang="en-US" sz="1200" dirty="0"/>
                    </a:p>
                  </a:txBody>
                  <a:tcPr/>
                </a:tc>
                <a:tc>
                  <a:txBody>
                    <a:bodyPr/>
                    <a:lstStyle/>
                    <a:p>
                      <a:r>
                        <a:rPr lang="en-US" sz="1200" dirty="0" smtClean="0"/>
                        <a:t>Name</a:t>
                      </a:r>
                      <a:endParaRPr lang="en-US" sz="1200" dirty="0"/>
                    </a:p>
                  </a:txBody>
                  <a:tcPr/>
                </a:tc>
                <a:tc>
                  <a:txBody>
                    <a:bodyPr/>
                    <a:lstStyle/>
                    <a:p>
                      <a:pPr algn="ctr"/>
                      <a:r>
                        <a:rPr lang="en-US" sz="1200" dirty="0" smtClean="0"/>
                        <a:t>Impact</a:t>
                      </a:r>
                      <a:endParaRPr lang="en-US" sz="1200" dirty="0"/>
                    </a:p>
                  </a:txBody>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200" dirty="0" smtClean="0"/>
                        <a:t>Act Testing</a:t>
                      </a:r>
                      <a:r>
                        <a:rPr lang="en-US" sz="1200" baseline="0" dirty="0" smtClean="0"/>
                        <a:t> Dates</a:t>
                      </a:r>
                      <a:endParaRPr lang="en-US" sz="1200" dirty="0" smtClean="0"/>
                    </a:p>
                  </a:txBody>
                  <a:tcPr/>
                </a:tc>
                <a:tc>
                  <a:txBody>
                    <a:bodyPr/>
                    <a:lstStyle/>
                    <a:p>
                      <a:r>
                        <a:rPr lang="en-US" sz="1200" dirty="0" smtClean="0"/>
                        <a:t>Implementation Date</a:t>
                      </a:r>
                      <a:endParaRPr lang="en-US" sz="1200" dirty="0"/>
                    </a:p>
                  </a:txBody>
                  <a:tcPr/>
                </a:tc>
              </a:tr>
              <a:tr h="370840">
                <a:tc>
                  <a:txBody>
                    <a:bodyPr/>
                    <a:lstStyle/>
                    <a:p>
                      <a:r>
                        <a:rPr lang="en-US" sz="1200" dirty="0" smtClean="0"/>
                        <a:t>1</a:t>
                      </a:r>
                      <a:endParaRPr lang="en-US" sz="1200" dirty="0"/>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Titus – Data Classification</a:t>
                      </a:r>
                    </a:p>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For more information please see:</a:t>
                      </a:r>
                    </a:p>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hlinkClick r:id="rId3"/>
                        </a:rPr>
                        <a:t>Data Classification Connect page </a:t>
                      </a:r>
                      <a:endParaRPr lang="en-US" sz="1200" kern="1200" dirty="0">
                        <a:solidFill>
                          <a:schemeClr val="dk1"/>
                        </a:solidFill>
                        <a:effectLst/>
                        <a:latin typeface="+mn-lt"/>
                        <a:ea typeface="+mn-ea"/>
                        <a:cs typeface="+mn-cs"/>
                      </a:endParaRPr>
                    </a:p>
                  </a:txBody>
                  <a:tcPr/>
                </a:tc>
                <a:tc>
                  <a:txBody>
                    <a:bodyPr/>
                    <a:lstStyle/>
                    <a:p>
                      <a:pPr algn="ctr"/>
                      <a:r>
                        <a:rPr lang="en-US" sz="1200" dirty="0" smtClean="0"/>
                        <a:t>All</a:t>
                      </a:r>
                      <a:endParaRPr lang="en-US" sz="1200" dirty="0"/>
                    </a:p>
                  </a:txBody>
                  <a:tcPr/>
                </a:tc>
                <a:tc>
                  <a:txBody>
                    <a:bodyPr/>
                    <a:lstStyle/>
                    <a:p>
                      <a:pPr algn="ctr"/>
                      <a:r>
                        <a:rPr lang="en-US" sz="800" b="1" kern="1200" dirty="0" smtClean="0">
                          <a:solidFill>
                            <a:schemeClr val="dk1"/>
                          </a:solidFill>
                          <a:effectLst/>
                          <a:latin typeface="Verdana"/>
                          <a:ea typeface="Times New Roman"/>
                          <a:cs typeface="Calibri"/>
                        </a:rPr>
                        <a:t>complete</a:t>
                      </a:r>
                      <a:endParaRPr lang="en-US" sz="800" b="1" kern="1200" dirty="0">
                        <a:solidFill>
                          <a:schemeClr val="dk1"/>
                        </a:solidFill>
                        <a:effectLst/>
                        <a:latin typeface="Verdana"/>
                        <a:ea typeface="Times New Roman"/>
                        <a:cs typeface="Calibri"/>
                      </a:endParaRPr>
                    </a:p>
                  </a:txBody>
                  <a:tcPr/>
                </a:tc>
                <a:tc>
                  <a:txBody>
                    <a:bodyPr/>
                    <a:lstStyle/>
                    <a:p>
                      <a:r>
                        <a:rPr lang="en-US" sz="1200" dirty="0" smtClean="0"/>
                        <a:t>Commenced</a:t>
                      </a:r>
                      <a:r>
                        <a:rPr lang="en-US" sz="1200" baseline="0" dirty="0" smtClean="0"/>
                        <a:t> on </a:t>
                      </a:r>
                      <a:r>
                        <a:rPr lang="en-US" sz="1200" dirty="0" smtClean="0"/>
                        <a:t>Nov 6, 2017 </a:t>
                      </a:r>
                      <a:endParaRPr lang="en-US" sz="1200" dirty="0"/>
                    </a:p>
                  </a:txBody>
                  <a:tcPr/>
                </a:tc>
              </a:tr>
              <a:tr h="370840">
                <a:tc>
                  <a:txBody>
                    <a:bodyPr/>
                    <a:lstStyle/>
                    <a:p>
                      <a:r>
                        <a:rPr lang="en-US" sz="1200" dirty="0" smtClean="0"/>
                        <a:t>2</a:t>
                      </a:r>
                      <a:endParaRPr lang="en-US" sz="1200" dirty="0"/>
                    </a:p>
                  </a:txBody>
                  <a:tcPr/>
                </a:tc>
                <a:tc>
                  <a:txBody>
                    <a:bodyPr/>
                    <a:lstStyle/>
                    <a:p>
                      <a:r>
                        <a:rPr lang="en-US" sz="1200" dirty="0" smtClean="0"/>
                        <a:t>Office</a:t>
                      </a:r>
                      <a:r>
                        <a:rPr lang="en-US" sz="1200" baseline="0" dirty="0" smtClean="0"/>
                        <a:t> 2013</a:t>
                      </a:r>
                    </a:p>
                    <a:p>
                      <a:pPr marL="0" marR="0" indent="0" algn="l" defTabSz="913096" rtl="0" eaLnBrk="1" fontAlgn="auto" latinLnBrk="0" hangingPunct="1">
                        <a:lnSpc>
                          <a:spcPct val="100000"/>
                        </a:lnSpc>
                        <a:spcBef>
                          <a:spcPts val="0"/>
                        </a:spcBef>
                        <a:spcAft>
                          <a:spcPts val="0"/>
                        </a:spcAft>
                        <a:buClrTx/>
                        <a:buSzTx/>
                        <a:buFontTx/>
                        <a:buNone/>
                        <a:tabLst/>
                        <a:defRPr/>
                      </a:pPr>
                      <a:r>
                        <a:rPr lang="en-US" sz="1200" dirty="0" smtClean="0"/>
                        <a:t>For more information please see:</a:t>
                      </a:r>
                    </a:p>
                    <a:p>
                      <a:pPr marL="0" marR="0" indent="0" algn="l" defTabSz="913096" rtl="0" eaLnBrk="1" fontAlgn="auto" latinLnBrk="0" hangingPunct="1">
                        <a:lnSpc>
                          <a:spcPct val="100000"/>
                        </a:lnSpc>
                        <a:spcBef>
                          <a:spcPts val="0"/>
                        </a:spcBef>
                        <a:spcAft>
                          <a:spcPts val="0"/>
                        </a:spcAft>
                        <a:buClrTx/>
                        <a:buSzTx/>
                        <a:buFontTx/>
                        <a:buNone/>
                        <a:tabLst/>
                        <a:defRPr/>
                      </a:pPr>
                      <a:r>
                        <a:rPr lang="en-US" sz="1200" dirty="0" smtClean="0">
                          <a:effectLst/>
                          <a:hlinkClick r:id="rId4"/>
                        </a:rPr>
                        <a:t>Office 2013</a:t>
                      </a:r>
                      <a:endParaRPr lang="en-US" sz="1200" dirty="0" smtClean="0">
                        <a:effectLst/>
                      </a:endParaRPr>
                    </a:p>
                  </a:txBody>
                  <a:tcPr/>
                </a:tc>
                <a:tc>
                  <a:txBody>
                    <a:bodyPr/>
                    <a:lstStyle/>
                    <a:p>
                      <a:pPr algn="ctr"/>
                      <a:r>
                        <a:rPr lang="en-US" sz="1200" dirty="0" smtClean="0"/>
                        <a:t>All</a:t>
                      </a:r>
                      <a:endParaRPr lang="en-US" sz="1200" dirty="0"/>
                    </a:p>
                  </a:txBody>
                  <a:tcPr/>
                </a:tc>
                <a:tc>
                  <a:txBody>
                    <a:bodyPr/>
                    <a:lstStyle/>
                    <a:p>
                      <a:pPr algn="ctr"/>
                      <a:r>
                        <a:rPr lang="en-US" sz="800" b="1" kern="1200" dirty="0" smtClean="0">
                          <a:solidFill>
                            <a:schemeClr val="dk1"/>
                          </a:solidFill>
                          <a:effectLst/>
                          <a:latin typeface="Verdana"/>
                          <a:ea typeface="Times New Roman"/>
                          <a:cs typeface="Calibri"/>
                        </a:rPr>
                        <a:t>complete</a:t>
                      </a:r>
                      <a:endParaRPr lang="en-US" sz="800" b="1" kern="1200" dirty="0">
                        <a:solidFill>
                          <a:schemeClr val="dk1"/>
                        </a:solidFill>
                        <a:effectLst/>
                        <a:latin typeface="Verdana"/>
                        <a:ea typeface="Times New Roman"/>
                        <a:cs typeface="Calibri"/>
                      </a:endParaRPr>
                    </a:p>
                  </a:txBody>
                  <a:tcPr/>
                </a:tc>
                <a:tc>
                  <a:txBody>
                    <a:bodyPr/>
                    <a:lstStyle/>
                    <a:p>
                      <a:r>
                        <a:rPr lang="en-US" sz="1200" dirty="0" smtClean="0"/>
                        <a:t>Delayed to March 2018</a:t>
                      </a:r>
                    </a:p>
                    <a:p>
                      <a:r>
                        <a:rPr lang="en-US" sz="1000" dirty="0" smtClean="0"/>
                        <a:t>(no</a:t>
                      </a:r>
                      <a:r>
                        <a:rPr lang="en-US" sz="1000" baseline="0" dirty="0" smtClean="0"/>
                        <a:t> impact to Office 2013 currently in production)</a:t>
                      </a:r>
                      <a:endParaRPr lang="en-US" sz="1000" dirty="0"/>
                    </a:p>
                  </a:txBody>
                  <a:tcPr/>
                </a:tc>
              </a:tr>
              <a:tr h="370840">
                <a:tc>
                  <a:txBody>
                    <a:bodyPr/>
                    <a:lstStyle/>
                    <a:p>
                      <a:r>
                        <a:rPr lang="en-US" sz="1200" dirty="0" smtClean="0"/>
                        <a:t>3</a:t>
                      </a:r>
                      <a:endParaRPr lang="en-US" sz="1200" dirty="0"/>
                    </a:p>
                  </a:txBody>
                  <a:tcPr/>
                </a:tc>
                <a:tc>
                  <a:txBody>
                    <a:bodyPr/>
                    <a:lstStyle/>
                    <a:p>
                      <a:r>
                        <a:rPr lang="en-US" sz="1200" dirty="0" smtClean="0"/>
                        <a:t>SharePoint 2013</a:t>
                      </a:r>
                    </a:p>
                    <a:p>
                      <a:r>
                        <a:rPr lang="en-US" sz="1100" dirty="0" smtClean="0"/>
                        <a:t>For more information please see:</a:t>
                      </a:r>
                    </a:p>
                    <a:p>
                      <a:r>
                        <a:rPr lang="en-US" sz="1100" dirty="0" smtClean="0">
                          <a:hlinkClick r:id="rId5"/>
                        </a:rPr>
                        <a:t>Sharepoint-2013-upgrade</a:t>
                      </a:r>
                      <a:endParaRPr lang="en-US" sz="1100" dirty="0"/>
                    </a:p>
                  </a:txBody>
                  <a:tcPr/>
                </a:tc>
                <a:tc>
                  <a:txBody>
                    <a:bodyPr/>
                    <a:lstStyle/>
                    <a:p>
                      <a:pPr algn="ctr"/>
                      <a:r>
                        <a:rPr lang="en-US" sz="1200" dirty="0" smtClean="0"/>
                        <a:t>All</a:t>
                      </a:r>
                      <a:endParaRPr lang="en-US" sz="1200" dirty="0"/>
                    </a:p>
                  </a:txBody>
                  <a:tcPr/>
                </a:tc>
                <a:tc>
                  <a:txBody>
                    <a:bodyPr/>
                    <a:lstStyle/>
                    <a:p>
                      <a:pPr algn="ctr"/>
                      <a:r>
                        <a:rPr lang="en-US" sz="800" b="1" kern="1200" dirty="0" smtClean="0">
                          <a:solidFill>
                            <a:schemeClr val="dk1"/>
                          </a:solidFill>
                          <a:effectLst/>
                          <a:latin typeface="Verdana"/>
                          <a:ea typeface="Times New Roman"/>
                          <a:cs typeface="Calibri"/>
                        </a:rPr>
                        <a:t>complete</a:t>
                      </a:r>
                      <a:endParaRPr lang="en-US" sz="800" b="1" kern="1200" dirty="0">
                        <a:solidFill>
                          <a:schemeClr val="dk1"/>
                        </a:solidFill>
                        <a:effectLst/>
                        <a:latin typeface="Verdana"/>
                        <a:ea typeface="Times New Roman"/>
                        <a:cs typeface="Calibri"/>
                      </a:endParaRPr>
                    </a:p>
                  </a:txBody>
                  <a:tcPr/>
                </a:tc>
                <a:tc>
                  <a:txBody>
                    <a:bodyPr/>
                    <a:lstStyle/>
                    <a:p>
                      <a:r>
                        <a:rPr lang="en-US" sz="1100" kern="1200" dirty="0" smtClean="0">
                          <a:solidFill>
                            <a:schemeClr val="dk1"/>
                          </a:solidFill>
                          <a:latin typeface="+mn-lt"/>
                          <a:ea typeface="+mn-ea"/>
                          <a:cs typeface="+mn-cs"/>
                        </a:rPr>
                        <a:t>rbcwss.fg.rbc.com – complete</a:t>
                      </a:r>
                    </a:p>
                    <a:p>
                      <a:r>
                        <a:rPr lang="en-US" sz="1100" kern="1200" dirty="0" smtClean="0">
                          <a:solidFill>
                            <a:schemeClr val="tx1"/>
                          </a:solidFill>
                          <a:latin typeface="+mn-lt"/>
                          <a:ea typeface="+mn-ea"/>
                          <a:cs typeface="+mn-cs"/>
                        </a:rPr>
                        <a:t>rbcportal.fg.rbc.com – complete</a:t>
                      </a:r>
                    </a:p>
                    <a:p>
                      <a:pPr marL="0" marR="0" indent="0" algn="l" defTabSz="913096"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spcollab.fg.rbc.com – complete</a:t>
                      </a:r>
                    </a:p>
                  </a:txBody>
                  <a:tcPr/>
                </a:tc>
              </a:tr>
              <a:tr h="370840">
                <a:tc>
                  <a:txBody>
                    <a:bodyPr/>
                    <a:lstStyle/>
                    <a:p>
                      <a:r>
                        <a:rPr lang="en-US" sz="1200" dirty="0" smtClean="0"/>
                        <a:t>4</a:t>
                      </a:r>
                      <a:endParaRPr lang="en-US" sz="1200" dirty="0"/>
                    </a:p>
                  </a:txBody>
                  <a:tcPr/>
                </a:tc>
                <a:tc>
                  <a:txBody>
                    <a:bodyPr/>
                    <a:lstStyle/>
                    <a:p>
                      <a:r>
                        <a:rPr lang="en-US" sz="1200" dirty="0" smtClean="0"/>
                        <a:t>Windows 10</a:t>
                      </a:r>
                      <a:endParaRPr lang="en-US" sz="1200" dirty="0"/>
                    </a:p>
                  </a:txBody>
                  <a:tcPr/>
                </a:tc>
                <a:tc>
                  <a:txBody>
                    <a:bodyPr/>
                    <a:lstStyle/>
                    <a:p>
                      <a:pPr algn="ctr"/>
                      <a:r>
                        <a:rPr lang="en-US" sz="1200" dirty="0" smtClean="0"/>
                        <a:t>All</a:t>
                      </a:r>
                      <a:endParaRPr lang="en-US" sz="1200" dirty="0"/>
                    </a:p>
                  </a:txBody>
                  <a:tcPr/>
                </a:tc>
                <a:tc>
                  <a:txBody>
                    <a:bodyPr/>
                    <a:lstStyle/>
                    <a:p>
                      <a:endParaRPr lang="en-US" sz="800" b="1" kern="1200" dirty="0">
                        <a:solidFill>
                          <a:schemeClr val="dk1"/>
                        </a:solidFill>
                        <a:effectLst/>
                        <a:latin typeface="Verdana"/>
                        <a:ea typeface="Times New Roman"/>
                        <a:cs typeface="Calibri"/>
                      </a:endParaRPr>
                    </a:p>
                  </a:txBody>
                  <a:tcPr/>
                </a:tc>
                <a:tc>
                  <a:txBody>
                    <a:bodyPr/>
                    <a:lstStyle/>
                    <a:p>
                      <a:r>
                        <a:rPr lang="en-US" sz="1200" dirty="0" smtClean="0"/>
                        <a:t>TBC</a:t>
                      </a:r>
                      <a:endParaRPr lang="en-US" sz="1200" dirty="0"/>
                    </a:p>
                  </a:txBody>
                  <a:tcPr/>
                </a:tc>
              </a:tr>
              <a:tr h="370840">
                <a:tc>
                  <a:txBody>
                    <a:bodyPr/>
                    <a:lstStyle/>
                    <a:p>
                      <a:r>
                        <a:rPr lang="en-US" sz="1200" dirty="0" smtClean="0">
                          <a:solidFill>
                            <a:schemeClr val="tx1"/>
                          </a:solidFill>
                        </a:rPr>
                        <a:t>5</a:t>
                      </a:r>
                      <a:endParaRPr lang="en-US" sz="1200" dirty="0">
                        <a:solidFill>
                          <a:schemeClr val="tx1"/>
                        </a:solidFill>
                      </a:endParaRPr>
                    </a:p>
                  </a:txBody>
                  <a:tcPr/>
                </a:tc>
                <a:tc>
                  <a:txBody>
                    <a:bodyPr/>
                    <a:lstStyle/>
                    <a:p>
                      <a:r>
                        <a:rPr lang="en-US" sz="1200" kern="1200" dirty="0" smtClean="0">
                          <a:solidFill>
                            <a:schemeClr val="tx1"/>
                          </a:solidFill>
                          <a:effectLst/>
                          <a:latin typeface="+mn-lt"/>
                          <a:ea typeface="+mn-ea"/>
                          <a:cs typeface="+mn-cs"/>
                        </a:rPr>
                        <a:t>Endpoint Threat Management (v25.12.1)</a:t>
                      </a:r>
                      <a:endParaRPr lang="en-US" sz="1200" dirty="0">
                        <a:solidFill>
                          <a:schemeClr val="tx1"/>
                        </a:solidFill>
                      </a:endParaRPr>
                    </a:p>
                  </a:txBody>
                  <a:tcPr/>
                </a:tc>
                <a:tc>
                  <a:txBody>
                    <a:bodyPr/>
                    <a:lstStyle/>
                    <a:p>
                      <a:pPr algn="ctr"/>
                      <a:r>
                        <a:rPr lang="en-US" sz="1200" dirty="0" smtClean="0">
                          <a:solidFill>
                            <a:schemeClr val="tx1"/>
                          </a:solidFill>
                        </a:rPr>
                        <a:t>All</a:t>
                      </a:r>
                      <a:endParaRPr lang="en-US" sz="1200" dirty="0">
                        <a:solidFill>
                          <a:schemeClr val="tx1"/>
                        </a:solidFill>
                      </a:endParaRPr>
                    </a:p>
                  </a:txBody>
                  <a:tcPr/>
                </a:tc>
                <a:tc>
                  <a:txBody>
                    <a:bodyPr/>
                    <a:lstStyle/>
                    <a:p>
                      <a:pPr algn="ctr"/>
                      <a:r>
                        <a:rPr lang="en-US" sz="800" b="1" kern="1200" dirty="0" smtClean="0">
                          <a:solidFill>
                            <a:schemeClr val="tx1"/>
                          </a:solidFill>
                          <a:effectLst/>
                          <a:latin typeface="Verdana"/>
                          <a:ea typeface="Times New Roman"/>
                          <a:cs typeface="Calibri"/>
                        </a:rPr>
                        <a:t>complete</a:t>
                      </a:r>
                      <a:endParaRPr lang="en-US" sz="800" b="1" kern="1200" dirty="0">
                        <a:solidFill>
                          <a:schemeClr val="tx1"/>
                        </a:solidFill>
                        <a:effectLst/>
                        <a:latin typeface="Verdana"/>
                        <a:ea typeface="Times New Roman"/>
                        <a:cs typeface="Calibri"/>
                      </a:endParaRPr>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DEV rollout begins Mon, Jan 22nd at 10:00AM ET</a:t>
                      </a:r>
                    </a:p>
                    <a:p>
                      <a:pPr marL="0" marR="0" indent="0" algn="l" defTabSz="913096"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Issues to be reported to the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SMDS_PRE_PRODUCTION group via HPSM ticket</a:t>
                      </a:r>
                    </a:p>
                    <a:p>
                      <a:endParaRPr lang="en-US" sz="1100" kern="1200" dirty="0">
                        <a:solidFill>
                          <a:schemeClr val="tx1"/>
                        </a:solidFill>
                        <a:latin typeface="+mn-lt"/>
                        <a:ea typeface="+mn-ea"/>
                        <a:cs typeface="+mn-cs"/>
                      </a:endParaRPr>
                    </a:p>
                  </a:txBody>
                  <a:tcPr/>
                </a:tc>
              </a:tr>
              <a:tr h="370840">
                <a:tc>
                  <a:txBody>
                    <a:bodyPr/>
                    <a:lstStyle/>
                    <a:p>
                      <a:r>
                        <a:rPr lang="en-US" sz="1200" dirty="0" smtClean="0">
                          <a:solidFill>
                            <a:schemeClr val="tx1"/>
                          </a:solidFill>
                        </a:rPr>
                        <a:t>6</a:t>
                      </a:r>
                      <a:endParaRPr lang="en-US" sz="1200" dirty="0">
                        <a:solidFill>
                          <a:schemeClr val="tx1"/>
                        </a:solidFill>
                      </a:endParaRPr>
                    </a:p>
                  </a:txBody>
                  <a:tcPr/>
                </a:tc>
                <a:tc>
                  <a:txBody>
                    <a:bodyPr/>
                    <a:lstStyle/>
                    <a:p>
                      <a:pPr marL="0" algn="l" defTabSz="913096" rtl="0" eaLnBrk="1" latinLnBrk="0" hangingPunct="1"/>
                      <a:r>
                        <a:rPr lang="en-US" sz="1200" kern="1200" dirty="0" smtClean="0">
                          <a:solidFill>
                            <a:schemeClr val="tx1"/>
                          </a:solidFill>
                          <a:effectLst/>
                          <a:latin typeface="+mn-lt"/>
                          <a:ea typeface="+mn-ea"/>
                          <a:cs typeface="+mn-cs"/>
                        </a:rPr>
                        <a:t>Microsoft .NET Framework 4.7</a:t>
                      </a:r>
                      <a:endParaRPr lang="en-US" sz="1200" kern="1200" dirty="0">
                        <a:solidFill>
                          <a:schemeClr val="tx1"/>
                        </a:solidFill>
                        <a:effectLst/>
                        <a:latin typeface="+mn-lt"/>
                        <a:ea typeface="+mn-ea"/>
                        <a:cs typeface="+mn-cs"/>
                      </a:endParaRPr>
                    </a:p>
                  </a:txBody>
                  <a:tcPr/>
                </a:tc>
                <a:tc>
                  <a:txBody>
                    <a:bodyPr/>
                    <a:lstStyle/>
                    <a:p>
                      <a:pPr algn="ctr"/>
                      <a:r>
                        <a:rPr lang="en-US" sz="900" kern="1200" dirty="0" smtClean="0">
                          <a:solidFill>
                            <a:schemeClr val="dk1"/>
                          </a:solidFill>
                          <a:effectLst/>
                          <a:latin typeface="+mn-lt"/>
                          <a:ea typeface="+mn-ea"/>
                          <a:cs typeface="+mn-cs"/>
                        </a:rPr>
                        <a:t>Branch, Head Office, RBC IS, RBC 3CAP, RBC Capital Markets, RBC Insurance, RBC Investments, US Wealth Management and Servers 2008 R2 and above.</a:t>
                      </a:r>
                    </a:p>
                  </a:txBody>
                  <a:tcPr/>
                </a:tc>
                <a:tc>
                  <a:txBody>
                    <a:bodyPr/>
                    <a:lstStyle/>
                    <a:p>
                      <a:pPr marL="0" marR="0" algn="ctr">
                        <a:spcBef>
                          <a:spcPts val="0"/>
                        </a:spcBef>
                        <a:spcAft>
                          <a:spcPts val="0"/>
                        </a:spcAft>
                      </a:pPr>
                      <a:r>
                        <a:rPr lang="en-US" sz="800" b="1" kern="1200" dirty="0" smtClean="0">
                          <a:solidFill>
                            <a:schemeClr val="tx1"/>
                          </a:solidFill>
                          <a:effectLst/>
                          <a:latin typeface="Verdana"/>
                          <a:ea typeface="Times New Roman"/>
                          <a:cs typeface="Calibri"/>
                        </a:rPr>
                        <a:t>complete</a:t>
                      </a:r>
                      <a:endParaRPr lang="en-US" sz="1050" dirty="0">
                        <a:solidFill>
                          <a:schemeClr val="tx1"/>
                        </a:solidFill>
                        <a:effectLst/>
                        <a:latin typeface="Calibri"/>
                        <a:ea typeface="Times New Roman"/>
                        <a:cs typeface="Times New Roman"/>
                      </a:endParaRPr>
                    </a:p>
                  </a:txBody>
                  <a:tcPr marL="68580" marR="68580" marT="0" marB="0"/>
                </a:tc>
                <a:tc>
                  <a:txBody>
                    <a:bodyPr/>
                    <a:lstStyle/>
                    <a:p>
                      <a:endParaRPr lang="en-US" sz="1200" dirty="0"/>
                    </a:p>
                  </a:txBody>
                  <a:tcPr/>
                </a:tc>
              </a:tr>
              <a:tr h="370840">
                <a:tc>
                  <a:txBody>
                    <a:bodyPr/>
                    <a:lstStyle/>
                    <a:p>
                      <a:r>
                        <a:rPr lang="en-US" sz="1200" dirty="0" smtClean="0"/>
                        <a:t>7</a:t>
                      </a:r>
                      <a:endParaRPr lang="en-US" sz="1200" dirty="0"/>
                    </a:p>
                  </a:txBody>
                  <a:tcPr/>
                </a:tc>
                <a:tc>
                  <a:txBody>
                    <a:bodyPr/>
                    <a:lstStyle/>
                    <a:p>
                      <a:pPr marL="0" marR="0" algn="l">
                        <a:spcBef>
                          <a:spcPts val="0"/>
                        </a:spcBef>
                        <a:spcAft>
                          <a:spcPts val="0"/>
                        </a:spcAft>
                      </a:pPr>
                      <a:r>
                        <a:rPr lang="en-US" sz="1200" b="0" kern="1200" dirty="0" smtClean="0">
                          <a:solidFill>
                            <a:schemeClr val="dk1"/>
                          </a:solidFill>
                          <a:effectLst/>
                          <a:latin typeface="Arial"/>
                          <a:ea typeface="Times New Roman"/>
                          <a:cs typeface="Times New Roman"/>
                        </a:rPr>
                        <a:t>Microsoft security patch (S154)</a:t>
                      </a:r>
                    </a:p>
                  </a:txBody>
                  <a:tcPr marL="114300" marR="114300" marT="0" marB="0"/>
                </a:tc>
                <a:tc>
                  <a:txBody>
                    <a:bodyPr/>
                    <a:lstStyle/>
                    <a:p>
                      <a:pPr algn="ctr"/>
                      <a:r>
                        <a:rPr lang="en-US" sz="1200" dirty="0" smtClean="0"/>
                        <a:t>All</a:t>
                      </a:r>
                      <a:endParaRPr lang="en-US" sz="1200" dirty="0"/>
                    </a:p>
                  </a:txBody>
                  <a:tcPr/>
                </a:tc>
                <a:tc>
                  <a:txBody>
                    <a:bodyPr/>
                    <a:lstStyle/>
                    <a:p>
                      <a:pPr algn="ctr"/>
                      <a:endParaRPr lang="en-US" sz="800" b="1" kern="1200" dirty="0">
                        <a:solidFill>
                          <a:schemeClr val="dk1"/>
                        </a:solidFill>
                        <a:effectLst/>
                        <a:latin typeface="Verdana"/>
                        <a:ea typeface="Times New Roman"/>
                        <a:cs typeface="Calibri"/>
                      </a:endParaRPr>
                    </a:p>
                  </a:txBody>
                  <a:tcPr/>
                </a:tc>
                <a:tc>
                  <a:txBody>
                    <a:bodyPr/>
                    <a:lstStyle/>
                    <a:p>
                      <a:pPr marL="0" marR="0" algn="l">
                        <a:spcBef>
                          <a:spcPts val="0"/>
                        </a:spcBef>
                        <a:spcAft>
                          <a:spcPts val="0"/>
                        </a:spcAft>
                      </a:pPr>
                      <a:r>
                        <a:rPr lang="en-US" sz="1200" kern="1200" dirty="0" smtClean="0">
                          <a:solidFill>
                            <a:schemeClr val="dk1"/>
                          </a:solidFill>
                          <a:effectLst/>
                          <a:latin typeface="+mj-lt"/>
                          <a:ea typeface="+mn-ea"/>
                          <a:cs typeface="+mn-cs"/>
                        </a:rPr>
                        <a:t>Will be applied by </a:t>
                      </a:r>
                      <a:r>
                        <a:rPr lang="en-US" sz="1200" kern="1200" dirty="0" smtClean="0">
                          <a:solidFill>
                            <a:schemeClr val="dk1"/>
                          </a:solidFill>
                          <a:effectLst/>
                          <a:latin typeface="Arial"/>
                          <a:ea typeface="Times New Roman"/>
                          <a:cs typeface="Times New Roman"/>
                        </a:rPr>
                        <a:t>February 5, 2018 </a:t>
                      </a:r>
                    </a:p>
                  </a:txBody>
                  <a:tcPr marL="114300" marR="114300" marT="0" marB="0"/>
                </a:tc>
              </a:tr>
            </a:tbl>
          </a:graphicData>
        </a:graphic>
      </p:graphicFrame>
    </p:spTree>
    <p:extLst>
      <p:ext uri="{BB962C8B-B14F-4D97-AF65-F5344CB8AC3E}">
        <p14:creationId xmlns:p14="http://schemas.microsoft.com/office/powerpoint/2010/main" val="20676922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72331732"/>
              </p:ext>
            </p:extLst>
          </p:nvPr>
        </p:nvGraphicFramePr>
        <p:xfrm>
          <a:off x="228600" y="902025"/>
          <a:ext cx="8686800" cy="5602407"/>
        </p:xfrm>
        <a:graphic>
          <a:graphicData uri="http://schemas.openxmlformats.org/drawingml/2006/table">
            <a:tbl>
              <a:tblPr firstRow="1" bandRow="1">
                <a:tableStyleId>{5C22544A-7EE6-4342-B048-85BDC9FD1C3A}</a:tableStyleId>
              </a:tblPr>
              <a:tblGrid>
                <a:gridCol w="381000"/>
                <a:gridCol w="3733800"/>
                <a:gridCol w="1600200"/>
                <a:gridCol w="1295400"/>
                <a:gridCol w="1676400"/>
              </a:tblGrid>
              <a:tr h="591312">
                <a:tc>
                  <a:txBody>
                    <a:bodyPr/>
                    <a:lstStyle/>
                    <a:p>
                      <a:endParaRPr lang="en-US" sz="1200" dirty="0"/>
                    </a:p>
                  </a:txBody>
                  <a:tcPr/>
                </a:tc>
                <a:tc>
                  <a:txBody>
                    <a:bodyPr/>
                    <a:lstStyle/>
                    <a:p>
                      <a:r>
                        <a:rPr lang="en-US" sz="1200" dirty="0" smtClean="0"/>
                        <a:t>Name</a:t>
                      </a:r>
                      <a:endParaRPr lang="en-US" sz="1200" dirty="0"/>
                    </a:p>
                  </a:txBody>
                  <a:tcPr/>
                </a:tc>
                <a:tc>
                  <a:txBody>
                    <a:bodyPr/>
                    <a:lstStyle/>
                    <a:p>
                      <a:pPr algn="ctr"/>
                      <a:r>
                        <a:rPr lang="en-US" sz="1200" dirty="0" smtClean="0"/>
                        <a:t>Impact</a:t>
                      </a:r>
                      <a:endParaRPr lang="en-US" sz="1200" dirty="0"/>
                    </a:p>
                  </a:txBody>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200" dirty="0" smtClean="0"/>
                        <a:t>Act Testing</a:t>
                      </a:r>
                      <a:r>
                        <a:rPr lang="en-US" sz="1200" baseline="0" dirty="0" smtClean="0"/>
                        <a:t> Dates</a:t>
                      </a:r>
                      <a:endParaRPr lang="en-US" sz="1200" dirty="0" smtClean="0"/>
                    </a:p>
                  </a:txBody>
                  <a:tcPr/>
                </a:tc>
                <a:tc>
                  <a:txBody>
                    <a:bodyPr/>
                    <a:lstStyle/>
                    <a:p>
                      <a:r>
                        <a:rPr lang="en-US" sz="1200" dirty="0" smtClean="0"/>
                        <a:t>Implementation Date</a:t>
                      </a:r>
                      <a:endParaRPr lang="en-US" sz="1200" dirty="0"/>
                    </a:p>
                  </a:txBody>
                  <a:tcPr/>
                </a:tc>
              </a:tr>
              <a:tr h="868863">
                <a:tc>
                  <a:txBody>
                    <a:bodyPr/>
                    <a:lstStyle/>
                    <a:p>
                      <a:pPr marL="0" marR="0" algn="l" defTabSz="913096" rtl="0" eaLnBrk="1" latinLnBrk="0" hangingPunct="1">
                        <a:spcBef>
                          <a:spcPts val="0"/>
                        </a:spcBef>
                        <a:spcAft>
                          <a:spcPts val="0"/>
                        </a:spcAft>
                      </a:pPr>
                      <a:r>
                        <a:rPr lang="en-US" sz="1200" kern="1200" dirty="0" smtClean="0">
                          <a:solidFill>
                            <a:schemeClr val="dk1"/>
                          </a:solidFill>
                          <a:effectLst/>
                          <a:latin typeface="Arial"/>
                          <a:ea typeface="Times New Roman"/>
                          <a:cs typeface="Times New Roman"/>
                        </a:rPr>
                        <a:t>8</a:t>
                      </a:r>
                      <a:endParaRPr lang="en-US" sz="1200" kern="1200" dirty="0">
                        <a:solidFill>
                          <a:schemeClr val="dk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dk1"/>
                          </a:solidFill>
                          <a:effectLst/>
                          <a:latin typeface="Arial"/>
                          <a:ea typeface="Times New Roman"/>
                          <a:cs typeface="Times New Roman"/>
                        </a:rPr>
                        <a:t>XenApp Platform Upgrade</a:t>
                      </a:r>
                    </a:p>
                    <a:p>
                      <a:pPr marL="0" marR="0" algn="l" defTabSz="913096" rtl="0" eaLnBrk="1" latinLnBrk="0" hangingPunct="1">
                        <a:spcBef>
                          <a:spcPts val="0"/>
                        </a:spcBef>
                        <a:spcAft>
                          <a:spcPts val="0"/>
                        </a:spcAft>
                      </a:pPr>
                      <a:r>
                        <a:rPr lang="en-US" sz="1200" kern="1200" dirty="0" smtClean="0">
                          <a:solidFill>
                            <a:schemeClr val="dk1"/>
                          </a:solidFill>
                          <a:effectLst/>
                          <a:latin typeface="Arial"/>
                          <a:ea typeface="Times New Roman"/>
                          <a:cs typeface="Times New Roman"/>
                        </a:rPr>
                        <a:t>Upgrading the XenApp Servers to Windows Server 2016 which provides a Windows 10-like desktop</a:t>
                      </a:r>
                    </a:p>
                  </a:txBody>
                  <a:tcPr marL="114300" marR="114300" marT="0" marB="0"/>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Arial"/>
                          <a:ea typeface="Times New Roman"/>
                          <a:cs typeface="Times New Roman"/>
                        </a:rPr>
                        <a:t>If using Surface Automation, Process Automations must be tested</a:t>
                      </a:r>
                    </a:p>
                  </a:txBody>
                  <a:tcPr/>
                </a:tc>
                <a:tc>
                  <a:txBody>
                    <a:bodyPr/>
                    <a:lstStyle/>
                    <a:p>
                      <a:pPr marL="0" marR="0" algn="l" defTabSz="913096" rtl="0" eaLnBrk="1" latinLnBrk="0" hangingPunct="1">
                        <a:spcBef>
                          <a:spcPts val="0"/>
                        </a:spcBef>
                        <a:spcAft>
                          <a:spcPts val="0"/>
                        </a:spcAft>
                      </a:pPr>
                      <a:endParaRPr lang="en-US" sz="1200" kern="1200" dirty="0">
                        <a:solidFill>
                          <a:schemeClr val="dk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dk1"/>
                          </a:solidFill>
                          <a:effectLst/>
                          <a:latin typeface="Arial"/>
                          <a:ea typeface="Times New Roman"/>
                          <a:cs typeface="Times New Roman"/>
                        </a:rPr>
                        <a:t>TBD – GTI to confirm</a:t>
                      </a:r>
                      <a:endParaRPr lang="en-US" sz="1200" kern="1200" dirty="0">
                        <a:solidFill>
                          <a:schemeClr val="dk1"/>
                        </a:solidFill>
                        <a:effectLst/>
                        <a:latin typeface="Arial"/>
                        <a:ea typeface="Times New Roman"/>
                        <a:cs typeface="Times New Roman"/>
                      </a:endParaRPr>
                    </a:p>
                  </a:txBody>
                  <a:tcPr marL="114300" marR="11430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9</a:t>
                      </a:r>
                      <a:endParaRPr lang="en-US" sz="1200" kern="1200" dirty="0">
                        <a:solidFill>
                          <a:schemeClr val="tx1"/>
                        </a:solidFill>
                        <a:effectLst/>
                        <a:latin typeface="Arial"/>
                        <a:ea typeface="Times New Roman"/>
                        <a:cs typeface="Times New Roman"/>
                      </a:endParaRPr>
                    </a:p>
                  </a:txBody>
                  <a:tcPr/>
                </a:tc>
                <a:tc>
                  <a:txBody>
                    <a:bodyPr/>
                    <a:lstStyle/>
                    <a:p>
                      <a:pPr marL="0" marR="0" algn="l">
                        <a:spcBef>
                          <a:spcPts val="0"/>
                        </a:spcBef>
                        <a:spcAft>
                          <a:spcPts val="0"/>
                        </a:spcAft>
                      </a:pPr>
                      <a:r>
                        <a:rPr lang="en-US" sz="1200" b="0" kern="1200" dirty="0" smtClean="0">
                          <a:solidFill>
                            <a:schemeClr val="tx1"/>
                          </a:solidFill>
                          <a:effectLst/>
                          <a:latin typeface="+mn-lt"/>
                          <a:ea typeface="Times New Roman"/>
                          <a:cs typeface="Times New Roman"/>
                        </a:rPr>
                        <a:t>Microsoft security patch (S155)</a:t>
                      </a:r>
                    </a:p>
                    <a:p>
                      <a:pPr marL="0" marR="0" algn="l">
                        <a:spcBef>
                          <a:spcPts val="0"/>
                        </a:spcBef>
                        <a:spcAft>
                          <a:spcPts val="0"/>
                        </a:spcAft>
                      </a:pPr>
                      <a:r>
                        <a:rPr lang="en-US" sz="1200" b="0" kern="1200" dirty="0" smtClean="0">
                          <a:solidFill>
                            <a:schemeClr val="tx1"/>
                          </a:solidFill>
                          <a:effectLst/>
                          <a:latin typeface="+mn-lt"/>
                          <a:ea typeface="Times New Roman"/>
                          <a:cs typeface="Times New Roman"/>
                        </a:rPr>
                        <a:t>This Microsoft security patch (S155) will be applied by March 12, 2018 to all RBC target profiles to ensure the ongoing safety and soundness of the RBC environment. If you have a server impacted by this patch, you are asked to ensure compliance by March 12, 2018</a:t>
                      </a:r>
                    </a:p>
                  </a:txBody>
                  <a:tcPr marL="114300" marR="114300" marT="0" marB="0"/>
                </a:tc>
                <a:tc>
                  <a:txBody>
                    <a:bodyPr/>
                    <a:lstStyle/>
                    <a:p>
                      <a:pPr marL="0" marR="0" algn="ctr"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All</a:t>
                      </a:r>
                      <a:endParaRPr lang="en-US" sz="1200" kern="1200" dirty="0">
                        <a:solidFill>
                          <a:schemeClr val="tx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endParaRPr lang="en-US" sz="1200" kern="1200" dirty="0">
                        <a:solidFill>
                          <a:schemeClr val="tx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March 12, 2018</a:t>
                      </a:r>
                      <a:endParaRPr lang="en-US" sz="1200" kern="1200" dirty="0">
                        <a:solidFill>
                          <a:schemeClr val="tx1"/>
                        </a:solidFill>
                        <a:effectLst/>
                        <a:latin typeface="Arial"/>
                        <a:ea typeface="Times New Roman"/>
                        <a:cs typeface="Times New Roman"/>
                      </a:endParaRPr>
                    </a:p>
                  </a:txBody>
                  <a:tcPr marL="114300" marR="11430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10</a:t>
                      </a:r>
                      <a:endParaRPr lang="en-US" sz="1200" kern="1200" dirty="0">
                        <a:solidFill>
                          <a:schemeClr val="tx1"/>
                        </a:solidFill>
                        <a:effectLst/>
                        <a:latin typeface="Arial"/>
                        <a:ea typeface="Times New Roman"/>
                        <a:cs typeface="Times New Roman"/>
                      </a:endParaRPr>
                    </a:p>
                  </a:txBody>
                  <a:tcPr/>
                </a:tc>
                <a:tc>
                  <a:txBody>
                    <a:bodyPr/>
                    <a:lstStyle/>
                    <a:p>
                      <a:pPr marL="0" marR="0" algn="l" defTabSz="913096" rtl="0" eaLnBrk="1" latinLnBrk="0" hangingPunct="1">
                        <a:lnSpc>
                          <a:spcPct val="115000"/>
                        </a:lnSpc>
                        <a:spcBef>
                          <a:spcPts val="0"/>
                        </a:spcBef>
                        <a:spcAft>
                          <a:spcPts val="0"/>
                        </a:spcAft>
                      </a:pPr>
                      <a:r>
                        <a:rPr lang="en-US" sz="1200" kern="1200" dirty="0" err="1">
                          <a:solidFill>
                            <a:schemeClr val="tx1"/>
                          </a:solidFill>
                          <a:effectLst/>
                          <a:latin typeface="Arial"/>
                          <a:ea typeface="Times New Roman"/>
                          <a:cs typeface="Times New Roman"/>
                        </a:rPr>
                        <a:t>PhishMe</a:t>
                      </a:r>
                      <a:r>
                        <a:rPr lang="en-US" sz="1200" kern="1200" dirty="0">
                          <a:solidFill>
                            <a:schemeClr val="tx1"/>
                          </a:solidFill>
                          <a:effectLst/>
                          <a:latin typeface="Arial"/>
                          <a:ea typeface="Times New Roman"/>
                          <a:cs typeface="Times New Roman"/>
                        </a:rPr>
                        <a:t> (3.1.4.0</a:t>
                      </a:r>
                      <a:r>
                        <a:rPr lang="en-US" sz="1200" kern="1200" dirty="0" smtClean="0">
                          <a:solidFill>
                            <a:schemeClr val="tx1"/>
                          </a:solidFill>
                          <a:effectLst/>
                          <a:latin typeface="Arial"/>
                          <a:ea typeface="Times New Roman"/>
                          <a:cs typeface="Times New Roman"/>
                        </a:rPr>
                        <a:t>)</a:t>
                      </a:r>
                    </a:p>
                    <a:p>
                      <a:r>
                        <a:rPr lang="en-US" sz="1200" kern="1200" dirty="0" err="1" smtClean="0">
                          <a:solidFill>
                            <a:schemeClr val="tx1"/>
                          </a:solidFill>
                          <a:effectLst/>
                          <a:latin typeface="Arial"/>
                          <a:ea typeface="Times New Roman"/>
                          <a:cs typeface="Times New Roman"/>
                        </a:rPr>
                        <a:t>PhishMe</a:t>
                      </a:r>
                      <a:r>
                        <a:rPr lang="en-US" sz="1200" kern="1200" dirty="0" smtClean="0">
                          <a:solidFill>
                            <a:schemeClr val="tx1"/>
                          </a:solidFill>
                          <a:effectLst/>
                          <a:latin typeface="Arial"/>
                          <a:ea typeface="Times New Roman"/>
                          <a:cs typeface="Times New Roman"/>
                        </a:rPr>
                        <a:t> Reporter is an Outlook add-in on the ribbon bar that provides a single-click method for users to report suspicious emails to an internal customer mailbox that is typically managed by RBC's Security Team. These reported emails aid in identifying simulated phishing and other suspicious emails.</a:t>
                      </a:r>
                    </a:p>
                  </a:txBody>
                  <a:tcPr marL="68580" marR="68580" marT="0" marB="0"/>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Outlook Users</a:t>
                      </a:r>
                      <a:endParaRPr lang="en-US" sz="1200" kern="1200" dirty="0">
                        <a:solidFill>
                          <a:schemeClr val="tx1"/>
                        </a:solidFill>
                        <a:effectLst/>
                        <a:latin typeface="Arial"/>
                        <a:ea typeface="Times New Roman"/>
                        <a:cs typeface="Times New Roman"/>
                      </a:endParaRPr>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a:ea typeface="Times New Roman"/>
                          <a:cs typeface="Times New Roman"/>
                        </a:rPr>
                        <a:t>March 5, 2018 – Mar 23 2018</a:t>
                      </a:r>
                    </a:p>
                  </a:txBody>
                  <a:tcPr/>
                </a:tc>
                <a:tc>
                  <a:txBody>
                    <a:bodyPr/>
                    <a:lstStyle/>
                    <a:p>
                      <a:pPr marL="0" marR="0" algn="l" defTabSz="913096" rtl="0" eaLnBrk="1" latinLnBrk="0" hangingPunct="1">
                        <a:lnSpc>
                          <a:spcPct val="115000"/>
                        </a:lnSpc>
                        <a:spcBef>
                          <a:spcPts val="0"/>
                        </a:spcBef>
                        <a:spcAft>
                          <a:spcPts val="0"/>
                        </a:spcAft>
                      </a:pPr>
                      <a:r>
                        <a:rPr lang="en-US" sz="1200" kern="1200" dirty="0">
                          <a:solidFill>
                            <a:schemeClr val="tx1"/>
                          </a:solidFill>
                          <a:effectLst/>
                          <a:latin typeface="Arial"/>
                          <a:ea typeface="Times New Roman"/>
                          <a:cs typeface="Times New Roman"/>
                        </a:rPr>
                        <a:t>March 5, 2018</a:t>
                      </a:r>
                    </a:p>
                  </a:txBody>
                  <a:tcPr marL="68580" marR="6858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11</a:t>
                      </a:r>
                      <a:endParaRPr lang="en-US" sz="1200" kern="1200" dirty="0">
                        <a:solidFill>
                          <a:schemeClr val="tx1"/>
                        </a:solidFill>
                        <a:effectLst/>
                        <a:latin typeface="+mn-lt"/>
                        <a:ea typeface="Times New Roman"/>
                        <a:cs typeface="Times New Roman"/>
                      </a:endParaRPr>
                    </a:p>
                  </a:txBody>
                  <a:tcPr/>
                </a:tc>
                <a:tc>
                  <a:txBody>
                    <a:bodyPr/>
                    <a:lstStyle/>
                    <a:p>
                      <a:pPr marL="0" marR="0">
                        <a:spcBef>
                          <a:spcPts val="0"/>
                        </a:spcBef>
                        <a:spcAft>
                          <a:spcPts val="0"/>
                        </a:spcAft>
                      </a:pPr>
                      <a:r>
                        <a:rPr lang="en-US" sz="1200" b="1" kern="1200" dirty="0">
                          <a:solidFill>
                            <a:schemeClr val="tx1"/>
                          </a:solidFill>
                          <a:effectLst/>
                          <a:latin typeface="+mn-lt"/>
                          <a:ea typeface="Times New Roman"/>
                          <a:cs typeface="Times New Roman"/>
                        </a:rPr>
                        <a:t>RKP1-Nessus Agent (x64) </a:t>
                      </a:r>
                      <a:r>
                        <a:rPr lang="en-US" sz="1200" kern="1200" dirty="0">
                          <a:solidFill>
                            <a:schemeClr val="tx1"/>
                          </a:solidFill>
                          <a:effectLst/>
                          <a:latin typeface="+mn-lt"/>
                          <a:ea typeface="Times New Roman"/>
                          <a:cs typeface="Times New Roman"/>
                        </a:rPr>
                        <a:t>(6.11.1.20101) (Rev 3.0</a:t>
                      </a:r>
                      <a:r>
                        <a:rPr lang="en-US" sz="1200" kern="1200" dirty="0" smtClean="0">
                          <a:solidFill>
                            <a:schemeClr val="tx1"/>
                          </a:solidFill>
                          <a:effectLst/>
                          <a:latin typeface="+mn-lt"/>
                          <a:ea typeface="Times New Roman"/>
                          <a:cs typeface="Times New Roman"/>
                        </a:rPr>
                        <a:t>) This application will assist in reducing operational risks by adding the capabilities to identify and assess vulnerabilities on RBC endpoints (desktops/laptops).</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Branch, Branch Mobile, DSS (3CAP), Head Office, RBC Investments, RBC Insurance,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Not provided</a:t>
                      </a:r>
                      <a:endParaRPr lang="en-US" sz="1200" kern="1200" dirty="0">
                        <a:solidFill>
                          <a:schemeClr val="tx1"/>
                        </a:solidFill>
                        <a:effectLst/>
                        <a:latin typeface="+mn-lt"/>
                        <a:ea typeface="Times New Roman"/>
                        <a:cs typeface="Times New Roman"/>
                      </a:endParaRPr>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Times New Roman"/>
                          <a:cs typeface="Times New Roman"/>
                        </a:rPr>
                        <a:t>March 14, 2018 - March 26, 2018</a:t>
                      </a:r>
                    </a:p>
                  </a:txBody>
                  <a:tcPr marL="68580" marR="68580" marT="0" marB="0"/>
                </a:tc>
              </a:tr>
            </a:tbl>
          </a:graphicData>
        </a:graphic>
      </p:graphicFrame>
      <p:sp>
        <p:nvSpPr>
          <p:cNvPr id="6" name="Title 1"/>
          <p:cNvSpPr txBox="1">
            <a:spLocks/>
          </p:cNvSpPr>
          <p:nvPr/>
        </p:nvSpPr>
        <p:spPr bwMode="auto">
          <a:xfrm>
            <a:off x="304800" y="76200"/>
            <a:ext cx="8153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a:lstStyle>
          <a:p>
            <a:r>
              <a:rPr lang="en-US" b="1" kern="0" dirty="0" smtClean="0">
                <a:solidFill>
                  <a:srgbClr val="002888"/>
                </a:solidFill>
              </a:rPr>
              <a:t>Next Generation Optimization (NGO) – Technology Practice </a:t>
            </a:r>
            <a:r>
              <a:rPr lang="en-US" b="1" kern="0" dirty="0">
                <a:solidFill>
                  <a:srgbClr val="002888"/>
                </a:solidFill>
              </a:rPr>
              <a:t>Center t) Change Management Items (cont’d)</a:t>
            </a:r>
          </a:p>
        </p:txBody>
      </p:sp>
    </p:spTree>
    <p:extLst>
      <p:ext uri="{BB962C8B-B14F-4D97-AF65-F5344CB8AC3E}">
        <p14:creationId xmlns:p14="http://schemas.microsoft.com/office/powerpoint/2010/main" val="3329199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latin typeface="+mj-lt"/>
                <a:ea typeface="+mj-ea"/>
                <a:cs typeface="+mj-cs"/>
              </a:rPr>
              <a:t>Next Generation </a:t>
            </a:r>
            <a:r>
              <a:rPr lang="en-US" sz="2000" b="1" dirty="0"/>
              <a:t>Optimization (NGO) </a:t>
            </a:r>
            <a:r>
              <a:rPr lang="en-US" sz="2000" b="1" dirty="0" smtClean="0">
                <a:latin typeface="+mj-lt"/>
                <a:ea typeface="+mj-ea"/>
                <a:cs typeface="+mj-cs"/>
              </a:rPr>
              <a:t>- </a:t>
            </a:r>
            <a:r>
              <a:rPr lang="en-US" sz="2000" b="1" dirty="0">
                <a:latin typeface="+mj-lt"/>
                <a:ea typeface="+mj-ea"/>
                <a:cs typeface="+mj-cs"/>
              </a:rPr>
              <a:t>Technology Practice Centre</a:t>
            </a:r>
          </a:p>
          <a:p>
            <a:pPr fontAlgn="base">
              <a:spcBef>
                <a:spcPct val="0"/>
              </a:spcBef>
              <a:spcAft>
                <a:spcPct val="0"/>
              </a:spcAft>
            </a:pPr>
            <a:r>
              <a:rPr lang="en-US" sz="2000" dirty="0" smtClean="0">
                <a:latin typeface="+mj-lt"/>
                <a:ea typeface="+mj-ea"/>
                <a:cs typeface="+mj-cs"/>
              </a:rPr>
              <a:t>GPO Exemption and Suppression</a:t>
            </a:r>
            <a:endParaRPr lang="en-US" sz="2000" dirty="0">
              <a:latin typeface="+mj-lt"/>
              <a:ea typeface="+mj-ea"/>
              <a:cs typeface="+mj-cs"/>
            </a:endParaRPr>
          </a:p>
        </p:txBody>
      </p:sp>
      <p:sp>
        <p:nvSpPr>
          <p:cNvPr id="2" name="TextBox 1"/>
          <p:cNvSpPr txBox="1"/>
          <p:nvPr/>
        </p:nvSpPr>
        <p:spPr>
          <a:xfrm>
            <a:off x="234779" y="914400"/>
            <a:ext cx="8680622" cy="5632311"/>
          </a:xfrm>
          <a:prstGeom prst="rect">
            <a:avLst/>
          </a:prstGeom>
          <a:noFill/>
        </p:spPr>
        <p:txBody>
          <a:bodyPr wrap="square" rtlCol="0">
            <a:spAutoFit/>
          </a:bodyPr>
          <a:lstStyle/>
          <a:p>
            <a:r>
              <a:rPr lang="en-US" dirty="0" smtClean="0"/>
              <a:t>What is it?</a:t>
            </a:r>
          </a:p>
          <a:p>
            <a:pPr marL="285750" indent="-285750">
              <a:buFont typeface="Arial" panose="020B0604020202020204" pitchFamily="34" charset="0"/>
              <a:buChar char="•"/>
            </a:pPr>
            <a:r>
              <a:rPr lang="en-US" dirty="0" smtClean="0"/>
              <a:t>GPO Exemption removes the Logon Message and Ctrl-Alt-Del upon virtual machine startup</a:t>
            </a:r>
          </a:p>
          <a:p>
            <a:pPr marL="285750" indent="-285750">
              <a:buFont typeface="Arial" panose="020B0604020202020204" pitchFamily="34" charset="0"/>
              <a:buChar char="•"/>
            </a:pPr>
            <a:r>
              <a:rPr lang="en-US" dirty="0" smtClean="0"/>
              <a:t>GPO Suppression stops the Skype for Business, Entrust, and SSPRM from starting up upon logon</a:t>
            </a:r>
          </a:p>
          <a:p>
            <a:pPr marL="285750" indent="-285750">
              <a:buFont typeface="Arial" panose="020B0604020202020204" pitchFamily="34" charset="0"/>
              <a:buChar char="•"/>
            </a:pPr>
            <a:endParaRPr lang="en-US" dirty="0" smtClean="0"/>
          </a:p>
          <a:p>
            <a:r>
              <a:rPr lang="en-US" dirty="0" smtClean="0"/>
              <a:t>How are the Exemption and Suppression applied to VDI/VMs?</a:t>
            </a:r>
            <a:endParaRPr lang="en-US" dirty="0"/>
          </a:p>
          <a:p>
            <a:pPr marL="285750" indent="-285750">
              <a:buFont typeface="Arial" panose="020B0604020202020204" pitchFamily="34" charset="0"/>
              <a:buChar char="•"/>
            </a:pPr>
            <a:r>
              <a:rPr lang="en-US" dirty="0" smtClean="0"/>
              <a:t>For each environment (DEV, SAI, Prod)</a:t>
            </a:r>
          </a:p>
          <a:p>
            <a:pPr marL="800100" lvl="1" indent="-342900">
              <a:buFont typeface="+mj-lt"/>
              <a:buAutoNum type="arabicPeriod"/>
            </a:pPr>
            <a:r>
              <a:rPr lang="en-US" dirty="0" smtClean="0"/>
              <a:t>Win_7 team owns the master AD groups that allow the exemption/suppression</a:t>
            </a:r>
          </a:p>
          <a:p>
            <a:pPr marL="800100" lvl="1" indent="-342900">
              <a:buFont typeface="+mj-lt"/>
              <a:buAutoNum type="arabicPeriod"/>
            </a:pPr>
            <a:r>
              <a:rPr lang="en-US" dirty="0" smtClean="0"/>
              <a:t>RPA team creates LOB AD groups and adds their VDI/VMs and User Accounts that logon to the VDI/VMs </a:t>
            </a:r>
          </a:p>
          <a:p>
            <a:pPr marL="800100" lvl="1" indent="-342900">
              <a:buFont typeface="+mj-lt"/>
              <a:buAutoNum type="arabicPeriod"/>
            </a:pPr>
            <a:r>
              <a:rPr lang="en-US" dirty="0" smtClean="0"/>
              <a:t>RPA team adds LOB AD groups to the master AD groups</a:t>
            </a:r>
          </a:p>
          <a:p>
            <a:pPr marL="800100" lvl="1" indent="-342900">
              <a:buFont typeface="+mj-lt"/>
              <a:buAutoNum type="arabicPeriod"/>
            </a:pPr>
            <a:r>
              <a:rPr lang="en-US" dirty="0" smtClean="0"/>
              <a:t>RPA team verifies the appropriate outcome is achieved</a:t>
            </a:r>
          </a:p>
          <a:p>
            <a:pPr marL="285750" indent="-285750">
              <a:buFont typeface="Arial" panose="020B0604020202020204" pitchFamily="34" charset="0"/>
              <a:buChar char="•"/>
            </a:pPr>
            <a:endParaRPr lang="en-US" dirty="0" smtClean="0"/>
          </a:p>
          <a:p>
            <a:r>
              <a:rPr lang="en-US" dirty="0" smtClean="0"/>
              <a:t>Where can I get further details?</a:t>
            </a:r>
          </a:p>
          <a:p>
            <a:pPr marL="285750" indent="-285750">
              <a:buFont typeface="Arial" panose="020B0604020202020204" pitchFamily="34" charset="0"/>
              <a:buChar char="•"/>
            </a:pPr>
            <a:r>
              <a:rPr lang="en-US" dirty="0" smtClean="0"/>
              <a:t>Refer to </a:t>
            </a:r>
            <a:r>
              <a:rPr lang="en-US" dirty="0" smtClean="0">
                <a:hlinkClick r:id="rId2"/>
              </a:rPr>
              <a:t>RPA Security Exemption Request Guidelines</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051476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29082288"/>
              </p:ext>
            </p:extLst>
          </p:nvPr>
        </p:nvGraphicFramePr>
        <p:xfrm>
          <a:off x="228600" y="944880"/>
          <a:ext cx="8686800" cy="5699577"/>
        </p:xfrm>
        <a:graphic>
          <a:graphicData uri="http://schemas.openxmlformats.org/drawingml/2006/table">
            <a:tbl>
              <a:tblPr firstRow="1" bandRow="1">
                <a:tableStyleId>{5C22544A-7EE6-4342-B048-85BDC9FD1C3A}</a:tableStyleId>
              </a:tblPr>
              <a:tblGrid>
                <a:gridCol w="457200"/>
                <a:gridCol w="2895600"/>
                <a:gridCol w="2514600"/>
                <a:gridCol w="1219200"/>
                <a:gridCol w="1600200"/>
              </a:tblGrid>
              <a:tr h="761817">
                <a:tc>
                  <a:txBody>
                    <a:bodyPr/>
                    <a:lstStyle/>
                    <a:p>
                      <a:endParaRPr lang="en-US" sz="1200" dirty="0"/>
                    </a:p>
                  </a:txBody>
                  <a:tcPr/>
                </a:tc>
                <a:tc>
                  <a:txBody>
                    <a:bodyPr/>
                    <a:lstStyle/>
                    <a:p>
                      <a:r>
                        <a:rPr lang="en-US" sz="1200" dirty="0" smtClean="0"/>
                        <a:t>Name</a:t>
                      </a:r>
                      <a:endParaRPr lang="en-US" sz="1200" dirty="0"/>
                    </a:p>
                  </a:txBody>
                  <a:tcPr/>
                </a:tc>
                <a:tc>
                  <a:txBody>
                    <a:bodyPr/>
                    <a:lstStyle/>
                    <a:p>
                      <a:pPr algn="ctr"/>
                      <a:r>
                        <a:rPr lang="en-US" sz="1200" dirty="0" smtClean="0"/>
                        <a:t>Impact</a:t>
                      </a:r>
                      <a:endParaRPr lang="en-US" sz="1200" dirty="0"/>
                    </a:p>
                  </a:txBody>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200" dirty="0" smtClean="0"/>
                        <a:t>Act Testing</a:t>
                      </a:r>
                      <a:r>
                        <a:rPr lang="en-US" sz="1200" baseline="0" dirty="0" smtClean="0"/>
                        <a:t> Dates</a:t>
                      </a:r>
                      <a:endParaRPr lang="en-US" sz="1200" dirty="0" smtClean="0"/>
                    </a:p>
                  </a:txBody>
                  <a:tcPr/>
                </a:tc>
                <a:tc>
                  <a:txBody>
                    <a:bodyPr/>
                    <a:lstStyle/>
                    <a:p>
                      <a:r>
                        <a:rPr lang="en-US" sz="1200" dirty="0" smtClean="0"/>
                        <a:t>Implementation Dates</a:t>
                      </a:r>
                      <a:endParaRPr lang="en-US" sz="1200" dirty="0"/>
                    </a:p>
                  </a:txBody>
                  <a:tcPr/>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12</a:t>
                      </a:r>
                      <a:endParaRPr lang="en-US" sz="1200" kern="1200" dirty="0">
                        <a:solidFill>
                          <a:schemeClr val="tx1"/>
                        </a:solidFill>
                        <a:effectLst/>
                        <a:latin typeface="+mn-lt"/>
                        <a:ea typeface="Times New Roman"/>
                        <a:cs typeface="Times New Roman"/>
                      </a:endParaRPr>
                    </a:p>
                  </a:txBody>
                  <a:tcPr/>
                </a:tc>
                <a:tc>
                  <a:txBody>
                    <a:bodyPr/>
                    <a:lstStyle/>
                    <a:p>
                      <a:pPr marL="0" marR="0">
                        <a:spcBef>
                          <a:spcPts val="0"/>
                        </a:spcBef>
                        <a:spcAft>
                          <a:spcPts val="0"/>
                        </a:spcAft>
                      </a:pPr>
                      <a:r>
                        <a:rPr lang="en-US" sz="1200" b="1" kern="1200" dirty="0">
                          <a:solidFill>
                            <a:schemeClr val="tx1"/>
                          </a:solidFill>
                          <a:effectLst/>
                          <a:latin typeface="+mn-lt"/>
                          <a:ea typeface="Times New Roman"/>
                          <a:cs typeface="Times New Roman"/>
                        </a:rPr>
                        <a:t>RKP2-Nessus Agent - Link (x64) (6.11.1.20101</a:t>
                      </a:r>
                      <a:r>
                        <a:rPr lang="en-US" sz="1200" b="1" kern="1200" dirty="0" smtClean="0">
                          <a:solidFill>
                            <a:schemeClr val="tx1"/>
                          </a:solidFill>
                          <a:effectLst/>
                          <a:latin typeface="+mn-lt"/>
                          <a:ea typeface="Times New Roman"/>
                          <a:cs typeface="Times New Roman"/>
                        </a:rPr>
                        <a:t>) </a:t>
                      </a:r>
                      <a:r>
                        <a:rPr lang="en-CA" sz="1200" kern="1200" dirty="0" smtClean="0">
                          <a:solidFill>
                            <a:schemeClr val="tx1"/>
                          </a:solidFill>
                          <a:effectLst/>
                          <a:latin typeface="+mn-lt"/>
                          <a:ea typeface="Times New Roman"/>
                          <a:cs typeface="Times New Roman"/>
                        </a:rPr>
                        <a:t>This application will complement the RKP1 deployment and will assist in reducing operational risks by adding the capabilities to identify and assess vulnerabilities on RBC endpoints (desktops/laptops)</a:t>
                      </a:r>
                      <a:endParaRPr lang="en-US" sz="1200" kern="1200" dirty="0">
                        <a:solidFill>
                          <a:schemeClr val="tx1"/>
                        </a:solidFill>
                        <a:effectLst/>
                        <a:latin typeface="+mn-lt"/>
                        <a:ea typeface="Times New Roman"/>
                        <a:cs typeface="Times New Roman"/>
                      </a:endParaRPr>
                    </a:p>
                  </a:txBody>
                  <a:tcPr marL="68580" marR="68580" marT="0" marB="0"/>
                </a:tc>
                <a:tc>
                  <a:txBody>
                    <a:bodyPr/>
                    <a:lstStyle/>
                    <a:p>
                      <a:r>
                        <a:rPr lang="en-US" sz="1200" kern="1200" dirty="0" smtClean="0">
                          <a:solidFill>
                            <a:schemeClr val="tx1"/>
                          </a:solidFill>
                          <a:effectLst/>
                          <a:latin typeface="+mn-lt"/>
                          <a:ea typeface="Times New Roman"/>
                          <a:cs typeface="Times New Roman"/>
                        </a:rPr>
                        <a:t>Branch, Branch Mobile, DSS (3CAP), Head Office, RBC Investments, RBC Insurance,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Not provided</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a:solidFill>
                            <a:schemeClr val="tx1"/>
                          </a:solidFill>
                          <a:effectLst/>
                          <a:latin typeface="+mn-lt"/>
                          <a:ea typeface="Times New Roman"/>
                          <a:cs typeface="Times New Roman"/>
                        </a:rPr>
                        <a:t>March 14, </a:t>
                      </a:r>
                      <a:r>
                        <a:rPr lang="en-US" sz="1200" kern="1200" dirty="0" smtClean="0">
                          <a:solidFill>
                            <a:schemeClr val="tx1"/>
                          </a:solidFill>
                          <a:effectLst/>
                          <a:latin typeface="+mn-lt"/>
                          <a:ea typeface="Times New Roman"/>
                          <a:cs typeface="Times New Roman"/>
                        </a:rPr>
                        <a:t>2018 - March 26, 2018</a:t>
                      </a:r>
                    </a:p>
                  </a:txBody>
                  <a:tcPr marL="68580" marR="6858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13</a:t>
                      </a:r>
                      <a:endParaRPr lang="en-US" sz="1200" kern="1200" dirty="0">
                        <a:solidFill>
                          <a:schemeClr val="tx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b="1" kern="1200" dirty="0">
                          <a:solidFill>
                            <a:schemeClr val="tx1"/>
                          </a:solidFill>
                          <a:effectLst/>
                          <a:latin typeface="+mn-lt"/>
                          <a:ea typeface="Times New Roman"/>
                          <a:cs typeface="Times New Roman"/>
                        </a:rPr>
                        <a:t>5G10-RETAIL BANKING INVESTMENT SYSTEMS (v2.33.0</a:t>
                      </a:r>
                      <a:r>
                        <a:rPr lang="en-US" sz="1200" b="1" kern="1200" dirty="0" smtClean="0">
                          <a:solidFill>
                            <a:schemeClr val="tx1"/>
                          </a:solidFill>
                          <a:effectLst/>
                          <a:latin typeface="+mn-lt"/>
                          <a:ea typeface="Times New Roman"/>
                          <a:cs typeface="Times New Roman"/>
                        </a:rPr>
                        <a:t>) </a:t>
                      </a:r>
                      <a:r>
                        <a:rPr lang="en-US" sz="1200" kern="1200" dirty="0" smtClean="0">
                          <a:solidFill>
                            <a:schemeClr val="tx1"/>
                          </a:solidFill>
                          <a:effectLst/>
                          <a:latin typeface="+mn-lt"/>
                          <a:ea typeface="Times New Roman"/>
                          <a:cs typeface="Times New Roman"/>
                        </a:rPr>
                        <a:t>RBIS Desktop based application is in the process of migrating to a web application in 3 Phases. This release is to support upcoming RBIS web migration. </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algn="l" defTabSz="913096" rtl="0" eaLnBrk="1" latinLnBrk="0" hangingPunct="1"/>
                      <a:r>
                        <a:rPr lang="en-US" sz="1200" kern="1200" dirty="0" smtClean="0">
                          <a:solidFill>
                            <a:schemeClr val="tx1"/>
                          </a:solidFill>
                          <a:effectLst/>
                          <a:latin typeface="+mn-lt"/>
                          <a:ea typeface="Times New Roman"/>
                          <a:cs typeface="Times New Roman"/>
                        </a:rPr>
                        <a:t>Branch, Branch CSR, Branch Terminal Server, Service Delivery -3CAP, Royal Direct – Agent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Not provided</a:t>
                      </a:r>
                      <a:endParaRPr lang="en-US" sz="1200" kern="1200" dirty="0">
                        <a:solidFill>
                          <a:schemeClr val="tx1"/>
                        </a:solidFill>
                        <a:effectLst/>
                        <a:latin typeface="+mn-lt"/>
                        <a:ea typeface="Times New Roman"/>
                        <a:cs typeface="Times New Roman"/>
                      </a:endParaRPr>
                    </a:p>
                  </a:txBody>
                  <a:tcPr/>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Times New Roman"/>
                          <a:cs typeface="Times New Roman"/>
                        </a:rPr>
                        <a:t>March 14, </a:t>
                      </a:r>
                      <a:r>
                        <a:rPr lang="en-US" sz="1200" kern="1200" dirty="0" smtClean="0">
                          <a:solidFill>
                            <a:schemeClr val="tx1"/>
                          </a:solidFill>
                          <a:effectLst/>
                          <a:latin typeface="+mn-lt"/>
                          <a:ea typeface="Times New Roman"/>
                          <a:cs typeface="Times New Roman"/>
                        </a:rPr>
                        <a:t>2018 - March 28, 2018</a:t>
                      </a:r>
                    </a:p>
                    <a:p>
                      <a:pPr marL="0" marR="0" algn="l" defTabSz="913096" rtl="0" eaLnBrk="1" latinLnBrk="0" hangingPunct="1">
                        <a:spcBef>
                          <a:spcPts val="0"/>
                        </a:spcBef>
                        <a:spcAft>
                          <a:spcPts val="0"/>
                        </a:spcAft>
                      </a:pPr>
                      <a:endParaRPr lang="en-US" sz="1200" kern="1200" dirty="0">
                        <a:solidFill>
                          <a:schemeClr val="tx1"/>
                        </a:solidFill>
                        <a:effectLst/>
                        <a:latin typeface="+mn-lt"/>
                        <a:ea typeface="Times New Roman"/>
                        <a:cs typeface="Times New Roman"/>
                      </a:endParaRPr>
                    </a:p>
                  </a:txBody>
                  <a:tcPr marL="68580" marR="6858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14</a:t>
                      </a:r>
                    </a:p>
                  </a:txBody>
                  <a:tcPr/>
                </a:tc>
                <a:tc>
                  <a:txBody>
                    <a:bodyPr/>
                    <a:lstStyle/>
                    <a:p>
                      <a:pPr marL="0" marR="0">
                        <a:spcBef>
                          <a:spcPts val="0"/>
                        </a:spcBef>
                        <a:spcAft>
                          <a:spcPts val="0"/>
                        </a:spcAft>
                      </a:pPr>
                      <a:r>
                        <a:rPr lang="en-US" sz="1200" kern="1200" dirty="0">
                          <a:solidFill>
                            <a:schemeClr val="tx1"/>
                          </a:solidFill>
                          <a:effectLst/>
                          <a:latin typeface="+mn-lt"/>
                          <a:ea typeface="Times New Roman"/>
                          <a:cs typeface="Times New Roman"/>
                        </a:rPr>
                        <a:t>UGT1-Jive for Outlook (v30.7.54) </a:t>
                      </a:r>
                      <a:r>
                        <a:rPr lang="en-US" sz="1200" kern="1200" dirty="0" smtClean="0">
                          <a:solidFill>
                            <a:schemeClr val="tx1"/>
                          </a:solidFill>
                          <a:effectLst/>
                          <a:latin typeface="+mn-lt"/>
                          <a:ea typeface="Times New Roman"/>
                          <a:cs typeface="Times New Roman"/>
                        </a:rPr>
                        <a:t>R2.0</a:t>
                      </a:r>
                    </a:p>
                    <a:p>
                      <a:pPr marL="0" marR="0">
                        <a:spcBef>
                          <a:spcPts val="0"/>
                        </a:spcBef>
                        <a:spcAft>
                          <a:spcPts val="0"/>
                        </a:spcAft>
                      </a:pPr>
                      <a:r>
                        <a:rPr lang="en-US" sz="1200" kern="1200" dirty="0" smtClean="0">
                          <a:solidFill>
                            <a:schemeClr val="tx1"/>
                          </a:solidFill>
                          <a:effectLst/>
                          <a:latin typeface="+mn-lt"/>
                          <a:ea typeface="Times New Roman"/>
                          <a:cs typeface="Times New Roman"/>
                        </a:rPr>
                        <a:t>The RBC Connect (Jive) for Outlook plugin provides connectivity between RBC Connect (Jive) and Microsoft Outlook.  This allows users to read/write content in RBC Connect from Outlook.</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Branch, Branch Mobile, DSS (3CAP), Head Office, RBC Investments, RBC Insurance,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spcBef>
                          <a:spcPts val="0"/>
                        </a:spcBef>
                        <a:spcAft>
                          <a:spcPts val="0"/>
                        </a:spcAft>
                      </a:pPr>
                      <a:r>
                        <a:rPr lang="en-US" sz="1200" kern="1200" dirty="0">
                          <a:solidFill>
                            <a:schemeClr val="tx1"/>
                          </a:solidFill>
                          <a:effectLst/>
                          <a:latin typeface="+mn-lt"/>
                          <a:ea typeface="Times New Roman"/>
                          <a:cs typeface="Times New Roman"/>
                        </a:rPr>
                        <a:t>March 28, </a:t>
                      </a:r>
                      <a:r>
                        <a:rPr lang="en-US" sz="1200" kern="1200" dirty="0" smtClean="0">
                          <a:solidFill>
                            <a:schemeClr val="tx1"/>
                          </a:solidFill>
                          <a:effectLst/>
                          <a:latin typeface="+mn-lt"/>
                          <a:ea typeface="Times New Roman"/>
                          <a:cs typeface="Times New Roman"/>
                        </a:rPr>
                        <a:t>2018</a:t>
                      </a:r>
                    </a:p>
                    <a:p>
                      <a:pPr marL="0" marR="0">
                        <a:spcBef>
                          <a:spcPts val="0"/>
                        </a:spcBef>
                        <a:spcAft>
                          <a:spcPts val="0"/>
                        </a:spcAft>
                      </a:pPr>
                      <a:r>
                        <a:rPr lang="en-US" sz="1200" kern="1200" dirty="0" smtClean="0">
                          <a:solidFill>
                            <a:schemeClr val="tx1"/>
                          </a:solidFill>
                          <a:effectLst/>
                          <a:latin typeface="+mn-lt"/>
                          <a:ea typeface="Times New Roman"/>
                          <a:cs typeface="Times New Roman"/>
                        </a:rPr>
                        <a:t>- April 30, 2018</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marR="0" indent="0" algn="l" defTabSz="913096"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Times New Roman"/>
                        <a:cs typeface="Times New Roman"/>
                      </a:endParaRPr>
                    </a:p>
                  </a:txBody>
                  <a:tcPr marL="68580" marR="6858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15</a:t>
                      </a:r>
                    </a:p>
                    <a:p>
                      <a:pPr marL="0" marR="0" lvl="0" indent="0" algn="l" defTabSz="913096" rtl="0" eaLnBrk="1" fontAlgn="auto" latinLnBrk="0" hangingPunct="1">
                        <a:lnSpc>
                          <a:spcPct val="100000"/>
                        </a:lnSpc>
                        <a:spcBef>
                          <a:spcPts val="0"/>
                        </a:spcBef>
                        <a:spcAft>
                          <a:spcPts val="0"/>
                        </a:spcAft>
                        <a:buClrTx/>
                        <a:buSzTx/>
                        <a:buFontTx/>
                        <a:buNone/>
                        <a:tabLst/>
                        <a:defRPr/>
                      </a:pPr>
                      <a:endParaRPr lang="en-US" sz="1200" kern="1200" dirty="0" smtClean="0">
                        <a:solidFill>
                          <a:srgbClr val="FF0000"/>
                        </a:solidFill>
                        <a:effectLst/>
                        <a:latin typeface="+mn-lt"/>
                        <a:ea typeface="Times New Roman"/>
                        <a:cs typeface="Times New Roman"/>
                      </a:endParaRPr>
                    </a:p>
                  </a:txBody>
                  <a:tcPr/>
                </a:tc>
                <a:tc>
                  <a:txBody>
                    <a:bodyPr/>
                    <a:lstStyle/>
                    <a:p>
                      <a:pPr marL="0" marR="0">
                        <a:spcBef>
                          <a:spcPts val="0"/>
                        </a:spcBef>
                        <a:spcAft>
                          <a:spcPts val="0"/>
                        </a:spcAft>
                      </a:pPr>
                      <a:r>
                        <a:rPr lang="en-US" sz="1200" kern="1200" dirty="0" smtClean="0">
                          <a:solidFill>
                            <a:schemeClr val="tx1"/>
                          </a:solidFill>
                          <a:effectLst/>
                          <a:latin typeface="+mn-lt"/>
                          <a:ea typeface="Times New Roman"/>
                          <a:cs typeface="Times New Roman"/>
                        </a:rPr>
                        <a:t>UGT2-RBC Connect (Jive) for Office (v30.7.54) </a:t>
                      </a:r>
                    </a:p>
                    <a:p>
                      <a:pPr marL="0" marR="0">
                        <a:spcBef>
                          <a:spcPts val="0"/>
                        </a:spcBef>
                        <a:spcAft>
                          <a:spcPts val="0"/>
                        </a:spcAft>
                      </a:pPr>
                      <a:r>
                        <a:rPr lang="en-US" sz="1200" kern="1200" dirty="0" smtClean="0">
                          <a:solidFill>
                            <a:schemeClr val="tx1"/>
                          </a:solidFill>
                          <a:effectLst/>
                          <a:latin typeface="+mn-lt"/>
                          <a:ea typeface="Times New Roman"/>
                          <a:cs typeface="Times New Roman"/>
                        </a:rPr>
                        <a:t>The RBC Connect (Jive) for Office plugin provides connectivity between RBC Connect (Jive) and Microsoft Office.  This allows users to read/write content in RBC Connect from all Office applications.</a:t>
                      </a:r>
                      <a:endParaRPr lang="en-US" sz="1200" kern="1200" dirty="0">
                        <a:solidFill>
                          <a:schemeClr val="tx1"/>
                        </a:solidFill>
                        <a:effectLst/>
                        <a:latin typeface="+mn-lt"/>
                        <a:ea typeface="Times New Roman"/>
                        <a:cs typeface="Times New Roman"/>
                      </a:endParaRPr>
                    </a:p>
                  </a:txBody>
                  <a:tcPr marL="68580" marR="68580" marT="0" marB="0"/>
                </a:tc>
                <a:tc>
                  <a:txBody>
                    <a:bodyPr/>
                    <a:lstStyle/>
                    <a:p>
                      <a:r>
                        <a:rPr lang="en-US" sz="1200" kern="1200" dirty="0" smtClean="0">
                          <a:solidFill>
                            <a:schemeClr val="tx1"/>
                          </a:solidFill>
                          <a:effectLst/>
                          <a:latin typeface="+mn-lt"/>
                          <a:ea typeface="Times New Roman"/>
                          <a:cs typeface="Times New Roman"/>
                        </a:rPr>
                        <a:t>Branch, Branch Mobile, DSS (3CAP), Head Office, RBC Investments, RBC Insurance,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March 6, 2018 - April 30, 2018</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endParaRPr lang="en-US" sz="1200" kern="1200" dirty="0" smtClean="0">
                        <a:solidFill>
                          <a:schemeClr val="tx1"/>
                        </a:solidFill>
                        <a:effectLst/>
                        <a:latin typeface="+mn-lt"/>
                        <a:ea typeface="Times New Roman"/>
                        <a:cs typeface="Times New Roman"/>
                      </a:endParaRPr>
                    </a:p>
                  </a:txBody>
                  <a:tcPr marL="68580" marR="68580" marT="0" marB="0"/>
                </a:tc>
              </a:tr>
            </a:tbl>
          </a:graphicData>
        </a:graphic>
      </p:graphicFrame>
      <p:sp>
        <p:nvSpPr>
          <p:cNvPr id="6" name="Title 1"/>
          <p:cNvSpPr txBox="1">
            <a:spLocks/>
          </p:cNvSpPr>
          <p:nvPr/>
        </p:nvSpPr>
        <p:spPr bwMode="auto">
          <a:xfrm>
            <a:off x="304800" y="76200"/>
            <a:ext cx="8153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a:lstStyle>
          <a:p>
            <a:r>
              <a:rPr lang="en-US" b="1" kern="0" dirty="0" smtClean="0">
                <a:solidFill>
                  <a:srgbClr val="002888"/>
                </a:solidFill>
              </a:rPr>
              <a:t>Next Generation Optimization (NGO) – Technology Practice </a:t>
            </a:r>
            <a:r>
              <a:rPr lang="en-US" b="1" kern="0" dirty="0">
                <a:solidFill>
                  <a:srgbClr val="002888"/>
                </a:solidFill>
              </a:rPr>
              <a:t>Center t) Change Management Items (cont’d)</a:t>
            </a:r>
          </a:p>
        </p:txBody>
      </p:sp>
    </p:spTree>
    <p:extLst>
      <p:ext uri="{BB962C8B-B14F-4D97-AF65-F5344CB8AC3E}">
        <p14:creationId xmlns:p14="http://schemas.microsoft.com/office/powerpoint/2010/main" val="16908474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87387358"/>
              </p:ext>
            </p:extLst>
          </p:nvPr>
        </p:nvGraphicFramePr>
        <p:xfrm>
          <a:off x="152400" y="914217"/>
          <a:ext cx="8839200" cy="4297680"/>
        </p:xfrm>
        <a:graphic>
          <a:graphicData uri="http://schemas.openxmlformats.org/drawingml/2006/table">
            <a:tbl>
              <a:tblPr firstRow="1" bandRow="1">
                <a:tableStyleId>{5C22544A-7EE6-4342-B048-85BDC9FD1C3A}</a:tableStyleId>
              </a:tblPr>
              <a:tblGrid>
                <a:gridCol w="762000"/>
                <a:gridCol w="3200400"/>
                <a:gridCol w="2057400"/>
                <a:gridCol w="1371600"/>
                <a:gridCol w="1447800"/>
              </a:tblGrid>
              <a:tr h="426720">
                <a:tc>
                  <a:txBody>
                    <a:bodyPr/>
                    <a:lstStyle/>
                    <a:p>
                      <a:endParaRPr lang="en-US" sz="1200" dirty="0"/>
                    </a:p>
                  </a:txBody>
                  <a:tcPr/>
                </a:tc>
                <a:tc>
                  <a:txBody>
                    <a:bodyPr/>
                    <a:lstStyle/>
                    <a:p>
                      <a:r>
                        <a:rPr lang="en-US" sz="1200" dirty="0" smtClean="0"/>
                        <a:t>Name</a:t>
                      </a:r>
                      <a:endParaRPr lang="en-US" sz="1200" dirty="0"/>
                    </a:p>
                  </a:txBody>
                  <a:tcPr/>
                </a:tc>
                <a:tc>
                  <a:txBody>
                    <a:bodyPr/>
                    <a:lstStyle/>
                    <a:p>
                      <a:pPr algn="ctr"/>
                      <a:r>
                        <a:rPr lang="en-US" sz="1200" dirty="0" smtClean="0"/>
                        <a:t>Impact</a:t>
                      </a:r>
                      <a:endParaRPr lang="en-US" sz="1200" dirty="0"/>
                    </a:p>
                  </a:txBody>
                  <a:tcPr/>
                </a:tc>
                <a:tc>
                  <a:txBody>
                    <a:bodyPr/>
                    <a:lstStyle/>
                    <a:p>
                      <a:pPr marL="0" marR="0" indent="0" algn="ctr" defTabSz="913096" rtl="0" eaLnBrk="1" fontAlgn="auto" latinLnBrk="0" hangingPunct="1">
                        <a:lnSpc>
                          <a:spcPct val="100000"/>
                        </a:lnSpc>
                        <a:spcBef>
                          <a:spcPts val="0"/>
                        </a:spcBef>
                        <a:spcAft>
                          <a:spcPts val="0"/>
                        </a:spcAft>
                        <a:buClrTx/>
                        <a:buSzTx/>
                        <a:buFontTx/>
                        <a:buNone/>
                        <a:tabLst/>
                        <a:defRPr/>
                      </a:pPr>
                      <a:r>
                        <a:rPr lang="en-US" sz="1200" dirty="0" smtClean="0"/>
                        <a:t>Act Testing</a:t>
                      </a:r>
                      <a:r>
                        <a:rPr lang="en-US" sz="1200" baseline="0" dirty="0" smtClean="0"/>
                        <a:t> Dates</a:t>
                      </a:r>
                      <a:endParaRPr lang="en-US" sz="1200" dirty="0" smtClean="0"/>
                    </a:p>
                  </a:txBody>
                  <a:tcPr/>
                </a:tc>
                <a:tc>
                  <a:txBody>
                    <a:bodyPr/>
                    <a:lstStyle/>
                    <a:p>
                      <a:r>
                        <a:rPr lang="en-US" sz="1200" dirty="0" smtClean="0"/>
                        <a:t>Implementation Dates</a:t>
                      </a:r>
                      <a:endParaRPr lang="en-US" sz="1200" dirty="0"/>
                    </a:p>
                  </a:txBody>
                  <a:tcPr/>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16</a:t>
                      </a:r>
                    </a:p>
                    <a:p>
                      <a:pPr marL="0" marR="0" algn="l" defTabSz="913096" rtl="0" eaLnBrk="1" latinLnBrk="0" hangingPunct="1">
                        <a:spcBef>
                          <a:spcPts val="0"/>
                        </a:spcBef>
                        <a:spcAft>
                          <a:spcPts val="0"/>
                        </a:spcAft>
                      </a:pPr>
                      <a:endParaRPr lang="en-US" sz="1200" kern="1200" dirty="0">
                        <a:solidFill>
                          <a:schemeClr val="tx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P7H1-Report Phishing v3.1.4 R2.0 Report Phishing empowers users to proactively participate in an organization’s security program. By simplifying the process for users to report suspicious email, </a:t>
                      </a:r>
                      <a:r>
                        <a:rPr lang="en-US" sz="1200" kern="1200" dirty="0" err="1" smtClean="0">
                          <a:solidFill>
                            <a:schemeClr val="tx1"/>
                          </a:solidFill>
                          <a:effectLst/>
                          <a:latin typeface="+mn-lt"/>
                          <a:ea typeface="Times New Roman"/>
                          <a:cs typeface="Times New Roman"/>
                        </a:rPr>
                        <a:t>PhishMe</a:t>
                      </a:r>
                      <a:r>
                        <a:rPr lang="en-US" sz="1200" kern="1200" dirty="0" smtClean="0">
                          <a:solidFill>
                            <a:schemeClr val="tx1"/>
                          </a:solidFill>
                          <a:effectLst/>
                          <a:latin typeface="+mn-lt"/>
                          <a:ea typeface="Times New Roman"/>
                          <a:cs typeface="Times New Roman"/>
                        </a:rPr>
                        <a:t> Reporter makes it easy for organizations to manage any suspicious email they receive.</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algn="l" defTabSz="913096" rtl="0" eaLnBrk="1" latinLnBrk="0" hangingPunct="1"/>
                      <a:r>
                        <a:rPr lang="en-US" sz="1200" kern="1200" dirty="0" smtClean="0">
                          <a:solidFill>
                            <a:schemeClr val="tx1"/>
                          </a:solidFill>
                          <a:effectLst/>
                          <a:latin typeface="+mn-lt"/>
                          <a:ea typeface="Times New Roman"/>
                          <a:cs typeface="Times New Roman"/>
                        </a:rPr>
                        <a:t>Branch, Branch Mobile, DSS (3CAP), Head Office, RBC Investments, RBC Insurance,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April 11, 2018 </a:t>
                      </a:r>
                    </a:p>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 April 30, 2018</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endParaRPr lang="en-US" sz="1200" kern="1200" dirty="0">
                        <a:solidFill>
                          <a:schemeClr val="tx1"/>
                        </a:solidFill>
                        <a:effectLst/>
                        <a:latin typeface="+mn-lt"/>
                        <a:ea typeface="Times New Roman"/>
                        <a:cs typeface="Times New Roman"/>
                      </a:endParaRPr>
                    </a:p>
                  </a:txBody>
                  <a:tcPr marL="68580" marR="68580" marT="0" marB="0"/>
                </a:tc>
              </a:tr>
              <a:tr h="975543">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Arial"/>
                          <a:ea typeface="Times New Roman"/>
                          <a:cs typeface="Times New Roman"/>
                        </a:rPr>
                        <a:t>17</a:t>
                      </a:r>
                      <a:endParaRPr lang="en-US" sz="1200" kern="1200" dirty="0">
                        <a:solidFill>
                          <a:schemeClr val="tx1"/>
                        </a:solidFill>
                        <a:effectLst/>
                        <a:latin typeface="Arial"/>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SVR3-Tanium Client (v7.2.314.2962)</a:t>
                      </a:r>
                    </a:p>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Tanium is an endpoint management system that provides security and other endpoint management capabilities.  This release will install or update the Tanium client agent to version v.7.2.314.2962.  This release will ensure that RBC is using the latest version</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algn="l" defTabSz="913096" rtl="0" eaLnBrk="1" latinLnBrk="0" hangingPunct="1"/>
                      <a:r>
                        <a:rPr lang="en-US" sz="1200" kern="1200" dirty="0" smtClean="0">
                          <a:solidFill>
                            <a:schemeClr val="tx1"/>
                          </a:solidFill>
                          <a:effectLst/>
                          <a:latin typeface="+mn-lt"/>
                          <a:ea typeface="Times New Roman"/>
                          <a:cs typeface="Times New Roman"/>
                        </a:rPr>
                        <a:t>Branch, Branch Mobile, Head Office, Advice Center, RBC Insurance, RBC Investments,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endParaRPr lang="en-US" sz="1200" kern="1200" dirty="0">
                        <a:solidFill>
                          <a:schemeClr val="tx1"/>
                        </a:solidFill>
                        <a:effectLst/>
                        <a:latin typeface="+mn-lt"/>
                        <a:ea typeface="Times New Roman"/>
                        <a:cs typeface="Times New Roman"/>
                      </a:endParaRPr>
                    </a:p>
                  </a:txBody>
                  <a:tcPr/>
                </a:tc>
                <a:tc>
                  <a:txBody>
                    <a:bodyPr/>
                    <a:lstStyle/>
                    <a:p>
                      <a:pPr marL="0" marR="0" lvl="0" indent="0" algn="l" defTabSz="913096"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Times New Roman"/>
                          <a:cs typeface="Times New Roman"/>
                        </a:rPr>
                        <a:t>May 14, 2018 -May 31, 2018</a:t>
                      </a:r>
                    </a:p>
                    <a:p>
                      <a:pPr marL="0" marR="0" algn="l" defTabSz="913096" rtl="0" eaLnBrk="1" latinLnBrk="0" hangingPunct="1">
                        <a:spcBef>
                          <a:spcPts val="0"/>
                        </a:spcBef>
                        <a:spcAft>
                          <a:spcPts val="0"/>
                        </a:spcAft>
                      </a:pPr>
                      <a:endParaRPr lang="en-US" sz="1200" kern="1200" dirty="0">
                        <a:solidFill>
                          <a:schemeClr val="tx1"/>
                        </a:solidFill>
                        <a:effectLst/>
                        <a:latin typeface="+mn-lt"/>
                        <a:ea typeface="Times New Roman"/>
                        <a:cs typeface="Times New Roman"/>
                      </a:endParaRPr>
                    </a:p>
                  </a:txBody>
                  <a:tcPr marL="68580" marR="68580" marT="0" marB="0"/>
                </a:tc>
              </a:tr>
              <a:tr h="975543">
                <a:tc>
                  <a:txBody>
                    <a:bodyPr/>
                    <a:lstStyle/>
                    <a:p>
                      <a:pPr marL="0" marR="0" algn="l" defTabSz="913096" rtl="0" eaLnBrk="1" latinLnBrk="0" hangingPunct="1">
                        <a:spcBef>
                          <a:spcPts val="0"/>
                        </a:spcBef>
                        <a:spcAft>
                          <a:spcPts val="0"/>
                        </a:spcAft>
                      </a:pPr>
                      <a:r>
                        <a:rPr lang="en-CA" sz="1200" kern="1200" dirty="0" smtClean="0">
                          <a:solidFill>
                            <a:schemeClr val="tx1"/>
                          </a:solidFill>
                          <a:effectLst/>
                          <a:latin typeface="Arial"/>
                          <a:ea typeface="Times New Roman"/>
                          <a:cs typeface="Times New Roman"/>
                        </a:rPr>
                        <a:t>18</a:t>
                      </a:r>
                      <a:endParaRPr lang="en-US" sz="1200" kern="1200" dirty="0">
                        <a:solidFill>
                          <a:schemeClr val="tx1"/>
                        </a:solidFill>
                        <a:effectLst/>
                        <a:latin typeface="Arial"/>
                        <a:ea typeface="Times New Roman"/>
                        <a:cs typeface="Times New Roman"/>
                      </a:endParaRPr>
                    </a:p>
                  </a:txBody>
                  <a:tcPr/>
                </a:tc>
                <a:tc>
                  <a:txBody>
                    <a:bodyPr/>
                    <a:lstStyle/>
                    <a:p>
                      <a:pPr marL="0" marR="0">
                        <a:spcBef>
                          <a:spcPts val="0"/>
                        </a:spcBef>
                        <a:spcAft>
                          <a:spcPts val="0"/>
                        </a:spcAft>
                      </a:pPr>
                      <a:r>
                        <a:rPr lang="en-US" sz="1200" kern="1200" dirty="0">
                          <a:solidFill>
                            <a:schemeClr val="tx1"/>
                          </a:solidFill>
                          <a:effectLst/>
                          <a:latin typeface="+mn-lt"/>
                          <a:ea typeface="Times New Roman"/>
                          <a:cs typeface="Times New Roman"/>
                        </a:rPr>
                        <a:t>DX19-IBM Personal Communications (v6.0.18) </a:t>
                      </a:r>
                      <a:r>
                        <a:rPr lang="en-US" sz="1200" kern="1200" dirty="0" smtClean="0">
                          <a:solidFill>
                            <a:schemeClr val="tx1"/>
                          </a:solidFill>
                          <a:effectLst/>
                          <a:latin typeface="+mn-lt"/>
                          <a:ea typeface="Times New Roman"/>
                          <a:cs typeface="Times New Roman"/>
                        </a:rPr>
                        <a:t>R3.0</a:t>
                      </a:r>
                    </a:p>
                    <a:p>
                      <a:pPr marL="0" marR="0">
                        <a:spcBef>
                          <a:spcPts val="0"/>
                        </a:spcBef>
                        <a:spcAft>
                          <a:spcPts val="0"/>
                        </a:spcAft>
                      </a:pPr>
                      <a:r>
                        <a:rPr lang="en-US" sz="1200" kern="1200" dirty="0" smtClean="0">
                          <a:solidFill>
                            <a:schemeClr val="tx1"/>
                          </a:solidFill>
                          <a:effectLst/>
                          <a:latin typeface="+mn-lt"/>
                          <a:ea typeface="Times New Roman"/>
                          <a:cs typeface="Times New Roman"/>
                        </a:rPr>
                        <a:t>IBM Personal Communications is a host communication and terminal emulation package for Microsoft Windows. It provides a platform for traditional access to data and applications on different host systems.</a:t>
                      </a:r>
                      <a:endParaRPr lang="en-US" sz="1200" kern="1200" dirty="0">
                        <a:solidFill>
                          <a:schemeClr val="tx1"/>
                        </a:solidFill>
                        <a:effectLst/>
                        <a:latin typeface="+mn-lt"/>
                        <a:ea typeface="Times New Roman"/>
                        <a:cs typeface="Times New Roman"/>
                      </a:endParaRPr>
                    </a:p>
                  </a:txBody>
                  <a:tcPr marL="68580" marR="68580" marT="0" marB="0"/>
                </a:tc>
                <a:tc>
                  <a:txBody>
                    <a:bodyPr/>
                    <a:lstStyle/>
                    <a:p>
                      <a:pPr marL="0" algn="l" defTabSz="913096" rtl="0" eaLnBrk="1" latinLnBrk="0" hangingPunct="1"/>
                      <a:r>
                        <a:rPr lang="en-US" sz="1200" kern="1200" dirty="0" smtClean="0">
                          <a:solidFill>
                            <a:schemeClr val="tx1"/>
                          </a:solidFill>
                          <a:effectLst/>
                          <a:latin typeface="+mn-lt"/>
                          <a:ea typeface="Times New Roman"/>
                          <a:cs typeface="Times New Roman"/>
                        </a:rPr>
                        <a:t>Branch, Branch Mobile, DSS (3CAP), Head Office, RBC Investments, RBC Insurance, Capital Markets, US Wealth Management</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r>
                        <a:rPr lang="en-US" sz="1200" kern="1200" dirty="0" smtClean="0">
                          <a:solidFill>
                            <a:schemeClr val="tx1"/>
                          </a:solidFill>
                          <a:effectLst/>
                          <a:latin typeface="+mn-lt"/>
                          <a:ea typeface="Times New Roman"/>
                          <a:cs typeface="Times New Roman"/>
                        </a:rPr>
                        <a:t>June 6, 2018 - June 24, 2018</a:t>
                      </a:r>
                      <a:endParaRPr lang="en-US" sz="1200" kern="1200" dirty="0">
                        <a:solidFill>
                          <a:schemeClr val="tx1"/>
                        </a:solidFill>
                        <a:effectLst/>
                        <a:latin typeface="+mn-lt"/>
                        <a:ea typeface="Times New Roman"/>
                        <a:cs typeface="Times New Roman"/>
                      </a:endParaRPr>
                    </a:p>
                  </a:txBody>
                  <a:tcPr/>
                </a:tc>
                <a:tc>
                  <a:txBody>
                    <a:bodyPr/>
                    <a:lstStyle/>
                    <a:p>
                      <a:pPr marL="0" marR="0" algn="l" defTabSz="913096" rtl="0" eaLnBrk="1" latinLnBrk="0" hangingPunct="1">
                        <a:spcBef>
                          <a:spcPts val="0"/>
                        </a:spcBef>
                        <a:spcAft>
                          <a:spcPts val="0"/>
                        </a:spcAft>
                      </a:pPr>
                      <a:endParaRPr lang="en-US" sz="1200" kern="1200" dirty="0">
                        <a:solidFill>
                          <a:srgbClr val="FF0000"/>
                        </a:solidFill>
                        <a:effectLst/>
                        <a:latin typeface="+mn-lt"/>
                        <a:ea typeface="Times New Roman"/>
                        <a:cs typeface="Times New Roman"/>
                      </a:endParaRPr>
                    </a:p>
                  </a:txBody>
                  <a:tcPr marL="68580" marR="68580" marT="0" marB="0"/>
                </a:tc>
              </a:tr>
            </a:tbl>
          </a:graphicData>
        </a:graphic>
      </p:graphicFrame>
      <p:sp>
        <p:nvSpPr>
          <p:cNvPr id="6" name="Title 1"/>
          <p:cNvSpPr txBox="1">
            <a:spLocks/>
          </p:cNvSpPr>
          <p:nvPr/>
        </p:nvSpPr>
        <p:spPr bwMode="auto">
          <a:xfrm>
            <a:off x="304800" y="76200"/>
            <a:ext cx="8153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000">
                <a:solidFill>
                  <a:schemeClr val="tx1"/>
                </a:solidFill>
                <a:latin typeface="+mj-lt"/>
                <a:ea typeface="+mj-ea"/>
                <a:cs typeface="+mj-cs"/>
              </a:defRPr>
            </a:lvl1pPr>
            <a:lvl2pPr algn="l" rtl="0" eaLnBrk="0" fontAlgn="base" hangingPunct="0">
              <a:spcBef>
                <a:spcPct val="0"/>
              </a:spcBef>
              <a:spcAft>
                <a:spcPct val="0"/>
              </a:spcAft>
              <a:defRPr sz="2000">
                <a:solidFill>
                  <a:schemeClr val="tx1"/>
                </a:solidFill>
                <a:latin typeface="Arial" pitchFamily="34" charset="0"/>
              </a:defRPr>
            </a:lvl2pPr>
            <a:lvl3pPr algn="l" rtl="0" eaLnBrk="0" fontAlgn="base" hangingPunct="0">
              <a:spcBef>
                <a:spcPct val="0"/>
              </a:spcBef>
              <a:spcAft>
                <a:spcPct val="0"/>
              </a:spcAft>
              <a:defRPr sz="2000">
                <a:solidFill>
                  <a:schemeClr val="tx1"/>
                </a:solidFill>
                <a:latin typeface="Arial" pitchFamily="34" charset="0"/>
              </a:defRPr>
            </a:lvl3pPr>
            <a:lvl4pPr algn="l" rtl="0" eaLnBrk="0" fontAlgn="base" hangingPunct="0">
              <a:spcBef>
                <a:spcPct val="0"/>
              </a:spcBef>
              <a:spcAft>
                <a:spcPct val="0"/>
              </a:spcAft>
              <a:defRPr sz="2000">
                <a:solidFill>
                  <a:schemeClr val="tx1"/>
                </a:solidFill>
                <a:latin typeface="Arial" pitchFamily="34" charset="0"/>
              </a:defRPr>
            </a:lvl4pPr>
            <a:lvl5pPr algn="l" rtl="0" eaLnBrk="0" fontAlgn="base" hangingPunct="0">
              <a:spcBef>
                <a:spcPct val="0"/>
              </a:spcBef>
              <a:spcAft>
                <a:spcPct val="0"/>
              </a:spcAft>
              <a:defRPr sz="2000">
                <a:solidFill>
                  <a:schemeClr val="tx1"/>
                </a:solidFill>
                <a:latin typeface="Arial" pitchFamily="34" charset="0"/>
              </a:defRPr>
            </a:lvl5pPr>
            <a:lvl6pPr marL="456546" algn="l" rtl="0" fontAlgn="base">
              <a:spcBef>
                <a:spcPct val="0"/>
              </a:spcBef>
              <a:spcAft>
                <a:spcPct val="0"/>
              </a:spcAft>
              <a:defRPr sz="2000">
                <a:solidFill>
                  <a:schemeClr val="tx1"/>
                </a:solidFill>
                <a:latin typeface="Arial" pitchFamily="34" charset="0"/>
              </a:defRPr>
            </a:lvl6pPr>
            <a:lvl7pPr marL="913096" algn="l" rtl="0" fontAlgn="base">
              <a:spcBef>
                <a:spcPct val="0"/>
              </a:spcBef>
              <a:spcAft>
                <a:spcPct val="0"/>
              </a:spcAft>
              <a:defRPr sz="2000">
                <a:solidFill>
                  <a:schemeClr val="tx1"/>
                </a:solidFill>
                <a:latin typeface="Arial" pitchFamily="34" charset="0"/>
              </a:defRPr>
            </a:lvl7pPr>
            <a:lvl8pPr marL="1369640" algn="l" rtl="0" fontAlgn="base">
              <a:spcBef>
                <a:spcPct val="0"/>
              </a:spcBef>
              <a:spcAft>
                <a:spcPct val="0"/>
              </a:spcAft>
              <a:defRPr sz="2000">
                <a:solidFill>
                  <a:schemeClr val="tx1"/>
                </a:solidFill>
                <a:latin typeface="Arial" pitchFamily="34" charset="0"/>
              </a:defRPr>
            </a:lvl8pPr>
            <a:lvl9pPr marL="1826192" algn="l" rtl="0" fontAlgn="base">
              <a:spcBef>
                <a:spcPct val="0"/>
              </a:spcBef>
              <a:spcAft>
                <a:spcPct val="0"/>
              </a:spcAft>
              <a:defRPr sz="2000">
                <a:solidFill>
                  <a:schemeClr val="tx1"/>
                </a:solidFill>
                <a:latin typeface="Arial" pitchFamily="34" charset="0"/>
              </a:defRPr>
            </a:lvl9pPr>
          </a:lstStyle>
          <a:p>
            <a:r>
              <a:rPr lang="en-US" b="1" kern="0" dirty="0" smtClean="0">
                <a:solidFill>
                  <a:srgbClr val="002888"/>
                </a:solidFill>
              </a:rPr>
              <a:t>Next Generation Optimization (NGO) – Technology Practice </a:t>
            </a:r>
            <a:r>
              <a:rPr lang="en-US" b="1" kern="0" dirty="0">
                <a:solidFill>
                  <a:srgbClr val="002888"/>
                </a:solidFill>
              </a:rPr>
              <a:t>Center t) Change Management Items (cont’d</a:t>
            </a:r>
            <a:r>
              <a:rPr lang="en-US" b="1" kern="0" dirty="0" smtClean="0">
                <a:solidFill>
                  <a:srgbClr val="002888"/>
                </a:solidFill>
              </a:rPr>
              <a:t>)</a:t>
            </a:r>
            <a:endParaRPr lang="en-US" b="1" kern="0" dirty="0">
              <a:solidFill>
                <a:srgbClr val="002888"/>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41441142"/>
              </p:ext>
            </p:extLst>
          </p:nvPr>
        </p:nvGraphicFramePr>
        <p:xfrm>
          <a:off x="163773" y="5333999"/>
          <a:ext cx="8480946" cy="740748"/>
        </p:xfrm>
        <a:graphic>
          <a:graphicData uri="http://schemas.openxmlformats.org/drawingml/2006/table">
            <a:tbl>
              <a:tblPr>
                <a:tableStyleId>{5C22544A-7EE6-4342-B048-85BDC9FD1C3A}</a:tableStyleId>
              </a:tblPr>
              <a:tblGrid>
                <a:gridCol w="8480946"/>
              </a:tblGrid>
              <a:tr h="740748">
                <a:tc>
                  <a:txBody>
                    <a:bodyPr/>
                    <a:lstStyle/>
                    <a:p>
                      <a:pPr marL="0" marR="0" algn="l">
                        <a:spcBef>
                          <a:spcPts val="0"/>
                        </a:spcBef>
                        <a:spcAft>
                          <a:spcPts val="0"/>
                        </a:spcAft>
                      </a:pPr>
                      <a:r>
                        <a:rPr lang="en-US" sz="1200" dirty="0">
                          <a:solidFill>
                            <a:schemeClr val="tx1"/>
                          </a:solidFill>
                          <a:effectLst/>
                        </a:rPr>
                        <a:t>Starting in April, all bulletin communications will be sent from “Software Management &amp; Delivery Services – Patching” via a subscription based system. In order to continue receiving Patching Bulletin communications, please follow </a:t>
                      </a:r>
                      <a:r>
                        <a:rPr lang="en-US" sz="1200" u="sng" dirty="0">
                          <a:solidFill>
                            <a:schemeClr val="tx1"/>
                          </a:solidFill>
                          <a:effectLst/>
                          <a:hlinkClick r:id="rId3"/>
                        </a:rPr>
                        <a:t>this link</a:t>
                      </a:r>
                      <a:r>
                        <a:rPr lang="en-US" sz="1200" dirty="0">
                          <a:solidFill>
                            <a:schemeClr val="tx1"/>
                          </a:solidFill>
                          <a:effectLst/>
                        </a:rPr>
                        <a:t> and subscribe to ‘Security Patching and Compliance’. </a:t>
                      </a:r>
                      <a:endParaRPr lang="en-US" sz="1200" dirty="0">
                        <a:solidFill>
                          <a:schemeClr val="tx1"/>
                        </a:solidFill>
                        <a:effectLst/>
                        <a:latin typeface="Calibri"/>
                        <a:ea typeface="Times New Roman"/>
                        <a:cs typeface="Times New Roman"/>
                      </a:endParaRPr>
                    </a:p>
                  </a:txBody>
                  <a:tcPr marL="114300" marR="114300" marT="0" marB="0">
                    <a:noFill/>
                  </a:tcPr>
                </a:tc>
              </a:tr>
            </a:tbl>
          </a:graphicData>
        </a:graphic>
      </p:graphicFrame>
      <p:sp>
        <p:nvSpPr>
          <p:cNvPr id="9" name="TextBox 8"/>
          <p:cNvSpPr txBox="1"/>
          <p:nvPr/>
        </p:nvSpPr>
        <p:spPr>
          <a:xfrm>
            <a:off x="199966" y="5945832"/>
            <a:ext cx="8458200" cy="461665"/>
          </a:xfrm>
          <a:prstGeom prst="rect">
            <a:avLst/>
          </a:prstGeom>
          <a:noFill/>
        </p:spPr>
        <p:txBody>
          <a:bodyPr wrap="square" rtlCol="0">
            <a:spAutoFit/>
          </a:bodyPr>
          <a:lstStyle/>
          <a:p>
            <a:pPr fontAlgn="base">
              <a:spcBef>
                <a:spcPct val="0"/>
              </a:spcBef>
              <a:spcAft>
                <a:spcPct val="0"/>
              </a:spcAft>
            </a:pPr>
            <a:r>
              <a:rPr lang="en-US" sz="1200" dirty="0">
                <a:solidFill>
                  <a:srgbClr val="002888"/>
                </a:solidFill>
                <a:cs typeface="Arial" pitchFamily="34" charset="0"/>
              </a:rPr>
              <a:t>Note: this list does not contain all enterprise application changes.  For more information please refer to the Connect site: </a:t>
            </a:r>
          </a:p>
          <a:p>
            <a:pPr fontAlgn="base">
              <a:spcBef>
                <a:spcPct val="0"/>
              </a:spcBef>
              <a:spcAft>
                <a:spcPct val="0"/>
              </a:spcAft>
            </a:pPr>
            <a:r>
              <a:rPr lang="en-US" sz="1200" u="sng" dirty="0">
                <a:solidFill>
                  <a:srgbClr val="000000"/>
                </a:solidFill>
                <a:latin typeface="Calibri"/>
                <a:ea typeface="Times New Roman"/>
                <a:cs typeface="Times New Roman"/>
                <a:hlinkClick r:id="rId4"/>
              </a:rPr>
              <a:t>https://connect.fg.rbc.com/groups/software-management-delivery-services</a:t>
            </a:r>
            <a:r>
              <a:rPr lang="en-US" sz="1200" dirty="0">
                <a:solidFill>
                  <a:srgbClr val="002888"/>
                </a:solidFill>
                <a:latin typeface="Calibri"/>
                <a:ea typeface="Times New Roman"/>
                <a:cs typeface="Times New Roman"/>
              </a:rPr>
              <a:t> </a:t>
            </a:r>
            <a:r>
              <a:rPr lang="en-US" sz="1200" dirty="0">
                <a:solidFill>
                  <a:srgbClr val="002888"/>
                </a:solidFill>
                <a:cs typeface="Arial" pitchFamily="34" charset="0"/>
              </a:rPr>
              <a:t>and contact your application owners directly.</a:t>
            </a:r>
          </a:p>
        </p:txBody>
      </p:sp>
    </p:spTree>
    <p:extLst>
      <p:ext uri="{BB962C8B-B14F-4D97-AF65-F5344CB8AC3E}">
        <p14:creationId xmlns:p14="http://schemas.microsoft.com/office/powerpoint/2010/main" val="856177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latin typeface="+mj-lt"/>
                <a:ea typeface="+mj-ea"/>
                <a:cs typeface="+mj-cs"/>
              </a:rPr>
              <a:t>Next Generation </a:t>
            </a:r>
            <a:r>
              <a:rPr lang="en-US" sz="2000" b="1" dirty="0"/>
              <a:t>Optimization (NGO) </a:t>
            </a:r>
            <a:r>
              <a:rPr lang="en-US" sz="2000" b="1" dirty="0" smtClean="0">
                <a:latin typeface="+mj-lt"/>
                <a:ea typeface="+mj-ea"/>
                <a:cs typeface="+mj-cs"/>
              </a:rPr>
              <a:t>- </a:t>
            </a:r>
            <a:r>
              <a:rPr lang="en-US" sz="2000" b="1" dirty="0">
                <a:latin typeface="+mj-lt"/>
                <a:ea typeface="+mj-ea"/>
                <a:cs typeface="+mj-cs"/>
              </a:rPr>
              <a:t>Technology Practice Centre</a:t>
            </a:r>
          </a:p>
          <a:p>
            <a:pPr fontAlgn="base">
              <a:spcBef>
                <a:spcPct val="0"/>
              </a:spcBef>
              <a:spcAft>
                <a:spcPct val="0"/>
              </a:spcAft>
            </a:pPr>
            <a:r>
              <a:rPr lang="en-US" sz="2000" dirty="0" smtClean="0">
                <a:latin typeface="+mj-lt"/>
                <a:ea typeface="+mj-ea"/>
                <a:cs typeface="+mj-cs"/>
              </a:rPr>
              <a:t>AD Lookup Utility</a:t>
            </a:r>
            <a:endParaRPr lang="en-US" sz="2000" dirty="0">
              <a:latin typeface="+mj-lt"/>
              <a:ea typeface="+mj-ea"/>
              <a:cs typeface="+mj-cs"/>
            </a:endParaRPr>
          </a:p>
        </p:txBody>
      </p:sp>
      <p:sp>
        <p:nvSpPr>
          <p:cNvPr id="2" name="TextBox 1"/>
          <p:cNvSpPr txBox="1"/>
          <p:nvPr/>
        </p:nvSpPr>
        <p:spPr>
          <a:xfrm>
            <a:off x="234779" y="914400"/>
            <a:ext cx="8680622" cy="4524315"/>
          </a:xfrm>
          <a:prstGeom prst="rect">
            <a:avLst/>
          </a:prstGeom>
          <a:noFill/>
        </p:spPr>
        <p:txBody>
          <a:bodyPr wrap="square" rtlCol="0">
            <a:spAutoFit/>
          </a:bodyPr>
          <a:lstStyle/>
          <a:p>
            <a:r>
              <a:rPr lang="en-US" dirty="0" smtClean="0"/>
              <a:t>What is it?</a:t>
            </a:r>
          </a:p>
          <a:p>
            <a:pPr marL="285750" indent="-285750">
              <a:buFont typeface="Arial" panose="020B0604020202020204" pitchFamily="34" charset="0"/>
              <a:buChar char="•"/>
            </a:pPr>
            <a:r>
              <a:rPr lang="en-US" dirty="0" smtClean="0"/>
              <a:t>A utility that allows look up of information on an AD Group</a:t>
            </a:r>
          </a:p>
          <a:p>
            <a:pPr marL="285750" indent="-285750">
              <a:buFont typeface="Arial" panose="020B0604020202020204" pitchFamily="34" charset="0"/>
              <a:buChar char="•"/>
            </a:pPr>
            <a:endParaRPr lang="en-US" dirty="0" smtClean="0"/>
          </a:p>
          <a:p>
            <a:r>
              <a:rPr lang="en-US" dirty="0" smtClean="0"/>
              <a:t>Why use the utility?</a:t>
            </a:r>
          </a:p>
          <a:p>
            <a:pPr marL="285750" indent="-285750">
              <a:buFont typeface="Arial" panose="020B0604020202020204" pitchFamily="34" charset="0"/>
              <a:buChar char="•"/>
            </a:pPr>
            <a:r>
              <a:rPr lang="en-US" dirty="0" smtClean="0"/>
              <a:t>Facilitates trouble-shooting when functions that require AD groups do not work properly (e.g. GPO Exemption)</a:t>
            </a:r>
          </a:p>
          <a:p>
            <a:endParaRPr lang="en-US" dirty="0"/>
          </a:p>
          <a:p>
            <a:r>
              <a:rPr lang="en-US" dirty="0" smtClean="0"/>
              <a:t>How is the utility accessed?</a:t>
            </a:r>
            <a:endParaRPr lang="en-US" dirty="0"/>
          </a:p>
          <a:p>
            <a:pPr marL="285750" indent="-285750">
              <a:buFont typeface="Arial" panose="020B0604020202020204" pitchFamily="34" charset="0"/>
              <a:buChar char="•"/>
            </a:pPr>
            <a:r>
              <a:rPr lang="en-US" dirty="0" smtClean="0"/>
              <a:t>The utility can be accessed through a browser as follows:</a:t>
            </a:r>
          </a:p>
          <a:p>
            <a:pPr marL="742950" lvl="1" indent="-285750">
              <a:buFont typeface="Arial" panose="020B0604020202020204" pitchFamily="34" charset="0"/>
              <a:buChar char="•"/>
            </a:pPr>
            <a:r>
              <a:rPr lang="en-US" dirty="0" smtClean="0"/>
              <a:t>For Production</a:t>
            </a:r>
            <a:r>
              <a:rPr lang="en-US" dirty="0"/>
              <a:t>: </a:t>
            </a:r>
            <a:r>
              <a:rPr lang="en-US" dirty="0">
                <a:hlinkClick r:id="rId2"/>
              </a:rPr>
              <a:t>http://adlookup.fg.rbc.com/app/</a:t>
            </a:r>
            <a:endParaRPr lang="en-US" dirty="0"/>
          </a:p>
          <a:p>
            <a:pPr marL="742950" lvl="1" indent="-285750">
              <a:buFont typeface="Arial" panose="020B0604020202020204" pitchFamily="34" charset="0"/>
              <a:buChar char="•"/>
            </a:pPr>
            <a:r>
              <a:rPr lang="en-US" dirty="0"/>
              <a:t>For </a:t>
            </a:r>
            <a:r>
              <a:rPr lang="en-US" dirty="0" smtClean="0"/>
              <a:t>SAI: </a:t>
            </a:r>
            <a:r>
              <a:rPr lang="en-US" dirty="0">
                <a:hlinkClick r:id="rId3"/>
              </a:rPr>
              <a:t>http://</a:t>
            </a:r>
            <a:r>
              <a:rPr lang="en-US" dirty="0" smtClean="0">
                <a:hlinkClick r:id="rId3"/>
              </a:rPr>
              <a:t>adlookup.saifg.rbc.com/app</a:t>
            </a:r>
            <a:r>
              <a:rPr lang="en-US" dirty="0">
                <a:hlinkClick r:id="rId3"/>
              </a:rPr>
              <a:t>/</a:t>
            </a:r>
            <a:endParaRPr lang="en-US" dirty="0"/>
          </a:p>
          <a:p>
            <a:pPr marL="742950" lvl="1" indent="-285750">
              <a:buFont typeface="Arial" panose="020B0604020202020204" pitchFamily="34" charset="0"/>
              <a:buChar char="•"/>
            </a:pPr>
            <a:r>
              <a:rPr lang="en-US" dirty="0"/>
              <a:t>For </a:t>
            </a:r>
            <a:r>
              <a:rPr lang="en-US" dirty="0" smtClean="0"/>
              <a:t>DEV: </a:t>
            </a:r>
            <a:r>
              <a:rPr lang="en-US" dirty="0">
                <a:hlinkClick r:id="rId4"/>
              </a:rPr>
              <a:t>http://</a:t>
            </a:r>
            <a:r>
              <a:rPr lang="en-US" dirty="0" smtClean="0">
                <a:hlinkClick r:id="rId4"/>
              </a:rPr>
              <a:t>adlookup.devfg.rbc.com/app</a:t>
            </a:r>
            <a:r>
              <a:rPr lang="en-US" dirty="0">
                <a:hlinkClick r:id="rId4"/>
              </a:rPr>
              <a:t>/</a:t>
            </a:r>
            <a:endParaRPr lang="en-US" dirty="0"/>
          </a:p>
          <a:p>
            <a:pPr marL="285750" indent="-285750">
              <a:buFont typeface="Arial" panose="020B0604020202020204" pitchFamily="34" charset="0"/>
              <a:buChar char="•"/>
            </a:pPr>
            <a:endParaRPr lang="en-US" dirty="0"/>
          </a:p>
          <a:p>
            <a:r>
              <a:rPr lang="en-US" dirty="0"/>
              <a:t>Is there support for the utility?</a:t>
            </a:r>
          </a:p>
          <a:p>
            <a:pPr marL="285750" indent="-285750">
              <a:buFont typeface="Arial" panose="020B0604020202020204" pitchFamily="34" charset="0"/>
              <a:buChar char="•"/>
            </a:pPr>
            <a:r>
              <a:rPr lang="en-US" dirty="0"/>
              <a:t>The utility contains a tutorial only; no </a:t>
            </a:r>
            <a:r>
              <a:rPr lang="en-US" dirty="0" smtClean="0"/>
              <a:t>support </a:t>
            </a:r>
            <a:r>
              <a:rPr lang="en-US" dirty="0"/>
              <a:t>is provided</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019668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latin typeface="+mj-lt"/>
                <a:ea typeface="+mj-ea"/>
                <a:cs typeface="+mj-cs"/>
              </a:rPr>
              <a:t>Next Generation </a:t>
            </a:r>
            <a:r>
              <a:rPr lang="en-US" sz="2000" b="1" dirty="0"/>
              <a:t>Optimization (NGO) </a:t>
            </a:r>
            <a:r>
              <a:rPr lang="en-US" sz="2000" b="1" dirty="0" smtClean="0">
                <a:latin typeface="+mj-lt"/>
                <a:ea typeface="+mj-ea"/>
                <a:cs typeface="+mj-cs"/>
              </a:rPr>
              <a:t>- </a:t>
            </a:r>
            <a:r>
              <a:rPr lang="en-US" sz="2000" b="1" dirty="0">
                <a:latin typeface="+mj-lt"/>
                <a:ea typeface="+mj-ea"/>
                <a:cs typeface="+mj-cs"/>
              </a:rPr>
              <a:t>Technology Practice Centre</a:t>
            </a:r>
          </a:p>
          <a:p>
            <a:pPr fontAlgn="base">
              <a:spcBef>
                <a:spcPct val="0"/>
              </a:spcBef>
              <a:spcAft>
                <a:spcPct val="0"/>
              </a:spcAft>
            </a:pPr>
            <a:r>
              <a:rPr lang="en-US" sz="2000" dirty="0" smtClean="0">
                <a:latin typeface="+mj-lt"/>
                <a:ea typeface="+mj-ea"/>
                <a:cs typeface="+mj-cs"/>
              </a:rPr>
              <a:t>AD Lookup Utility</a:t>
            </a:r>
            <a:endParaRPr lang="en-US" sz="2000" dirty="0">
              <a:latin typeface="+mj-lt"/>
              <a:ea typeface="+mj-ea"/>
              <a:cs typeface="+mj-cs"/>
            </a:endParaRPr>
          </a:p>
        </p:txBody>
      </p:sp>
      <p:sp>
        <p:nvSpPr>
          <p:cNvPr id="2" name="TextBox 1"/>
          <p:cNvSpPr txBox="1"/>
          <p:nvPr/>
        </p:nvSpPr>
        <p:spPr>
          <a:xfrm>
            <a:off x="234779" y="1383268"/>
            <a:ext cx="8680622" cy="369332"/>
          </a:xfrm>
          <a:prstGeom prst="rect">
            <a:avLst/>
          </a:prstGeom>
          <a:noFill/>
        </p:spPr>
        <p:txBody>
          <a:bodyPr wrap="square" rtlCol="0">
            <a:spAutoFit/>
          </a:bodyPr>
          <a:lstStyle/>
          <a:p>
            <a:pPr algn="ctr"/>
            <a:r>
              <a:rPr lang="en-US" dirty="0" smtClean="0"/>
              <a:t>Demo</a:t>
            </a:r>
          </a:p>
        </p:txBody>
      </p:sp>
      <p:pic>
        <p:nvPicPr>
          <p:cNvPr id="3" name="Picture 2"/>
          <p:cNvPicPr>
            <a:picLocks noChangeAspect="1"/>
          </p:cNvPicPr>
          <p:nvPr/>
        </p:nvPicPr>
        <p:blipFill>
          <a:blip r:embed="rId2"/>
          <a:stretch>
            <a:fillRect/>
          </a:stretch>
        </p:blipFill>
        <p:spPr>
          <a:xfrm>
            <a:off x="0" y="2502500"/>
            <a:ext cx="9144000" cy="2069500"/>
          </a:xfrm>
          <a:prstGeom prst="rect">
            <a:avLst/>
          </a:prstGeom>
        </p:spPr>
      </p:pic>
    </p:spTree>
    <p:extLst>
      <p:ext uri="{BB962C8B-B14F-4D97-AF65-F5344CB8AC3E}">
        <p14:creationId xmlns:p14="http://schemas.microsoft.com/office/powerpoint/2010/main" val="4086315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8785"/>
            <a:ext cx="8153400" cy="707886"/>
          </a:xfrm>
          <a:prstGeom prst="rect">
            <a:avLst/>
          </a:prstGeom>
        </p:spPr>
        <p:txBody>
          <a:bodyPr wrap="square">
            <a:spAutoFit/>
          </a:bodyPr>
          <a:lstStyle/>
          <a:p>
            <a:pPr fontAlgn="base">
              <a:spcBef>
                <a:spcPct val="0"/>
              </a:spcBef>
              <a:spcAft>
                <a:spcPct val="0"/>
              </a:spcAft>
            </a:pPr>
            <a:r>
              <a:rPr lang="en-US" sz="2000" b="1" dirty="0">
                <a:latin typeface="+mj-lt"/>
                <a:ea typeface="+mj-ea"/>
                <a:cs typeface="+mj-cs"/>
              </a:rPr>
              <a:t>Next Generation </a:t>
            </a:r>
            <a:r>
              <a:rPr lang="en-US" sz="2000" b="1" dirty="0"/>
              <a:t>Optimization (NGO) </a:t>
            </a:r>
            <a:r>
              <a:rPr lang="en-US" sz="2000" b="1" dirty="0" smtClean="0">
                <a:latin typeface="+mj-lt"/>
                <a:ea typeface="+mj-ea"/>
                <a:cs typeface="+mj-cs"/>
              </a:rPr>
              <a:t>- </a:t>
            </a:r>
            <a:r>
              <a:rPr lang="en-US" sz="2000" b="1" dirty="0">
                <a:latin typeface="+mj-lt"/>
                <a:ea typeface="+mj-ea"/>
                <a:cs typeface="+mj-cs"/>
              </a:rPr>
              <a:t>Technology Practice Centre</a:t>
            </a:r>
          </a:p>
          <a:p>
            <a:pPr fontAlgn="base">
              <a:spcBef>
                <a:spcPct val="0"/>
              </a:spcBef>
              <a:spcAft>
                <a:spcPct val="0"/>
              </a:spcAft>
            </a:pPr>
            <a:r>
              <a:rPr lang="en-US" sz="2000" dirty="0" smtClean="0">
                <a:latin typeface="+mj-lt"/>
                <a:ea typeface="+mj-ea"/>
                <a:cs typeface="+mj-cs"/>
              </a:rPr>
              <a:t>Enabling DevOps For Blue Prism</a:t>
            </a:r>
            <a:endParaRPr lang="en-US" sz="2000" dirty="0">
              <a:latin typeface="+mj-lt"/>
              <a:ea typeface="+mj-ea"/>
              <a:cs typeface="+mj-cs"/>
            </a:endParaRPr>
          </a:p>
        </p:txBody>
      </p:sp>
      <p:sp>
        <p:nvSpPr>
          <p:cNvPr id="2" name="TextBox 1"/>
          <p:cNvSpPr txBox="1"/>
          <p:nvPr/>
        </p:nvSpPr>
        <p:spPr>
          <a:xfrm>
            <a:off x="234779" y="914400"/>
            <a:ext cx="8680622" cy="5078313"/>
          </a:xfrm>
          <a:prstGeom prst="rect">
            <a:avLst/>
          </a:prstGeom>
          <a:noFill/>
        </p:spPr>
        <p:txBody>
          <a:bodyPr wrap="square" rtlCol="0">
            <a:spAutoFit/>
          </a:bodyPr>
          <a:lstStyle/>
          <a:p>
            <a:r>
              <a:rPr lang="en-US" dirty="0" smtClean="0"/>
              <a:t>What is the problem?</a:t>
            </a:r>
          </a:p>
          <a:p>
            <a:pPr marL="285750" indent="-285750">
              <a:buFont typeface="Arial" panose="020B0604020202020204" pitchFamily="34" charset="0"/>
              <a:buChar char="•"/>
            </a:pPr>
            <a:r>
              <a:rPr lang="en-US" dirty="0"/>
              <a:t>Up to </a:t>
            </a:r>
            <a:r>
              <a:rPr lang="en-US" dirty="0" smtClean="0"/>
              <a:t>Blue Prism </a:t>
            </a:r>
            <a:r>
              <a:rPr lang="en-US" dirty="0"/>
              <a:t>version 6.2 there was limited to no feature to integrate the tool properly into a </a:t>
            </a:r>
            <a:r>
              <a:rPr lang="en-US" dirty="0" smtClean="0"/>
              <a:t>DevOps pipeline</a:t>
            </a:r>
          </a:p>
          <a:p>
            <a:pPr marL="285750" indent="-285750">
              <a:buFont typeface="Arial" panose="020B0604020202020204" pitchFamily="34" charset="0"/>
              <a:buChar char="•"/>
            </a:pPr>
            <a:endParaRPr lang="en-US" dirty="0"/>
          </a:p>
          <a:p>
            <a:r>
              <a:rPr lang="en-US" dirty="0" smtClean="0"/>
              <a:t>What Use Cases Should Be Considered?</a:t>
            </a:r>
            <a:endParaRPr lang="en-US" dirty="0"/>
          </a:p>
          <a:p>
            <a:pPr marL="342900" indent="-342900">
              <a:buFont typeface="+mj-lt"/>
              <a:buAutoNum type="arabicPeriod"/>
            </a:pPr>
            <a:r>
              <a:rPr lang="en-US" dirty="0"/>
              <a:t>Regenerate the release file from the command </a:t>
            </a:r>
            <a:r>
              <a:rPr lang="en-US" dirty="0" smtClean="0"/>
              <a:t>line</a:t>
            </a:r>
          </a:p>
          <a:p>
            <a:pPr marL="342900" indent="-342900">
              <a:buFont typeface="+mj-lt"/>
              <a:buAutoNum type="arabicPeriod"/>
            </a:pPr>
            <a:r>
              <a:rPr lang="en-US" dirty="0"/>
              <a:t>Extract any code change in the last </a:t>
            </a:r>
            <a:r>
              <a:rPr lang="en-US" dirty="0" smtClean="0"/>
              <a:t>specified period interval</a:t>
            </a:r>
          </a:p>
          <a:p>
            <a:pPr marL="342900" indent="-342900">
              <a:buFont typeface="+mj-lt"/>
              <a:buAutoNum type="arabicPeriod"/>
            </a:pPr>
            <a:r>
              <a:rPr lang="en-US" dirty="0"/>
              <a:t>Push to </a:t>
            </a:r>
            <a:r>
              <a:rPr lang="en-US" dirty="0" err="1"/>
              <a:t>github</a:t>
            </a:r>
            <a:r>
              <a:rPr lang="en-US" dirty="0"/>
              <a:t> the latest change captured in the </a:t>
            </a:r>
            <a:r>
              <a:rPr lang="en-US" dirty="0" smtClean="0"/>
              <a:t>last interval</a:t>
            </a:r>
          </a:p>
          <a:p>
            <a:pPr marL="342900" indent="-342900">
              <a:buFont typeface="+mj-lt"/>
              <a:buAutoNum type="arabicPeriod"/>
            </a:pPr>
            <a:r>
              <a:rPr lang="en-US" dirty="0"/>
              <a:t>Push any change to </a:t>
            </a:r>
            <a:r>
              <a:rPr lang="en-US" dirty="0" err="1" smtClean="0"/>
              <a:t>github</a:t>
            </a:r>
            <a:endParaRPr lang="en-US" dirty="0" smtClean="0"/>
          </a:p>
          <a:p>
            <a:pPr marL="342900" indent="-342900">
              <a:buFont typeface="+mj-lt"/>
              <a:buAutoNum type="arabicPeriod"/>
            </a:pPr>
            <a:r>
              <a:rPr lang="en-US" dirty="0"/>
              <a:t>Extract full </a:t>
            </a:r>
            <a:r>
              <a:rPr lang="en-US" dirty="0" err="1"/>
              <a:t>blueprism</a:t>
            </a:r>
            <a:r>
              <a:rPr lang="en-US" dirty="0"/>
              <a:t> release and push to corresponding </a:t>
            </a:r>
            <a:r>
              <a:rPr lang="en-US" dirty="0" err="1"/>
              <a:t>github</a:t>
            </a:r>
            <a:r>
              <a:rPr lang="en-US" dirty="0"/>
              <a:t> </a:t>
            </a:r>
            <a:r>
              <a:rPr lang="en-US" dirty="0" smtClean="0"/>
              <a:t>branch</a:t>
            </a:r>
          </a:p>
          <a:p>
            <a:pPr marL="342900" indent="-342900">
              <a:buFont typeface="+mj-lt"/>
              <a:buAutoNum type="arabicPeriod"/>
            </a:pPr>
            <a:r>
              <a:rPr lang="en-US" dirty="0"/>
              <a:t>Generating </a:t>
            </a:r>
            <a:r>
              <a:rPr lang="en-US" dirty="0" err="1"/>
              <a:t>Blueprism</a:t>
            </a:r>
            <a:r>
              <a:rPr lang="en-US" dirty="0"/>
              <a:t> release from </a:t>
            </a:r>
            <a:r>
              <a:rPr lang="en-US" dirty="0" err="1"/>
              <a:t>github</a:t>
            </a:r>
            <a:r>
              <a:rPr lang="en-US" dirty="0"/>
              <a:t>/file system</a:t>
            </a:r>
            <a:endParaRPr lang="en-US" dirty="0" smtClean="0"/>
          </a:p>
          <a:p>
            <a:pPr marL="342900" indent="-342900">
              <a:buFont typeface="+mj-lt"/>
              <a:buAutoNum type="arabicPeriod"/>
            </a:pPr>
            <a:endParaRPr lang="en-US" dirty="0"/>
          </a:p>
          <a:p>
            <a:r>
              <a:rPr lang="en-US" dirty="0" smtClean="0"/>
              <a:t>Where can I get further details?</a:t>
            </a:r>
          </a:p>
          <a:p>
            <a:pPr marL="285750" indent="-285750">
              <a:buFont typeface="Arial" panose="020B0604020202020204" pitchFamily="34" charset="0"/>
              <a:buChar char="•"/>
            </a:pPr>
            <a:r>
              <a:rPr lang="en-US" dirty="0" smtClean="0"/>
              <a:t>Refer to </a:t>
            </a:r>
            <a:r>
              <a:rPr lang="en-US" dirty="0">
                <a:hlinkClick r:id="rId2"/>
              </a:rPr>
              <a:t>Robotics </a:t>
            </a:r>
            <a:r>
              <a:rPr lang="en-US" dirty="0" smtClean="0">
                <a:hlinkClick r:id="rId2"/>
              </a:rPr>
              <a:t>DevOps </a:t>
            </a:r>
            <a:r>
              <a:rPr lang="en-US" dirty="0">
                <a:hlinkClick r:id="rId2"/>
              </a:rPr>
              <a:t>command line </a:t>
            </a:r>
            <a:r>
              <a:rPr lang="en-US" dirty="0" smtClean="0">
                <a:hlinkClick r:id="rId2"/>
              </a:rPr>
              <a:t>tool</a:t>
            </a:r>
            <a:r>
              <a:rPr lang="en-US" dirty="0" smtClean="0"/>
              <a:t> document</a:t>
            </a:r>
          </a:p>
          <a:p>
            <a:pPr marL="285750" indent="-285750">
              <a:buFont typeface="Arial" panose="020B0604020202020204" pitchFamily="34" charset="0"/>
              <a:buChar char="•"/>
            </a:pPr>
            <a:endParaRPr lang="en-US" dirty="0"/>
          </a:p>
          <a:p>
            <a:endParaRPr lang="en-US" dirty="0"/>
          </a:p>
          <a:p>
            <a:r>
              <a:rPr lang="en-US" dirty="0" smtClean="0"/>
              <a:t>Eric </a:t>
            </a:r>
            <a:r>
              <a:rPr lang="en-US" dirty="0"/>
              <a:t>Rumfels to provide a demo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807694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Secondary Slide + Cover">
  <a:themeElements>
    <a:clrScheme name="Secondary Slide + Cover 1">
      <a:dk1>
        <a:srgbClr val="002888"/>
      </a:dk1>
      <a:lt1>
        <a:srgbClr val="FFFFFF"/>
      </a:lt1>
      <a:dk2>
        <a:srgbClr val="FCA311"/>
      </a:dk2>
      <a:lt2>
        <a:srgbClr val="D6CE49"/>
      </a:lt2>
      <a:accent1>
        <a:srgbClr val="002567"/>
      </a:accent1>
      <a:accent2>
        <a:srgbClr val="0073CF"/>
      </a:accent2>
      <a:accent3>
        <a:srgbClr val="FFFFFF"/>
      </a:accent3>
      <a:accent4>
        <a:srgbClr val="002173"/>
      </a:accent4>
      <a:accent5>
        <a:srgbClr val="AAACB8"/>
      </a:accent5>
      <a:accent6>
        <a:srgbClr val="0068BB"/>
      </a:accent6>
      <a:hlink>
        <a:srgbClr val="6AADE4"/>
      </a:hlink>
      <a:folHlink>
        <a:srgbClr val="C2DEEA"/>
      </a:folHlink>
    </a:clrScheme>
    <a:fontScheme name="Secondary Slide + Cov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ondary Slide + Cover 1">
        <a:dk1>
          <a:srgbClr val="002888"/>
        </a:dk1>
        <a:lt1>
          <a:srgbClr val="FFFFFF"/>
        </a:lt1>
        <a:dk2>
          <a:srgbClr val="FCA311"/>
        </a:dk2>
        <a:lt2>
          <a:srgbClr val="D6CE49"/>
        </a:lt2>
        <a:accent1>
          <a:srgbClr val="002567"/>
        </a:accent1>
        <a:accent2>
          <a:srgbClr val="0073CF"/>
        </a:accent2>
        <a:accent3>
          <a:srgbClr val="FFFFFF"/>
        </a:accent3>
        <a:accent4>
          <a:srgbClr val="002173"/>
        </a:accent4>
        <a:accent5>
          <a:srgbClr val="AAACB8"/>
        </a:accent5>
        <a:accent6>
          <a:srgbClr val="0068BB"/>
        </a:accent6>
        <a:hlink>
          <a:srgbClr val="6AADE4"/>
        </a:hlink>
        <a:folHlink>
          <a:srgbClr val="C2DE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5441c8f7-3a99-47d2-bf6d-4a9c58e42f58">YCWZENPY3CT3-408839144-940</_dlc_DocId>
    <_dlc_DocIdUrl xmlns="5441c8f7-3a99-47d2-bf6d-4a9c58e42f58">
      <Url>https://spcollab.fg.rbc.com/team/H34_robotics/_layouts/15/DocIdRedir.aspx?ID=YCWZENPY3CT3-408839144-940</Url>
      <Description>YCWZENPY3CT3-408839144-940</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A4B97C1F0410F46B56C433BA560A336" ma:contentTypeVersion="0" ma:contentTypeDescription="Create a new document." ma:contentTypeScope="" ma:versionID="880a2fc9ff31d6ae3a52306524748f93">
  <xsd:schema xmlns:xsd="http://www.w3.org/2001/XMLSchema" xmlns:xs="http://www.w3.org/2001/XMLSchema" xmlns:p="http://schemas.microsoft.com/office/2006/metadata/properties" xmlns:ns2="5441c8f7-3a99-47d2-bf6d-4a9c58e42f58" targetNamespace="http://schemas.microsoft.com/office/2006/metadata/properties" ma:root="true" ma:fieldsID="d94672cf250c392851a0489338783379" ns2:_="">
    <xsd:import namespace="5441c8f7-3a99-47d2-bf6d-4a9c58e42f5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41c8f7-3a99-47d2-bf6d-4a9c58e42f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886825-1A19-49D4-BB51-98DC2CC2F94F}">
  <ds:schemaRefs>
    <ds:schemaRef ds:uri="http://schemas.microsoft.com/sharepoint/events"/>
  </ds:schemaRefs>
</ds:datastoreItem>
</file>

<file path=customXml/itemProps2.xml><?xml version="1.0" encoding="utf-8"?>
<ds:datastoreItem xmlns:ds="http://schemas.openxmlformats.org/officeDocument/2006/customXml" ds:itemID="{EB13BCCB-A944-451D-AD81-D85C7071C9FC}">
  <ds:schemaRefs>
    <ds:schemaRef ds:uri="http://purl.org/dc/dcmitype/"/>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5441c8f7-3a99-47d2-bf6d-4a9c58e42f58"/>
    <ds:schemaRef ds:uri="http://purl.org/dc/elements/1.1/"/>
  </ds:schemaRefs>
</ds:datastoreItem>
</file>

<file path=customXml/itemProps3.xml><?xml version="1.0" encoding="utf-8"?>
<ds:datastoreItem xmlns:ds="http://schemas.openxmlformats.org/officeDocument/2006/customXml" ds:itemID="{8F86A6A9-165F-4910-B6B3-36F0E38F60B8}">
  <ds:schemaRefs>
    <ds:schemaRef ds:uri="http://schemas.microsoft.com/sharepoint/v3/contenttype/forms"/>
  </ds:schemaRefs>
</ds:datastoreItem>
</file>

<file path=customXml/itemProps4.xml><?xml version="1.0" encoding="utf-8"?>
<ds:datastoreItem xmlns:ds="http://schemas.openxmlformats.org/officeDocument/2006/customXml" ds:itemID="{E6E5BC00-7B41-4F3F-BD33-CB6817226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41c8f7-3a99-47d2-bf6d-4a9c58e42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7688</TotalTime>
  <Words>8011</Words>
  <Application>Microsoft Office PowerPoint</Application>
  <PresentationFormat>On-screen Show (4:3)</PresentationFormat>
  <Paragraphs>1705</Paragraphs>
  <Slides>61</Slides>
  <Notes>39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4" baseType="lpstr">
      <vt:lpstr>ＭＳ Ｐゴシック</vt:lpstr>
      <vt:lpstr>Arial</vt:lpstr>
      <vt:lpstr>Arial Black</vt:lpstr>
      <vt:lpstr>Arial Narrow</vt:lpstr>
      <vt:lpstr>Calibri</vt:lpstr>
      <vt:lpstr>Open Sans</vt:lpstr>
      <vt:lpstr>Symbol</vt:lpstr>
      <vt:lpstr>Times</vt:lpstr>
      <vt:lpstr>Times New Roman</vt:lpstr>
      <vt:lpstr>Verdana</vt:lpstr>
      <vt:lpstr>Wingdings</vt:lpstr>
      <vt:lpstr>2_Secondary Slide + Cover</vt:lpstr>
      <vt:lpstr>think-cell Slide</vt:lpstr>
      <vt:lpstr>Next Generation Optimization (NGO) - Technology Practice Center  Technology Community Forum</vt:lpstr>
      <vt:lpstr>Agenda:</vt:lpstr>
      <vt:lpstr>Next Generation Optimization (NGO) – Technology Practice Center Accomplishments and Top Open Issues as of June 23, 2018</vt:lpstr>
      <vt:lpstr>Next Generation Optimization (NGO) – Technology Practice Center What are Group Policy Objects (GPO)?</vt:lpstr>
      <vt:lpstr>Next Generation Optimization (NGO) – Technology Practice Center Why are GPO’s Important?</vt:lpstr>
      <vt:lpstr>PowerPoint Presentation</vt:lpstr>
      <vt:lpstr>PowerPoint Presentation</vt:lpstr>
      <vt:lpstr>PowerPoint Presentation</vt:lpstr>
      <vt:lpstr>PowerPoint Presentation</vt:lpstr>
      <vt:lpstr>PowerPoint Presentation</vt:lpstr>
      <vt:lpstr>Next Generation Optimization (NGO) – Technology Practice Centre </vt:lpstr>
      <vt:lpstr>Next Generation Optimization (NGO) – Technology Practice Centre </vt:lpstr>
      <vt:lpstr>PowerPoint Presentation</vt:lpstr>
      <vt:lpstr>Next Generation Optimization (NGO) – Technology Practice Center b) NGO Roles &amp; Responsibilities</vt:lpstr>
      <vt:lpstr>Next Generation Optimization (NGO) – Technology Practice Center b) NGO Roles &amp; Responsibilities</vt:lpstr>
      <vt:lpstr>Next Generation Optimization (NGO) – Technology Practice Center b) NGO Roles &amp; Responsibilities</vt:lpstr>
      <vt:lpstr>Next Generation Optimization (NGO) – Technology Practice Center b) NGO Roles &amp; Responsibilities</vt:lpstr>
      <vt:lpstr>Next Generation Optimization (NGO) – Technology Practice Center c) Plan for Robotic Employee-Like ID/Contractor-Like ID </vt:lpstr>
      <vt:lpstr>PowerPoint Presentation</vt:lpstr>
      <vt:lpstr>Next Generation Optimization (NGO) – Technology Practice Center c) Attributes for Virtual Workforce ID (Contractor-Like ID) for Canada</vt:lpstr>
      <vt:lpstr>Next Generation Optimization (NGO) – Technology Practice Center d) Application / Release Management Information </vt:lpstr>
      <vt:lpstr>Next Generation Optimization (NGO) – Technology Practice Center d) Application / Release Management Information </vt:lpstr>
      <vt:lpstr>Next Generation Optimization (NGO) – Technology Practice Center e) Accessing the CoE GitHub Repo</vt:lpstr>
      <vt:lpstr>Next Generation Optimization (NGO) – Technology Practice Center f) 2018 Outcomes as of May 2018</vt:lpstr>
      <vt:lpstr>PowerPoint Presentation</vt:lpstr>
      <vt:lpstr>Next Generation Optimization (NGO) – Technology Practice Center  h) Product Versions as of March 30, 2018 </vt:lpstr>
      <vt:lpstr>Next Generation Optimization (NGO) – Technology Practice Center h) Blue Prism v6.2 on MyHandInstalls</vt:lpstr>
      <vt:lpstr>Next Generation Optimization (NGO) – Technology Practice Center i) EY Presentation</vt:lpstr>
      <vt:lpstr>Next Generation Optimization (NGO) - Technology Practice Centre j) GPO Exemption for Ctrl-Alt-Del/Login Message</vt:lpstr>
      <vt:lpstr>PowerPoint Presentation</vt:lpstr>
      <vt:lpstr>Next Generation Optimization (NGO) – Technology Practice Center k) Pega Training</vt:lpstr>
      <vt:lpstr>Next Generation Optimization (NGO) – Technology Practice Center l) Unattended RPA by Lab - Current state as of Feb 1, 2018 </vt:lpstr>
      <vt:lpstr>Next Generation Optimization (NGO) – Technology Practice Center m) RPA/RDA Technology Lessons Learned and Best Practices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Generation Optimization (NGO) – Technology Practice Center r) Blue Prism Retrospective Key Learnings</vt:lpstr>
      <vt:lpstr>Next Generation Optimization (NGO) – Technology Practice Center s) VMs and VDIs – Current and Forecast as of February 2018 </vt:lpstr>
      <vt:lpstr>PowerPoint Presentation</vt:lpstr>
      <vt:lpstr>PowerPoint Presentation</vt:lpstr>
      <vt:lpstr>PowerPoint Presentation</vt:lpstr>
      <vt:lpstr>PowerPoint Presentation</vt:lpstr>
      <vt:lpstr>PowerPoint Presentation</vt:lpstr>
    </vt:vector>
  </TitlesOfParts>
  <Company>Royal Bank of Canada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Margaret A (RBC IT) Lee</dc:creator>
  <cp:keywords>Unclassified</cp:keywords>
  <cp:lastModifiedBy>White, Leah (CWM-NR)</cp:lastModifiedBy>
  <cp:revision>516</cp:revision>
  <cp:lastPrinted>2018-06-25T14:40:22Z</cp:lastPrinted>
  <dcterms:created xsi:type="dcterms:W3CDTF">2017-12-11T16:12:58Z</dcterms:created>
  <dcterms:modified xsi:type="dcterms:W3CDTF">2018-06-25T15:21:48Z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61c7bd99-c20e-479e-a0da-81706c54760d</vt:lpwstr>
  </property>
  <property fmtid="{D5CDD505-2E9C-101B-9397-08002B2CF9AE}" pid="3" name="ContentTypeId">
    <vt:lpwstr>0x010100AA4B97C1F0410F46B56C433BA560A336</vt:lpwstr>
  </property>
  <property fmtid="{D5CDD505-2E9C-101B-9397-08002B2CF9AE}" pid="4" name="_dlc_DocIdItemGuid">
    <vt:lpwstr>40c6ef85-3d2b-4d10-91c6-731bd616de9c</vt:lpwstr>
  </property>
  <property fmtid="{D5CDD505-2E9C-101B-9397-08002B2CF9AE}" pid="5" name="Classification">
    <vt:lpwstr>Null</vt:lpwstr>
  </property>
</Properties>
</file>