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935" r:id="rId2"/>
  </p:sldMasterIdLst>
  <p:notesMasterIdLst>
    <p:notesMasterId r:id="rId33"/>
  </p:notesMasterIdLst>
  <p:sldIdLst>
    <p:sldId id="256" r:id="rId3"/>
    <p:sldId id="257" r:id="rId4"/>
    <p:sldId id="266" r:id="rId5"/>
    <p:sldId id="281" r:id="rId6"/>
    <p:sldId id="258" r:id="rId7"/>
    <p:sldId id="267" r:id="rId8"/>
    <p:sldId id="284" r:id="rId9"/>
    <p:sldId id="259" r:id="rId10"/>
    <p:sldId id="268" r:id="rId11"/>
    <p:sldId id="286" r:id="rId12"/>
    <p:sldId id="260" r:id="rId13"/>
    <p:sldId id="269" r:id="rId14"/>
    <p:sldId id="261" r:id="rId15"/>
    <p:sldId id="264" r:id="rId16"/>
    <p:sldId id="265" r:id="rId17"/>
    <p:sldId id="262" r:id="rId18"/>
    <p:sldId id="270" r:id="rId19"/>
    <p:sldId id="271" r:id="rId20"/>
    <p:sldId id="272" r:id="rId21"/>
    <p:sldId id="274" r:id="rId22"/>
    <p:sldId id="275" r:id="rId23"/>
    <p:sldId id="273" r:id="rId24"/>
    <p:sldId id="276" r:id="rId25"/>
    <p:sldId id="277" r:id="rId26"/>
    <p:sldId id="278" r:id="rId27"/>
    <p:sldId id="282" r:id="rId28"/>
    <p:sldId id="280" r:id="rId29"/>
    <p:sldId id="283" r:id="rId30"/>
    <p:sldId id="279"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822A9-247A-43D1-94C0-543026AC168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397FB15-5904-407D-B1B0-5EFE96A24B01}">
      <dgm:prSet custT="1"/>
      <dgm:spPr/>
      <dgm:t>
        <a:bodyPr/>
        <a:lstStyle/>
        <a:p>
          <a:r>
            <a:rPr lang="tr-TR" sz="1600" b="0" i="0" dirty="0"/>
            <a:t>-</a:t>
          </a:r>
          <a:r>
            <a:rPr lang="en-US" sz="1600" b="0" i="0" dirty="0"/>
            <a:t>The aim of this project is to research about vuejs, django</a:t>
          </a:r>
          <a:r>
            <a:rPr lang="tr-TR" sz="1600" b="0" i="0" dirty="0"/>
            <a:t>,</a:t>
          </a:r>
          <a:r>
            <a:rPr lang="en-US" sz="1600" b="0" i="0" dirty="0"/>
            <a:t> and postgre, and by using the information and necessary tools; is to create a working project using vuejs on the front end, django on the back end, and </a:t>
          </a:r>
          <a:r>
            <a:rPr lang="en-US" sz="1600" b="0" i="0" dirty="0" err="1"/>
            <a:t>postgresql</a:t>
          </a:r>
          <a:r>
            <a:rPr lang="en-US" sz="1600" b="0" i="0" dirty="0"/>
            <a:t> as the database. Finally we use Azure to host.</a:t>
          </a:r>
          <a:endParaRPr lang="en-US" sz="1600" dirty="0"/>
        </a:p>
      </dgm:t>
    </dgm:pt>
    <dgm:pt modelId="{ADE24EF4-78D8-4CBA-8E56-48A169F6B93A}" type="parTrans" cxnId="{E32A8DD8-E000-499A-AC53-70512A8CBEF5}">
      <dgm:prSet/>
      <dgm:spPr/>
      <dgm:t>
        <a:bodyPr/>
        <a:lstStyle/>
        <a:p>
          <a:endParaRPr lang="en-US"/>
        </a:p>
      </dgm:t>
    </dgm:pt>
    <dgm:pt modelId="{F9B0558B-6C99-4C2E-B171-D21CCCC058B5}" type="sibTrans" cxnId="{E32A8DD8-E000-499A-AC53-70512A8CBEF5}">
      <dgm:prSet/>
      <dgm:spPr/>
      <dgm:t>
        <a:bodyPr/>
        <a:lstStyle/>
        <a:p>
          <a:endParaRPr lang="en-US"/>
        </a:p>
      </dgm:t>
    </dgm:pt>
    <dgm:pt modelId="{D2F06033-DB6B-4760-B06D-F29C1CE455B7}">
      <dgm:prSet custT="1"/>
      <dgm:spPr/>
      <dgm:t>
        <a:bodyPr/>
        <a:lstStyle/>
        <a:p>
          <a:r>
            <a:rPr lang="en-US" sz="1600" b="0" i="0" dirty="0"/>
            <a:t>- Our project is a web application named employee management portal. This project processes data created in 2 main tables, namely departments and employees. Through this project, a new department can be created, edited or deleted by pressing the new departments button. In addition, the same operations can be performed for employees with the Employees button.</a:t>
          </a:r>
          <a:endParaRPr lang="en-US" sz="1600" dirty="0"/>
        </a:p>
      </dgm:t>
    </dgm:pt>
    <dgm:pt modelId="{BAAE14AA-9923-41BC-8A83-80E5AC576AD2}" type="parTrans" cxnId="{BA2D7A2B-CB6B-497B-BBC0-64CB88F1CE32}">
      <dgm:prSet/>
      <dgm:spPr/>
      <dgm:t>
        <a:bodyPr/>
        <a:lstStyle/>
        <a:p>
          <a:endParaRPr lang="en-US"/>
        </a:p>
      </dgm:t>
    </dgm:pt>
    <dgm:pt modelId="{DC6CF955-7D41-4763-B26D-774140E09EA1}" type="sibTrans" cxnId="{BA2D7A2B-CB6B-497B-BBC0-64CB88F1CE32}">
      <dgm:prSet/>
      <dgm:spPr/>
      <dgm:t>
        <a:bodyPr/>
        <a:lstStyle/>
        <a:p>
          <a:endParaRPr lang="en-US"/>
        </a:p>
      </dgm:t>
    </dgm:pt>
    <dgm:pt modelId="{D6653B7F-6414-4B05-AF34-60F228C6F481}">
      <dgm:prSet custT="1"/>
      <dgm:spPr/>
      <dgm:t>
        <a:bodyPr/>
        <a:lstStyle/>
        <a:p>
          <a:r>
            <a:rPr lang="en-US" sz="1600" b="0" i="0" dirty="0"/>
            <a:t>- When we look at the examples we found as a result of our research, it is seen that there are not many web apps that use </a:t>
          </a:r>
          <a:r>
            <a:rPr lang="en-US" sz="1600" b="0" i="0" dirty="0" err="1"/>
            <a:t>vue</a:t>
          </a:r>
          <a:r>
            <a:rPr lang="en-US" sz="1600" b="0" i="0" dirty="0"/>
            <a:t> </a:t>
          </a:r>
          <a:r>
            <a:rPr lang="en-US" sz="1600" b="0" i="0" dirty="0" err="1"/>
            <a:t>js</a:t>
          </a:r>
          <a:r>
            <a:rPr lang="tr-TR" sz="1600" b="0" i="0" dirty="0"/>
            <a:t>,</a:t>
          </a:r>
          <a:r>
            <a:rPr lang="en-US" sz="1600" b="0" i="0" dirty="0"/>
            <a:t> django</a:t>
          </a:r>
          <a:r>
            <a:rPr lang="tr-TR" sz="1600" b="0" i="0" dirty="0"/>
            <a:t>,</a:t>
          </a:r>
          <a:r>
            <a:rPr lang="en-US" sz="1600" b="0" i="0" dirty="0"/>
            <a:t> and postgre used in our project at the same time. Besides, there are several full stack applications such as bookshelf, hotels-near-me applications.</a:t>
          </a:r>
          <a:endParaRPr lang="en-US" sz="1600" dirty="0"/>
        </a:p>
      </dgm:t>
    </dgm:pt>
    <dgm:pt modelId="{C65F8837-048A-4497-9888-47EC05F4AC39}" type="parTrans" cxnId="{1F7696A4-1493-4A7D-B519-35B5A54EC696}">
      <dgm:prSet/>
      <dgm:spPr/>
      <dgm:t>
        <a:bodyPr/>
        <a:lstStyle/>
        <a:p>
          <a:endParaRPr lang="en-US"/>
        </a:p>
      </dgm:t>
    </dgm:pt>
    <dgm:pt modelId="{B26E3C6A-15A8-448F-BF46-EE8FD1A39261}" type="sibTrans" cxnId="{1F7696A4-1493-4A7D-B519-35B5A54EC696}">
      <dgm:prSet/>
      <dgm:spPr/>
      <dgm:t>
        <a:bodyPr/>
        <a:lstStyle/>
        <a:p>
          <a:endParaRPr lang="en-US"/>
        </a:p>
      </dgm:t>
    </dgm:pt>
    <dgm:pt modelId="{AD32B46C-8381-4527-B769-1BCF69AF637F}" type="pres">
      <dgm:prSet presAssocID="{457822A9-247A-43D1-94C0-543026AC168C}" presName="linear" presStyleCnt="0">
        <dgm:presLayoutVars>
          <dgm:animLvl val="lvl"/>
          <dgm:resizeHandles val="exact"/>
        </dgm:presLayoutVars>
      </dgm:prSet>
      <dgm:spPr/>
    </dgm:pt>
    <dgm:pt modelId="{6FCDD8F6-1B7F-430C-BF5A-51F67DB18F74}" type="pres">
      <dgm:prSet presAssocID="{7397FB15-5904-407D-B1B0-5EFE96A24B01}" presName="parentText" presStyleLbl="node1" presStyleIdx="0" presStyleCnt="3">
        <dgm:presLayoutVars>
          <dgm:chMax val="0"/>
          <dgm:bulletEnabled val="1"/>
        </dgm:presLayoutVars>
      </dgm:prSet>
      <dgm:spPr/>
    </dgm:pt>
    <dgm:pt modelId="{88F5E2D8-85B0-4864-9129-3F893FFAF6ED}" type="pres">
      <dgm:prSet presAssocID="{F9B0558B-6C99-4C2E-B171-D21CCCC058B5}" presName="spacer" presStyleCnt="0"/>
      <dgm:spPr/>
    </dgm:pt>
    <dgm:pt modelId="{A130B2F4-5116-4BDF-B542-923C7C61C66E}" type="pres">
      <dgm:prSet presAssocID="{D2F06033-DB6B-4760-B06D-F29C1CE455B7}" presName="parentText" presStyleLbl="node1" presStyleIdx="1" presStyleCnt="3" custScaleY="116047">
        <dgm:presLayoutVars>
          <dgm:chMax val="0"/>
          <dgm:bulletEnabled val="1"/>
        </dgm:presLayoutVars>
      </dgm:prSet>
      <dgm:spPr/>
    </dgm:pt>
    <dgm:pt modelId="{AD57AB01-8D0C-4EB6-954B-E31A702838D0}" type="pres">
      <dgm:prSet presAssocID="{DC6CF955-7D41-4763-B26D-774140E09EA1}" presName="spacer" presStyleCnt="0"/>
      <dgm:spPr/>
    </dgm:pt>
    <dgm:pt modelId="{8A253FC5-BEF3-4798-87F6-E164F099379D}" type="pres">
      <dgm:prSet presAssocID="{D6653B7F-6414-4B05-AF34-60F228C6F481}" presName="parentText" presStyleLbl="node1" presStyleIdx="2" presStyleCnt="3" custLinFactY="3755" custLinFactNeighborX="380" custLinFactNeighborY="100000">
        <dgm:presLayoutVars>
          <dgm:chMax val="0"/>
          <dgm:bulletEnabled val="1"/>
        </dgm:presLayoutVars>
      </dgm:prSet>
      <dgm:spPr/>
    </dgm:pt>
  </dgm:ptLst>
  <dgm:cxnLst>
    <dgm:cxn modelId="{17F1451F-1784-46F0-9839-7189DA67183F}" type="presOf" srcId="{457822A9-247A-43D1-94C0-543026AC168C}" destId="{AD32B46C-8381-4527-B769-1BCF69AF637F}" srcOrd="0" destOrd="0" presId="urn:microsoft.com/office/officeart/2005/8/layout/vList2"/>
    <dgm:cxn modelId="{BA2D7A2B-CB6B-497B-BBC0-64CB88F1CE32}" srcId="{457822A9-247A-43D1-94C0-543026AC168C}" destId="{D2F06033-DB6B-4760-B06D-F29C1CE455B7}" srcOrd="1" destOrd="0" parTransId="{BAAE14AA-9923-41BC-8A83-80E5AC576AD2}" sibTransId="{DC6CF955-7D41-4763-B26D-774140E09EA1}"/>
    <dgm:cxn modelId="{625AD47B-AB3B-44D8-AA2A-683A4E317EFD}" type="presOf" srcId="{D6653B7F-6414-4B05-AF34-60F228C6F481}" destId="{8A253FC5-BEF3-4798-87F6-E164F099379D}" srcOrd="0" destOrd="0" presId="urn:microsoft.com/office/officeart/2005/8/layout/vList2"/>
    <dgm:cxn modelId="{1409EE8B-12EA-4BE4-8FCA-6609E3DBAF12}" type="presOf" srcId="{7397FB15-5904-407D-B1B0-5EFE96A24B01}" destId="{6FCDD8F6-1B7F-430C-BF5A-51F67DB18F74}" srcOrd="0" destOrd="0" presId="urn:microsoft.com/office/officeart/2005/8/layout/vList2"/>
    <dgm:cxn modelId="{1F7696A4-1493-4A7D-B519-35B5A54EC696}" srcId="{457822A9-247A-43D1-94C0-543026AC168C}" destId="{D6653B7F-6414-4B05-AF34-60F228C6F481}" srcOrd="2" destOrd="0" parTransId="{C65F8837-048A-4497-9888-47EC05F4AC39}" sibTransId="{B26E3C6A-15A8-448F-BF46-EE8FD1A39261}"/>
    <dgm:cxn modelId="{0F8D14D7-25C9-4967-B38B-78C17BFA26FF}" type="presOf" srcId="{D2F06033-DB6B-4760-B06D-F29C1CE455B7}" destId="{A130B2F4-5116-4BDF-B542-923C7C61C66E}" srcOrd="0" destOrd="0" presId="urn:microsoft.com/office/officeart/2005/8/layout/vList2"/>
    <dgm:cxn modelId="{E32A8DD8-E000-499A-AC53-70512A8CBEF5}" srcId="{457822A9-247A-43D1-94C0-543026AC168C}" destId="{7397FB15-5904-407D-B1B0-5EFE96A24B01}" srcOrd="0" destOrd="0" parTransId="{ADE24EF4-78D8-4CBA-8E56-48A169F6B93A}" sibTransId="{F9B0558B-6C99-4C2E-B171-D21CCCC058B5}"/>
    <dgm:cxn modelId="{FCB6DDB6-EADC-4E6F-8BDD-E594B25738CC}" type="presParOf" srcId="{AD32B46C-8381-4527-B769-1BCF69AF637F}" destId="{6FCDD8F6-1B7F-430C-BF5A-51F67DB18F74}" srcOrd="0" destOrd="0" presId="urn:microsoft.com/office/officeart/2005/8/layout/vList2"/>
    <dgm:cxn modelId="{1146054C-FC33-4735-ACC2-AA835FCD812A}" type="presParOf" srcId="{AD32B46C-8381-4527-B769-1BCF69AF637F}" destId="{88F5E2D8-85B0-4864-9129-3F893FFAF6ED}" srcOrd="1" destOrd="0" presId="urn:microsoft.com/office/officeart/2005/8/layout/vList2"/>
    <dgm:cxn modelId="{9B555798-F147-4CAB-B7E0-E27CAD4C2921}" type="presParOf" srcId="{AD32B46C-8381-4527-B769-1BCF69AF637F}" destId="{A130B2F4-5116-4BDF-B542-923C7C61C66E}" srcOrd="2" destOrd="0" presId="urn:microsoft.com/office/officeart/2005/8/layout/vList2"/>
    <dgm:cxn modelId="{C5272C46-0DDE-4C83-A154-1B4B0BBAAD2B}" type="presParOf" srcId="{AD32B46C-8381-4527-B769-1BCF69AF637F}" destId="{AD57AB01-8D0C-4EB6-954B-E31A702838D0}" srcOrd="3" destOrd="0" presId="urn:microsoft.com/office/officeart/2005/8/layout/vList2"/>
    <dgm:cxn modelId="{E8DA5927-6124-410E-91D8-CAE16A79F74F}" type="presParOf" srcId="{AD32B46C-8381-4527-B769-1BCF69AF637F}" destId="{8A253FC5-BEF3-4798-87F6-E164F09937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DD8F6-1B7F-430C-BF5A-51F67DB18F74}">
      <dsp:nvSpPr>
        <dsp:cNvPr id="0" name=""/>
        <dsp:cNvSpPr/>
      </dsp:nvSpPr>
      <dsp:spPr>
        <a:xfrm>
          <a:off x="0" y="32793"/>
          <a:ext cx="7298940" cy="162805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0" i="0" kern="1200" dirty="0"/>
            <a:t>-</a:t>
          </a:r>
          <a:r>
            <a:rPr lang="en-US" sz="1600" b="0" i="0" kern="1200" dirty="0"/>
            <a:t>The aim of this project is to research about vuejs, django</a:t>
          </a:r>
          <a:r>
            <a:rPr lang="tr-TR" sz="1600" b="0" i="0" kern="1200" dirty="0"/>
            <a:t>,</a:t>
          </a:r>
          <a:r>
            <a:rPr lang="en-US" sz="1600" b="0" i="0" kern="1200" dirty="0"/>
            <a:t> and postgre, and by using the information and necessary tools; is to create a working project using vuejs on the front end, django on the back end, and </a:t>
          </a:r>
          <a:r>
            <a:rPr lang="en-US" sz="1600" b="0" i="0" kern="1200" dirty="0" err="1"/>
            <a:t>postgresql</a:t>
          </a:r>
          <a:r>
            <a:rPr lang="en-US" sz="1600" b="0" i="0" kern="1200" dirty="0"/>
            <a:t> as the database. Finally we use Azure to host.</a:t>
          </a:r>
          <a:endParaRPr lang="en-US" sz="1600" kern="1200" dirty="0"/>
        </a:p>
      </dsp:txBody>
      <dsp:txXfrm>
        <a:off x="79475" y="112268"/>
        <a:ext cx="7139990" cy="1469105"/>
      </dsp:txXfrm>
    </dsp:sp>
    <dsp:sp modelId="{A130B2F4-5116-4BDF-B542-923C7C61C66E}">
      <dsp:nvSpPr>
        <dsp:cNvPr id="0" name=""/>
        <dsp:cNvSpPr/>
      </dsp:nvSpPr>
      <dsp:spPr>
        <a:xfrm>
          <a:off x="0" y="1692528"/>
          <a:ext cx="7298940" cy="1889308"/>
        </a:xfrm>
        <a:prstGeom prst="roundRect">
          <a:avLst/>
        </a:prstGeom>
        <a:gradFill rotWithShape="0">
          <a:gsLst>
            <a:gs pos="0">
              <a:schemeClr val="accent2">
                <a:hueOff val="-665368"/>
                <a:satOff val="4108"/>
                <a:lumOff val="-588"/>
                <a:alphaOff val="0"/>
                <a:tint val="98000"/>
                <a:lumMod val="114000"/>
              </a:schemeClr>
            </a:gs>
            <a:gs pos="100000">
              <a:schemeClr val="accent2">
                <a:hueOff val="-665368"/>
                <a:satOff val="4108"/>
                <a:lumOff val="-588"/>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 Our project is a web application named employee management portal. This project processes data created in 2 main tables, namely departments and employees. Through this project, a new department can be created, edited or deleted by pressing the new departments button. In addition, the same operations can be performed for employees with the Employees button.</a:t>
          </a:r>
          <a:endParaRPr lang="en-US" sz="1600" kern="1200" dirty="0"/>
        </a:p>
      </dsp:txBody>
      <dsp:txXfrm>
        <a:off x="92228" y="1784756"/>
        <a:ext cx="7114484" cy="1704852"/>
      </dsp:txXfrm>
    </dsp:sp>
    <dsp:sp modelId="{8A253FC5-BEF3-4798-87F6-E164F099379D}">
      <dsp:nvSpPr>
        <dsp:cNvPr id="0" name=""/>
        <dsp:cNvSpPr/>
      </dsp:nvSpPr>
      <dsp:spPr>
        <a:xfrm>
          <a:off x="0" y="3646309"/>
          <a:ext cx="7298940" cy="1628055"/>
        </a:xfrm>
        <a:prstGeom prst="roundRect">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 When we look at the examples we found as a result of our research, it is seen that there are not many web apps that use </a:t>
          </a:r>
          <a:r>
            <a:rPr lang="en-US" sz="1600" b="0" i="0" kern="1200" dirty="0" err="1"/>
            <a:t>vue</a:t>
          </a:r>
          <a:r>
            <a:rPr lang="en-US" sz="1600" b="0" i="0" kern="1200" dirty="0"/>
            <a:t> </a:t>
          </a:r>
          <a:r>
            <a:rPr lang="en-US" sz="1600" b="0" i="0" kern="1200" dirty="0" err="1"/>
            <a:t>js</a:t>
          </a:r>
          <a:r>
            <a:rPr lang="tr-TR" sz="1600" b="0" i="0" kern="1200" dirty="0"/>
            <a:t>,</a:t>
          </a:r>
          <a:r>
            <a:rPr lang="en-US" sz="1600" b="0" i="0" kern="1200" dirty="0"/>
            <a:t> django</a:t>
          </a:r>
          <a:r>
            <a:rPr lang="tr-TR" sz="1600" b="0" i="0" kern="1200" dirty="0"/>
            <a:t>,</a:t>
          </a:r>
          <a:r>
            <a:rPr lang="en-US" sz="1600" b="0" i="0" kern="1200" dirty="0"/>
            <a:t> and postgre used in our project at the same time. Besides, there are several full stack applications such as bookshelf, hotels-near-me applications.</a:t>
          </a:r>
          <a:endParaRPr lang="en-US" sz="1600" kern="1200" dirty="0"/>
        </a:p>
      </dsp:txBody>
      <dsp:txXfrm>
        <a:off x="79475" y="3725784"/>
        <a:ext cx="7139990" cy="14691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2B7F-839F-4CBF-AA75-AE9D93471B34}" type="datetimeFigureOut">
              <a:rPr lang="tr-TR" smtClean="0"/>
              <a:t>26.12.2021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6CBDA-13D6-484E-8C5D-F2D4A070BBB9}" type="slidenum">
              <a:rPr lang="tr-TR" smtClean="0"/>
              <a:t>‹#›</a:t>
            </a:fld>
            <a:endParaRPr lang="tr-TR"/>
          </a:p>
        </p:txBody>
      </p:sp>
    </p:spTree>
    <p:extLst>
      <p:ext uri="{BB962C8B-B14F-4D97-AF65-F5344CB8AC3E}">
        <p14:creationId xmlns:p14="http://schemas.microsoft.com/office/powerpoint/2010/main" val="285964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rio.dev/blog/websites-using-vue#:~:text=15%20Global%20Websites%20Using%20Vue,Facebook%2C%20Netflix%2C%20and%20Adob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066CBDA-13D6-484E-8C5D-F2D4A070BBB9}" type="slidenum">
              <a:rPr lang="tr-TR" smtClean="0"/>
              <a:t>1</a:t>
            </a:fld>
            <a:endParaRPr lang="tr-TR"/>
          </a:p>
        </p:txBody>
      </p:sp>
    </p:spTree>
    <p:extLst>
      <p:ext uri="{BB962C8B-B14F-4D97-AF65-F5344CB8AC3E}">
        <p14:creationId xmlns:p14="http://schemas.microsoft.com/office/powerpoint/2010/main" val="156203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https://www.nanomedya.com/tr/makale-detay/vue-js-nedir</a:t>
            </a:r>
          </a:p>
          <a:p>
            <a:r>
              <a:rPr lang="tr-TR" dirty="0"/>
              <a:t>https://ceaksan.com/tr/vue-js-nedir</a:t>
            </a:r>
          </a:p>
        </p:txBody>
      </p:sp>
      <p:sp>
        <p:nvSpPr>
          <p:cNvPr id="4" name="Slayt Numarası Yer Tutucusu 3"/>
          <p:cNvSpPr>
            <a:spLocks noGrp="1"/>
          </p:cNvSpPr>
          <p:nvPr>
            <p:ph type="sldNum" sz="quarter" idx="5"/>
          </p:nvPr>
        </p:nvSpPr>
        <p:spPr/>
        <p:txBody>
          <a:bodyPr/>
          <a:lstStyle/>
          <a:p>
            <a:fld id="{A066CBDA-13D6-484E-8C5D-F2D4A070BBB9}" type="slidenum">
              <a:rPr lang="tr-TR" smtClean="0"/>
              <a:t>2</a:t>
            </a:fld>
            <a:endParaRPr lang="tr-TR"/>
          </a:p>
        </p:txBody>
      </p:sp>
    </p:spTree>
    <p:extLst>
      <p:ext uri="{BB962C8B-B14F-4D97-AF65-F5344CB8AC3E}">
        <p14:creationId xmlns:p14="http://schemas.microsoft.com/office/powerpoint/2010/main" val="374638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u="none" strike="noStrike" dirty="0">
                <a:effectLst/>
                <a:latin typeface="Whitney"/>
                <a:hlinkClick r:id="rId3" tooltip="https://trio.dev/blog/websites-using-vue#:~:text=15%20Global%20Websites%20Using%20Vue,Facebook%2C%20Netflix%2C%20and%20Adobe"/>
              </a:rPr>
              <a:t>https://trio.dev/blog/websites-using-vue#:~:text=15%20Global%20Websites%20Using%20Vue,Facebook%2C%20Netflix%2C%20and%20Adobe</a:t>
            </a:r>
            <a:r>
              <a:rPr lang="tr-TR" b="0" i="0" dirty="0">
                <a:solidFill>
                  <a:srgbClr val="DCDDDE"/>
                </a:solidFill>
                <a:effectLst/>
                <a:latin typeface="Whitney"/>
              </a:rPr>
              <a:t>.</a:t>
            </a:r>
            <a:endParaRPr lang="tr-TR" dirty="0"/>
          </a:p>
        </p:txBody>
      </p:sp>
      <p:sp>
        <p:nvSpPr>
          <p:cNvPr id="4" name="Slayt Numarası Yer Tutucusu 3"/>
          <p:cNvSpPr>
            <a:spLocks noGrp="1"/>
          </p:cNvSpPr>
          <p:nvPr>
            <p:ph type="sldNum" sz="quarter" idx="5"/>
          </p:nvPr>
        </p:nvSpPr>
        <p:spPr/>
        <p:txBody>
          <a:bodyPr/>
          <a:lstStyle/>
          <a:p>
            <a:fld id="{A066CBDA-13D6-484E-8C5D-F2D4A070BBB9}" type="slidenum">
              <a:rPr lang="tr-TR" smtClean="0"/>
              <a:t>4</a:t>
            </a:fld>
            <a:endParaRPr lang="tr-TR"/>
          </a:p>
        </p:txBody>
      </p:sp>
    </p:spTree>
    <p:extLst>
      <p:ext uri="{BB962C8B-B14F-4D97-AF65-F5344CB8AC3E}">
        <p14:creationId xmlns:p14="http://schemas.microsoft.com/office/powerpoint/2010/main" val="32468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https://teknoloji.org/django-frameworku-nedir-avantajlari-neler/</a:t>
            </a:r>
          </a:p>
          <a:p>
            <a:r>
              <a:rPr lang="tr-TR" dirty="0"/>
              <a:t>https://coderspace.io/blog/django-nedir-neden-bu-kadar-populer/</a:t>
            </a:r>
          </a:p>
        </p:txBody>
      </p:sp>
      <p:sp>
        <p:nvSpPr>
          <p:cNvPr id="4" name="Slayt Numarası Yer Tutucusu 3"/>
          <p:cNvSpPr>
            <a:spLocks noGrp="1"/>
          </p:cNvSpPr>
          <p:nvPr>
            <p:ph type="sldNum" sz="quarter" idx="5"/>
          </p:nvPr>
        </p:nvSpPr>
        <p:spPr/>
        <p:txBody>
          <a:bodyPr/>
          <a:lstStyle/>
          <a:p>
            <a:fld id="{A066CBDA-13D6-484E-8C5D-F2D4A070BBB9}" type="slidenum">
              <a:rPr lang="tr-TR" smtClean="0"/>
              <a:t>5</a:t>
            </a:fld>
            <a:endParaRPr lang="tr-TR"/>
          </a:p>
        </p:txBody>
      </p:sp>
    </p:spTree>
    <p:extLst>
      <p:ext uri="{BB962C8B-B14F-4D97-AF65-F5344CB8AC3E}">
        <p14:creationId xmlns:p14="http://schemas.microsoft.com/office/powerpoint/2010/main" val="199946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https://wmaraci.com/nedir/postgresql</a:t>
            </a:r>
          </a:p>
          <a:p>
            <a:r>
              <a:rPr lang="tr-TR" dirty="0"/>
              <a:t>https://www.pomelosoft.com/blog/postgre-sql-nedir</a:t>
            </a:r>
          </a:p>
        </p:txBody>
      </p:sp>
      <p:sp>
        <p:nvSpPr>
          <p:cNvPr id="4" name="Slayt Numarası Yer Tutucusu 3"/>
          <p:cNvSpPr>
            <a:spLocks noGrp="1"/>
          </p:cNvSpPr>
          <p:nvPr>
            <p:ph type="sldNum" sz="quarter" idx="5"/>
          </p:nvPr>
        </p:nvSpPr>
        <p:spPr/>
        <p:txBody>
          <a:bodyPr/>
          <a:lstStyle/>
          <a:p>
            <a:fld id="{A066CBDA-13D6-484E-8C5D-F2D4A070BBB9}" type="slidenum">
              <a:rPr lang="tr-TR" smtClean="0"/>
              <a:t>8</a:t>
            </a:fld>
            <a:endParaRPr lang="tr-TR"/>
          </a:p>
        </p:txBody>
      </p:sp>
    </p:spTree>
    <p:extLst>
      <p:ext uri="{BB962C8B-B14F-4D97-AF65-F5344CB8AC3E}">
        <p14:creationId xmlns:p14="http://schemas.microsoft.com/office/powerpoint/2010/main" val="237827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https://www.mshowto.org/microsoft-azure-nedir-ne-ise-yarar-neden-kullanilir.html#close</a:t>
            </a:r>
          </a:p>
          <a:p>
            <a:r>
              <a:rPr lang="tr-TR" dirty="0"/>
              <a:t>https://wmaraci.com/nedir/microsoft-azure</a:t>
            </a:r>
          </a:p>
        </p:txBody>
      </p:sp>
      <p:sp>
        <p:nvSpPr>
          <p:cNvPr id="4" name="Slayt Numarası Yer Tutucusu 3"/>
          <p:cNvSpPr>
            <a:spLocks noGrp="1"/>
          </p:cNvSpPr>
          <p:nvPr>
            <p:ph type="sldNum" sz="quarter" idx="5"/>
          </p:nvPr>
        </p:nvSpPr>
        <p:spPr/>
        <p:txBody>
          <a:bodyPr/>
          <a:lstStyle/>
          <a:p>
            <a:fld id="{A066CBDA-13D6-484E-8C5D-F2D4A070BBB9}" type="slidenum">
              <a:rPr lang="tr-TR" smtClean="0"/>
              <a:t>11</a:t>
            </a:fld>
            <a:endParaRPr lang="tr-TR"/>
          </a:p>
        </p:txBody>
      </p:sp>
    </p:spTree>
    <p:extLst>
      <p:ext uri="{BB962C8B-B14F-4D97-AF65-F5344CB8AC3E}">
        <p14:creationId xmlns:p14="http://schemas.microsoft.com/office/powerpoint/2010/main" val="293737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27581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34505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36315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16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641739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86320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95367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92072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625847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39791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69500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549003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077359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25326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E6D4351-C971-4B68-99C1-AF8BE959295A}" type="datetimeFigureOut">
              <a:rPr lang="tr-TR" smtClean="0"/>
              <a:t>26.12.2021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558803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E6D4351-C971-4B68-99C1-AF8BE959295A}" type="datetimeFigureOut">
              <a:rPr lang="tr-TR" smtClean="0"/>
              <a:t>26.12.2021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546240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D4351-C971-4B68-99C1-AF8BE959295A}" type="datetimeFigureOut">
              <a:rPr lang="tr-TR" smtClean="0"/>
              <a:t>26.12.2021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372926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194221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97217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142471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549483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167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540463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586615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E6D4351-C971-4B68-99C1-AF8BE959295A}" type="datetimeFigureOut">
              <a:rPr lang="tr-TR" smtClean="0"/>
              <a:t>26.12.2021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1071648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E6D4351-C971-4B68-99C1-AF8BE959295A}" type="datetimeFigureOut">
              <a:rPr lang="tr-TR" smtClean="0"/>
              <a:t>26.12.2021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848508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1440082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691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81659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E6D4351-C971-4B68-99C1-AF8BE959295A}" type="datetimeFigureOut">
              <a:rPr lang="tr-TR" smtClean="0"/>
              <a:t>26.12.2021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27383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402597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422503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329402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E6D4351-C971-4B68-99C1-AF8BE959295A}" type="datetimeFigureOut">
              <a:rPr lang="tr-TR" smtClean="0"/>
              <a:t>26.12.2021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DDA7F83-727E-4F56-897D-84B505FA0A70}" type="slidenum">
              <a:rPr lang="tr-TR" smtClean="0"/>
              <a:t>‹#›</a:t>
            </a:fld>
            <a:endParaRPr lang="tr-TR"/>
          </a:p>
        </p:txBody>
      </p:sp>
    </p:spTree>
    <p:extLst>
      <p:ext uri="{BB962C8B-B14F-4D97-AF65-F5344CB8AC3E}">
        <p14:creationId xmlns:p14="http://schemas.microsoft.com/office/powerpoint/2010/main" val="234202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6D4351-C971-4B68-99C1-AF8BE959295A}" type="datetimeFigureOut">
              <a:rPr lang="tr-TR" smtClean="0"/>
              <a:t>26.12.2021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DA7F83-727E-4F56-897D-84B505FA0A70}" type="slidenum">
              <a:rPr lang="tr-TR" smtClean="0"/>
              <a:t>‹#›</a:t>
            </a:fld>
            <a:endParaRPr lang="tr-TR"/>
          </a:p>
        </p:txBody>
      </p:sp>
    </p:spTree>
    <p:extLst>
      <p:ext uri="{BB962C8B-B14F-4D97-AF65-F5344CB8AC3E}">
        <p14:creationId xmlns:p14="http://schemas.microsoft.com/office/powerpoint/2010/main" val="318801497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6D4351-C971-4B68-99C1-AF8BE959295A}" type="datetimeFigureOut">
              <a:rPr lang="tr-TR" smtClean="0"/>
              <a:t>26.12.2021</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DA7F83-727E-4F56-897D-84B505FA0A70}" type="slidenum">
              <a:rPr lang="tr-TR" smtClean="0"/>
              <a:t>‹#›</a:t>
            </a:fld>
            <a:endParaRPr lang="tr-TR"/>
          </a:p>
        </p:txBody>
      </p:sp>
    </p:spTree>
    <p:extLst>
      <p:ext uri="{BB962C8B-B14F-4D97-AF65-F5344CB8AC3E}">
        <p14:creationId xmlns:p14="http://schemas.microsoft.com/office/powerpoint/2010/main" val="667025990"/>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140DEC7-1BB8-4418-AC77-20B65E8968E5}"/>
              </a:ext>
            </a:extLst>
          </p:cNvPr>
          <p:cNvSpPr>
            <a:spLocks noGrp="1"/>
          </p:cNvSpPr>
          <p:nvPr>
            <p:ph type="title"/>
          </p:nvPr>
        </p:nvSpPr>
        <p:spPr>
          <a:xfrm>
            <a:off x="1678572" y="409430"/>
            <a:ext cx="8315619" cy="1453114"/>
          </a:xfrm>
        </p:spPr>
        <p:txBody>
          <a:bodyPr>
            <a:normAutofit/>
          </a:bodyPr>
          <a:lstStyle/>
          <a:p>
            <a:pPr algn="ctr"/>
            <a:r>
              <a:rPr lang="en-US" sz="2200" dirty="0">
                <a:solidFill>
                  <a:schemeClr val="tx1"/>
                </a:solidFill>
                <a:latin typeface="Times New Roman" panose="02020603050405020304" pitchFamily="18" charset="0"/>
                <a:cs typeface="Times New Roman" panose="02020603050405020304" pitchFamily="18" charset="0"/>
              </a:rPr>
              <a:t>PIRI REIS UNIVERSITY</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Faculty of Economics and Administrative Sciences</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Management Information System</a:t>
            </a:r>
            <a:br>
              <a:rPr lang="en-US"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
        <p:nvSpPr>
          <p:cNvPr id="7" name="İçerik Yer Tutucusu 6">
            <a:extLst>
              <a:ext uri="{FF2B5EF4-FFF2-40B4-BE49-F238E27FC236}">
                <a16:creationId xmlns:a16="http://schemas.microsoft.com/office/drawing/2014/main" id="{2193350A-A672-4014-8B73-4B31FD0AF736}"/>
              </a:ext>
            </a:extLst>
          </p:cNvPr>
          <p:cNvSpPr>
            <a:spLocks noGrp="1"/>
          </p:cNvSpPr>
          <p:nvPr>
            <p:ph idx="1"/>
          </p:nvPr>
        </p:nvSpPr>
        <p:spPr>
          <a:xfrm>
            <a:off x="861135" y="5397622"/>
            <a:ext cx="6702640" cy="923279"/>
          </a:xfrm>
        </p:spPr>
        <p:txBody>
          <a:bodyPr>
            <a:normAutofit/>
          </a:bodyPr>
          <a:lstStyle/>
          <a:p>
            <a:pPr marL="0" indent="0">
              <a:buNone/>
            </a:pPr>
            <a:r>
              <a:rPr lang="tr-TR" sz="1400" b="1" dirty="0" err="1">
                <a:solidFill>
                  <a:schemeClr val="tx1"/>
                </a:solidFill>
                <a:latin typeface="+mj-lt"/>
              </a:rPr>
              <a:t>Topic</a:t>
            </a:r>
            <a:r>
              <a:rPr lang="tr-TR" sz="1400" b="1" dirty="0">
                <a:solidFill>
                  <a:schemeClr val="tx1"/>
                </a:solidFill>
                <a:latin typeface="+mj-lt"/>
              </a:rPr>
              <a:t>(C): </a:t>
            </a:r>
            <a:r>
              <a:rPr lang="tr-TR" sz="1400" b="1" dirty="0" err="1">
                <a:solidFill>
                  <a:schemeClr val="tx1"/>
                </a:solidFill>
                <a:latin typeface="+mj-lt"/>
              </a:rPr>
              <a:t>Develop</a:t>
            </a:r>
            <a:r>
              <a:rPr lang="tr-TR" sz="1400" b="1" dirty="0">
                <a:solidFill>
                  <a:schemeClr val="tx1"/>
                </a:solidFill>
                <a:latin typeface="+mj-lt"/>
              </a:rPr>
              <a:t> a web </a:t>
            </a:r>
            <a:r>
              <a:rPr lang="tr-TR" sz="1400" b="1" dirty="0" err="1">
                <a:solidFill>
                  <a:schemeClr val="tx1"/>
                </a:solidFill>
                <a:latin typeface="+mj-lt"/>
              </a:rPr>
              <a:t>based</a:t>
            </a:r>
            <a:r>
              <a:rPr lang="tr-TR" sz="1400" b="1" dirty="0">
                <a:solidFill>
                  <a:schemeClr val="tx1"/>
                </a:solidFill>
                <a:latin typeface="+mj-lt"/>
              </a:rPr>
              <a:t> </a:t>
            </a:r>
            <a:r>
              <a:rPr lang="tr-TR" sz="1400" b="1" dirty="0" err="1">
                <a:solidFill>
                  <a:schemeClr val="tx1"/>
                </a:solidFill>
                <a:latin typeface="+mj-lt"/>
              </a:rPr>
              <a:t>application</a:t>
            </a:r>
            <a:r>
              <a:rPr lang="tr-TR" sz="1400" b="1" dirty="0">
                <a:solidFill>
                  <a:schemeClr val="tx1"/>
                </a:solidFill>
                <a:latin typeface="+mj-lt"/>
              </a:rPr>
              <a:t> using Vue.js, </a:t>
            </a:r>
            <a:r>
              <a:rPr lang="tr-TR" sz="1400" b="1" dirty="0" err="1">
                <a:solidFill>
                  <a:schemeClr val="tx1"/>
                </a:solidFill>
                <a:latin typeface="+mj-lt"/>
              </a:rPr>
              <a:t>django</a:t>
            </a:r>
            <a:r>
              <a:rPr lang="tr-TR" sz="1400" b="1" dirty="0">
                <a:solidFill>
                  <a:schemeClr val="tx1"/>
                </a:solidFill>
                <a:latin typeface="+mj-lt"/>
              </a:rPr>
              <a:t>, </a:t>
            </a:r>
            <a:r>
              <a:rPr lang="tr-TR" sz="1400" b="1" dirty="0" err="1">
                <a:solidFill>
                  <a:schemeClr val="tx1"/>
                </a:solidFill>
                <a:latin typeface="+mj-lt"/>
              </a:rPr>
              <a:t>postgre</a:t>
            </a:r>
            <a:r>
              <a:rPr lang="tr-TR" sz="1400" b="1" dirty="0">
                <a:solidFill>
                  <a:schemeClr val="tx1"/>
                </a:solidFill>
                <a:latin typeface="+mj-lt"/>
              </a:rPr>
              <a:t>. Host in </a:t>
            </a:r>
            <a:r>
              <a:rPr lang="tr-TR" sz="1400" b="1" dirty="0" err="1">
                <a:solidFill>
                  <a:schemeClr val="tx1"/>
                </a:solidFill>
                <a:latin typeface="+mj-lt"/>
              </a:rPr>
              <a:t>Azure</a:t>
            </a:r>
            <a:r>
              <a:rPr lang="tr-TR" sz="1400" b="1" dirty="0">
                <a:solidFill>
                  <a:schemeClr val="tx1"/>
                </a:solidFill>
                <a:latin typeface="+mj-lt"/>
              </a:rPr>
              <a:t>. Use git. </a:t>
            </a:r>
            <a:r>
              <a:rPr lang="tr-TR" sz="1400" b="1" dirty="0">
                <a:solidFill>
                  <a:srgbClr val="C00000"/>
                </a:solidFill>
                <a:latin typeface="+mj-lt"/>
              </a:rPr>
              <a:t>Youtube link</a:t>
            </a:r>
            <a:r>
              <a:rPr lang="tr-TR" sz="1400" b="1" dirty="0">
                <a:solidFill>
                  <a:schemeClr val="tx1"/>
                </a:solidFill>
                <a:latin typeface="+mj-lt"/>
              </a:rPr>
              <a:t>: https://www.youtube.com/watch?v=kR9AcRZiApE</a:t>
            </a:r>
          </a:p>
        </p:txBody>
      </p:sp>
      <p:sp>
        <p:nvSpPr>
          <p:cNvPr id="8" name="Metin Yer Tutucusu 7">
            <a:extLst>
              <a:ext uri="{FF2B5EF4-FFF2-40B4-BE49-F238E27FC236}">
                <a16:creationId xmlns:a16="http://schemas.microsoft.com/office/drawing/2014/main" id="{A9BC5194-998E-4A8F-BF7B-B4437E87232A}"/>
              </a:ext>
            </a:extLst>
          </p:cNvPr>
          <p:cNvSpPr>
            <a:spLocks noGrp="1"/>
          </p:cNvSpPr>
          <p:nvPr>
            <p:ph type="body" sz="half" idx="2"/>
          </p:nvPr>
        </p:nvSpPr>
        <p:spPr>
          <a:xfrm>
            <a:off x="3403900" y="2243732"/>
            <a:ext cx="4634144" cy="1185268"/>
          </a:xfrm>
        </p:spPr>
        <p:txBody>
          <a:bodyPr>
            <a:normAutofit/>
          </a:bodyPr>
          <a:lstStyle/>
          <a:p>
            <a:pPr algn="ctr"/>
            <a:r>
              <a:rPr lang="tr-TR" sz="2400" dirty="0">
                <a:latin typeface="Times New Roman" panose="02020603050405020304" pitchFamily="18" charset="0"/>
                <a:cs typeface="Times New Roman" panose="02020603050405020304" pitchFamily="18" charset="0"/>
              </a:rPr>
              <a:t>YBS414 Enterprise Information Systems</a:t>
            </a:r>
          </a:p>
        </p:txBody>
      </p:sp>
      <p:sp>
        <p:nvSpPr>
          <p:cNvPr id="9" name="Metin kutusu 8">
            <a:extLst>
              <a:ext uri="{FF2B5EF4-FFF2-40B4-BE49-F238E27FC236}">
                <a16:creationId xmlns:a16="http://schemas.microsoft.com/office/drawing/2014/main" id="{820AF194-8277-4740-98B9-0F2FB103E334}"/>
              </a:ext>
            </a:extLst>
          </p:cNvPr>
          <p:cNvSpPr txBox="1"/>
          <p:nvPr/>
        </p:nvSpPr>
        <p:spPr>
          <a:xfrm>
            <a:off x="8720831" y="5251195"/>
            <a:ext cx="3471169" cy="1200329"/>
          </a:xfrm>
          <a:prstGeom prst="rect">
            <a:avLst/>
          </a:prstGeom>
          <a:noFill/>
        </p:spPr>
        <p:txBody>
          <a:bodyPr wrap="square" rtlCol="0">
            <a:spAutoFit/>
          </a:bodyPr>
          <a:lstStyle/>
          <a:p>
            <a:r>
              <a:rPr lang="tr-TR" dirty="0"/>
              <a:t>Kemalcan Ceylan 201735013</a:t>
            </a:r>
          </a:p>
          <a:p>
            <a:r>
              <a:rPr lang="tr-TR" dirty="0"/>
              <a:t>Arda Demirel 201735015</a:t>
            </a:r>
          </a:p>
          <a:p>
            <a:r>
              <a:rPr lang="tr-TR" dirty="0"/>
              <a:t>Can Kayacı 201735039</a:t>
            </a:r>
          </a:p>
          <a:p>
            <a:endParaRPr lang="tr-TR" dirty="0"/>
          </a:p>
        </p:txBody>
      </p:sp>
      <p:sp>
        <p:nvSpPr>
          <p:cNvPr id="10" name="Metin kutusu 9">
            <a:extLst>
              <a:ext uri="{FF2B5EF4-FFF2-40B4-BE49-F238E27FC236}">
                <a16:creationId xmlns:a16="http://schemas.microsoft.com/office/drawing/2014/main" id="{BD1B53D4-52A9-4383-ACB5-A80415213D98}"/>
              </a:ext>
            </a:extLst>
          </p:cNvPr>
          <p:cNvSpPr txBox="1"/>
          <p:nvPr/>
        </p:nvSpPr>
        <p:spPr>
          <a:xfrm>
            <a:off x="3588286" y="3831166"/>
            <a:ext cx="5335023" cy="461665"/>
          </a:xfrm>
          <a:prstGeom prst="rect">
            <a:avLst/>
          </a:prstGeom>
          <a:noFill/>
        </p:spPr>
        <p:txBody>
          <a:bodyPr wrap="square" rtlCol="0">
            <a:spAutoFit/>
          </a:bodyPr>
          <a:lstStyle/>
          <a:p>
            <a:r>
              <a:rPr lang="tr-TR" sz="2400" dirty="0"/>
              <a:t>Assoc. Prof. Dr. Batuhan Kocaoğlu</a:t>
            </a:r>
          </a:p>
        </p:txBody>
      </p:sp>
    </p:spTree>
    <p:extLst>
      <p:ext uri="{BB962C8B-B14F-4D97-AF65-F5344CB8AC3E}">
        <p14:creationId xmlns:p14="http://schemas.microsoft.com/office/powerpoint/2010/main" val="184355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80E46-E01C-4AD7-B2A9-E315DFBFA95F}"/>
              </a:ext>
            </a:extLst>
          </p:cNvPr>
          <p:cNvSpPr>
            <a:spLocks noGrp="1"/>
          </p:cNvSpPr>
          <p:nvPr>
            <p:ph type="title"/>
          </p:nvPr>
        </p:nvSpPr>
        <p:spPr/>
        <p:txBody>
          <a:bodyPr/>
          <a:lstStyle/>
          <a:p>
            <a:r>
              <a:rPr lang="tr-TR" dirty="0"/>
              <a:t>Websites Using PostgreSQL</a:t>
            </a:r>
          </a:p>
        </p:txBody>
      </p:sp>
      <p:pic>
        <p:nvPicPr>
          <p:cNvPr id="5" name="İçerik Yer Tutucusu 4">
            <a:extLst>
              <a:ext uri="{FF2B5EF4-FFF2-40B4-BE49-F238E27FC236}">
                <a16:creationId xmlns:a16="http://schemas.microsoft.com/office/drawing/2014/main" id="{117720F7-FBDC-4541-9F5F-EB54287A04A8}"/>
              </a:ext>
            </a:extLst>
          </p:cNvPr>
          <p:cNvPicPr>
            <a:picLocks noGrp="1" noChangeAspect="1"/>
          </p:cNvPicPr>
          <p:nvPr>
            <p:ph idx="1"/>
          </p:nvPr>
        </p:nvPicPr>
        <p:blipFill>
          <a:blip r:embed="rId2"/>
          <a:stretch>
            <a:fillRect/>
          </a:stretch>
        </p:blipFill>
        <p:spPr>
          <a:xfrm>
            <a:off x="1483567" y="2105257"/>
            <a:ext cx="8762126" cy="3894278"/>
          </a:xfrm>
          <a:prstGeom prst="rect">
            <a:avLst/>
          </a:prstGeom>
        </p:spPr>
      </p:pic>
    </p:spTree>
    <p:extLst>
      <p:ext uri="{BB962C8B-B14F-4D97-AF65-F5344CB8AC3E}">
        <p14:creationId xmlns:p14="http://schemas.microsoft.com/office/powerpoint/2010/main" val="418291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B2DED-8A06-40C8-B88C-F8F4464BA3C6}"/>
              </a:ext>
            </a:extLst>
          </p:cNvPr>
          <p:cNvSpPr>
            <a:spLocks noGrp="1"/>
          </p:cNvSpPr>
          <p:nvPr>
            <p:ph type="title"/>
          </p:nvPr>
        </p:nvSpPr>
        <p:spPr>
          <a:xfrm>
            <a:off x="648930" y="629266"/>
            <a:ext cx="6188190" cy="1622321"/>
          </a:xfrm>
        </p:spPr>
        <p:txBody>
          <a:bodyPr>
            <a:normAutofit/>
          </a:bodyPr>
          <a:lstStyle/>
          <a:p>
            <a:r>
              <a:rPr lang="tr-TR" dirty="0"/>
              <a:t>What is </a:t>
            </a:r>
            <a:r>
              <a:rPr lang="tr-TR" dirty="0" err="1"/>
              <a:t>Azure</a:t>
            </a:r>
            <a:r>
              <a:rPr lang="tr-TR" dirty="0"/>
              <a:t> ?</a:t>
            </a:r>
          </a:p>
        </p:txBody>
      </p:sp>
      <p:sp>
        <p:nvSpPr>
          <p:cNvPr id="3" name="İçerik Yer Tutucusu 2">
            <a:extLst>
              <a:ext uri="{FF2B5EF4-FFF2-40B4-BE49-F238E27FC236}">
                <a16:creationId xmlns:a16="http://schemas.microsoft.com/office/drawing/2014/main" id="{648F320E-24CC-480A-B7FE-3DCA4446B3F4}"/>
              </a:ext>
            </a:extLst>
          </p:cNvPr>
          <p:cNvSpPr>
            <a:spLocks noGrp="1"/>
          </p:cNvSpPr>
          <p:nvPr>
            <p:ph idx="1"/>
          </p:nvPr>
        </p:nvSpPr>
        <p:spPr>
          <a:xfrm>
            <a:off x="357810" y="1987826"/>
            <a:ext cx="6479310" cy="4235993"/>
          </a:xfrm>
        </p:spPr>
        <p:txBody>
          <a:bodyPr>
            <a:normAutofit fontScale="92500" lnSpcReduction="20000"/>
          </a:bodyPr>
          <a:lstStyle/>
          <a:p>
            <a:pPr>
              <a:lnSpc>
                <a:spcPct val="90000"/>
              </a:lnSpc>
            </a:pPr>
            <a:r>
              <a:rPr lang="en-US" sz="1600" dirty="0"/>
              <a:t>Microsoft Azure is Microsoft's infrastructure and cloud application development platform. This platform, on the other hand, enables the development of various internet applications that work with the internet and can keep their data on the Microsoft Data Center. If we wish, we can keep the data of this application we have developed within our own institution and make it work on the cloud.</a:t>
            </a:r>
          </a:p>
          <a:p>
            <a:pPr>
              <a:lnSpc>
                <a:spcPct val="90000"/>
              </a:lnSpc>
            </a:pPr>
            <a:endParaRPr lang="en-US" sz="1600" dirty="0"/>
          </a:p>
          <a:p>
            <a:pPr>
              <a:lnSpc>
                <a:spcPct val="90000"/>
              </a:lnSpc>
            </a:pPr>
            <a:r>
              <a:rPr lang="en-US" sz="1600" dirty="0"/>
              <a:t>Microsoft Azure is Microsoft's cloud solution that offers different platforms at all stages from developing an application on the internet, from hosting that application to storing, publishing and running, and guaranteeing data privacy and security while doing all this.</a:t>
            </a:r>
          </a:p>
          <a:p>
            <a:pPr>
              <a:lnSpc>
                <a:spcPct val="90000"/>
              </a:lnSpc>
            </a:pPr>
            <a:endParaRPr lang="en-US" sz="1600" dirty="0"/>
          </a:p>
          <a:p>
            <a:pPr>
              <a:lnSpc>
                <a:spcPct val="90000"/>
              </a:lnSpc>
            </a:pPr>
            <a:r>
              <a:rPr lang="en-US" sz="1600" dirty="0"/>
              <a:t>The interface used primarily to manage Azure is called Azure Management Console. This portal provides the ability to manage the Azure structure over the internet by connecting it with another web browser. It can also create virtual machines with the management console. You can publish websites and do data management as well.</a:t>
            </a:r>
            <a:endParaRPr lang="tr-TR" sz="1600" dirty="0"/>
          </a:p>
        </p:txBody>
      </p:sp>
      <p:sp>
        <p:nvSpPr>
          <p:cNvPr id="36"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3">
            <a:extLst>
              <a:ext uri="{FF2B5EF4-FFF2-40B4-BE49-F238E27FC236}">
                <a16:creationId xmlns:a16="http://schemas.microsoft.com/office/drawing/2014/main" id="{BAE0845D-D6B8-4BC7-BCB3-84AB23821E0F}"/>
              </a:ext>
            </a:extLst>
          </p:cNvPr>
          <p:cNvPicPr>
            <a:picLocks noChangeAspect="1"/>
          </p:cNvPicPr>
          <p:nvPr/>
        </p:nvPicPr>
        <p:blipFill>
          <a:blip r:embed="rId4"/>
          <a:stretch>
            <a:fillRect/>
          </a:stretch>
        </p:blipFill>
        <p:spPr>
          <a:xfrm>
            <a:off x="8129871" y="2317603"/>
            <a:ext cx="3414010" cy="2222790"/>
          </a:xfrm>
          <a:prstGeom prst="rect">
            <a:avLst/>
          </a:prstGeom>
          <a:effectLst/>
        </p:spPr>
      </p:pic>
      <p:sp>
        <p:nvSpPr>
          <p:cNvPr id="42" name="Rectangle 41">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869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C8229F68-B324-4013-9E76-78E4F925B576}"/>
              </a:ext>
            </a:extLst>
          </p:cNvPr>
          <p:cNvSpPr>
            <a:spLocks noGrp="1"/>
          </p:cNvSpPr>
          <p:nvPr>
            <p:ph type="title"/>
          </p:nvPr>
        </p:nvSpPr>
        <p:spPr>
          <a:xfrm>
            <a:off x="806195" y="804672"/>
            <a:ext cx="3521359" cy="5248656"/>
          </a:xfrm>
        </p:spPr>
        <p:txBody>
          <a:bodyPr anchor="ctr">
            <a:normAutofit/>
          </a:bodyPr>
          <a:lstStyle/>
          <a:p>
            <a:pPr algn="ctr"/>
            <a:r>
              <a:rPr lang="tr-TR" dirty="0" err="1"/>
              <a:t>Advantages</a:t>
            </a:r>
            <a:r>
              <a:rPr lang="tr-TR" dirty="0"/>
              <a:t> of </a:t>
            </a:r>
            <a:r>
              <a:rPr lang="tr-TR" dirty="0" err="1"/>
              <a:t>Azure</a:t>
            </a:r>
            <a:endParaRPr lang="tr-TR"/>
          </a:p>
        </p:txBody>
      </p:sp>
      <p:sp>
        <p:nvSpPr>
          <p:cNvPr id="3" name="İçerik Yer Tutucusu 2">
            <a:extLst>
              <a:ext uri="{FF2B5EF4-FFF2-40B4-BE49-F238E27FC236}">
                <a16:creationId xmlns:a16="http://schemas.microsoft.com/office/drawing/2014/main" id="{D3B7E85C-D247-4B5C-8F44-C3CF93A041C0}"/>
              </a:ext>
            </a:extLst>
          </p:cNvPr>
          <p:cNvSpPr>
            <a:spLocks noGrp="1"/>
          </p:cNvSpPr>
          <p:nvPr>
            <p:ph idx="1"/>
          </p:nvPr>
        </p:nvSpPr>
        <p:spPr>
          <a:xfrm>
            <a:off x="4975861" y="804671"/>
            <a:ext cx="6399930" cy="5248657"/>
          </a:xfrm>
        </p:spPr>
        <p:txBody>
          <a:bodyPr anchor="ctr">
            <a:normAutofit/>
          </a:bodyPr>
          <a:lstStyle/>
          <a:p>
            <a:r>
              <a:rPr lang="en-US" dirty="0"/>
              <a:t>It helps you maintain consistency across clouds with known tools and resources.</a:t>
            </a:r>
          </a:p>
          <a:p>
            <a:endParaRPr lang="en-US" dirty="0"/>
          </a:p>
          <a:p>
            <a:r>
              <a:rPr lang="en-US" dirty="0"/>
              <a:t>A consistent management toolset allows you to expand the data center with familiar development and identity solutions.</a:t>
            </a:r>
          </a:p>
          <a:p>
            <a:endParaRPr lang="en-US" dirty="0"/>
          </a:p>
          <a:p>
            <a:r>
              <a:rPr lang="en-US" dirty="0"/>
              <a:t>If you're using Azure, you don't need processing power or hard disk space.</a:t>
            </a:r>
          </a:p>
          <a:p>
            <a:endParaRPr lang="en-US" dirty="0"/>
          </a:p>
          <a:p>
            <a:r>
              <a:rPr lang="en-US" dirty="0"/>
              <a:t>It offers almost unlimited storage.</a:t>
            </a:r>
            <a:endParaRPr lang="tr-TR" dirty="0"/>
          </a:p>
        </p:txBody>
      </p:sp>
    </p:spTree>
    <p:extLst>
      <p:ext uri="{BB962C8B-B14F-4D97-AF65-F5344CB8AC3E}">
        <p14:creationId xmlns:p14="http://schemas.microsoft.com/office/powerpoint/2010/main" val="37843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3A0AE7-E6EA-4087-BB72-5E179787CC2C}"/>
              </a:ext>
            </a:extLst>
          </p:cNvPr>
          <p:cNvSpPr>
            <a:spLocks noGrp="1"/>
          </p:cNvSpPr>
          <p:nvPr>
            <p:ph type="title"/>
          </p:nvPr>
        </p:nvSpPr>
        <p:spPr>
          <a:xfrm>
            <a:off x="648930" y="629266"/>
            <a:ext cx="9252154" cy="1223983"/>
          </a:xfrm>
        </p:spPr>
        <p:txBody>
          <a:bodyPr>
            <a:normAutofit/>
          </a:bodyPr>
          <a:lstStyle/>
          <a:p>
            <a:r>
              <a:rPr lang="tr-TR" dirty="0" err="1"/>
              <a:t>Github</a:t>
            </a:r>
            <a:r>
              <a:rPr lang="tr-TR" dirty="0"/>
              <a:t> </a:t>
            </a:r>
            <a:r>
              <a:rPr lang="tr-TR" dirty="0" err="1"/>
              <a:t>Student</a:t>
            </a:r>
            <a:r>
              <a:rPr lang="tr-TR" dirty="0"/>
              <a:t> Pack</a:t>
            </a:r>
          </a:p>
        </p:txBody>
      </p:sp>
      <p:pic>
        <p:nvPicPr>
          <p:cNvPr id="4" name="Resim 3">
            <a:extLst>
              <a:ext uri="{FF2B5EF4-FFF2-40B4-BE49-F238E27FC236}">
                <a16:creationId xmlns:a16="http://schemas.microsoft.com/office/drawing/2014/main" id="{2CFA9022-A85A-4A9B-AB5C-B4DEC2E016FE}"/>
              </a:ext>
            </a:extLst>
          </p:cNvPr>
          <p:cNvPicPr>
            <a:picLocks noChangeAspect="1"/>
          </p:cNvPicPr>
          <p:nvPr/>
        </p:nvPicPr>
        <p:blipFill rotWithShape="1">
          <a:blip r:embed="rId3"/>
          <a:srcRect l="14465" r="17328" b="1"/>
          <a:stretch/>
        </p:blipFill>
        <p:spPr>
          <a:xfrm>
            <a:off x="648930" y="2052213"/>
            <a:ext cx="4738459" cy="3647251"/>
          </a:xfrm>
          <a:prstGeom prst="rect">
            <a:avLst/>
          </a:prstGeom>
          <a:effectLst>
            <a:outerShdw blurRad="50800" dist="38100" dir="5400000" algn="t" rotWithShape="0">
              <a:prstClr val="black">
                <a:alpha val="43000"/>
              </a:prstClr>
            </a:outerShdw>
          </a:effectLst>
        </p:spPr>
      </p:pic>
      <p:sp>
        <p:nvSpPr>
          <p:cNvPr id="3" name="İçerik Yer Tutucusu 2">
            <a:extLst>
              <a:ext uri="{FF2B5EF4-FFF2-40B4-BE49-F238E27FC236}">
                <a16:creationId xmlns:a16="http://schemas.microsoft.com/office/drawing/2014/main" id="{C6E248A8-2F5E-4BE0-9A20-398A7411E6DB}"/>
              </a:ext>
            </a:extLst>
          </p:cNvPr>
          <p:cNvSpPr>
            <a:spLocks noGrp="1"/>
          </p:cNvSpPr>
          <p:nvPr>
            <p:ph idx="1"/>
          </p:nvPr>
        </p:nvSpPr>
        <p:spPr>
          <a:xfrm>
            <a:off x="5939162" y="2052214"/>
            <a:ext cx="5150000" cy="4196185"/>
          </a:xfrm>
        </p:spPr>
        <p:txBody>
          <a:bodyPr>
            <a:normAutofit/>
          </a:bodyPr>
          <a:lstStyle/>
          <a:p>
            <a:pPr>
              <a:buFont typeface="Wingdings" panose="05000000000000000000" pitchFamily="2" charset="2"/>
              <a:buChar char="Ø"/>
            </a:pPr>
            <a:r>
              <a:rPr lang="en-US" sz="1600" dirty="0"/>
              <a:t>Students can subscribe to the </a:t>
            </a:r>
            <a:r>
              <a:rPr lang="en-US" sz="1600" dirty="0" err="1"/>
              <a:t>github</a:t>
            </a:r>
            <a:r>
              <a:rPr lang="en-US" sz="1600" dirty="0"/>
              <a:t> student developer package that </a:t>
            </a:r>
            <a:r>
              <a:rPr lang="en-US" sz="1600" dirty="0" err="1"/>
              <a:t>github</a:t>
            </a:r>
            <a:r>
              <a:rPr lang="en-US" sz="1600" dirty="0"/>
              <a:t> has created for students with their documents and use the opportunities </a:t>
            </a:r>
            <a:r>
              <a:rPr lang="en-US" sz="1600" dirty="0" err="1"/>
              <a:t>github</a:t>
            </a:r>
            <a:r>
              <a:rPr lang="en-US" sz="1600" dirty="0"/>
              <a:t> provides for Microsoft Azure.</a:t>
            </a:r>
            <a:endParaRPr lang="tr-TR" sz="1600" dirty="0"/>
          </a:p>
          <a:p>
            <a:pPr>
              <a:buFont typeface="Wingdings" panose="05000000000000000000" pitchFamily="2" charset="2"/>
              <a:buChar char="Ø"/>
            </a:pPr>
            <a:r>
              <a:rPr lang="tr-TR" sz="1600" dirty="0"/>
              <a:t>A</a:t>
            </a:r>
            <a:r>
              <a:rPr lang="en-US" sz="1600" dirty="0"/>
              <a:t>bout Microsoft Azure</a:t>
            </a:r>
            <a:r>
              <a:rPr lang="tr-TR" sz="1600" dirty="0"/>
              <a:t>: </a:t>
            </a:r>
            <a:r>
              <a:rPr lang="en-US" sz="1600" dirty="0"/>
              <a:t>Access to Microsoft Azure cloud services and learning resources – no credit card required</a:t>
            </a:r>
            <a:r>
              <a:rPr lang="tr-TR" sz="1600" dirty="0"/>
              <a:t> </a:t>
            </a:r>
          </a:p>
          <a:p>
            <a:pPr>
              <a:buFont typeface="Wingdings" panose="05000000000000000000" pitchFamily="2" charset="2"/>
              <a:buChar char="Ø"/>
            </a:pPr>
            <a:r>
              <a:rPr lang="en-US" sz="1600" dirty="0"/>
              <a:t>Benefit</a:t>
            </a:r>
            <a:r>
              <a:rPr lang="tr-TR" sz="1600" dirty="0"/>
              <a:t>: </a:t>
            </a:r>
            <a:r>
              <a:rPr lang="en-US" sz="1600" dirty="0"/>
              <a:t>Free access to 25+ Microsoft Azure cloud services plus $100 in Azure credit.</a:t>
            </a:r>
            <a:endParaRPr lang="tr-TR" sz="1600" dirty="0"/>
          </a:p>
        </p:txBody>
      </p:sp>
    </p:spTree>
    <p:extLst>
      <p:ext uri="{BB962C8B-B14F-4D97-AF65-F5344CB8AC3E}">
        <p14:creationId xmlns:p14="http://schemas.microsoft.com/office/powerpoint/2010/main" val="58848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0152B3-A614-4DA5-9AAD-EE575E8BBCD8}"/>
              </a:ext>
            </a:extLst>
          </p:cNvPr>
          <p:cNvSpPr>
            <a:spLocks noGrp="1"/>
          </p:cNvSpPr>
          <p:nvPr>
            <p:ph type="title"/>
          </p:nvPr>
        </p:nvSpPr>
        <p:spPr>
          <a:xfrm>
            <a:off x="643855" y="1447800"/>
            <a:ext cx="3108626" cy="4572000"/>
          </a:xfrm>
        </p:spPr>
        <p:txBody>
          <a:bodyPr anchor="ctr">
            <a:normAutofit/>
          </a:bodyPr>
          <a:lstStyle/>
          <a:p>
            <a:r>
              <a:rPr lang="tr-TR" sz="3600" dirty="0" err="1">
                <a:solidFill>
                  <a:srgbClr val="EBEBEB"/>
                </a:solidFill>
              </a:rPr>
              <a:t>Introduction</a:t>
            </a:r>
            <a:r>
              <a:rPr lang="tr-TR" sz="3600" dirty="0">
                <a:solidFill>
                  <a:srgbClr val="EBEBEB"/>
                </a:solidFill>
              </a:rPr>
              <a:t> of Project</a:t>
            </a:r>
          </a:p>
        </p:txBody>
      </p:sp>
      <p:sp>
        <p:nvSpPr>
          <p:cNvPr id="11" name="Freeform: Shape 10">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İçerik Yer Tutucusu 2">
            <a:extLst>
              <a:ext uri="{FF2B5EF4-FFF2-40B4-BE49-F238E27FC236}">
                <a16:creationId xmlns:a16="http://schemas.microsoft.com/office/drawing/2014/main" id="{74FC3063-12FD-4BAE-94CB-DAA1E952081B}"/>
              </a:ext>
            </a:extLst>
          </p:cNvPr>
          <p:cNvGraphicFramePr>
            <a:graphicFrameLocks noGrp="1"/>
          </p:cNvGraphicFramePr>
          <p:nvPr>
            <p:ph idx="1"/>
            <p:extLst>
              <p:ext uri="{D42A27DB-BD31-4B8C-83A1-F6EECF244321}">
                <p14:modId xmlns:p14="http://schemas.microsoft.com/office/powerpoint/2010/main" val="4122035748"/>
              </p:ext>
            </p:extLst>
          </p:nvPr>
        </p:nvGraphicFramePr>
        <p:xfrm>
          <a:off x="4720782" y="1298713"/>
          <a:ext cx="7298940" cy="5274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10285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3B29D016-1792-4F9A-A92B-AB58042ECD26}"/>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000"/>
              <a:t>Roadmap</a:t>
            </a:r>
          </a:p>
        </p:txBody>
      </p:sp>
      <p:sp>
        <p:nvSpPr>
          <p:cNvPr id="33" name="Rectangle 20">
            <a:extLst>
              <a:ext uri="{FF2B5EF4-FFF2-40B4-BE49-F238E27FC236}">
                <a16:creationId xmlns:a16="http://schemas.microsoft.com/office/drawing/2014/main" id="{CCC86F1E-8E2D-4B0B-BB05-41E8E936C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4FBD6DB7-67FD-4772-9193-C14E15CE313E}"/>
              </a:ext>
            </a:extLst>
          </p:cNvPr>
          <p:cNvPicPr>
            <a:picLocks noGrp="1" noChangeAspect="1"/>
          </p:cNvPicPr>
          <p:nvPr>
            <p:ph idx="1"/>
          </p:nvPr>
        </p:nvPicPr>
        <p:blipFill>
          <a:blip r:embed="rId7"/>
          <a:stretch>
            <a:fillRect/>
          </a:stretch>
        </p:blipFill>
        <p:spPr>
          <a:xfrm>
            <a:off x="475375" y="570703"/>
            <a:ext cx="7123273" cy="5876701"/>
          </a:xfrm>
          <a:prstGeom prst="rect">
            <a:avLst/>
          </a:prstGeom>
          <a:effectLst/>
        </p:spPr>
      </p:pic>
    </p:spTree>
    <p:extLst>
      <p:ext uri="{BB962C8B-B14F-4D97-AF65-F5344CB8AC3E}">
        <p14:creationId xmlns:p14="http://schemas.microsoft.com/office/powerpoint/2010/main" val="39533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270949-945F-4445-B21B-DCEBB50262AB}"/>
              </a:ext>
            </a:extLst>
          </p:cNvPr>
          <p:cNvSpPr>
            <a:spLocks noGrp="1"/>
          </p:cNvSpPr>
          <p:nvPr>
            <p:ph type="title"/>
          </p:nvPr>
        </p:nvSpPr>
        <p:spPr>
          <a:xfrm>
            <a:off x="635223" y="629266"/>
            <a:ext cx="3116690" cy="5594554"/>
          </a:xfrm>
        </p:spPr>
        <p:txBody>
          <a:bodyPr anchor="ctr">
            <a:normAutofit/>
          </a:bodyPr>
          <a:lstStyle/>
          <a:p>
            <a:r>
              <a:rPr lang="en-US" sz="4800" b="0" i="0" dirty="0">
                <a:effectLst/>
                <a:latin typeface="Whitney"/>
              </a:rPr>
              <a:t>Interop logic of Vuejs, Django and PostgreSQL</a:t>
            </a:r>
            <a:endParaRPr lang="tr-TR" sz="4800" dirty="0"/>
          </a:p>
        </p:txBody>
      </p:sp>
      <p:sp>
        <p:nvSpPr>
          <p:cNvPr id="10"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BC514CE8-81C0-4139-A647-508FF4A6A26A}"/>
              </a:ext>
            </a:extLst>
          </p:cNvPr>
          <p:cNvSpPr>
            <a:spLocks noGrp="1"/>
          </p:cNvSpPr>
          <p:nvPr>
            <p:ph idx="1"/>
          </p:nvPr>
        </p:nvSpPr>
        <p:spPr>
          <a:xfrm>
            <a:off x="5048452" y="1410459"/>
            <a:ext cx="6495847" cy="1885146"/>
          </a:xfrm>
        </p:spPr>
        <p:txBody>
          <a:bodyPr>
            <a:normAutofit/>
          </a:bodyPr>
          <a:lstStyle/>
          <a:p>
            <a:pPr>
              <a:lnSpc>
                <a:spcPct val="90000"/>
              </a:lnSpc>
            </a:pPr>
            <a:r>
              <a:rPr lang="en-US" sz="1400" dirty="0">
                <a:solidFill>
                  <a:schemeClr val="bg1"/>
                </a:solidFill>
              </a:rPr>
              <a:t>The models created in the application created in Django are dragged into the postgre database by migration. Here, the dragged models are formed as tables in the database. (If desired, the operability of the database can be checked with the get method using postman.) Afterwards, components in vuejs to be used for frontend are created, and the router and the components here are connected to each other. Then, to connect vuejs and django, using </a:t>
            </a:r>
            <a:r>
              <a:rPr lang="en-US" sz="1400" dirty="0" err="1">
                <a:solidFill>
                  <a:schemeClr val="bg1"/>
                </a:solidFill>
              </a:rPr>
              <a:t>django's</a:t>
            </a:r>
            <a:r>
              <a:rPr lang="en-US" sz="1400" dirty="0">
                <a:solidFill>
                  <a:schemeClr val="bg1"/>
                </a:solidFill>
              </a:rPr>
              <a:t> API_URL, database connection is provided by using this API_URL in methods inside the components.</a:t>
            </a:r>
            <a:endParaRPr lang="tr-TR" sz="1400" dirty="0">
              <a:solidFill>
                <a:schemeClr val="bg1"/>
              </a:solidFill>
            </a:endParaRPr>
          </a:p>
        </p:txBody>
      </p:sp>
      <p:pic>
        <p:nvPicPr>
          <p:cNvPr id="5" name="Resim 4">
            <a:extLst>
              <a:ext uri="{FF2B5EF4-FFF2-40B4-BE49-F238E27FC236}">
                <a16:creationId xmlns:a16="http://schemas.microsoft.com/office/drawing/2014/main" id="{B794B0B9-E60A-4160-B03B-B15C2D972E19}"/>
              </a:ext>
            </a:extLst>
          </p:cNvPr>
          <p:cNvPicPr>
            <a:picLocks noChangeAspect="1"/>
          </p:cNvPicPr>
          <p:nvPr/>
        </p:nvPicPr>
        <p:blipFill>
          <a:blip r:embed="rId3"/>
          <a:stretch>
            <a:fillRect/>
          </a:stretch>
        </p:blipFill>
        <p:spPr>
          <a:xfrm>
            <a:off x="5048452" y="3562395"/>
            <a:ext cx="6495847" cy="2322264"/>
          </a:xfrm>
          <a:prstGeom prst="rect">
            <a:avLst/>
          </a:prstGeom>
          <a:effectLst/>
        </p:spPr>
      </p:pic>
    </p:spTree>
    <p:extLst>
      <p:ext uri="{BB962C8B-B14F-4D97-AF65-F5344CB8AC3E}">
        <p14:creationId xmlns:p14="http://schemas.microsoft.com/office/powerpoint/2010/main" val="24568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1160C-2AE6-4131-AFE5-CEA8DE3D4C30}"/>
              </a:ext>
            </a:extLst>
          </p:cNvPr>
          <p:cNvSpPr>
            <a:spLocks noGrp="1"/>
          </p:cNvSpPr>
          <p:nvPr>
            <p:ph type="title"/>
          </p:nvPr>
        </p:nvSpPr>
        <p:spPr>
          <a:xfrm>
            <a:off x="646111" y="452718"/>
            <a:ext cx="9404723" cy="1040180"/>
          </a:xfrm>
        </p:spPr>
        <p:txBody>
          <a:bodyPr/>
          <a:lstStyle/>
          <a:p>
            <a:r>
              <a:rPr lang="tr-TR" dirty="0" err="1"/>
              <a:t>About</a:t>
            </a:r>
            <a:r>
              <a:rPr lang="tr-TR" dirty="0"/>
              <a:t> Project</a:t>
            </a:r>
          </a:p>
        </p:txBody>
      </p:sp>
      <p:sp>
        <p:nvSpPr>
          <p:cNvPr id="3" name="İçerik Yer Tutucusu 2">
            <a:extLst>
              <a:ext uri="{FF2B5EF4-FFF2-40B4-BE49-F238E27FC236}">
                <a16:creationId xmlns:a16="http://schemas.microsoft.com/office/drawing/2014/main" id="{1EF52149-6F5D-46B1-B8DD-A8C7D8682F44}"/>
              </a:ext>
            </a:extLst>
          </p:cNvPr>
          <p:cNvSpPr>
            <a:spLocks noGrp="1"/>
          </p:cNvSpPr>
          <p:nvPr>
            <p:ph idx="1"/>
          </p:nvPr>
        </p:nvSpPr>
        <p:spPr>
          <a:xfrm>
            <a:off x="1103312" y="1642188"/>
            <a:ext cx="8946541" cy="4606211"/>
          </a:xfrm>
        </p:spPr>
        <p:txBody>
          <a:bodyPr/>
          <a:lstStyle/>
          <a:p>
            <a:r>
              <a:rPr lang="tr-TR" dirty="0" err="1"/>
              <a:t>Azure</a:t>
            </a:r>
            <a:r>
              <a:rPr lang="tr-TR" dirty="0"/>
              <a:t> </a:t>
            </a:r>
            <a:r>
              <a:rPr lang="tr-TR" dirty="0" err="1"/>
              <a:t>host</a:t>
            </a:r>
            <a:endParaRPr lang="tr-TR" dirty="0"/>
          </a:p>
        </p:txBody>
      </p:sp>
      <p:pic>
        <p:nvPicPr>
          <p:cNvPr id="5" name="Resim 4">
            <a:extLst>
              <a:ext uri="{FF2B5EF4-FFF2-40B4-BE49-F238E27FC236}">
                <a16:creationId xmlns:a16="http://schemas.microsoft.com/office/drawing/2014/main" id="{B8B5F7E7-E6E7-4C95-BFD3-55EA49CB2498}"/>
              </a:ext>
            </a:extLst>
          </p:cNvPr>
          <p:cNvPicPr>
            <a:picLocks noChangeAspect="1"/>
          </p:cNvPicPr>
          <p:nvPr/>
        </p:nvPicPr>
        <p:blipFill>
          <a:blip r:embed="rId2"/>
          <a:stretch>
            <a:fillRect/>
          </a:stretch>
        </p:blipFill>
        <p:spPr>
          <a:xfrm>
            <a:off x="646111" y="2138439"/>
            <a:ext cx="10643633" cy="4458304"/>
          </a:xfrm>
          <a:prstGeom prst="rect">
            <a:avLst/>
          </a:prstGeom>
        </p:spPr>
      </p:pic>
    </p:spTree>
    <p:extLst>
      <p:ext uri="{BB962C8B-B14F-4D97-AF65-F5344CB8AC3E}">
        <p14:creationId xmlns:p14="http://schemas.microsoft.com/office/powerpoint/2010/main" val="299618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400726-AA1C-438D-B597-A47EB76C0D75}"/>
              </a:ext>
            </a:extLst>
          </p:cNvPr>
          <p:cNvSpPr>
            <a:spLocks noGrp="1"/>
          </p:cNvSpPr>
          <p:nvPr>
            <p:ph type="title"/>
          </p:nvPr>
        </p:nvSpPr>
        <p:spPr/>
        <p:txBody>
          <a:bodyPr/>
          <a:lstStyle/>
          <a:p>
            <a:r>
              <a:rPr lang="tr-TR" dirty="0"/>
              <a:t>Database</a:t>
            </a:r>
          </a:p>
        </p:txBody>
      </p:sp>
      <p:pic>
        <p:nvPicPr>
          <p:cNvPr id="4" name="İçerik Yer Tutucusu 3">
            <a:extLst>
              <a:ext uri="{FF2B5EF4-FFF2-40B4-BE49-F238E27FC236}">
                <a16:creationId xmlns:a16="http://schemas.microsoft.com/office/drawing/2014/main" id="{8BC02B77-F6F7-443F-9C77-7C39E51F64D9}"/>
              </a:ext>
            </a:extLst>
          </p:cNvPr>
          <p:cNvPicPr>
            <a:picLocks noGrp="1" noChangeAspect="1"/>
          </p:cNvPicPr>
          <p:nvPr>
            <p:ph idx="1"/>
          </p:nvPr>
        </p:nvPicPr>
        <p:blipFill>
          <a:blip r:embed="rId2"/>
          <a:stretch>
            <a:fillRect/>
          </a:stretch>
        </p:blipFill>
        <p:spPr>
          <a:xfrm>
            <a:off x="795401" y="1798293"/>
            <a:ext cx="10438656" cy="4606989"/>
          </a:xfrm>
          <a:prstGeom prst="rect">
            <a:avLst/>
          </a:prstGeom>
        </p:spPr>
      </p:pic>
    </p:spTree>
    <p:extLst>
      <p:ext uri="{BB962C8B-B14F-4D97-AF65-F5344CB8AC3E}">
        <p14:creationId xmlns:p14="http://schemas.microsoft.com/office/powerpoint/2010/main" val="87535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A44E38-91A8-4055-B726-657F3F21D751}"/>
              </a:ext>
            </a:extLst>
          </p:cNvPr>
          <p:cNvSpPr>
            <a:spLocks noGrp="1"/>
          </p:cNvSpPr>
          <p:nvPr>
            <p:ph type="title"/>
          </p:nvPr>
        </p:nvSpPr>
        <p:spPr>
          <a:xfrm>
            <a:off x="646111" y="452718"/>
            <a:ext cx="9404723" cy="1068172"/>
          </a:xfrm>
        </p:spPr>
        <p:txBody>
          <a:bodyPr/>
          <a:lstStyle/>
          <a:p>
            <a:r>
              <a:rPr lang="tr-TR" dirty="0"/>
              <a:t>Django</a:t>
            </a:r>
          </a:p>
        </p:txBody>
      </p:sp>
      <p:sp>
        <p:nvSpPr>
          <p:cNvPr id="3" name="İçerik Yer Tutucusu 2">
            <a:extLst>
              <a:ext uri="{FF2B5EF4-FFF2-40B4-BE49-F238E27FC236}">
                <a16:creationId xmlns:a16="http://schemas.microsoft.com/office/drawing/2014/main" id="{B59C2E3E-E6F9-42EA-B6DC-D981232B2A9D}"/>
              </a:ext>
            </a:extLst>
          </p:cNvPr>
          <p:cNvSpPr>
            <a:spLocks noGrp="1"/>
          </p:cNvSpPr>
          <p:nvPr>
            <p:ph idx="1"/>
          </p:nvPr>
        </p:nvSpPr>
        <p:spPr>
          <a:xfrm>
            <a:off x="982995" y="1642280"/>
            <a:ext cx="8946541" cy="914315"/>
          </a:xfrm>
        </p:spPr>
        <p:txBody>
          <a:bodyPr>
            <a:normAutofit/>
          </a:bodyPr>
          <a:lstStyle/>
          <a:p>
            <a:r>
              <a:rPr lang="en-US" sz="1800" dirty="0"/>
              <a:t>The file seen in the picture is the models.py file that we sent into the database through migration and turned it into a table.</a:t>
            </a:r>
            <a:endParaRPr lang="tr-TR" sz="1800" dirty="0"/>
          </a:p>
        </p:txBody>
      </p:sp>
      <p:pic>
        <p:nvPicPr>
          <p:cNvPr id="5" name="Resim 4">
            <a:extLst>
              <a:ext uri="{FF2B5EF4-FFF2-40B4-BE49-F238E27FC236}">
                <a16:creationId xmlns:a16="http://schemas.microsoft.com/office/drawing/2014/main" id="{D6C4ADBF-B261-4126-A9A1-31A1438CBECE}"/>
              </a:ext>
            </a:extLst>
          </p:cNvPr>
          <p:cNvPicPr>
            <a:picLocks noChangeAspect="1"/>
          </p:cNvPicPr>
          <p:nvPr/>
        </p:nvPicPr>
        <p:blipFill>
          <a:blip r:embed="rId2"/>
          <a:stretch>
            <a:fillRect/>
          </a:stretch>
        </p:blipFill>
        <p:spPr>
          <a:xfrm>
            <a:off x="458857" y="2677985"/>
            <a:ext cx="11027127" cy="3937419"/>
          </a:xfrm>
          <a:prstGeom prst="rect">
            <a:avLst/>
          </a:prstGeom>
        </p:spPr>
      </p:pic>
    </p:spTree>
    <p:extLst>
      <p:ext uri="{BB962C8B-B14F-4D97-AF65-F5344CB8AC3E}">
        <p14:creationId xmlns:p14="http://schemas.microsoft.com/office/powerpoint/2010/main" val="268701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F16A3CBD-B14C-4CEB-B0FF-2B6DA318F7D5}"/>
              </a:ext>
            </a:extLst>
          </p:cNvPr>
          <p:cNvSpPr>
            <a:spLocks noGrp="1"/>
          </p:cNvSpPr>
          <p:nvPr>
            <p:ph type="title"/>
          </p:nvPr>
        </p:nvSpPr>
        <p:spPr>
          <a:xfrm>
            <a:off x="646112" y="452718"/>
            <a:ext cx="4165580" cy="1400530"/>
          </a:xfrm>
        </p:spPr>
        <p:txBody>
          <a:bodyPr>
            <a:normAutofit/>
          </a:bodyPr>
          <a:lstStyle/>
          <a:p>
            <a:r>
              <a:rPr lang="tr-TR"/>
              <a:t>What is Vue.js? </a:t>
            </a:r>
          </a:p>
        </p:txBody>
      </p:sp>
      <p:sp>
        <p:nvSpPr>
          <p:cNvPr id="44"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6"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8" name="Rectangle 47">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562C6D92-BCA5-4417-BE76-ADA63D990B5B}"/>
              </a:ext>
            </a:extLst>
          </p:cNvPr>
          <p:cNvPicPr>
            <a:picLocks noChangeAspect="1"/>
          </p:cNvPicPr>
          <p:nvPr/>
        </p:nvPicPr>
        <p:blipFill>
          <a:blip r:embed="rId4"/>
          <a:stretch>
            <a:fillRect/>
          </a:stretch>
        </p:blipFill>
        <p:spPr>
          <a:xfrm>
            <a:off x="6619694" y="647699"/>
            <a:ext cx="4398902" cy="2683330"/>
          </a:xfrm>
          <a:prstGeom prst="rect">
            <a:avLst/>
          </a:prstGeom>
          <a:effectLst/>
        </p:spPr>
      </p:pic>
      <p:sp>
        <p:nvSpPr>
          <p:cNvPr id="50" name="Rectangle 49">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İçerik Yer Tutucusu 5">
            <a:extLst>
              <a:ext uri="{FF2B5EF4-FFF2-40B4-BE49-F238E27FC236}">
                <a16:creationId xmlns:a16="http://schemas.microsoft.com/office/drawing/2014/main" id="{FFC2C754-1B4E-4B5E-8206-5DA6F761D15B}"/>
              </a:ext>
            </a:extLst>
          </p:cNvPr>
          <p:cNvSpPr>
            <a:spLocks noGrp="1"/>
          </p:cNvSpPr>
          <p:nvPr>
            <p:ph idx="1"/>
          </p:nvPr>
        </p:nvSpPr>
        <p:spPr>
          <a:xfrm>
            <a:off x="646113" y="2052918"/>
            <a:ext cx="4165146" cy="4195481"/>
          </a:xfrm>
        </p:spPr>
        <p:txBody>
          <a:bodyPr>
            <a:normAutofit/>
          </a:bodyPr>
          <a:lstStyle/>
          <a:p>
            <a:pPr>
              <a:lnSpc>
                <a:spcPct val="90000"/>
              </a:lnSpc>
            </a:pPr>
            <a:r>
              <a:rPr lang="en-US" sz="1600" dirty="0"/>
              <a:t>Released by Evan You in 2014 to better "AngularJS", Vue.js is an open source </a:t>
            </a:r>
            <a:r>
              <a:rPr lang="en-US" sz="1600" dirty="0" err="1"/>
              <a:t>Javascript</a:t>
            </a:r>
            <a:r>
              <a:rPr lang="en-US" sz="1600" dirty="0"/>
              <a:t> framework, an interactive front-end library or framework used to build user interfaces and single page applications.</a:t>
            </a:r>
          </a:p>
          <a:p>
            <a:pPr>
              <a:lnSpc>
                <a:spcPct val="90000"/>
              </a:lnSpc>
            </a:pPr>
            <a:endParaRPr lang="en-US" sz="1600" dirty="0"/>
          </a:p>
          <a:p>
            <a:pPr>
              <a:lnSpc>
                <a:spcPct val="90000"/>
              </a:lnSpc>
            </a:pPr>
            <a:r>
              <a:rPr lang="en-US" sz="1600" dirty="0"/>
              <a:t>It has a progressively adoptable architecture that focuses on declarative rendering and component composition. Advanced features required for complex applications such as routing, state management, and building tools are officially available through supporting libraries and packages.</a:t>
            </a:r>
            <a:endParaRPr lang="tr-TR" sz="1600" dirty="0"/>
          </a:p>
          <a:p>
            <a:pPr>
              <a:lnSpc>
                <a:spcPct val="90000"/>
              </a:lnSpc>
            </a:pPr>
            <a:endParaRPr lang="en-US" sz="1600" dirty="0"/>
          </a:p>
          <a:p>
            <a:pPr>
              <a:lnSpc>
                <a:spcPct val="90000"/>
              </a:lnSpc>
            </a:pPr>
            <a:endParaRPr lang="tr-TR" sz="1600" dirty="0"/>
          </a:p>
        </p:txBody>
      </p:sp>
      <p:pic>
        <p:nvPicPr>
          <p:cNvPr id="8" name="Resim 7" descr="metin, ekran görüntüsü, ekran, gümüş içeren bir resim&#10;&#10;Açıklama otomatik olarak oluşturuldu">
            <a:extLst>
              <a:ext uri="{FF2B5EF4-FFF2-40B4-BE49-F238E27FC236}">
                <a16:creationId xmlns:a16="http://schemas.microsoft.com/office/drawing/2014/main" id="{B5348253-2D89-4714-A8B4-B4AC7CC27CB5}"/>
              </a:ext>
            </a:extLst>
          </p:cNvPr>
          <p:cNvPicPr>
            <a:picLocks noChangeAspect="1"/>
          </p:cNvPicPr>
          <p:nvPr/>
        </p:nvPicPr>
        <p:blipFill>
          <a:blip r:embed="rId5"/>
          <a:stretch>
            <a:fillRect/>
          </a:stretch>
        </p:blipFill>
        <p:spPr>
          <a:xfrm>
            <a:off x="6980344" y="3526971"/>
            <a:ext cx="3677603" cy="2721427"/>
          </a:xfrm>
          <a:prstGeom prst="rect">
            <a:avLst/>
          </a:prstGeom>
          <a:effectLst/>
        </p:spPr>
      </p:pic>
    </p:spTree>
    <p:extLst>
      <p:ext uri="{BB962C8B-B14F-4D97-AF65-F5344CB8AC3E}">
        <p14:creationId xmlns:p14="http://schemas.microsoft.com/office/powerpoint/2010/main" val="29067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CC12-6610-48E8-A2EB-F3BBBE02B43B}"/>
              </a:ext>
            </a:extLst>
          </p:cNvPr>
          <p:cNvSpPr>
            <a:spLocks noGrp="1"/>
          </p:cNvSpPr>
          <p:nvPr>
            <p:ph type="title"/>
          </p:nvPr>
        </p:nvSpPr>
        <p:spPr>
          <a:xfrm>
            <a:off x="646111" y="609601"/>
            <a:ext cx="4793473" cy="1675975"/>
          </a:xfrm>
        </p:spPr>
        <p:txBody>
          <a:bodyPr>
            <a:normAutofit/>
          </a:bodyPr>
          <a:lstStyle/>
          <a:p>
            <a:r>
              <a:rPr lang="tr-TR" dirty="0"/>
              <a:t>Django</a:t>
            </a:r>
          </a:p>
        </p:txBody>
      </p:sp>
      <p:pic>
        <p:nvPicPr>
          <p:cNvPr id="5" name="Resim 4">
            <a:extLst>
              <a:ext uri="{FF2B5EF4-FFF2-40B4-BE49-F238E27FC236}">
                <a16:creationId xmlns:a16="http://schemas.microsoft.com/office/drawing/2014/main" id="{4271FD8E-FFE1-4503-9A22-F8E32702BF5C}"/>
              </a:ext>
            </a:extLst>
          </p:cNvPr>
          <p:cNvPicPr>
            <a:picLocks noChangeAspect="1"/>
          </p:cNvPicPr>
          <p:nvPr/>
        </p:nvPicPr>
        <p:blipFill rotWithShape="1">
          <a:blip r:embed="rId3"/>
          <a:srcRect r="1005" b="3"/>
          <a:stretch/>
        </p:blipFill>
        <p:spPr>
          <a:xfrm>
            <a:off x="6013546" y="3628775"/>
            <a:ext cx="6029975" cy="3018882"/>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CF6A01C6-A042-42B0-99DC-98183478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0DB71377-969D-48F1-9E5B-7A1D2EB280F0}"/>
              </a:ext>
            </a:extLst>
          </p:cNvPr>
          <p:cNvSpPr>
            <a:spLocks noGrp="1"/>
          </p:cNvSpPr>
          <p:nvPr>
            <p:ph idx="1"/>
          </p:nvPr>
        </p:nvSpPr>
        <p:spPr>
          <a:xfrm>
            <a:off x="642175" y="2484544"/>
            <a:ext cx="4799145" cy="3763855"/>
          </a:xfrm>
        </p:spPr>
        <p:txBody>
          <a:bodyPr>
            <a:normAutofit/>
          </a:bodyPr>
          <a:lstStyle/>
          <a:p>
            <a:r>
              <a:rPr lang="en-US" dirty="0"/>
              <a:t>Django will redirect everything that comes to 'http://127.0.0.1:8000/' to </a:t>
            </a:r>
            <a:r>
              <a:rPr lang="en-US" dirty="0" err="1"/>
              <a:t>EmployeeApp.urls</a:t>
            </a:r>
            <a:r>
              <a:rPr lang="en-US" dirty="0"/>
              <a:t> and look at the directives there.</a:t>
            </a:r>
            <a:endParaRPr lang="tr-TR" dirty="0"/>
          </a:p>
        </p:txBody>
      </p:sp>
      <p:pic>
        <p:nvPicPr>
          <p:cNvPr id="4" name="Resim 3">
            <a:extLst>
              <a:ext uri="{FF2B5EF4-FFF2-40B4-BE49-F238E27FC236}">
                <a16:creationId xmlns:a16="http://schemas.microsoft.com/office/drawing/2014/main" id="{907CAA66-2084-4A93-B15F-C6DDAF8EE07B}"/>
              </a:ext>
            </a:extLst>
          </p:cNvPr>
          <p:cNvPicPr>
            <a:picLocks noChangeAspect="1"/>
          </p:cNvPicPr>
          <p:nvPr/>
        </p:nvPicPr>
        <p:blipFill rotWithShape="1">
          <a:blip r:embed="rId4"/>
          <a:srcRect t="3504" r="2" b="273"/>
          <a:stretch/>
        </p:blipFill>
        <p:spPr>
          <a:xfrm>
            <a:off x="6013546" y="410761"/>
            <a:ext cx="5947521" cy="301888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3403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9D5692-56CD-4126-BA7B-B1A83F9B65DF}"/>
              </a:ext>
            </a:extLst>
          </p:cNvPr>
          <p:cNvSpPr>
            <a:spLocks noGrp="1"/>
          </p:cNvSpPr>
          <p:nvPr>
            <p:ph type="title"/>
          </p:nvPr>
        </p:nvSpPr>
        <p:spPr>
          <a:xfrm>
            <a:off x="646111" y="452718"/>
            <a:ext cx="9404723" cy="1170809"/>
          </a:xfrm>
        </p:spPr>
        <p:txBody>
          <a:bodyPr/>
          <a:lstStyle/>
          <a:p>
            <a:r>
              <a:rPr lang="tr-TR" dirty="0"/>
              <a:t>Django</a:t>
            </a:r>
          </a:p>
        </p:txBody>
      </p:sp>
      <p:sp>
        <p:nvSpPr>
          <p:cNvPr id="3" name="İçerik Yer Tutucusu 2">
            <a:extLst>
              <a:ext uri="{FF2B5EF4-FFF2-40B4-BE49-F238E27FC236}">
                <a16:creationId xmlns:a16="http://schemas.microsoft.com/office/drawing/2014/main" id="{BBF4FA73-1DD3-4EB0-8512-7AB62AC69EF0}"/>
              </a:ext>
            </a:extLst>
          </p:cNvPr>
          <p:cNvSpPr>
            <a:spLocks noGrp="1"/>
          </p:cNvSpPr>
          <p:nvPr>
            <p:ph idx="1"/>
          </p:nvPr>
        </p:nvSpPr>
        <p:spPr>
          <a:xfrm>
            <a:off x="875201" y="1623527"/>
            <a:ext cx="8946541" cy="1170809"/>
          </a:xfrm>
        </p:spPr>
        <p:txBody>
          <a:bodyPr/>
          <a:lstStyle/>
          <a:p>
            <a:r>
              <a:rPr lang="en-US" dirty="0"/>
              <a:t>Views.py is where the "logic" of our app is expressed. It takes information from the model we created before and transmits it to the template.</a:t>
            </a:r>
            <a:endParaRPr lang="tr-TR" dirty="0"/>
          </a:p>
        </p:txBody>
      </p:sp>
      <p:pic>
        <p:nvPicPr>
          <p:cNvPr id="4" name="Resim 3">
            <a:extLst>
              <a:ext uri="{FF2B5EF4-FFF2-40B4-BE49-F238E27FC236}">
                <a16:creationId xmlns:a16="http://schemas.microsoft.com/office/drawing/2014/main" id="{074166D2-5804-464A-B0EB-D214F3B9C18A}"/>
              </a:ext>
            </a:extLst>
          </p:cNvPr>
          <p:cNvPicPr>
            <a:picLocks noChangeAspect="1"/>
          </p:cNvPicPr>
          <p:nvPr/>
        </p:nvPicPr>
        <p:blipFill>
          <a:blip r:embed="rId2"/>
          <a:stretch>
            <a:fillRect/>
          </a:stretch>
        </p:blipFill>
        <p:spPr>
          <a:xfrm>
            <a:off x="875201" y="2922101"/>
            <a:ext cx="9942677" cy="3767948"/>
          </a:xfrm>
          <a:prstGeom prst="rect">
            <a:avLst/>
          </a:prstGeom>
        </p:spPr>
      </p:pic>
    </p:spTree>
    <p:extLst>
      <p:ext uri="{BB962C8B-B14F-4D97-AF65-F5344CB8AC3E}">
        <p14:creationId xmlns:p14="http://schemas.microsoft.com/office/powerpoint/2010/main" val="64447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FE43C-CB22-43AE-A283-5A229C069262}"/>
              </a:ext>
            </a:extLst>
          </p:cNvPr>
          <p:cNvSpPr>
            <a:spLocks noGrp="1"/>
          </p:cNvSpPr>
          <p:nvPr>
            <p:ph type="title"/>
          </p:nvPr>
        </p:nvSpPr>
        <p:spPr>
          <a:xfrm>
            <a:off x="646111" y="452718"/>
            <a:ext cx="9404723" cy="890890"/>
          </a:xfrm>
        </p:spPr>
        <p:txBody>
          <a:bodyPr/>
          <a:lstStyle/>
          <a:p>
            <a:r>
              <a:rPr lang="tr-TR" dirty="0" err="1"/>
              <a:t>Postman</a:t>
            </a:r>
            <a:endParaRPr lang="tr-TR" dirty="0"/>
          </a:p>
        </p:txBody>
      </p:sp>
      <p:sp>
        <p:nvSpPr>
          <p:cNvPr id="3" name="İçerik Yer Tutucusu 2">
            <a:extLst>
              <a:ext uri="{FF2B5EF4-FFF2-40B4-BE49-F238E27FC236}">
                <a16:creationId xmlns:a16="http://schemas.microsoft.com/office/drawing/2014/main" id="{60F9AE72-95FF-4182-829C-5FE9C1698467}"/>
              </a:ext>
            </a:extLst>
          </p:cNvPr>
          <p:cNvSpPr>
            <a:spLocks noGrp="1"/>
          </p:cNvSpPr>
          <p:nvPr>
            <p:ph idx="1"/>
          </p:nvPr>
        </p:nvSpPr>
        <p:spPr>
          <a:xfrm>
            <a:off x="888708" y="1661032"/>
            <a:ext cx="8946541" cy="680951"/>
          </a:xfrm>
        </p:spPr>
        <p:txBody>
          <a:bodyPr>
            <a:normAutofit lnSpcReduction="10000"/>
          </a:bodyPr>
          <a:lstStyle/>
          <a:p>
            <a:r>
              <a:rPr lang="en-US" dirty="0"/>
              <a:t>The operability of the tables sent from django via models is tested in the database, by using the Postman application</a:t>
            </a:r>
            <a:r>
              <a:rPr lang="tr-TR" dirty="0"/>
              <a:t>.</a:t>
            </a:r>
          </a:p>
        </p:txBody>
      </p:sp>
      <p:pic>
        <p:nvPicPr>
          <p:cNvPr id="4" name="Resim 3">
            <a:extLst>
              <a:ext uri="{FF2B5EF4-FFF2-40B4-BE49-F238E27FC236}">
                <a16:creationId xmlns:a16="http://schemas.microsoft.com/office/drawing/2014/main" id="{546D4F74-36B0-43F1-A0C3-070497A5AD0D}"/>
              </a:ext>
            </a:extLst>
          </p:cNvPr>
          <p:cNvPicPr>
            <a:picLocks noChangeAspect="1"/>
          </p:cNvPicPr>
          <p:nvPr/>
        </p:nvPicPr>
        <p:blipFill>
          <a:blip r:embed="rId2"/>
          <a:stretch>
            <a:fillRect/>
          </a:stretch>
        </p:blipFill>
        <p:spPr>
          <a:xfrm>
            <a:off x="491713" y="2341983"/>
            <a:ext cx="11208574" cy="4342325"/>
          </a:xfrm>
          <a:prstGeom prst="rect">
            <a:avLst/>
          </a:prstGeom>
        </p:spPr>
      </p:pic>
    </p:spTree>
    <p:extLst>
      <p:ext uri="{BB962C8B-B14F-4D97-AF65-F5344CB8AC3E}">
        <p14:creationId xmlns:p14="http://schemas.microsoft.com/office/powerpoint/2010/main" val="3835134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724CC7-6613-4BD7-96E0-05007F15D776}"/>
              </a:ext>
            </a:extLst>
          </p:cNvPr>
          <p:cNvSpPr>
            <a:spLocks noGrp="1"/>
          </p:cNvSpPr>
          <p:nvPr>
            <p:ph type="title"/>
          </p:nvPr>
        </p:nvSpPr>
        <p:spPr/>
        <p:txBody>
          <a:bodyPr/>
          <a:lstStyle/>
          <a:p>
            <a:r>
              <a:rPr lang="tr-TR" dirty="0"/>
              <a:t>Login Page</a:t>
            </a:r>
          </a:p>
        </p:txBody>
      </p:sp>
      <p:pic>
        <p:nvPicPr>
          <p:cNvPr id="4" name="İçerik Yer Tutucusu 3">
            <a:extLst>
              <a:ext uri="{FF2B5EF4-FFF2-40B4-BE49-F238E27FC236}">
                <a16:creationId xmlns:a16="http://schemas.microsoft.com/office/drawing/2014/main" id="{81056A1C-343E-4C57-A6E9-11346731A781}"/>
              </a:ext>
            </a:extLst>
          </p:cNvPr>
          <p:cNvPicPr>
            <a:picLocks noGrp="1" noChangeAspect="1"/>
          </p:cNvPicPr>
          <p:nvPr>
            <p:ph idx="1"/>
          </p:nvPr>
        </p:nvPicPr>
        <p:blipFill>
          <a:blip r:embed="rId2"/>
          <a:stretch>
            <a:fillRect/>
          </a:stretch>
        </p:blipFill>
        <p:spPr>
          <a:xfrm>
            <a:off x="1082351" y="2274613"/>
            <a:ext cx="8968112" cy="3743064"/>
          </a:xfrm>
          <a:prstGeom prst="rect">
            <a:avLst/>
          </a:prstGeom>
        </p:spPr>
      </p:pic>
    </p:spTree>
    <p:extLst>
      <p:ext uri="{BB962C8B-B14F-4D97-AF65-F5344CB8AC3E}">
        <p14:creationId xmlns:p14="http://schemas.microsoft.com/office/powerpoint/2010/main" val="280823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D98BD-16BB-4804-A80A-6B6E36D4574D}"/>
              </a:ext>
            </a:extLst>
          </p:cNvPr>
          <p:cNvSpPr>
            <a:spLocks noGrp="1"/>
          </p:cNvSpPr>
          <p:nvPr>
            <p:ph type="title"/>
          </p:nvPr>
        </p:nvSpPr>
        <p:spPr/>
        <p:txBody>
          <a:bodyPr/>
          <a:lstStyle/>
          <a:p>
            <a:r>
              <a:rPr lang="tr-TR" dirty="0"/>
              <a:t>Registration Page</a:t>
            </a:r>
          </a:p>
        </p:txBody>
      </p:sp>
      <p:pic>
        <p:nvPicPr>
          <p:cNvPr id="4" name="İçerik Yer Tutucusu 3">
            <a:extLst>
              <a:ext uri="{FF2B5EF4-FFF2-40B4-BE49-F238E27FC236}">
                <a16:creationId xmlns:a16="http://schemas.microsoft.com/office/drawing/2014/main" id="{3EE8E5FB-BECD-44BE-BE71-980BB83AE40B}"/>
              </a:ext>
            </a:extLst>
          </p:cNvPr>
          <p:cNvPicPr>
            <a:picLocks noGrp="1" noChangeAspect="1"/>
          </p:cNvPicPr>
          <p:nvPr>
            <p:ph idx="1"/>
          </p:nvPr>
        </p:nvPicPr>
        <p:blipFill>
          <a:blip r:embed="rId2"/>
          <a:stretch>
            <a:fillRect/>
          </a:stretch>
        </p:blipFill>
        <p:spPr>
          <a:xfrm>
            <a:off x="1129195" y="2329730"/>
            <a:ext cx="8809672" cy="3744499"/>
          </a:xfrm>
          <a:prstGeom prst="rect">
            <a:avLst/>
          </a:prstGeom>
        </p:spPr>
      </p:pic>
    </p:spTree>
    <p:extLst>
      <p:ext uri="{BB962C8B-B14F-4D97-AF65-F5344CB8AC3E}">
        <p14:creationId xmlns:p14="http://schemas.microsoft.com/office/powerpoint/2010/main" val="26034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0CE023-315F-46F9-99D7-C0EB7023C106}"/>
              </a:ext>
            </a:extLst>
          </p:cNvPr>
          <p:cNvSpPr>
            <a:spLocks noGrp="1"/>
          </p:cNvSpPr>
          <p:nvPr>
            <p:ph type="title"/>
          </p:nvPr>
        </p:nvSpPr>
        <p:spPr/>
        <p:txBody>
          <a:bodyPr/>
          <a:lstStyle/>
          <a:p>
            <a:r>
              <a:rPr lang="tr-TR" dirty="0"/>
              <a:t>Main Page</a:t>
            </a:r>
          </a:p>
        </p:txBody>
      </p:sp>
      <p:pic>
        <p:nvPicPr>
          <p:cNvPr id="7" name="İçerik Yer Tutucusu 6">
            <a:extLst>
              <a:ext uri="{FF2B5EF4-FFF2-40B4-BE49-F238E27FC236}">
                <a16:creationId xmlns:a16="http://schemas.microsoft.com/office/drawing/2014/main" id="{C65703F4-0FA4-4B48-A021-B7C1C6BB9BE5}"/>
              </a:ext>
            </a:extLst>
          </p:cNvPr>
          <p:cNvPicPr>
            <a:picLocks noGrp="1" noChangeAspect="1"/>
          </p:cNvPicPr>
          <p:nvPr>
            <p:ph idx="1"/>
          </p:nvPr>
        </p:nvPicPr>
        <p:blipFill>
          <a:blip r:embed="rId2"/>
          <a:stretch>
            <a:fillRect/>
          </a:stretch>
        </p:blipFill>
        <p:spPr>
          <a:xfrm>
            <a:off x="1103313" y="2192376"/>
            <a:ext cx="8947150" cy="3916286"/>
          </a:xfrm>
          <a:prstGeom prst="rect">
            <a:avLst/>
          </a:prstGeom>
        </p:spPr>
      </p:pic>
    </p:spTree>
    <p:extLst>
      <p:ext uri="{BB962C8B-B14F-4D97-AF65-F5344CB8AC3E}">
        <p14:creationId xmlns:p14="http://schemas.microsoft.com/office/powerpoint/2010/main" val="385814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A59D64-D38C-4719-8EAB-F09EE58025D6}"/>
              </a:ext>
            </a:extLst>
          </p:cNvPr>
          <p:cNvSpPr>
            <a:spLocks noGrp="1"/>
          </p:cNvSpPr>
          <p:nvPr>
            <p:ph type="title"/>
          </p:nvPr>
        </p:nvSpPr>
        <p:spPr/>
        <p:txBody>
          <a:bodyPr/>
          <a:lstStyle/>
          <a:p>
            <a:r>
              <a:rPr lang="tr-TR" dirty="0"/>
              <a:t>Add Department</a:t>
            </a:r>
          </a:p>
        </p:txBody>
      </p:sp>
      <p:pic>
        <p:nvPicPr>
          <p:cNvPr id="4" name="İçerik Yer Tutucusu 3">
            <a:extLst>
              <a:ext uri="{FF2B5EF4-FFF2-40B4-BE49-F238E27FC236}">
                <a16:creationId xmlns:a16="http://schemas.microsoft.com/office/drawing/2014/main" id="{60481DB1-4B95-4F78-A2FD-AA335108EBF6}"/>
              </a:ext>
            </a:extLst>
          </p:cNvPr>
          <p:cNvPicPr>
            <a:picLocks noGrp="1" noChangeAspect="1"/>
          </p:cNvPicPr>
          <p:nvPr>
            <p:ph idx="1"/>
          </p:nvPr>
        </p:nvPicPr>
        <p:blipFill>
          <a:blip r:embed="rId2"/>
          <a:stretch>
            <a:fillRect/>
          </a:stretch>
        </p:blipFill>
        <p:spPr>
          <a:xfrm>
            <a:off x="1109663" y="2688431"/>
            <a:ext cx="8934450" cy="2924175"/>
          </a:xfrm>
          <a:prstGeom prst="rect">
            <a:avLst/>
          </a:prstGeom>
        </p:spPr>
      </p:pic>
    </p:spTree>
    <p:extLst>
      <p:ext uri="{BB962C8B-B14F-4D97-AF65-F5344CB8AC3E}">
        <p14:creationId xmlns:p14="http://schemas.microsoft.com/office/powerpoint/2010/main" val="276938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FC0B4-1899-44C4-8570-DD63090715AD}"/>
              </a:ext>
            </a:extLst>
          </p:cNvPr>
          <p:cNvSpPr>
            <a:spLocks noGrp="1"/>
          </p:cNvSpPr>
          <p:nvPr>
            <p:ph type="title"/>
          </p:nvPr>
        </p:nvSpPr>
        <p:spPr/>
        <p:txBody>
          <a:bodyPr/>
          <a:lstStyle/>
          <a:p>
            <a:r>
              <a:rPr lang="tr-TR" dirty="0"/>
              <a:t>Departments Page</a:t>
            </a:r>
          </a:p>
        </p:txBody>
      </p:sp>
      <p:pic>
        <p:nvPicPr>
          <p:cNvPr id="4" name="İçerik Yer Tutucusu 3">
            <a:extLst>
              <a:ext uri="{FF2B5EF4-FFF2-40B4-BE49-F238E27FC236}">
                <a16:creationId xmlns:a16="http://schemas.microsoft.com/office/drawing/2014/main" id="{440A789B-385B-41CD-B2CA-540E5C8E5F14}"/>
              </a:ext>
            </a:extLst>
          </p:cNvPr>
          <p:cNvPicPr>
            <a:picLocks noGrp="1" noChangeAspect="1"/>
          </p:cNvPicPr>
          <p:nvPr>
            <p:ph idx="1"/>
          </p:nvPr>
        </p:nvPicPr>
        <p:blipFill>
          <a:blip r:embed="rId2"/>
          <a:stretch>
            <a:fillRect/>
          </a:stretch>
        </p:blipFill>
        <p:spPr>
          <a:xfrm>
            <a:off x="579285" y="2503503"/>
            <a:ext cx="11033430" cy="3151573"/>
          </a:xfrm>
          <a:prstGeom prst="rect">
            <a:avLst/>
          </a:prstGeom>
        </p:spPr>
      </p:pic>
    </p:spTree>
    <p:extLst>
      <p:ext uri="{BB962C8B-B14F-4D97-AF65-F5344CB8AC3E}">
        <p14:creationId xmlns:p14="http://schemas.microsoft.com/office/powerpoint/2010/main" val="2561749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B94D1A-8C6F-43A6-AF05-EAB3B1DBDBC7}"/>
              </a:ext>
            </a:extLst>
          </p:cNvPr>
          <p:cNvSpPr>
            <a:spLocks noGrp="1"/>
          </p:cNvSpPr>
          <p:nvPr>
            <p:ph type="title"/>
          </p:nvPr>
        </p:nvSpPr>
        <p:spPr/>
        <p:txBody>
          <a:bodyPr/>
          <a:lstStyle/>
          <a:p>
            <a:r>
              <a:rPr lang="tr-TR" dirty="0"/>
              <a:t>Add </a:t>
            </a:r>
            <a:r>
              <a:rPr lang="tr-TR" dirty="0" err="1"/>
              <a:t>Employee</a:t>
            </a:r>
            <a:endParaRPr lang="tr-TR" dirty="0"/>
          </a:p>
        </p:txBody>
      </p:sp>
      <p:pic>
        <p:nvPicPr>
          <p:cNvPr id="4" name="İçerik Yer Tutucusu 3">
            <a:extLst>
              <a:ext uri="{FF2B5EF4-FFF2-40B4-BE49-F238E27FC236}">
                <a16:creationId xmlns:a16="http://schemas.microsoft.com/office/drawing/2014/main" id="{82AA0879-A3D4-46C4-AB0C-83A095463B7C}"/>
              </a:ext>
            </a:extLst>
          </p:cNvPr>
          <p:cNvPicPr>
            <a:picLocks noGrp="1" noChangeAspect="1"/>
          </p:cNvPicPr>
          <p:nvPr>
            <p:ph idx="1"/>
          </p:nvPr>
        </p:nvPicPr>
        <p:blipFill>
          <a:blip r:embed="rId2"/>
          <a:stretch>
            <a:fillRect/>
          </a:stretch>
        </p:blipFill>
        <p:spPr>
          <a:xfrm>
            <a:off x="1896664" y="1853248"/>
            <a:ext cx="8025445" cy="4195762"/>
          </a:xfrm>
          <a:prstGeom prst="rect">
            <a:avLst/>
          </a:prstGeom>
        </p:spPr>
      </p:pic>
    </p:spTree>
    <p:extLst>
      <p:ext uri="{BB962C8B-B14F-4D97-AF65-F5344CB8AC3E}">
        <p14:creationId xmlns:p14="http://schemas.microsoft.com/office/powerpoint/2010/main" val="375415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D93AF9-16D6-40BE-94D4-A0B2089F9806}"/>
              </a:ext>
            </a:extLst>
          </p:cNvPr>
          <p:cNvSpPr>
            <a:spLocks noGrp="1"/>
          </p:cNvSpPr>
          <p:nvPr>
            <p:ph type="title"/>
          </p:nvPr>
        </p:nvSpPr>
        <p:spPr/>
        <p:txBody>
          <a:bodyPr/>
          <a:lstStyle/>
          <a:p>
            <a:r>
              <a:rPr lang="tr-TR" dirty="0"/>
              <a:t>Employees Page</a:t>
            </a:r>
          </a:p>
        </p:txBody>
      </p:sp>
      <p:pic>
        <p:nvPicPr>
          <p:cNvPr id="4" name="İçerik Yer Tutucusu 3">
            <a:extLst>
              <a:ext uri="{FF2B5EF4-FFF2-40B4-BE49-F238E27FC236}">
                <a16:creationId xmlns:a16="http://schemas.microsoft.com/office/drawing/2014/main" id="{BE6F7FCF-BCAF-4B3E-B3FE-A06326A88F82}"/>
              </a:ext>
            </a:extLst>
          </p:cNvPr>
          <p:cNvPicPr>
            <a:picLocks noGrp="1" noChangeAspect="1"/>
          </p:cNvPicPr>
          <p:nvPr>
            <p:ph idx="1"/>
          </p:nvPr>
        </p:nvPicPr>
        <p:blipFill>
          <a:blip r:embed="rId2"/>
          <a:stretch>
            <a:fillRect/>
          </a:stretch>
        </p:blipFill>
        <p:spPr>
          <a:xfrm>
            <a:off x="1151986" y="2377399"/>
            <a:ext cx="9888028" cy="3428596"/>
          </a:xfrm>
          <a:prstGeom prst="rect">
            <a:avLst/>
          </a:prstGeom>
        </p:spPr>
      </p:pic>
    </p:spTree>
    <p:extLst>
      <p:ext uri="{BB962C8B-B14F-4D97-AF65-F5344CB8AC3E}">
        <p14:creationId xmlns:p14="http://schemas.microsoft.com/office/powerpoint/2010/main" val="326965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4C527915-193E-4577-8FCD-1F6C8E967503}"/>
              </a:ext>
            </a:extLst>
          </p:cNvPr>
          <p:cNvSpPr>
            <a:spLocks noGrp="1"/>
          </p:cNvSpPr>
          <p:nvPr>
            <p:ph type="title"/>
          </p:nvPr>
        </p:nvSpPr>
        <p:spPr>
          <a:xfrm>
            <a:off x="653143" y="1645920"/>
            <a:ext cx="3522879" cy="4470821"/>
          </a:xfrm>
        </p:spPr>
        <p:txBody>
          <a:bodyPr>
            <a:normAutofit/>
          </a:bodyPr>
          <a:lstStyle/>
          <a:p>
            <a:pPr algn="r"/>
            <a:r>
              <a:rPr lang="tr-TR">
                <a:solidFill>
                  <a:srgbClr val="FFFFFF"/>
                </a:solidFill>
              </a:rPr>
              <a:t>Advantage of VUE.JS</a:t>
            </a:r>
          </a:p>
        </p:txBody>
      </p:sp>
      <p:sp>
        <p:nvSpPr>
          <p:cNvPr id="3" name="İçerik Yer Tutucusu 2">
            <a:extLst>
              <a:ext uri="{FF2B5EF4-FFF2-40B4-BE49-F238E27FC236}">
                <a16:creationId xmlns:a16="http://schemas.microsoft.com/office/drawing/2014/main" id="{70787F78-70DE-477C-97C0-240D92C85D94}"/>
              </a:ext>
            </a:extLst>
          </p:cNvPr>
          <p:cNvSpPr>
            <a:spLocks noGrp="1"/>
          </p:cNvSpPr>
          <p:nvPr>
            <p:ph idx="1"/>
          </p:nvPr>
        </p:nvSpPr>
        <p:spPr>
          <a:xfrm>
            <a:off x="5204109" y="1645920"/>
            <a:ext cx="5919503" cy="4470821"/>
          </a:xfrm>
        </p:spPr>
        <p:txBody>
          <a:bodyPr>
            <a:normAutofit/>
          </a:bodyPr>
          <a:lstStyle/>
          <a:p>
            <a:pPr>
              <a:lnSpc>
                <a:spcPct val="90000"/>
              </a:lnSpc>
            </a:pPr>
            <a:r>
              <a:rPr lang="en-US" sz="1400" dirty="0"/>
              <a:t>One of the biggest advantages of VueJS is its size. The size of VueJS depending on the installed plugin is between 18-21KB. Its size-dependent speed is also much better than its competitors.</a:t>
            </a:r>
          </a:p>
          <a:p>
            <a:pPr>
              <a:lnSpc>
                <a:spcPct val="90000"/>
              </a:lnSpc>
            </a:pPr>
            <a:endParaRPr lang="en-US" sz="1400" dirty="0"/>
          </a:p>
          <a:p>
            <a:pPr>
              <a:lnSpc>
                <a:spcPct val="90000"/>
              </a:lnSpc>
            </a:pPr>
            <a:r>
              <a:rPr lang="en-US" sz="1400" dirty="0"/>
              <a:t>It provides easy learning with easy to understand documentation and simple syntax.</a:t>
            </a:r>
          </a:p>
          <a:p>
            <a:pPr>
              <a:lnSpc>
                <a:spcPct val="90000"/>
              </a:lnSpc>
            </a:pPr>
            <a:endParaRPr lang="en-US" sz="1400" dirty="0"/>
          </a:p>
          <a:p>
            <a:pPr>
              <a:lnSpc>
                <a:spcPct val="90000"/>
              </a:lnSpc>
            </a:pPr>
            <a:r>
              <a:rPr lang="en-US" sz="1400" dirty="0"/>
              <a:t>It allows you to produce different add-ons or different solutions depending on the situation of your project. It does not oblige you to include an application that you will not use in your project.</a:t>
            </a:r>
          </a:p>
          <a:p>
            <a:pPr>
              <a:lnSpc>
                <a:spcPct val="90000"/>
              </a:lnSpc>
            </a:pPr>
            <a:endParaRPr lang="en-US" sz="1400" dirty="0"/>
          </a:p>
          <a:p>
            <a:pPr>
              <a:lnSpc>
                <a:spcPct val="90000"/>
              </a:lnSpc>
            </a:pPr>
            <a:r>
              <a:rPr lang="en-US" sz="1400" dirty="0"/>
              <a:t>VueJS, which has a rapidly growing community, will be a very important advantage in finding answers to the problems you will experience during the development phase.</a:t>
            </a:r>
            <a:endParaRPr lang="tr-TR" sz="1400" dirty="0"/>
          </a:p>
        </p:txBody>
      </p:sp>
    </p:spTree>
    <p:extLst>
      <p:ext uri="{BB962C8B-B14F-4D97-AF65-F5344CB8AC3E}">
        <p14:creationId xmlns:p14="http://schemas.microsoft.com/office/powerpoint/2010/main" val="38281175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073159-326F-4A38-829A-0FE044EE6065}"/>
              </a:ext>
            </a:extLst>
          </p:cNvPr>
          <p:cNvSpPr>
            <a:spLocks noGrp="1"/>
          </p:cNvSpPr>
          <p:nvPr>
            <p:ph type="title"/>
          </p:nvPr>
        </p:nvSpPr>
        <p:spPr>
          <a:xfrm>
            <a:off x="1205403" y="2476826"/>
            <a:ext cx="9404723" cy="1400530"/>
          </a:xfrm>
        </p:spPr>
        <p:txBody>
          <a:bodyPr/>
          <a:lstStyle/>
          <a:p>
            <a:pPr algn="ctr"/>
            <a:r>
              <a:rPr lang="tr-TR" dirty="0"/>
              <a:t>THANK YOU.</a:t>
            </a:r>
          </a:p>
        </p:txBody>
      </p:sp>
    </p:spTree>
    <p:extLst>
      <p:ext uri="{BB962C8B-B14F-4D97-AF65-F5344CB8AC3E}">
        <p14:creationId xmlns:p14="http://schemas.microsoft.com/office/powerpoint/2010/main" val="228741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FD8A4FB8-E7EC-4B95-838D-A59D801EE1BB}"/>
              </a:ext>
            </a:extLst>
          </p:cNvPr>
          <p:cNvPicPr>
            <a:picLocks noGrp="1" noChangeAspect="1"/>
          </p:cNvPicPr>
          <p:nvPr>
            <p:ph idx="1"/>
          </p:nvPr>
        </p:nvPicPr>
        <p:blipFill>
          <a:blip r:embed="rId3"/>
          <a:stretch>
            <a:fillRect/>
          </a:stretch>
        </p:blipFill>
        <p:spPr>
          <a:xfrm>
            <a:off x="1836440" y="1680510"/>
            <a:ext cx="8154954" cy="4455767"/>
          </a:xfrm>
          <a:prstGeom prst="rect">
            <a:avLst/>
          </a:prstGeom>
        </p:spPr>
      </p:pic>
      <p:sp>
        <p:nvSpPr>
          <p:cNvPr id="5" name="Metin kutusu 4">
            <a:extLst>
              <a:ext uri="{FF2B5EF4-FFF2-40B4-BE49-F238E27FC236}">
                <a16:creationId xmlns:a16="http://schemas.microsoft.com/office/drawing/2014/main" id="{03455500-361D-4F01-AB1F-5583A3D6863E}"/>
              </a:ext>
            </a:extLst>
          </p:cNvPr>
          <p:cNvSpPr txBox="1"/>
          <p:nvPr/>
        </p:nvSpPr>
        <p:spPr>
          <a:xfrm>
            <a:off x="904285" y="492668"/>
            <a:ext cx="7519387" cy="707886"/>
          </a:xfrm>
          <a:prstGeom prst="rect">
            <a:avLst/>
          </a:prstGeom>
          <a:noFill/>
        </p:spPr>
        <p:txBody>
          <a:bodyPr wrap="square" rtlCol="0">
            <a:spAutoFit/>
          </a:bodyPr>
          <a:lstStyle/>
          <a:p>
            <a:r>
              <a:rPr lang="tr-TR" sz="4000" dirty="0"/>
              <a:t>Websites Using Vuejs</a:t>
            </a:r>
          </a:p>
        </p:txBody>
      </p:sp>
    </p:spTree>
    <p:extLst>
      <p:ext uri="{BB962C8B-B14F-4D97-AF65-F5344CB8AC3E}">
        <p14:creationId xmlns:p14="http://schemas.microsoft.com/office/powerpoint/2010/main" val="96758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B13B2-81C8-4FD0-AF52-3F09C79CF232}"/>
              </a:ext>
            </a:extLst>
          </p:cNvPr>
          <p:cNvSpPr>
            <a:spLocks noGrp="1"/>
          </p:cNvSpPr>
          <p:nvPr>
            <p:ph type="title"/>
          </p:nvPr>
        </p:nvSpPr>
        <p:spPr>
          <a:xfrm>
            <a:off x="648930" y="629267"/>
            <a:ext cx="6188190" cy="1199534"/>
          </a:xfrm>
        </p:spPr>
        <p:txBody>
          <a:bodyPr>
            <a:normAutofit/>
          </a:bodyPr>
          <a:lstStyle/>
          <a:p>
            <a:r>
              <a:rPr lang="tr-TR" dirty="0"/>
              <a:t>What is </a:t>
            </a:r>
            <a:r>
              <a:rPr lang="tr-TR" dirty="0" err="1"/>
              <a:t>Django</a:t>
            </a:r>
            <a:r>
              <a:rPr lang="tr-TR" dirty="0"/>
              <a:t> ?</a:t>
            </a:r>
          </a:p>
        </p:txBody>
      </p:sp>
      <p:sp>
        <p:nvSpPr>
          <p:cNvPr id="22" name="İçerik Yer Tutucusu 2">
            <a:extLst>
              <a:ext uri="{FF2B5EF4-FFF2-40B4-BE49-F238E27FC236}">
                <a16:creationId xmlns:a16="http://schemas.microsoft.com/office/drawing/2014/main" id="{E0CD0DB9-EE8A-4BE7-B971-DA3C2ABE67CF}"/>
              </a:ext>
            </a:extLst>
          </p:cNvPr>
          <p:cNvSpPr>
            <a:spLocks noGrp="1"/>
          </p:cNvSpPr>
          <p:nvPr>
            <p:ph idx="1"/>
          </p:nvPr>
        </p:nvSpPr>
        <p:spPr>
          <a:xfrm>
            <a:off x="648930" y="1912776"/>
            <a:ext cx="6188189" cy="4311043"/>
          </a:xfrm>
        </p:spPr>
        <p:txBody>
          <a:bodyPr>
            <a:normAutofit lnSpcReduction="10000"/>
          </a:bodyPr>
          <a:lstStyle/>
          <a:p>
            <a:pPr>
              <a:lnSpc>
                <a:spcPct val="90000"/>
              </a:lnSpc>
            </a:pPr>
            <a:r>
              <a:rPr lang="en-US" sz="1400" dirty="0"/>
              <a:t>Released in 2005 and still being developed, Django is a high-level web framework for the Python Programming Language and licensed under a BSD license. It distinguishes itself from other server software and frameworks with its simple installation and use, detailed error report pages and new interface coding methods.</a:t>
            </a:r>
          </a:p>
          <a:p>
            <a:pPr>
              <a:lnSpc>
                <a:spcPct val="90000"/>
              </a:lnSpc>
            </a:pPr>
            <a:endParaRPr lang="en-US" sz="1400" dirty="0"/>
          </a:p>
          <a:p>
            <a:pPr>
              <a:lnSpc>
                <a:spcPct val="90000"/>
              </a:lnSpc>
            </a:pPr>
            <a:r>
              <a:rPr lang="en-US" sz="1400" dirty="0"/>
              <a:t>An object-relational mapping component that acts as an intermediary between data models (defined as Python classes) and a relational database within the application framework; a regular expressions based </a:t>
            </a:r>
            <a:r>
              <a:rPr lang="en-US" sz="1400" dirty="0" err="1"/>
              <a:t>url</a:t>
            </a:r>
            <a:r>
              <a:rPr lang="en-US" sz="1400" dirty="0"/>
              <a:t> dispenser; a view system for processing requests; and template system.</a:t>
            </a:r>
          </a:p>
          <a:p>
            <a:pPr>
              <a:lnSpc>
                <a:spcPct val="90000"/>
              </a:lnSpc>
            </a:pPr>
            <a:endParaRPr lang="en-US" sz="1400" dirty="0"/>
          </a:p>
          <a:p>
            <a:pPr>
              <a:lnSpc>
                <a:spcPct val="90000"/>
              </a:lnSpc>
            </a:pPr>
            <a:r>
              <a:rPr lang="en-US" sz="1400" dirty="0"/>
              <a:t>Its main goal is to facilitate the implementation of complex web applications that use a database.</a:t>
            </a:r>
          </a:p>
          <a:p>
            <a:pPr>
              <a:lnSpc>
                <a:spcPct val="90000"/>
              </a:lnSpc>
            </a:pPr>
            <a:endParaRPr lang="en-US" sz="1400" dirty="0"/>
          </a:p>
          <a:p>
            <a:pPr>
              <a:lnSpc>
                <a:spcPct val="90000"/>
              </a:lnSpc>
            </a:pPr>
            <a:r>
              <a:rPr lang="en-US" sz="1400" dirty="0"/>
              <a:t>It has a fast and easy software architecture, performs database and optimization functions. It allows you to generate a dynamic HTML structure. </a:t>
            </a:r>
            <a:endParaRPr lang="tr-TR" sz="1400" dirty="0"/>
          </a:p>
        </p:txBody>
      </p:sp>
      <p:sp>
        <p:nvSpPr>
          <p:cNvPr id="23"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10">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3">
            <a:extLst>
              <a:ext uri="{FF2B5EF4-FFF2-40B4-BE49-F238E27FC236}">
                <a16:creationId xmlns:a16="http://schemas.microsoft.com/office/drawing/2014/main" id="{151AF66A-6967-4E82-B959-AD9D90C0A097}"/>
              </a:ext>
            </a:extLst>
          </p:cNvPr>
          <p:cNvPicPr>
            <a:picLocks noChangeAspect="1"/>
          </p:cNvPicPr>
          <p:nvPr/>
        </p:nvPicPr>
        <p:blipFill>
          <a:blip r:embed="rId4"/>
          <a:stretch>
            <a:fillRect/>
          </a:stretch>
        </p:blipFill>
        <p:spPr>
          <a:xfrm>
            <a:off x="8129871" y="2652311"/>
            <a:ext cx="3414010" cy="1553374"/>
          </a:xfrm>
          <a:prstGeom prst="rect">
            <a:avLst/>
          </a:prstGeom>
          <a:effectLst/>
        </p:spPr>
      </p:pic>
      <p:sp>
        <p:nvSpPr>
          <p:cNvPr id="15" name="Rectangle 14">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557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Başlık 1">
            <a:extLst>
              <a:ext uri="{FF2B5EF4-FFF2-40B4-BE49-F238E27FC236}">
                <a16:creationId xmlns:a16="http://schemas.microsoft.com/office/drawing/2014/main" id="{389F20E7-9414-4721-916A-15C0830F81E9}"/>
              </a:ext>
            </a:extLst>
          </p:cNvPr>
          <p:cNvSpPr>
            <a:spLocks noGrp="1"/>
          </p:cNvSpPr>
          <p:nvPr>
            <p:ph type="title"/>
          </p:nvPr>
        </p:nvSpPr>
        <p:spPr>
          <a:xfrm>
            <a:off x="806195" y="804672"/>
            <a:ext cx="3521359" cy="5248656"/>
          </a:xfrm>
        </p:spPr>
        <p:txBody>
          <a:bodyPr anchor="ctr">
            <a:normAutofit/>
          </a:bodyPr>
          <a:lstStyle/>
          <a:p>
            <a:pPr algn="ctr"/>
            <a:r>
              <a:rPr lang="tr-TR"/>
              <a:t>Advantages of Django</a:t>
            </a:r>
          </a:p>
        </p:txBody>
      </p:sp>
      <p:sp>
        <p:nvSpPr>
          <p:cNvPr id="23" name="İçerik Yer Tutucusu 2">
            <a:extLst>
              <a:ext uri="{FF2B5EF4-FFF2-40B4-BE49-F238E27FC236}">
                <a16:creationId xmlns:a16="http://schemas.microsoft.com/office/drawing/2014/main" id="{5005522D-7D57-4DAA-96B5-2E3CFD341D2D}"/>
              </a:ext>
            </a:extLst>
          </p:cNvPr>
          <p:cNvSpPr>
            <a:spLocks noGrp="1"/>
          </p:cNvSpPr>
          <p:nvPr>
            <p:ph idx="1"/>
          </p:nvPr>
        </p:nvSpPr>
        <p:spPr>
          <a:xfrm>
            <a:off x="4975861" y="804671"/>
            <a:ext cx="6399930" cy="5248657"/>
          </a:xfrm>
        </p:spPr>
        <p:txBody>
          <a:bodyPr anchor="ctr">
            <a:normAutofit/>
          </a:bodyPr>
          <a:lstStyle/>
          <a:p>
            <a:r>
              <a:rPr lang="en-US"/>
              <a:t>Django is simple to install and easy to use.</a:t>
            </a:r>
          </a:p>
          <a:p>
            <a:endParaRPr lang="en-US"/>
          </a:p>
          <a:p>
            <a:r>
              <a:rPr lang="en-US"/>
              <a:t>It provides detailed error reports. It is easier to solve the problem easily among the errors given in detail.</a:t>
            </a:r>
          </a:p>
          <a:p>
            <a:endParaRPr lang="en-US"/>
          </a:p>
          <a:p>
            <a:r>
              <a:rPr lang="en-US"/>
              <a:t>Django bridges the gap between data model and database engine and supports a wide set of database systems such as MySQL, Oracle, Postgres.</a:t>
            </a:r>
          </a:p>
          <a:p>
            <a:endParaRPr lang="en-US"/>
          </a:p>
          <a:p>
            <a:r>
              <a:rPr lang="en-US"/>
              <a:t>Django is a framework that is at a very good level in terms of security.</a:t>
            </a:r>
            <a:endParaRPr lang="tr-TR"/>
          </a:p>
        </p:txBody>
      </p:sp>
    </p:spTree>
    <p:extLst>
      <p:ext uri="{BB962C8B-B14F-4D97-AF65-F5344CB8AC3E}">
        <p14:creationId xmlns:p14="http://schemas.microsoft.com/office/powerpoint/2010/main" val="157987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A42A6-F5DB-43B7-904B-4323F3069EF7}"/>
              </a:ext>
            </a:extLst>
          </p:cNvPr>
          <p:cNvSpPr>
            <a:spLocks noGrp="1"/>
          </p:cNvSpPr>
          <p:nvPr>
            <p:ph type="title"/>
          </p:nvPr>
        </p:nvSpPr>
        <p:spPr/>
        <p:txBody>
          <a:bodyPr/>
          <a:lstStyle/>
          <a:p>
            <a:r>
              <a:rPr lang="tr-TR" dirty="0"/>
              <a:t>Websites Using Django</a:t>
            </a:r>
          </a:p>
        </p:txBody>
      </p:sp>
      <p:pic>
        <p:nvPicPr>
          <p:cNvPr id="4" name="İçerik Yer Tutucusu 3">
            <a:extLst>
              <a:ext uri="{FF2B5EF4-FFF2-40B4-BE49-F238E27FC236}">
                <a16:creationId xmlns:a16="http://schemas.microsoft.com/office/drawing/2014/main" id="{C6278B9F-B533-4A9D-8329-5A9D061C8B81}"/>
              </a:ext>
            </a:extLst>
          </p:cNvPr>
          <p:cNvPicPr>
            <a:picLocks noGrp="1" noChangeAspect="1"/>
          </p:cNvPicPr>
          <p:nvPr>
            <p:ph idx="1"/>
          </p:nvPr>
        </p:nvPicPr>
        <p:blipFill>
          <a:blip r:embed="rId2"/>
          <a:stretch>
            <a:fillRect/>
          </a:stretch>
        </p:blipFill>
        <p:spPr>
          <a:xfrm>
            <a:off x="1722500" y="2085721"/>
            <a:ext cx="7620000" cy="3810000"/>
          </a:xfrm>
          <a:prstGeom prst="rect">
            <a:avLst/>
          </a:prstGeom>
        </p:spPr>
      </p:pic>
    </p:spTree>
    <p:extLst>
      <p:ext uri="{BB962C8B-B14F-4D97-AF65-F5344CB8AC3E}">
        <p14:creationId xmlns:p14="http://schemas.microsoft.com/office/powerpoint/2010/main" val="328301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031143-A0E6-44CF-A330-6101D108534E}"/>
              </a:ext>
            </a:extLst>
          </p:cNvPr>
          <p:cNvSpPr>
            <a:spLocks noGrp="1"/>
          </p:cNvSpPr>
          <p:nvPr>
            <p:ph type="title"/>
          </p:nvPr>
        </p:nvSpPr>
        <p:spPr>
          <a:xfrm>
            <a:off x="648930" y="629267"/>
            <a:ext cx="6188190" cy="1255518"/>
          </a:xfrm>
        </p:spPr>
        <p:txBody>
          <a:bodyPr>
            <a:normAutofit/>
          </a:bodyPr>
          <a:lstStyle/>
          <a:p>
            <a:r>
              <a:rPr lang="tr-TR" dirty="0"/>
              <a:t>What is </a:t>
            </a:r>
            <a:r>
              <a:rPr lang="en-US" dirty="0"/>
              <a:t>PostgreSQL</a:t>
            </a:r>
            <a:r>
              <a:rPr lang="tr-TR" dirty="0"/>
              <a:t> ?</a:t>
            </a:r>
          </a:p>
        </p:txBody>
      </p:sp>
      <p:sp>
        <p:nvSpPr>
          <p:cNvPr id="3" name="İçerik Yer Tutucusu 2">
            <a:extLst>
              <a:ext uri="{FF2B5EF4-FFF2-40B4-BE49-F238E27FC236}">
                <a16:creationId xmlns:a16="http://schemas.microsoft.com/office/drawing/2014/main" id="{A3DB72C6-302C-41F2-AB9B-88AF7AD8E0B3}"/>
              </a:ext>
            </a:extLst>
          </p:cNvPr>
          <p:cNvSpPr>
            <a:spLocks noGrp="1"/>
          </p:cNvSpPr>
          <p:nvPr>
            <p:ph idx="1"/>
          </p:nvPr>
        </p:nvSpPr>
        <p:spPr>
          <a:xfrm>
            <a:off x="648930" y="1744824"/>
            <a:ext cx="6188189" cy="4478995"/>
          </a:xfrm>
        </p:spPr>
        <p:txBody>
          <a:bodyPr>
            <a:normAutofit lnSpcReduction="10000"/>
          </a:bodyPr>
          <a:lstStyle/>
          <a:p>
            <a:pPr>
              <a:lnSpc>
                <a:spcPct val="90000"/>
              </a:lnSpc>
            </a:pPr>
            <a:r>
              <a:rPr lang="en-US" sz="1600" dirty="0"/>
              <a:t>PostgreSQL is an open-source, platform-independent advanced object-relational (ORDBMS) database management system that is popular all over the world.</a:t>
            </a:r>
          </a:p>
          <a:p>
            <a:pPr>
              <a:lnSpc>
                <a:spcPct val="90000"/>
              </a:lnSpc>
            </a:pPr>
            <a:endParaRPr lang="en-US" sz="1600" dirty="0"/>
          </a:p>
          <a:p>
            <a:pPr>
              <a:lnSpc>
                <a:spcPct val="90000"/>
              </a:lnSpc>
            </a:pPr>
            <a:r>
              <a:rPr lang="en-US" sz="1600" dirty="0"/>
              <a:t>In addition to corporate database features that will compete with leading commercial database products, PostgreSQL has many new and innovative features compatible with today's digital transformation projects and technologies.</a:t>
            </a:r>
          </a:p>
          <a:p>
            <a:pPr>
              <a:lnSpc>
                <a:spcPct val="90000"/>
              </a:lnSpc>
            </a:pPr>
            <a:endParaRPr lang="en-US" sz="1600" dirty="0"/>
          </a:p>
          <a:p>
            <a:pPr>
              <a:lnSpc>
                <a:spcPct val="90000"/>
              </a:lnSpc>
            </a:pPr>
            <a:r>
              <a:rPr lang="en-US" sz="1600" dirty="0"/>
              <a:t>The PostgreSQL database and provides many innovative features that appeal to system administrators, architects and developers, and enterprises.</a:t>
            </a:r>
          </a:p>
          <a:p>
            <a:pPr>
              <a:lnSpc>
                <a:spcPct val="90000"/>
              </a:lnSpc>
            </a:pPr>
            <a:endParaRPr lang="en-US" sz="1600" dirty="0"/>
          </a:p>
          <a:p>
            <a:pPr>
              <a:lnSpc>
                <a:spcPct val="90000"/>
              </a:lnSpc>
            </a:pPr>
            <a:r>
              <a:rPr lang="en-US" sz="1600" dirty="0"/>
              <a:t>PostgreSQL is easy to learn, install, configure, manage, monitor and maintain. There are many management, monitoring open source and commercial tools in the PostgreSQL ecosystem.</a:t>
            </a:r>
            <a:endParaRPr lang="tr-TR" sz="1600" dirty="0"/>
          </a:p>
        </p:txBody>
      </p:sp>
      <p:sp>
        <p:nvSpPr>
          <p:cNvPr id="9"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Resim 3">
            <a:extLst>
              <a:ext uri="{FF2B5EF4-FFF2-40B4-BE49-F238E27FC236}">
                <a16:creationId xmlns:a16="http://schemas.microsoft.com/office/drawing/2014/main" id="{DAB6F242-7D35-42D5-A034-B7B40C41AAC2}"/>
              </a:ext>
            </a:extLst>
          </p:cNvPr>
          <p:cNvPicPr>
            <a:picLocks noChangeAspect="1"/>
          </p:cNvPicPr>
          <p:nvPr/>
        </p:nvPicPr>
        <p:blipFill>
          <a:blip r:embed="rId4"/>
          <a:stretch>
            <a:fillRect/>
          </a:stretch>
        </p:blipFill>
        <p:spPr>
          <a:xfrm>
            <a:off x="8129871" y="2289573"/>
            <a:ext cx="3414010" cy="2278851"/>
          </a:xfrm>
          <a:prstGeom prst="rect">
            <a:avLst/>
          </a:prstGeom>
          <a:effectLst/>
        </p:spPr>
      </p:pic>
      <p:sp>
        <p:nvSpPr>
          <p:cNvPr id="15" name="Rectangle 14">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065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1" name="Picture 4" descr="Illuminated server room panel">
            <a:extLst>
              <a:ext uri="{FF2B5EF4-FFF2-40B4-BE49-F238E27FC236}">
                <a16:creationId xmlns:a16="http://schemas.microsoft.com/office/drawing/2014/main" id="{9A124E08-04F7-4208-9AEA-F06E26E0D2A0}"/>
              </a:ext>
            </a:extLst>
          </p:cNvPr>
          <p:cNvPicPr>
            <a:picLocks noChangeAspect="1"/>
          </p:cNvPicPr>
          <p:nvPr/>
        </p:nvPicPr>
        <p:blipFill rotWithShape="1">
          <a:blip r:embed="rId3">
            <a:duotone>
              <a:prstClr val="black"/>
              <a:schemeClr val="accent5">
                <a:tint val="45000"/>
                <a:satMod val="400000"/>
              </a:schemeClr>
            </a:duotone>
            <a:alphaModFix amt="15000"/>
          </a:blip>
          <a:srcRect t="1573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A4B642DF-1A76-4AF7-BD8A-4904D155E1C0}"/>
              </a:ext>
            </a:extLst>
          </p:cNvPr>
          <p:cNvSpPr>
            <a:spLocks noGrp="1"/>
          </p:cNvSpPr>
          <p:nvPr>
            <p:ph type="title"/>
          </p:nvPr>
        </p:nvSpPr>
        <p:spPr>
          <a:xfrm>
            <a:off x="646111" y="452718"/>
            <a:ext cx="9404723" cy="1400530"/>
          </a:xfrm>
        </p:spPr>
        <p:txBody>
          <a:bodyPr>
            <a:normAutofit/>
          </a:bodyPr>
          <a:lstStyle/>
          <a:p>
            <a:r>
              <a:rPr lang="tr-TR" dirty="0" err="1"/>
              <a:t>Advantages</a:t>
            </a:r>
            <a:r>
              <a:rPr lang="tr-TR" dirty="0"/>
              <a:t> of PostgreSQL</a:t>
            </a:r>
          </a:p>
        </p:txBody>
      </p:sp>
      <p:sp>
        <p:nvSpPr>
          <p:cNvPr id="12" name="Rectangle 8">
            <a:extLst>
              <a:ext uri="{FF2B5EF4-FFF2-40B4-BE49-F238E27FC236}">
                <a16:creationId xmlns:a16="http://schemas.microsoft.com/office/drawing/2014/main" id="{C696EBFA-4394-4B46-9875-039A1F1D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425F0AED-26BE-4C81-8B4D-16C3D0A04633}"/>
              </a:ext>
            </a:extLst>
          </p:cNvPr>
          <p:cNvSpPr>
            <a:spLocks noGrp="1"/>
          </p:cNvSpPr>
          <p:nvPr>
            <p:ph idx="1"/>
          </p:nvPr>
        </p:nvSpPr>
        <p:spPr>
          <a:xfrm>
            <a:off x="1103312" y="2052918"/>
            <a:ext cx="8946541" cy="4195481"/>
          </a:xfrm>
        </p:spPr>
        <p:txBody>
          <a:bodyPr anchor="ctr">
            <a:normAutofit/>
          </a:bodyPr>
          <a:lstStyle/>
          <a:p>
            <a:r>
              <a:rPr lang="en-US"/>
              <a:t>It is economical, no license fee, gives you manufacturer independence.</a:t>
            </a:r>
          </a:p>
          <a:p>
            <a:endParaRPr lang="en-US"/>
          </a:p>
          <a:p>
            <a:r>
              <a:rPr lang="en-US"/>
              <a:t>You can install and distribute PostgreSQL on as many servers as you want.</a:t>
            </a:r>
          </a:p>
          <a:p>
            <a:endParaRPr lang="en-US"/>
          </a:p>
          <a:p>
            <a:r>
              <a:rPr lang="en-US"/>
              <a:t>PostgreSQL has a very advanced query planner.</a:t>
            </a:r>
          </a:p>
          <a:p>
            <a:endParaRPr lang="en-US"/>
          </a:p>
          <a:p>
            <a:r>
              <a:rPr lang="en-US"/>
              <a:t>It has drivers for all modern programming languages.</a:t>
            </a:r>
            <a:endParaRPr lang="tr-TR"/>
          </a:p>
        </p:txBody>
      </p:sp>
    </p:spTree>
    <p:extLst>
      <p:ext uri="{BB962C8B-B14F-4D97-AF65-F5344CB8AC3E}">
        <p14:creationId xmlns:p14="http://schemas.microsoft.com/office/powerpoint/2010/main" val="1162326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420</TotalTime>
  <Words>1505</Words>
  <Application>Microsoft Office PowerPoint</Application>
  <PresentationFormat>Widescreen</PresentationFormat>
  <Paragraphs>113</Paragraphs>
  <Slides>30</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Century Gothic</vt:lpstr>
      <vt:lpstr>Times New Roman</vt:lpstr>
      <vt:lpstr>Tw Cen MT</vt:lpstr>
      <vt:lpstr>Whitney</vt:lpstr>
      <vt:lpstr>Wingdings</vt:lpstr>
      <vt:lpstr>Wingdings 3</vt:lpstr>
      <vt:lpstr>İyon</vt:lpstr>
      <vt:lpstr>Devre</vt:lpstr>
      <vt:lpstr>PIRI REIS UNIVERSITY Faculty of Economics and Administrative Sciences Management Information System </vt:lpstr>
      <vt:lpstr>What is Vue.js? </vt:lpstr>
      <vt:lpstr>Advantage of VUE.JS</vt:lpstr>
      <vt:lpstr>PowerPoint Presentation</vt:lpstr>
      <vt:lpstr>What is Django ?</vt:lpstr>
      <vt:lpstr>Advantages of Django</vt:lpstr>
      <vt:lpstr>Websites Using Django</vt:lpstr>
      <vt:lpstr>What is PostgreSQL ?</vt:lpstr>
      <vt:lpstr>Advantages of PostgreSQL</vt:lpstr>
      <vt:lpstr>Websites Using PostgreSQL</vt:lpstr>
      <vt:lpstr>What is Azure ?</vt:lpstr>
      <vt:lpstr>Advantages of Azure</vt:lpstr>
      <vt:lpstr>Github Student Pack</vt:lpstr>
      <vt:lpstr>Introduction of Project</vt:lpstr>
      <vt:lpstr>Roadmap</vt:lpstr>
      <vt:lpstr>Interop logic of Vuejs, Django and PostgreSQL</vt:lpstr>
      <vt:lpstr>About Project</vt:lpstr>
      <vt:lpstr>Database</vt:lpstr>
      <vt:lpstr>Django</vt:lpstr>
      <vt:lpstr>Django</vt:lpstr>
      <vt:lpstr>Django</vt:lpstr>
      <vt:lpstr>Postman</vt:lpstr>
      <vt:lpstr>Login Page</vt:lpstr>
      <vt:lpstr>Registration Page</vt:lpstr>
      <vt:lpstr>Main Page</vt:lpstr>
      <vt:lpstr>Add Department</vt:lpstr>
      <vt:lpstr>Departments Page</vt:lpstr>
      <vt:lpstr>Add Employee</vt:lpstr>
      <vt:lpstr>Employees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PIRI REIS UNIVERSITY Faculty of Economics and Administrative Sciences Management Information System </dc:title>
  <dc:creator>DELL</dc:creator>
  <cp:lastModifiedBy>kemalcan</cp:lastModifiedBy>
  <cp:revision>41</cp:revision>
  <dcterms:created xsi:type="dcterms:W3CDTF">2021-12-25T20:20:10Z</dcterms:created>
  <dcterms:modified xsi:type="dcterms:W3CDTF">2021-12-26T20:06:40Z</dcterms:modified>
</cp:coreProperties>
</file>