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8"/>
  </p:notesMasterIdLst>
  <p:sldIdLst>
    <p:sldId id="256" r:id="rId2"/>
    <p:sldId id="264" r:id="rId3"/>
    <p:sldId id="266" r:id="rId4"/>
    <p:sldId id="261" r:id="rId5"/>
    <p:sldId id="278" r:id="rId6"/>
    <p:sldId id="279" r:id="rId7"/>
  </p:sldIdLst>
  <p:sldSz cx="9144000" cy="5143500" type="screen16x9"/>
  <p:notesSz cx="6858000" cy="9144000"/>
  <p:embeddedFontLst>
    <p:embeddedFont>
      <p:font typeface="Aptos Display" panose="020B0004020202020204" pitchFamily="34" charset="0"/>
      <p:regular r:id="rId9"/>
      <p:bold r:id="rId10"/>
      <p:italic r:id="rId11"/>
      <p:boldItalic r:id="rId12"/>
    </p:embeddedFont>
    <p:embeddedFont>
      <p:font typeface="Georgia" panose="02040502050405020303" pitchFamily="18" charset="0"/>
      <p:regular r:id="rId13"/>
      <p:bold r:id="rId14"/>
      <p:italic r:id="rId15"/>
      <p:boldItalic r:id="rId16"/>
    </p:embeddedFont>
    <p:embeddedFont>
      <p:font typeface="Inter Medium" panose="020B0604020202020204" charset="0"/>
      <p:regular r:id="rId17"/>
      <p:bold r:id="rId18"/>
    </p:embeddedFont>
    <p:embeddedFont>
      <p:font typeface="JetBrains Mono" panose="020B0604020202020204" charset="0"/>
      <p:regular r:id="rId19"/>
      <p:bold r:id="rId20"/>
      <p:italic r:id="rId21"/>
      <p:boldItalic r:id="rId22"/>
    </p:embeddedFont>
    <p:embeddedFont>
      <p:font typeface="Nunito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Bagian Default" id="{281C4E61-4353-4404-A8BB-AD41B7090FB5}">
          <p14:sldIdLst>
            <p14:sldId id="256"/>
            <p14:sldId id="264"/>
          </p14:sldIdLst>
        </p14:section>
        <p14:section name="Bagian Tanpa Judul" id="{1BAC4492-F3C1-4874-AD26-D628CA70A34B}">
          <p14:sldIdLst>
            <p14:sldId id="266"/>
            <p14:sldId id="261"/>
            <p14:sldId id="278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mal" initials="k" lastIdx="1" clrIdx="0">
    <p:extLst>
      <p:ext uri="{19B8F6BF-5375-455C-9EA6-DF929625EA0E}">
        <p15:presenceInfo xmlns:p15="http://schemas.microsoft.com/office/powerpoint/2012/main" userId="38a129946a6b2d8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078492F-6306-4FDC-ADBE-96F31FD951BA}">
  <a:tblStyle styleId="{E078492F-6306-4FDC-ADBE-96F31FD951B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D9CFFFC-54B1-42FB-8394-A0F8D905057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3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font" Target="fonts/font18.fntdata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font" Target="fonts/font17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presProps" Target="pres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5171066b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5171066b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392300"/>
            <a:ext cx="54945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165125"/>
            <a:ext cx="5494500" cy="351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-72484" y="-9375"/>
            <a:ext cx="2620800" cy="35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 flipH="1">
            <a:off x="1016942" y="92425"/>
            <a:ext cx="1531341" cy="147700"/>
            <a:chOff x="715650" y="4605350"/>
            <a:chExt cx="2809800" cy="147700"/>
          </a:xfrm>
        </p:grpSpPr>
        <p:sp>
          <p:nvSpPr>
            <p:cNvPr id="13" name="Google Shape;13;p2"/>
            <p:cNvSpPr/>
            <p:nvPr/>
          </p:nvSpPr>
          <p:spPr>
            <a:xfrm>
              <a:off x="715650" y="4605350"/>
              <a:ext cx="2809800" cy="47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15650" y="4705350"/>
              <a:ext cx="2809800" cy="47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1"/>
          </p:nvPr>
        </p:nvSpPr>
        <p:spPr>
          <a:xfrm>
            <a:off x="5010738" y="2248075"/>
            <a:ext cx="2992500" cy="177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2"/>
          </p:nvPr>
        </p:nvSpPr>
        <p:spPr>
          <a:xfrm>
            <a:off x="1140763" y="2248075"/>
            <a:ext cx="2992500" cy="177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3"/>
          </p:nvPr>
        </p:nvSpPr>
        <p:spPr>
          <a:xfrm>
            <a:off x="1140762" y="1728725"/>
            <a:ext cx="2992500" cy="45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dk1"/>
                </a:solidFill>
                <a:highlight>
                  <a:schemeClr val="dk2"/>
                </a:highlight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4"/>
          </p:nvPr>
        </p:nvSpPr>
        <p:spPr>
          <a:xfrm>
            <a:off x="5010737" y="1728725"/>
            <a:ext cx="2992500" cy="45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dk1"/>
                </a:solidFill>
                <a:highlight>
                  <a:schemeClr val="dk2"/>
                </a:highlight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33" name="Google Shape;33;p5"/>
          <p:cNvPicPr preferRelativeResize="0"/>
          <p:nvPr/>
        </p:nvPicPr>
        <p:blipFill rotWithShape="1">
          <a:blip r:embed="rId2">
            <a:alphaModFix/>
          </a:blip>
          <a:srcRect t="55820"/>
          <a:stretch/>
        </p:blipFill>
        <p:spPr>
          <a:xfrm>
            <a:off x="-224475" y="138625"/>
            <a:ext cx="1113350" cy="19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7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4449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/>
          <p:nvPr/>
        </p:nvSpPr>
        <p:spPr>
          <a:xfrm rot="-5400000">
            <a:off x="8265000" y="594900"/>
            <a:ext cx="1473900" cy="284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" name="Google Shape;55;p9"/>
          <p:cNvGrpSpPr/>
          <p:nvPr/>
        </p:nvGrpSpPr>
        <p:grpSpPr>
          <a:xfrm>
            <a:off x="212876" y="4827445"/>
            <a:ext cx="867371" cy="83100"/>
            <a:chOff x="81151" y="4950070"/>
            <a:chExt cx="867371" cy="83100"/>
          </a:xfrm>
        </p:grpSpPr>
        <p:sp>
          <p:nvSpPr>
            <p:cNvPr id="56" name="Google Shape;56;p9"/>
            <p:cNvSpPr/>
            <p:nvPr/>
          </p:nvSpPr>
          <p:spPr>
            <a:xfrm>
              <a:off x="81151" y="4950070"/>
              <a:ext cx="83100" cy="83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9"/>
            <p:cNvSpPr/>
            <p:nvPr/>
          </p:nvSpPr>
          <p:spPr>
            <a:xfrm>
              <a:off x="340476" y="4950070"/>
              <a:ext cx="83100" cy="83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9"/>
            <p:cNvSpPr/>
            <p:nvPr/>
          </p:nvSpPr>
          <p:spPr>
            <a:xfrm>
              <a:off x="606098" y="4950070"/>
              <a:ext cx="83100" cy="83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9"/>
            <p:cNvSpPr/>
            <p:nvPr/>
          </p:nvSpPr>
          <p:spPr>
            <a:xfrm>
              <a:off x="865422" y="4950070"/>
              <a:ext cx="83100" cy="83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781575"/>
            <a:ext cx="6576000" cy="11517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subTitle" idx="1"/>
          </p:nvPr>
        </p:nvSpPr>
        <p:spPr>
          <a:xfrm>
            <a:off x="1284000" y="2933275"/>
            <a:ext cx="6576000" cy="428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subTitle" idx="1"/>
          </p:nvPr>
        </p:nvSpPr>
        <p:spPr>
          <a:xfrm>
            <a:off x="723900" y="1775354"/>
            <a:ext cx="2282700" cy="9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subTitle" idx="2"/>
          </p:nvPr>
        </p:nvSpPr>
        <p:spPr>
          <a:xfrm>
            <a:off x="3430650" y="1775354"/>
            <a:ext cx="2282700" cy="9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subTitle" idx="3"/>
          </p:nvPr>
        </p:nvSpPr>
        <p:spPr>
          <a:xfrm>
            <a:off x="723900" y="3498800"/>
            <a:ext cx="2282700" cy="9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subTitle" idx="4"/>
          </p:nvPr>
        </p:nvSpPr>
        <p:spPr>
          <a:xfrm>
            <a:off x="3428800" y="3498800"/>
            <a:ext cx="2282700" cy="9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subTitle" idx="5"/>
          </p:nvPr>
        </p:nvSpPr>
        <p:spPr>
          <a:xfrm>
            <a:off x="6133700" y="1775354"/>
            <a:ext cx="2282700" cy="9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subTitle" idx="6"/>
          </p:nvPr>
        </p:nvSpPr>
        <p:spPr>
          <a:xfrm>
            <a:off x="6133700" y="3498800"/>
            <a:ext cx="2282700" cy="9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subTitle" idx="7"/>
          </p:nvPr>
        </p:nvSpPr>
        <p:spPr>
          <a:xfrm>
            <a:off x="723900" y="1271825"/>
            <a:ext cx="2282700" cy="441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2" name="Google Shape;112;p16"/>
          <p:cNvSpPr txBox="1">
            <a:spLocks noGrp="1"/>
          </p:cNvSpPr>
          <p:nvPr>
            <p:ph type="subTitle" idx="8"/>
          </p:nvPr>
        </p:nvSpPr>
        <p:spPr>
          <a:xfrm>
            <a:off x="3437372" y="1256475"/>
            <a:ext cx="2273700" cy="4569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subTitle" idx="9"/>
          </p:nvPr>
        </p:nvSpPr>
        <p:spPr>
          <a:xfrm>
            <a:off x="6129200" y="1256475"/>
            <a:ext cx="2282700" cy="4569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subTitle" idx="13"/>
          </p:nvPr>
        </p:nvSpPr>
        <p:spPr>
          <a:xfrm>
            <a:off x="723900" y="2984150"/>
            <a:ext cx="2282700" cy="4569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subTitle" idx="14"/>
          </p:nvPr>
        </p:nvSpPr>
        <p:spPr>
          <a:xfrm>
            <a:off x="3437408" y="2984150"/>
            <a:ext cx="2273700" cy="4569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subTitle" idx="15"/>
          </p:nvPr>
        </p:nvSpPr>
        <p:spPr>
          <a:xfrm>
            <a:off x="6129175" y="2984150"/>
            <a:ext cx="2282700" cy="4569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117" name="Google Shape;117;p16"/>
          <p:cNvGrpSpPr/>
          <p:nvPr/>
        </p:nvGrpSpPr>
        <p:grpSpPr>
          <a:xfrm>
            <a:off x="212876" y="4827445"/>
            <a:ext cx="867371" cy="83100"/>
            <a:chOff x="81151" y="4950070"/>
            <a:chExt cx="867371" cy="83100"/>
          </a:xfrm>
        </p:grpSpPr>
        <p:sp>
          <p:nvSpPr>
            <p:cNvPr id="118" name="Google Shape;118;p16"/>
            <p:cNvSpPr/>
            <p:nvPr/>
          </p:nvSpPr>
          <p:spPr>
            <a:xfrm>
              <a:off x="81151" y="4950070"/>
              <a:ext cx="83100" cy="83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340476" y="4950070"/>
              <a:ext cx="83100" cy="83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606098" y="4950070"/>
              <a:ext cx="83100" cy="83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865422" y="4950070"/>
              <a:ext cx="83100" cy="83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" name="Google Shape;122;p16"/>
          <p:cNvGrpSpPr/>
          <p:nvPr/>
        </p:nvGrpSpPr>
        <p:grpSpPr>
          <a:xfrm rot="5400000">
            <a:off x="8408153" y="813843"/>
            <a:ext cx="970041" cy="126300"/>
            <a:chOff x="6435928" y="2154143"/>
            <a:chExt cx="970041" cy="126300"/>
          </a:xfrm>
        </p:grpSpPr>
        <p:sp>
          <p:nvSpPr>
            <p:cNvPr id="123" name="Google Shape;123;p16"/>
            <p:cNvSpPr/>
            <p:nvPr/>
          </p:nvSpPr>
          <p:spPr>
            <a:xfrm>
              <a:off x="6435928" y="2154143"/>
              <a:ext cx="126300" cy="126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6"/>
            <p:cNvSpPr/>
            <p:nvPr/>
          </p:nvSpPr>
          <p:spPr>
            <a:xfrm>
              <a:off x="6713987" y="2154143"/>
              <a:ext cx="126300" cy="126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7001609" y="2154143"/>
              <a:ext cx="126300" cy="126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7279668" y="2154143"/>
              <a:ext cx="126300" cy="126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oogle Shape;167;p22"/>
          <p:cNvGrpSpPr/>
          <p:nvPr/>
        </p:nvGrpSpPr>
        <p:grpSpPr>
          <a:xfrm rot="5400000">
            <a:off x="-224747" y="4494568"/>
            <a:ext cx="970041" cy="126300"/>
            <a:chOff x="6435928" y="2154143"/>
            <a:chExt cx="970041" cy="126300"/>
          </a:xfrm>
        </p:grpSpPr>
        <p:sp>
          <p:nvSpPr>
            <p:cNvPr id="168" name="Google Shape;168;p22"/>
            <p:cNvSpPr/>
            <p:nvPr/>
          </p:nvSpPr>
          <p:spPr>
            <a:xfrm>
              <a:off x="6435928" y="2154143"/>
              <a:ext cx="126300" cy="126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2"/>
            <p:cNvSpPr/>
            <p:nvPr/>
          </p:nvSpPr>
          <p:spPr>
            <a:xfrm>
              <a:off x="6713987" y="2154143"/>
              <a:ext cx="126300" cy="126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2"/>
            <p:cNvSpPr/>
            <p:nvPr/>
          </p:nvSpPr>
          <p:spPr>
            <a:xfrm>
              <a:off x="7001609" y="2154143"/>
              <a:ext cx="126300" cy="126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2"/>
            <p:cNvSpPr/>
            <p:nvPr/>
          </p:nvSpPr>
          <p:spPr>
            <a:xfrm>
              <a:off x="7279668" y="2154143"/>
              <a:ext cx="126300" cy="126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2" name="Google Shape;172;p22"/>
          <p:cNvSpPr/>
          <p:nvPr/>
        </p:nvSpPr>
        <p:spPr>
          <a:xfrm rot="10800000" flipH="1">
            <a:off x="4208400" y="4893895"/>
            <a:ext cx="4935600" cy="249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3" name="Google Shape;173;p22"/>
          <p:cNvGrpSpPr/>
          <p:nvPr/>
        </p:nvGrpSpPr>
        <p:grpSpPr>
          <a:xfrm>
            <a:off x="8529855" y="84450"/>
            <a:ext cx="516900" cy="516900"/>
            <a:chOff x="8172330" y="2673275"/>
            <a:chExt cx="516900" cy="516900"/>
          </a:xfrm>
        </p:grpSpPr>
        <p:sp>
          <p:nvSpPr>
            <p:cNvPr id="174" name="Google Shape;174;p22"/>
            <p:cNvSpPr/>
            <p:nvPr/>
          </p:nvSpPr>
          <p:spPr>
            <a:xfrm>
              <a:off x="8255115" y="2756075"/>
              <a:ext cx="351300" cy="351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2"/>
            <p:cNvSpPr/>
            <p:nvPr/>
          </p:nvSpPr>
          <p:spPr>
            <a:xfrm>
              <a:off x="8172330" y="2673275"/>
              <a:ext cx="516900" cy="5169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/>
          <p:nvPr/>
        </p:nvSpPr>
        <p:spPr>
          <a:xfrm rot="-5400000" flipH="1">
            <a:off x="8225925" y="4362447"/>
            <a:ext cx="1210800" cy="35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" name="Google Shape;178;p23"/>
          <p:cNvGrpSpPr/>
          <p:nvPr/>
        </p:nvGrpSpPr>
        <p:grpSpPr>
          <a:xfrm rot="-5400000" flipH="1">
            <a:off x="8478555" y="4213434"/>
            <a:ext cx="705541" cy="147700"/>
            <a:chOff x="715650" y="4605350"/>
            <a:chExt cx="2809800" cy="147700"/>
          </a:xfrm>
        </p:grpSpPr>
        <p:sp>
          <p:nvSpPr>
            <p:cNvPr id="179" name="Google Shape;179;p23"/>
            <p:cNvSpPr/>
            <p:nvPr/>
          </p:nvSpPr>
          <p:spPr>
            <a:xfrm>
              <a:off x="715650" y="4605350"/>
              <a:ext cx="2809800" cy="47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3"/>
            <p:cNvSpPr/>
            <p:nvPr/>
          </p:nvSpPr>
          <p:spPr>
            <a:xfrm>
              <a:off x="715650" y="4705350"/>
              <a:ext cx="2809800" cy="47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1" name="Google Shape;181;p23"/>
          <p:cNvSpPr/>
          <p:nvPr/>
        </p:nvSpPr>
        <p:spPr>
          <a:xfrm flipH="1">
            <a:off x="0" y="0"/>
            <a:ext cx="4935600" cy="249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3"/>
          <p:cNvSpPr/>
          <p:nvPr/>
        </p:nvSpPr>
        <p:spPr>
          <a:xfrm>
            <a:off x="-256975" y="4540500"/>
            <a:ext cx="970200" cy="9702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3"/>
          <p:cNvSpPr/>
          <p:nvPr/>
        </p:nvSpPr>
        <p:spPr>
          <a:xfrm>
            <a:off x="8631465" y="363850"/>
            <a:ext cx="351300" cy="351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etBrains Mono"/>
              <a:buNone/>
              <a:defRPr sz="3000" b="1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etBrains Mono"/>
              <a:buNone/>
              <a:defRPr sz="3000" b="1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etBrains Mono"/>
              <a:buNone/>
              <a:defRPr sz="3000" b="1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etBrains Mono"/>
              <a:buNone/>
              <a:defRPr sz="3000" b="1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etBrains Mono"/>
              <a:buNone/>
              <a:defRPr sz="3000" b="1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etBrains Mono"/>
              <a:buNone/>
              <a:defRPr sz="3000" b="1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etBrains Mono"/>
              <a:buNone/>
              <a:defRPr sz="3000" b="1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etBrains Mono"/>
              <a:buNone/>
              <a:defRPr sz="3000" b="1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etBrains Mono"/>
              <a:buNone/>
              <a:defRPr sz="3000" b="1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●"/>
              <a:defRPr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○"/>
              <a:defRPr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■"/>
              <a:defRPr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●"/>
              <a:defRPr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○"/>
              <a:defRPr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■"/>
              <a:defRPr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●"/>
              <a:defRPr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○"/>
              <a:defRPr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■"/>
              <a:defRPr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5" r:id="rId3"/>
    <p:sldLayoutId id="2147483656" r:id="rId4"/>
    <p:sldLayoutId id="2147483657" r:id="rId5"/>
    <p:sldLayoutId id="2147483662" r:id="rId6"/>
    <p:sldLayoutId id="2147483668" r:id="rId7"/>
    <p:sldLayoutId id="2147483669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 txBox="1">
            <a:spLocks noGrp="1"/>
          </p:cNvSpPr>
          <p:nvPr>
            <p:ph type="ctrTitle"/>
          </p:nvPr>
        </p:nvSpPr>
        <p:spPr>
          <a:xfrm>
            <a:off x="3255680" y="933086"/>
            <a:ext cx="1776847" cy="8684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latin typeface="Georgia" panose="02040502050405020303" pitchFamily="18" charset="0"/>
              </a:rPr>
              <a:t> PBO</a:t>
            </a:r>
            <a:endParaRPr sz="5400" dirty="0">
              <a:latin typeface="Georgia" panose="02040502050405020303" pitchFamily="18" charset="0"/>
            </a:endParaRPr>
          </a:p>
        </p:txBody>
      </p:sp>
      <p:pic>
        <p:nvPicPr>
          <p:cNvPr id="196" name="Google Shape;196;p27"/>
          <p:cNvPicPr preferRelativeResize="0"/>
          <p:nvPr/>
        </p:nvPicPr>
        <p:blipFill rotWithShape="1">
          <a:blip r:embed="rId3">
            <a:alphaModFix/>
          </a:blip>
          <a:srcRect l="-1588" t="20678" r="14790" b="-5045"/>
          <a:stretch/>
        </p:blipFill>
        <p:spPr>
          <a:xfrm>
            <a:off x="6934000" y="-387943"/>
            <a:ext cx="2518449" cy="2405751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7"/>
          <p:cNvSpPr/>
          <p:nvPr/>
        </p:nvSpPr>
        <p:spPr>
          <a:xfrm>
            <a:off x="-295325" y="4150507"/>
            <a:ext cx="1783800" cy="17838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8" name="Google Shape;19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24913" y="4312738"/>
            <a:ext cx="1947677" cy="76082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Kotak Teks 1">
            <a:extLst>
              <a:ext uri="{FF2B5EF4-FFF2-40B4-BE49-F238E27FC236}">
                <a16:creationId xmlns:a16="http://schemas.microsoft.com/office/drawing/2014/main" id="{789363FC-E859-D72D-2DDA-838A537E1BB2}"/>
              </a:ext>
            </a:extLst>
          </p:cNvPr>
          <p:cNvSpPr txBox="1"/>
          <p:nvPr/>
        </p:nvSpPr>
        <p:spPr>
          <a:xfrm>
            <a:off x="527749" y="1801556"/>
            <a:ext cx="9492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3600" b="1" dirty="0" err="1">
                <a:latin typeface="Georgia" panose="02040502050405020303" pitchFamily="18" charset="0"/>
              </a:rPr>
              <a:t>Pemrograman</a:t>
            </a:r>
            <a:r>
              <a:rPr lang="en-ID" sz="3600" b="1" dirty="0">
                <a:latin typeface="Georgia" panose="02040502050405020303" pitchFamily="18" charset="0"/>
              </a:rPr>
              <a:t> </a:t>
            </a:r>
            <a:r>
              <a:rPr lang="en-ID" sz="3600" b="1" dirty="0" err="1">
                <a:latin typeface="Georgia" panose="02040502050405020303" pitchFamily="18" charset="0"/>
              </a:rPr>
              <a:t>Berorientasi</a:t>
            </a:r>
            <a:r>
              <a:rPr lang="en-ID" sz="3600" b="1" dirty="0">
                <a:latin typeface="Georgia" panose="02040502050405020303" pitchFamily="18" charset="0"/>
              </a:rPr>
              <a:t> </a:t>
            </a:r>
            <a:r>
              <a:rPr lang="en-ID" sz="3600" b="1" dirty="0" err="1">
                <a:latin typeface="Georgia" panose="02040502050405020303" pitchFamily="18" charset="0"/>
              </a:rPr>
              <a:t>Objek</a:t>
            </a:r>
            <a:r>
              <a:rPr lang="en-ID" sz="3600" b="1" dirty="0">
                <a:latin typeface="Georgia" panose="02040502050405020303" pitchFamily="18" charset="0"/>
              </a:rPr>
              <a:t> </a:t>
            </a:r>
          </a:p>
        </p:txBody>
      </p:sp>
      <p:sp>
        <p:nvSpPr>
          <p:cNvPr id="7" name="Kotak Teks 6">
            <a:extLst>
              <a:ext uri="{FF2B5EF4-FFF2-40B4-BE49-F238E27FC236}">
                <a16:creationId xmlns:a16="http://schemas.microsoft.com/office/drawing/2014/main" id="{D0952AFD-6091-B2F7-A1D3-5FC8690C481C}"/>
              </a:ext>
            </a:extLst>
          </p:cNvPr>
          <p:cNvSpPr txBox="1"/>
          <p:nvPr/>
        </p:nvSpPr>
        <p:spPr>
          <a:xfrm>
            <a:off x="1586119" y="4693150"/>
            <a:ext cx="5115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>
                <a:latin typeface="Aptos Display" panose="020B0004020202020204" pitchFamily="34" charset="0"/>
              </a:rPr>
              <a:t>Kamal Legiana XI RPL 2</a:t>
            </a:r>
            <a:endParaRPr lang="en-ID" sz="2800" b="1" dirty="0">
              <a:latin typeface="Aptos Display" panose="020B0004020202020204" pitchFamily="34" charset="0"/>
            </a:endParaRPr>
          </a:p>
        </p:txBody>
      </p:sp>
      <p:cxnSp>
        <p:nvCxnSpPr>
          <p:cNvPr id="9" name="Konektor Lurus 8">
            <a:extLst>
              <a:ext uri="{FF2B5EF4-FFF2-40B4-BE49-F238E27FC236}">
                <a16:creationId xmlns:a16="http://schemas.microsoft.com/office/drawing/2014/main" id="{D2906DA4-45B3-2A98-B920-3352CDD9414E}"/>
              </a:ext>
            </a:extLst>
          </p:cNvPr>
          <p:cNvCxnSpPr/>
          <p:nvPr/>
        </p:nvCxnSpPr>
        <p:spPr>
          <a:xfrm>
            <a:off x="596575" y="2443585"/>
            <a:ext cx="78788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5"/>
          <p:cNvSpPr txBox="1">
            <a:spLocks noGrp="1"/>
          </p:cNvSpPr>
          <p:nvPr>
            <p:ph type="title"/>
          </p:nvPr>
        </p:nvSpPr>
        <p:spPr>
          <a:xfrm>
            <a:off x="548763" y="21122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 err="1">
                <a:latin typeface="+mj-lt"/>
                <a:cs typeface="Courier New" panose="02070309020205020404" pitchFamily="49" charset="0"/>
              </a:rPr>
              <a:t>Pengertian</a:t>
            </a:r>
            <a:r>
              <a:rPr lang="en-US" sz="2400" dirty="0"/>
              <a:t> </a:t>
            </a:r>
            <a:r>
              <a:rPr lang="en-US" sz="2400" i="1" dirty="0" err="1">
                <a:latin typeface="Aptos Display" panose="020B0004020202020204" pitchFamily="34" charset="0"/>
              </a:rPr>
              <a:t>Pemograman</a:t>
            </a:r>
            <a:r>
              <a:rPr lang="en-US" sz="2400" i="1" dirty="0">
                <a:latin typeface="Aptos Display" panose="020B0004020202020204" pitchFamily="34" charset="0"/>
              </a:rPr>
              <a:t> </a:t>
            </a:r>
            <a:r>
              <a:rPr lang="en-US" sz="2400" i="1" dirty="0" err="1">
                <a:latin typeface="Aptos Display" panose="020B0004020202020204" pitchFamily="34" charset="0"/>
              </a:rPr>
              <a:t>Berorientasi</a:t>
            </a:r>
            <a:r>
              <a:rPr lang="en-US" sz="2400" i="1" dirty="0">
                <a:latin typeface="Aptos Display" panose="020B0004020202020204" pitchFamily="34" charset="0"/>
              </a:rPr>
              <a:t> </a:t>
            </a:r>
            <a:r>
              <a:rPr lang="en-US" sz="2400" i="1" dirty="0" err="1">
                <a:latin typeface="Aptos Display" panose="020B0004020202020204" pitchFamily="34" charset="0"/>
              </a:rPr>
              <a:t>Objek</a:t>
            </a:r>
            <a:br>
              <a:rPr lang="en-US" sz="2400" i="1" dirty="0">
                <a:latin typeface="Aptos Display" panose="020B0004020202020204" pitchFamily="34" charset="0"/>
              </a:rPr>
            </a:br>
            <a:r>
              <a:rPr lang="en-US" sz="2400" dirty="0">
                <a:latin typeface="Aptos Display" panose="020B0004020202020204" pitchFamily="34" charset="0"/>
              </a:rPr>
              <a:t>(PBO):</a:t>
            </a:r>
            <a:br>
              <a:rPr lang="en-US" sz="2400" dirty="0"/>
            </a:br>
            <a:endParaRPr sz="2400" dirty="0"/>
          </a:p>
        </p:txBody>
      </p:sp>
      <p:sp>
        <p:nvSpPr>
          <p:cNvPr id="283" name="Google Shape;283;p35"/>
          <p:cNvSpPr txBox="1">
            <a:spLocks noGrp="1"/>
          </p:cNvSpPr>
          <p:nvPr>
            <p:ph type="subTitle" idx="1"/>
          </p:nvPr>
        </p:nvSpPr>
        <p:spPr>
          <a:xfrm>
            <a:off x="1523078" y="1205082"/>
            <a:ext cx="6097843" cy="9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dirty="0" err="1"/>
              <a:t>Pemrograman</a:t>
            </a:r>
            <a:r>
              <a:rPr lang="en-ID" sz="1600" dirty="0"/>
              <a:t> </a:t>
            </a:r>
            <a:r>
              <a:rPr lang="en-ID" sz="1600" dirty="0" err="1"/>
              <a:t>Berorientasi</a:t>
            </a:r>
            <a:r>
              <a:rPr lang="en-ID" sz="1600" dirty="0"/>
              <a:t> </a:t>
            </a:r>
            <a:r>
              <a:rPr lang="en-ID" sz="1600" dirty="0" err="1"/>
              <a:t>Objek</a:t>
            </a:r>
            <a:r>
              <a:rPr lang="en-ID" sz="1600" dirty="0"/>
              <a:t> (Object Oriented Programming </a:t>
            </a:r>
            <a:r>
              <a:rPr lang="en-ID" sz="1600" dirty="0" err="1"/>
              <a:t>atau</a:t>
            </a:r>
            <a:r>
              <a:rPr lang="en-ID" sz="1600" dirty="0"/>
              <a:t> </a:t>
            </a:r>
            <a:r>
              <a:rPr lang="en-ID" sz="1600" dirty="0" err="1"/>
              <a:t>disingkat</a:t>
            </a:r>
            <a:r>
              <a:rPr lang="en-ID" sz="1600" dirty="0"/>
              <a:t> OOP) </a:t>
            </a:r>
            <a:r>
              <a:rPr lang="en-ID" sz="1600" dirty="0" err="1"/>
              <a:t>adalah</a:t>
            </a:r>
            <a:r>
              <a:rPr lang="en-ID" sz="1600" dirty="0"/>
              <a:t> </a:t>
            </a:r>
            <a:r>
              <a:rPr lang="en-ID" sz="1600" dirty="0" err="1"/>
              <a:t>paradigma</a:t>
            </a:r>
            <a:r>
              <a:rPr lang="en-ID" sz="1600" dirty="0"/>
              <a:t> </a:t>
            </a:r>
            <a:r>
              <a:rPr lang="en-ID" sz="1600" dirty="0" err="1"/>
              <a:t>pemrograman</a:t>
            </a:r>
            <a:r>
              <a:rPr lang="en-ID" sz="1600" dirty="0"/>
              <a:t> yang </a:t>
            </a:r>
            <a:r>
              <a:rPr lang="en-ID" sz="1800" dirty="0" err="1"/>
              <a:t>berorientasikan</a:t>
            </a:r>
            <a:r>
              <a:rPr lang="en-ID" sz="1600" dirty="0"/>
              <a:t> </a:t>
            </a:r>
            <a:r>
              <a:rPr lang="en-ID" sz="1600" dirty="0" err="1"/>
              <a:t>kepada</a:t>
            </a:r>
            <a:r>
              <a:rPr lang="en-ID" sz="1600" dirty="0"/>
              <a:t> </a:t>
            </a:r>
            <a:r>
              <a:rPr lang="en-ID" sz="1600" dirty="0" err="1"/>
              <a:t>objek</a:t>
            </a:r>
            <a:r>
              <a:rPr lang="en-ID" sz="1600" dirty="0"/>
              <a:t> yang </a:t>
            </a:r>
            <a:r>
              <a:rPr lang="en-ID" sz="1600" dirty="0" err="1"/>
              <a:t>merupakan</a:t>
            </a:r>
            <a:r>
              <a:rPr lang="en-ID" sz="1600" dirty="0"/>
              <a:t> </a:t>
            </a:r>
            <a:r>
              <a:rPr lang="en-ID" sz="1600" dirty="0" err="1"/>
              <a:t>suatu</a:t>
            </a:r>
            <a:r>
              <a:rPr lang="en-ID" sz="1600" dirty="0"/>
              <a:t> </a:t>
            </a:r>
            <a:r>
              <a:rPr lang="en-ID" sz="1600" dirty="0" err="1"/>
              <a:t>metode</a:t>
            </a:r>
            <a:r>
              <a:rPr lang="en-ID" sz="1600" dirty="0"/>
              <a:t> </a:t>
            </a:r>
            <a:r>
              <a:rPr lang="en-ID" sz="1600" dirty="0" err="1"/>
              <a:t>dalam</a:t>
            </a:r>
            <a:r>
              <a:rPr lang="en-ID" sz="1600" dirty="0"/>
              <a:t> </a:t>
            </a:r>
            <a:r>
              <a:rPr lang="en-ID" sz="1600" dirty="0" err="1"/>
              <a:t>pembuatan</a:t>
            </a:r>
            <a:r>
              <a:rPr lang="en-ID" sz="1600" dirty="0"/>
              <a:t> program,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tujuan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menyelesaikan</a:t>
            </a:r>
            <a:r>
              <a:rPr lang="en-ID" sz="1600" dirty="0"/>
              <a:t> </a:t>
            </a:r>
            <a:r>
              <a:rPr lang="en-ID" sz="1600" dirty="0" err="1"/>
              <a:t>kompleksnya</a:t>
            </a:r>
            <a:r>
              <a:rPr lang="en-ID" sz="1600" dirty="0"/>
              <a:t> </a:t>
            </a:r>
            <a:r>
              <a:rPr lang="en-ID" sz="1600" dirty="0" err="1"/>
              <a:t>berbagai</a:t>
            </a:r>
            <a:r>
              <a:rPr lang="en-ID" sz="1600" dirty="0"/>
              <a:t> </a:t>
            </a:r>
            <a:r>
              <a:rPr lang="en-ID" sz="1600" dirty="0" err="1"/>
              <a:t>masalah</a:t>
            </a:r>
            <a:r>
              <a:rPr lang="en-ID" sz="1600" dirty="0"/>
              <a:t> program yang </a:t>
            </a:r>
            <a:r>
              <a:rPr lang="en-ID" sz="1600" dirty="0" err="1"/>
              <a:t>terus</a:t>
            </a:r>
            <a:r>
              <a:rPr lang="en-ID" sz="1600" dirty="0"/>
              <a:t> </a:t>
            </a:r>
            <a:r>
              <a:rPr lang="en-ID" sz="1600" dirty="0" err="1"/>
              <a:t>meningkat</a:t>
            </a:r>
            <a:r>
              <a:rPr lang="en-ID" sz="1600" dirty="0"/>
              <a:t>. </a:t>
            </a:r>
            <a:endParaRPr sz="16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9147" y="1179779"/>
            <a:ext cx="2110759" cy="20742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7" name="Google Shape;317;p37"/>
          <p:cNvGrpSpPr/>
          <p:nvPr/>
        </p:nvGrpSpPr>
        <p:grpSpPr>
          <a:xfrm>
            <a:off x="-415445" y="-343595"/>
            <a:ext cx="1775683" cy="1775683"/>
            <a:chOff x="-714775" y="-690550"/>
            <a:chExt cx="2141700" cy="2141700"/>
          </a:xfrm>
        </p:grpSpPr>
        <p:sp>
          <p:nvSpPr>
            <p:cNvPr id="318" name="Google Shape;318;p37"/>
            <p:cNvSpPr/>
            <p:nvPr/>
          </p:nvSpPr>
          <p:spPr>
            <a:xfrm>
              <a:off x="-714775" y="-690550"/>
              <a:ext cx="2141700" cy="2141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7"/>
            <p:cNvSpPr/>
            <p:nvPr/>
          </p:nvSpPr>
          <p:spPr>
            <a:xfrm>
              <a:off x="-484075" y="-459850"/>
              <a:ext cx="1680300" cy="1680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20" name="Google Shape;32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900" y="315551"/>
            <a:ext cx="1732752" cy="6768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Kotak Teks 3">
            <a:extLst>
              <a:ext uri="{FF2B5EF4-FFF2-40B4-BE49-F238E27FC236}">
                <a16:creationId xmlns:a16="http://schemas.microsoft.com/office/drawing/2014/main" id="{C63ADEAB-A758-FE5A-C4A3-38C99320A250}"/>
              </a:ext>
            </a:extLst>
          </p:cNvPr>
          <p:cNvSpPr txBox="1"/>
          <p:nvPr/>
        </p:nvSpPr>
        <p:spPr>
          <a:xfrm>
            <a:off x="2830403" y="700038"/>
            <a:ext cx="33874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D" sz="3200" b="1" i="0" dirty="0" err="1">
                <a:solidFill>
                  <a:srgbClr val="111111"/>
                </a:solidFill>
                <a:effectLst/>
                <a:latin typeface="Nunito" panose="020F0502020204030204" pitchFamily="2" charset="0"/>
              </a:rPr>
              <a:t>Enkapsulasi</a:t>
            </a:r>
            <a:endParaRPr lang="en-ID" sz="3200" b="1" i="0" dirty="0">
              <a:solidFill>
                <a:srgbClr val="111111"/>
              </a:solidFill>
              <a:effectLst/>
              <a:latin typeface="Nunito" panose="020F0502020204030204" pitchFamily="2" charset="0"/>
            </a:endParaRPr>
          </a:p>
        </p:txBody>
      </p:sp>
      <p:sp>
        <p:nvSpPr>
          <p:cNvPr id="5" name="Kotak Teks 4">
            <a:extLst>
              <a:ext uri="{FF2B5EF4-FFF2-40B4-BE49-F238E27FC236}">
                <a16:creationId xmlns:a16="http://schemas.microsoft.com/office/drawing/2014/main" id="{07CDA4BF-73DF-590B-973A-287C6777A086}"/>
              </a:ext>
            </a:extLst>
          </p:cNvPr>
          <p:cNvSpPr txBox="1"/>
          <p:nvPr/>
        </p:nvSpPr>
        <p:spPr>
          <a:xfrm>
            <a:off x="1596012" y="1336294"/>
            <a:ext cx="56798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0" i="0" dirty="0" err="1">
                <a:solidFill>
                  <a:srgbClr val="111111"/>
                </a:solidFill>
                <a:effectLst/>
                <a:latin typeface="+mn-lt"/>
              </a:rPr>
              <a:t>Enkapsulasi</a:t>
            </a:r>
            <a:r>
              <a:rPr lang="en-ID" sz="2400" b="0" i="0" dirty="0">
                <a:solidFill>
                  <a:srgbClr val="111111"/>
                </a:solidFill>
                <a:effectLst/>
                <a:latin typeface="+mn-lt"/>
              </a:rPr>
              <a:t> </a:t>
            </a:r>
            <a:r>
              <a:rPr lang="en-ID" sz="2400" b="0" i="0" dirty="0" err="1">
                <a:solidFill>
                  <a:srgbClr val="111111"/>
                </a:solidFill>
                <a:effectLst/>
                <a:latin typeface="+mn-lt"/>
              </a:rPr>
              <a:t>adalah</a:t>
            </a:r>
            <a:r>
              <a:rPr lang="en-ID" sz="2400" b="0" i="0" dirty="0">
                <a:solidFill>
                  <a:srgbClr val="111111"/>
                </a:solidFill>
                <a:effectLst/>
                <a:latin typeface="+mn-lt"/>
              </a:rPr>
              <a:t> </a:t>
            </a:r>
            <a:r>
              <a:rPr lang="en-ID" sz="2400" b="0" i="0" dirty="0" err="1">
                <a:solidFill>
                  <a:srgbClr val="111111"/>
                </a:solidFill>
                <a:effectLst/>
                <a:latin typeface="+mn-lt"/>
              </a:rPr>
              <a:t>cara</a:t>
            </a:r>
            <a:r>
              <a:rPr lang="en-ID" sz="2400" b="0" i="0" dirty="0">
                <a:solidFill>
                  <a:srgbClr val="111111"/>
                </a:solidFill>
                <a:effectLst/>
                <a:latin typeface="+mn-lt"/>
              </a:rPr>
              <a:t> </a:t>
            </a:r>
            <a:r>
              <a:rPr lang="en-ID" sz="2400" b="0" i="0" dirty="0" err="1">
                <a:solidFill>
                  <a:srgbClr val="111111"/>
                </a:solidFill>
                <a:effectLst/>
                <a:latin typeface="+mn-lt"/>
              </a:rPr>
              <a:t>untuk</a:t>
            </a:r>
            <a:r>
              <a:rPr lang="en-ID" sz="2400" b="0" i="0" dirty="0">
                <a:solidFill>
                  <a:srgbClr val="111111"/>
                </a:solidFill>
                <a:effectLst/>
                <a:latin typeface="+mn-lt"/>
              </a:rPr>
              <a:t> </a:t>
            </a:r>
            <a:r>
              <a:rPr lang="en-ID" sz="2400" b="0" i="0" dirty="0" err="1">
                <a:solidFill>
                  <a:srgbClr val="111111"/>
                </a:solidFill>
                <a:effectLst/>
                <a:latin typeface="+mn-lt"/>
              </a:rPr>
              <a:t>menyembunyikan</a:t>
            </a:r>
            <a:r>
              <a:rPr lang="en-ID" sz="2400" b="0" i="0" dirty="0">
                <a:solidFill>
                  <a:srgbClr val="111111"/>
                </a:solidFill>
                <a:effectLst/>
                <a:latin typeface="+mn-lt"/>
              </a:rPr>
              <a:t> </a:t>
            </a:r>
            <a:r>
              <a:rPr lang="en-ID" sz="2400" b="0" i="0" dirty="0" err="1">
                <a:solidFill>
                  <a:srgbClr val="111111"/>
                </a:solidFill>
                <a:effectLst/>
                <a:latin typeface="+mn-lt"/>
              </a:rPr>
              <a:t>implementasi</a:t>
            </a:r>
            <a:r>
              <a:rPr lang="en-ID" sz="2400" b="0" i="0" dirty="0">
                <a:solidFill>
                  <a:srgbClr val="111111"/>
                </a:solidFill>
                <a:effectLst/>
                <a:latin typeface="+mn-lt"/>
              </a:rPr>
              <a:t> detail </a:t>
            </a:r>
            <a:r>
              <a:rPr lang="en-ID" sz="2400" b="0" i="0" dirty="0" err="1">
                <a:solidFill>
                  <a:srgbClr val="111111"/>
                </a:solidFill>
                <a:effectLst/>
                <a:latin typeface="+mn-lt"/>
              </a:rPr>
              <a:t>dari</a:t>
            </a:r>
            <a:r>
              <a:rPr lang="en-ID" sz="2400" b="0" i="0" dirty="0">
                <a:solidFill>
                  <a:srgbClr val="111111"/>
                </a:solidFill>
                <a:effectLst/>
                <a:latin typeface="+mn-lt"/>
              </a:rPr>
              <a:t> </a:t>
            </a:r>
            <a:r>
              <a:rPr lang="en-ID" sz="2400" b="0" i="0" dirty="0" err="1">
                <a:solidFill>
                  <a:srgbClr val="111111"/>
                </a:solidFill>
                <a:effectLst/>
                <a:latin typeface="+mn-lt"/>
              </a:rPr>
              <a:t>suatu</a:t>
            </a:r>
            <a:r>
              <a:rPr lang="en-ID" sz="2400" b="0" i="0" dirty="0">
                <a:solidFill>
                  <a:srgbClr val="111111"/>
                </a:solidFill>
                <a:effectLst/>
                <a:latin typeface="+mn-lt"/>
              </a:rPr>
              <a:t> </a:t>
            </a:r>
            <a:r>
              <a:rPr lang="en-ID" sz="2400" b="0" i="0" dirty="0" err="1">
                <a:solidFill>
                  <a:srgbClr val="111111"/>
                </a:solidFill>
                <a:effectLst/>
                <a:latin typeface="+mn-lt"/>
              </a:rPr>
              <a:t>kelas</a:t>
            </a:r>
            <a:r>
              <a:rPr lang="en-ID" sz="2400" b="0" i="0" dirty="0">
                <a:solidFill>
                  <a:srgbClr val="111111"/>
                </a:solidFill>
                <a:effectLst/>
                <a:latin typeface="+mn-lt"/>
              </a:rPr>
              <a:t>. </a:t>
            </a:r>
            <a:r>
              <a:rPr lang="en-ID" sz="2400" b="0" i="0" dirty="0" err="1">
                <a:solidFill>
                  <a:srgbClr val="111111"/>
                </a:solidFill>
                <a:effectLst/>
                <a:latin typeface="+mn-lt"/>
              </a:rPr>
              <a:t>Terdapat</a:t>
            </a:r>
            <a:r>
              <a:rPr lang="en-ID" sz="2400" b="0" i="0" dirty="0">
                <a:solidFill>
                  <a:srgbClr val="111111"/>
                </a:solidFill>
                <a:effectLst/>
                <a:latin typeface="+mn-lt"/>
              </a:rPr>
              <a:t> dua </a:t>
            </a:r>
            <a:r>
              <a:rPr lang="en-ID" sz="2400" b="0" i="0" dirty="0" err="1">
                <a:solidFill>
                  <a:srgbClr val="111111"/>
                </a:solidFill>
                <a:effectLst/>
                <a:latin typeface="+mn-lt"/>
              </a:rPr>
              <a:t>hal</a:t>
            </a:r>
            <a:r>
              <a:rPr lang="en-ID" sz="2400" b="0" i="0" dirty="0">
                <a:solidFill>
                  <a:srgbClr val="111111"/>
                </a:solidFill>
                <a:effectLst/>
                <a:latin typeface="+mn-lt"/>
              </a:rPr>
              <a:t> </a:t>
            </a:r>
            <a:r>
              <a:rPr lang="en-ID" sz="2400" b="0" i="0" dirty="0" err="1">
                <a:solidFill>
                  <a:srgbClr val="111111"/>
                </a:solidFill>
                <a:effectLst/>
                <a:latin typeface="+mn-lt"/>
              </a:rPr>
              <a:t>mendasar</a:t>
            </a:r>
            <a:r>
              <a:rPr lang="en-ID" sz="2400" b="0" i="0" dirty="0">
                <a:solidFill>
                  <a:srgbClr val="111111"/>
                </a:solidFill>
                <a:effectLst/>
                <a:latin typeface="+mn-lt"/>
              </a:rPr>
              <a:t> </a:t>
            </a:r>
            <a:r>
              <a:rPr lang="en-ID" sz="2400" b="0" i="0" dirty="0" err="1">
                <a:solidFill>
                  <a:srgbClr val="111111"/>
                </a:solidFill>
                <a:effectLst/>
                <a:latin typeface="+mn-lt"/>
              </a:rPr>
              <a:t>mengenai</a:t>
            </a:r>
            <a:r>
              <a:rPr lang="en-ID" sz="2400" b="0" i="0" dirty="0">
                <a:solidFill>
                  <a:srgbClr val="111111"/>
                </a:solidFill>
                <a:effectLst/>
                <a:latin typeface="+mn-lt"/>
              </a:rPr>
              <a:t> </a:t>
            </a:r>
            <a:r>
              <a:rPr lang="en-ID" sz="2400" b="0" i="0" dirty="0" err="1">
                <a:solidFill>
                  <a:srgbClr val="111111"/>
                </a:solidFill>
                <a:effectLst/>
                <a:latin typeface="+mn-lt"/>
              </a:rPr>
              <a:t>enkapsulasi</a:t>
            </a:r>
            <a:r>
              <a:rPr lang="en-ID" sz="2400" b="0" i="0" dirty="0">
                <a:solidFill>
                  <a:srgbClr val="111111"/>
                </a:solidFill>
                <a:effectLst/>
                <a:latin typeface="+mn-lt"/>
              </a:rPr>
              <a:t>, </a:t>
            </a:r>
            <a:r>
              <a:rPr lang="en-ID" sz="2400" b="0" i="0" dirty="0" err="1">
                <a:solidFill>
                  <a:srgbClr val="111111"/>
                </a:solidFill>
                <a:effectLst/>
                <a:latin typeface="+mn-lt"/>
              </a:rPr>
              <a:t>yaitu</a:t>
            </a:r>
            <a:r>
              <a:rPr lang="en-ID" sz="2400" b="0" i="0" dirty="0">
                <a:solidFill>
                  <a:srgbClr val="111111"/>
                </a:solidFill>
                <a:effectLst/>
                <a:latin typeface="+mn-lt"/>
              </a:rPr>
              <a:t>:</a:t>
            </a:r>
            <a:endParaRPr lang="en-ID" sz="2400" dirty="0">
              <a:latin typeface="+mn-lt"/>
            </a:endParaRPr>
          </a:p>
        </p:txBody>
      </p:sp>
      <p:sp>
        <p:nvSpPr>
          <p:cNvPr id="6" name="Kotak Teks 5">
            <a:extLst>
              <a:ext uri="{FF2B5EF4-FFF2-40B4-BE49-F238E27FC236}">
                <a16:creationId xmlns:a16="http://schemas.microsoft.com/office/drawing/2014/main" id="{EDD3896C-FFC1-512D-3FC5-9A610BD8E738}"/>
              </a:ext>
            </a:extLst>
          </p:cNvPr>
          <p:cNvSpPr txBox="1"/>
          <p:nvPr/>
        </p:nvSpPr>
        <p:spPr>
          <a:xfrm flipH="1">
            <a:off x="1523276" y="3054126"/>
            <a:ext cx="6547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ID" sz="2000" b="1" i="0" dirty="0">
                <a:solidFill>
                  <a:srgbClr val="111111"/>
                </a:solidFill>
                <a:effectLst/>
                <a:latin typeface="+mn-lt"/>
              </a:rPr>
              <a:t>information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+mn-lt"/>
              </a:rPr>
              <a:t> </a:t>
            </a:r>
            <a:r>
              <a:rPr lang="en-ID" sz="2000" b="1" i="0" dirty="0">
                <a:solidFill>
                  <a:srgbClr val="111111"/>
                </a:solidFill>
                <a:effectLst/>
                <a:latin typeface="+mn-lt"/>
              </a:rPr>
              <a:t>hiding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+mn-lt"/>
              </a:rPr>
              <a:t>,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+mn-lt"/>
              </a:rPr>
              <a:t>yakni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+mn-lt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+mn-lt"/>
              </a:rPr>
              <a:t>penyembunyian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+mn-lt"/>
              </a:rPr>
              <a:t> detail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+mn-lt"/>
              </a:rPr>
              <a:t>dari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+mn-lt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+mn-lt"/>
              </a:rPr>
              <a:t>atribut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+mn-lt"/>
              </a:rPr>
              <a:t> dan method pada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+mn-lt"/>
              </a:rPr>
              <a:t>suatu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+mn-lt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+mn-lt"/>
              </a:rPr>
              <a:t>kelas</a:t>
            </a:r>
            <a:endParaRPr lang="en-ID" sz="2000" b="0" i="0" dirty="0">
              <a:solidFill>
                <a:srgbClr val="111111"/>
              </a:solidFill>
              <a:effectLst/>
              <a:latin typeface="+mn-lt"/>
            </a:endParaRPr>
          </a:p>
        </p:txBody>
      </p:sp>
      <p:sp>
        <p:nvSpPr>
          <p:cNvPr id="7" name="Kotak Teks 6">
            <a:extLst>
              <a:ext uri="{FF2B5EF4-FFF2-40B4-BE49-F238E27FC236}">
                <a16:creationId xmlns:a16="http://schemas.microsoft.com/office/drawing/2014/main" id="{AE3544CC-3216-53A5-85B6-66EEC60563CE}"/>
              </a:ext>
            </a:extLst>
          </p:cNvPr>
          <p:cNvSpPr txBox="1"/>
          <p:nvPr/>
        </p:nvSpPr>
        <p:spPr>
          <a:xfrm flipH="1">
            <a:off x="1523276" y="3764638"/>
            <a:ext cx="63842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D" sz="2000" b="1" i="0" dirty="0">
                <a:solidFill>
                  <a:srgbClr val="111111"/>
                </a:solidFill>
                <a:effectLst/>
                <a:latin typeface="+mn-lt"/>
              </a:rPr>
              <a:t>2</a:t>
            </a:r>
            <a:r>
              <a:rPr lang="en-ID" sz="2000" b="1" dirty="0">
                <a:solidFill>
                  <a:srgbClr val="111111"/>
                </a:solidFill>
                <a:latin typeface="+mn-lt"/>
              </a:rPr>
              <a:t>.I</a:t>
            </a:r>
            <a:r>
              <a:rPr lang="en-ID" sz="2000" b="1" i="0" dirty="0">
                <a:solidFill>
                  <a:srgbClr val="111111"/>
                </a:solidFill>
                <a:effectLst/>
                <a:latin typeface="+mn-lt"/>
              </a:rPr>
              <a:t>nterface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+mn-lt"/>
              </a:rPr>
              <a:t>,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+mn-lt"/>
              </a:rPr>
              <a:t>untuk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+mn-lt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+mn-lt"/>
              </a:rPr>
              <a:t>pengkaksesan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+mn-lt"/>
              </a:rPr>
              <a:t> data: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+mn-lt"/>
              </a:rPr>
              <a:t>suatu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+mn-lt"/>
              </a:rPr>
              <a:t> method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+mn-lt"/>
              </a:rPr>
              <a:t>untuk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+mn-lt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+mn-lt"/>
              </a:rPr>
              <a:t>mengambil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+mn-lt"/>
              </a:rPr>
              <a:t>,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+mn-lt"/>
              </a:rPr>
              <a:t>memberikan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+mn-lt"/>
              </a:rPr>
              <a:t>,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+mn-lt"/>
              </a:rPr>
              <a:t>atau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+mn-lt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+mn-lt"/>
              </a:rPr>
              <a:t>mengubah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+mn-lt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+mn-lt"/>
              </a:rPr>
              <a:t>suatu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+mn-lt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+mn-lt"/>
              </a:rPr>
              <a:t>nilai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+mn-lt"/>
              </a:rPr>
              <a:t>.</a:t>
            </a:r>
          </a:p>
        </p:txBody>
      </p:sp>
      <p:cxnSp>
        <p:nvCxnSpPr>
          <p:cNvPr id="10" name="Konektor Lurus 9">
            <a:extLst>
              <a:ext uri="{FF2B5EF4-FFF2-40B4-BE49-F238E27FC236}">
                <a16:creationId xmlns:a16="http://schemas.microsoft.com/office/drawing/2014/main" id="{F8F5B179-88ED-230D-6120-0143860D033C}"/>
              </a:ext>
            </a:extLst>
          </p:cNvPr>
          <p:cNvCxnSpPr/>
          <p:nvPr/>
        </p:nvCxnSpPr>
        <p:spPr>
          <a:xfrm>
            <a:off x="2389652" y="1327012"/>
            <a:ext cx="37095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2"/>
          <p:cNvSpPr txBox="1">
            <a:spLocks noGrp="1"/>
          </p:cNvSpPr>
          <p:nvPr>
            <p:ph type="subTitle" idx="4"/>
          </p:nvPr>
        </p:nvSpPr>
        <p:spPr>
          <a:xfrm>
            <a:off x="3225202" y="509645"/>
            <a:ext cx="2992500" cy="4569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dirty="0">
                <a:latin typeface="Inter Medium"/>
                <a:ea typeface="Inter Medium"/>
                <a:cs typeface="Inter Medium"/>
                <a:sym typeface="Inter Medium"/>
              </a:rPr>
              <a:t>ABTRAKSI</a:t>
            </a:r>
          </a:p>
        </p:txBody>
      </p:sp>
      <p:sp>
        <p:nvSpPr>
          <p:cNvPr id="250" name="Google Shape;250;p32"/>
          <p:cNvSpPr txBox="1">
            <a:spLocks noGrp="1"/>
          </p:cNvSpPr>
          <p:nvPr>
            <p:ph type="subTitle" idx="1"/>
          </p:nvPr>
        </p:nvSpPr>
        <p:spPr>
          <a:xfrm>
            <a:off x="363410" y="1156695"/>
            <a:ext cx="7856358" cy="23915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457200" algn="just">
              <a:spcAft>
                <a:spcPts val="0"/>
              </a:spcAft>
            </a:pPr>
            <a:r>
              <a:rPr lang="en-US" sz="2000" dirty="0" err="1"/>
              <a:t>Abstraksi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cara</a:t>
            </a:r>
            <a:r>
              <a:rPr lang="en-US" sz="2000" dirty="0"/>
              <a:t> </a:t>
            </a:r>
            <a:r>
              <a:rPr lang="en-US" sz="2000" dirty="0" err="1"/>
              <a:t>melihat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objek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bentuk</a:t>
            </a:r>
            <a:r>
              <a:rPr lang="en-US" sz="2000" dirty="0"/>
              <a:t> yang </a:t>
            </a:r>
            <a:r>
              <a:rPr lang="en-US" sz="2000" dirty="0" err="1"/>
              <a:t>sederhana.Sebagai</a:t>
            </a:r>
            <a:r>
              <a:rPr lang="en-US" sz="2000" dirty="0"/>
              <a:t> </a:t>
            </a:r>
            <a:r>
              <a:rPr lang="en-US" sz="2000" dirty="0" err="1"/>
              <a:t>contoh</a:t>
            </a:r>
            <a:r>
              <a:rPr lang="en-US" sz="2000" dirty="0"/>
              <a:t> </a:t>
            </a: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melihat</a:t>
            </a:r>
            <a:r>
              <a:rPr lang="en-US" sz="2000" dirty="0"/>
              <a:t> </a:t>
            </a:r>
            <a:r>
              <a:rPr lang="en-US" sz="2000" dirty="0" err="1"/>
              <a:t>sepeda</a:t>
            </a:r>
            <a:r>
              <a:rPr lang="en-US" sz="2000" dirty="0"/>
              <a:t> motor. Kita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perlu</a:t>
            </a:r>
            <a:r>
              <a:rPr lang="en-US" sz="2000" dirty="0"/>
              <a:t> </a:t>
            </a:r>
            <a:r>
              <a:rPr lang="en-US" sz="2000" dirty="0" err="1"/>
              <a:t>melihat</a:t>
            </a:r>
            <a:r>
              <a:rPr lang="en-US" sz="2000" dirty="0"/>
              <a:t> </a:t>
            </a:r>
            <a:r>
              <a:rPr lang="en-US" sz="2000" dirty="0" err="1"/>
              <a:t>susunan</a:t>
            </a:r>
            <a:r>
              <a:rPr lang="en-US" sz="2000" dirty="0"/>
              <a:t> </a:t>
            </a:r>
            <a:r>
              <a:rPr lang="en-US" sz="2000" dirty="0" err="1"/>
              <a:t>komponen</a:t>
            </a:r>
            <a:r>
              <a:rPr lang="en-US" sz="2000" dirty="0"/>
              <a:t> </a:t>
            </a:r>
            <a:r>
              <a:rPr lang="en-US" sz="2000" dirty="0" err="1"/>
              <a:t>mesin</a:t>
            </a:r>
            <a:r>
              <a:rPr lang="en-US" sz="2000" dirty="0"/>
              <a:t> dan </a:t>
            </a:r>
            <a:r>
              <a:rPr lang="en-US" sz="2000" dirty="0" err="1"/>
              <a:t>dukungan</a:t>
            </a:r>
            <a:r>
              <a:rPr lang="en-US" sz="2000" dirty="0"/>
              <a:t> </a:t>
            </a:r>
            <a:r>
              <a:rPr lang="en-US" sz="2000" dirty="0" err="1"/>
              <a:t>elektriknya</a:t>
            </a:r>
            <a:r>
              <a:rPr lang="en-US" sz="2000" dirty="0"/>
              <a:t> yang </a:t>
            </a:r>
            <a:r>
              <a:rPr lang="en-US" sz="2000" dirty="0" err="1"/>
              <a:t>cukup</a:t>
            </a:r>
            <a:r>
              <a:rPr lang="en-US" sz="2000" dirty="0"/>
              <a:t> </a:t>
            </a:r>
            <a:r>
              <a:rPr lang="en-US" sz="2000" dirty="0" err="1"/>
              <a:t>kompleks</a:t>
            </a:r>
            <a:r>
              <a:rPr lang="en-US" sz="2000" dirty="0"/>
              <a:t> dan </a:t>
            </a:r>
            <a:r>
              <a:rPr lang="en-US" sz="2000" dirty="0" err="1"/>
              <a:t>rumit</a:t>
            </a:r>
            <a:r>
              <a:rPr lang="en-US" sz="2000" dirty="0"/>
              <a:t>, </a:t>
            </a:r>
            <a:r>
              <a:rPr lang="en-US" sz="2000" dirty="0" err="1"/>
              <a:t>namun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melihat</a:t>
            </a:r>
            <a:r>
              <a:rPr lang="en-US" sz="2000" dirty="0"/>
              <a:t> </a:t>
            </a:r>
            <a:r>
              <a:rPr lang="en-US" sz="2000" dirty="0" err="1"/>
              <a:t>sepeda</a:t>
            </a:r>
            <a:r>
              <a:rPr lang="en-US" sz="2000" dirty="0"/>
              <a:t> motor </a:t>
            </a:r>
            <a:r>
              <a:rPr lang="en-US" sz="2000" dirty="0" err="1"/>
              <a:t>itu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satuan</a:t>
            </a:r>
            <a:r>
              <a:rPr lang="en-US" sz="2000" dirty="0"/>
              <a:t> </a:t>
            </a:r>
            <a:r>
              <a:rPr lang="en-US" sz="2000" dirty="0" err="1"/>
              <a:t>tunggal</a:t>
            </a:r>
            <a:r>
              <a:rPr lang="en-US" sz="2000" dirty="0"/>
              <a:t> yang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objek</a:t>
            </a:r>
            <a:r>
              <a:rPr lang="en-US" sz="2000" dirty="0"/>
              <a:t> yang </a:t>
            </a:r>
            <a:r>
              <a:rPr lang="en-US" sz="2000" dirty="0" err="1"/>
              <a:t>mempunyai</a:t>
            </a:r>
            <a:r>
              <a:rPr lang="en-US" sz="2000" dirty="0"/>
              <a:t> </a:t>
            </a:r>
            <a:r>
              <a:rPr lang="en-US" sz="2000" dirty="0" err="1"/>
              <a:t>sifat</a:t>
            </a:r>
            <a:r>
              <a:rPr lang="en-US" sz="2000" dirty="0"/>
              <a:t> dan </a:t>
            </a:r>
            <a:r>
              <a:rPr lang="en-US" sz="2000" dirty="0" err="1"/>
              <a:t>karakteristik</a:t>
            </a:r>
            <a:r>
              <a:rPr lang="en-US" sz="2000" dirty="0"/>
              <a:t> </a:t>
            </a:r>
            <a:r>
              <a:rPr lang="en-US" sz="2000" dirty="0" err="1"/>
              <a:t>tersendiri</a:t>
            </a:r>
            <a:r>
              <a:rPr lang="en-US" sz="2000" dirty="0"/>
              <a:t>.</a:t>
            </a:r>
          </a:p>
        </p:txBody>
      </p:sp>
      <p:pic>
        <p:nvPicPr>
          <p:cNvPr id="253" name="Google Shape;25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7375" y="4287149"/>
            <a:ext cx="1622275" cy="63369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Wajah Tersenyum 8">
            <a:extLst>
              <a:ext uri="{FF2B5EF4-FFF2-40B4-BE49-F238E27FC236}">
                <a16:creationId xmlns:a16="http://schemas.microsoft.com/office/drawing/2014/main" id="{6AA41412-0055-D5F5-E4E4-D4A6739C0247}"/>
              </a:ext>
            </a:extLst>
          </p:cNvPr>
          <p:cNvSpPr/>
          <p:nvPr/>
        </p:nvSpPr>
        <p:spPr>
          <a:xfrm>
            <a:off x="501666" y="3548239"/>
            <a:ext cx="1622275" cy="1477819"/>
          </a:xfrm>
          <a:prstGeom prst="smileyFac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Judul 4">
            <a:extLst>
              <a:ext uri="{FF2B5EF4-FFF2-40B4-BE49-F238E27FC236}">
                <a16:creationId xmlns:a16="http://schemas.microsoft.com/office/drawing/2014/main" id="{BF865EBA-8885-9915-42B6-23C3FCAD2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245" y="0"/>
            <a:ext cx="6428347" cy="1748700"/>
          </a:xfrm>
        </p:spPr>
        <p:txBody>
          <a:bodyPr/>
          <a:lstStyle/>
          <a:p>
            <a:r>
              <a:rPr lang="en-US" sz="4800" dirty="0" err="1"/>
              <a:t>Polimorfisme</a:t>
            </a:r>
            <a:endParaRPr lang="en-ID" sz="4800" dirty="0"/>
          </a:p>
        </p:txBody>
      </p:sp>
      <p:sp>
        <p:nvSpPr>
          <p:cNvPr id="6" name="Kotak Teks 5">
            <a:extLst>
              <a:ext uri="{FF2B5EF4-FFF2-40B4-BE49-F238E27FC236}">
                <a16:creationId xmlns:a16="http://schemas.microsoft.com/office/drawing/2014/main" id="{269C41D0-0585-823F-FEA2-831A61F23342}"/>
              </a:ext>
            </a:extLst>
          </p:cNvPr>
          <p:cNvSpPr txBox="1"/>
          <p:nvPr/>
        </p:nvSpPr>
        <p:spPr>
          <a:xfrm>
            <a:off x="876044" y="1299601"/>
            <a:ext cx="75993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 err="1">
                <a:solidFill>
                  <a:srgbClr val="111111"/>
                </a:solidFill>
                <a:latin typeface="Aptos Display" panose="020B0004020202020204" pitchFamily="34" charset="0"/>
              </a:rPr>
              <a:t>Is</a:t>
            </a:r>
            <a:r>
              <a:rPr lang="en-ID" sz="2400" b="1" i="0" dirty="0" err="1">
                <a:solidFill>
                  <a:srgbClr val="111111"/>
                </a:solidFill>
                <a:effectLst/>
                <a:latin typeface="Aptos Display" panose="020B0004020202020204" pitchFamily="34" charset="0"/>
              </a:rPr>
              <a:t>tilah</a:t>
            </a:r>
            <a:r>
              <a:rPr lang="en-ID" sz="2400" b="1" i="0" dirty="0">
                <a:solidFill>
                  <a:srgbClr val="111111"/>
                </a:solidFill>
                <a:effectLst/>
                <a:latin typeface="Aptos Display" panose="020B0004020202020204" pitchFamily="34" charset="0"/>
              </a:rPr>
              <a:t> </a:t>
            </a:r>
            <a:r>
              <a:rPr lang="en-ID" sz="2400" b="1" i="0" dirty="0" err="1">
                <a:solidFill>
                  <a:srgbClr val="111111"/>
                </a:solidFill>
                <a:effectLst/>
                <a:latin typeface="Aptos Display" panose="020B0004020202020204" pitchFamily="34" charset="0"/>
              </a:rPr>
              <a:t>polimorfisme</a:t>
            </a:r>
            <a:r>
              <a:rPr lang="en-ID" sz="2400" b="1" i="0" dirty="0">
                <a:solidFill>
                  <a:srgbClr val="111111"/>
                </a:solidFill>
                <a:effectLst/>
                <a:latin typeface="Aptos Display" panose="020B0004020202020204" pitchFamily="34" charset="0"/>
              </a:rPr>
              <a:t> </a:t>
            </a:r>
            <a:r>
              <a:rPr lang="en-ID" sz="2400" b="0" i="0" dirty="0" err="1">
                <a:solidFill>
                  <a:srgbClr val="111111"/>
                </a:solidFill>
                <a:effectLst/>
                <a:latin typeface="Aptos Display" panose="020B0004020202020204" pitchFamily="34" charset="0"/>
              </a:rPr>
              <a:t>berasal</a:t>
            </a:r>
            <a:r>
              <a:rPr lang="en-ID" sz="2400" b="0" i="0" dirty="0">
                <a:solidFill>
                  <a:srgbClr val="111111"/>
                </a:solidFill>
                <a:effectLst/>
                <a:latin typeface="Aptos Display" panose="020B0004020202020204" pitchFamily="34" charset="0"/>
              </a:rPr>
              <a:t> </a:t>
            </a:r>
            <a:r>
              <a:rPr lang="en-ID" sz="2400" b="0" i="0" dirty="0" err="1">
                <a:solidFill>
                  <a:srgbClr val="111111"/>
                </a:solidFill>
                <a:effectLst/>
                <a:latin typeface="Aptos Display" panose="020B0004020202020204" pitchFamily="34" charset="0"/>
              </a:rPr>
              <a:t>dari</a:t>
            </a:r>
            <a:r>
              <a:rPr lang="en-ID" sz="2400" b="0" i="0" dirty="0">
                <a:solidFill>
                  <a:srgbClr val="111111"/>
                </a:solidFill>
                <a:effectLst/>
                <a:latin typeface="Aptos Display" panose="020B0004020202020204" pitchFamily="34" charset="0"/>
              </a:rPr>
              <a:t> </a:t>
            </a:r>
            <a:r>
              <a:rPr lang="en-ID" sz="2400" b="0" i="0" dirty="0" err="1">
                <a:solidFill>
                  <a:srgbClr val="111111"/>
                </a:solidFill>
                <a:effectLst/>
                <a:latin typeface="Aptos Display" panose="020B0004020202020204" pitchFamily="34" charset="0"/>
              </a:rPr>
              <a:t>bahasa</a:t>
            </a:r>
            <a:r>
              <a:rPr lang="en-ID" sz="2400" b="0" i="0" dirty="0">
                <a:solidFill>
                  <a:srgbClr val="111111"/>
                </a:solidFill>
                <a:effectLst/>
                <a:latin typeface="Aptos Display" panose="020B0004020202020204" pitchFamily="34" charset="0"/>
              </a:rPr>
              <a:t> Latin, </a:t>
            </a:r>
            <a:r>
              <a:rPr lang="en-ID" sz="2400" b="0" i="0" dirty="0" err="1">
                <a:solidFill>
                  <a:srgbClr val="111111"/>
                </a:solidFill>
                <a:effectLst/>
                <a:latin typeface="Aptos Display" panose="020B0004020202020204" pitchFamily="34" charset="0"/>
              </a:rPr>
              <a:t>yaitu</a:t>
            </a:r>
            <a:r>
              <a:rPr lang="en-ID" sz="2400" b="0" i="0" dirty="0">
                <a:solidFill>
                  <a:srgbClr val="111111"/>
                </a:solidFill>
                <a:effectLst/>
                <a:latin typeface="Aptos Display" panose="020B0004020202020204" pitchFamily="34" charset="0"/>
              </a:rPr>
              <a:t> poly yang </a:t>
            </a:r>
            <a:r>
              <a:rPr lang="en-ID" sz="2400" b="0" i="0" dirty="0" err="1">
                <a:solidFill>
                  <a:srgbClr val="111111"/>
                </a:solidFill>
                <a:effectLst/>
                <a:latin typeface="Aptos Display" panose="020B0004020202020204" pitchFamily="34" charset="0"/>
              </a:rPr>
              <a:t>berarti</a:t>
            </a:r>
            <a:r>
              <a:rPr lang="en-ID" sz="2400" b="0" i="0" dirty="0">
                <a:solidFill>
                  <a:srgbClr val="111111"/>
                </a:solidFill>
                <a:effectLst/>
                <a:latin typeface="Aptos Display" panose="020B0004020202020204" pitchFamily="34" charset="0"/>
              </a:rPr>
              <a:t> </a:t>
            </a:r>
            <a:r>
              <a:rPr lang="en-ID" sz="2400" b="0" i="0" dirty="0" err="1">
                <a:solidFill>
                  <a:srgbClr val="111111"/>
                </a:solidFill>
                <a:effectLst/>
                <a:latin typeface="Aptos Display" panose="020B0004020202020204" pitchFamily="34" charset="0"/>
              </a:rPr>
              <a:t>banyak</a:t>
            </a:r>
            <a:r>
              <a:rPr lang="en-ID" sz="2400" b="0" i="0" dirty="0">
                <a:solidFill>
                  <a:srgbClr val="111111"/>
                </a:solidFill>
                <a:effectLst/>
                <a:latin typeface="Aptos Display" panose="020B0004020202020204" pitchFamily="34" charset="0"/>
              </a:rPr>
              <a:t>, dan morph yang </a:t>
            </a:r>
            <a:r>
              <a:rPr lang="en-ID" sz="2400" b="0" i="0" dirty="0" err="1">
                <a:solidFill>
                  <a:srgbClr val="111111"/>
                </a:solidFill>
                <a:effectLst/>
                <a:latin typeface="Aptos Display" panose="020B0004020202020204" pitchFamily="34" charset="0"/>
              </a:rPr>
              <a:t>berarti</a:t>
            </a:r>
            <a:r>
              <a:rPr lang="en-ID" sz="2400" b="0" i="0" dirty="0">
                <a:solidFill>
                  <a:srgbClr val="111111"/>
                </a:solidFill>
                <a:effectLst/>
                <a:latin typeface="Aptos Display" panose="020B0004020202020204" pitchFamily="34" charset="0"/>
              </a:rPr>
              <a:t> </a:t>
            </a:r>
            <a:r>
              <a:rPr lang="en-ID" sz="2400" b="0" i="0" dirty="0" err="1">
                <a:solidFill>
                  <a:srgbClr val="111111"/>
                </a:solidFill>
                <a:effectLst/>
                <a:latin typeface="Aptos Display" panose="020B0004020202020204" pitchFamily="34" charset="0"/>
              </a:rPr>
              <a:t>bentuk</a:t>
            </a:r>
            <a:r>
              <a:rPr lang="en-ID" sz="2400" b="0" i="0" dirty="0">
                <a:solidFill>
                  <a:srgbClr val="111111"/>
                </a:solidFill>
                <a:effectLst/>
                <a:latin typeface="Aptos Display" panose="020B0004020202020204" pitchFamily="34" charset="0"/>
              </a:rPr>
              <a:t>. </a:t>
            </a:r>
            <a:r>
              <a:rPr lang="en-ID" sz="2400" b="0" i="0" dirty="0" err="1">
                <a:solidFill>
                  <a:srgbClr val="111111"/>
                </a:solidFill>
                <a:effectLst/>
                <a:latin typeface="Aptos Display" panose="020B0004020202020204" pitchFamily="34" charset="0"/>
              </a:rPr>
              <a:t>Artinya</a:t>
            </a:r>
            <a:r>
              <a:rPr lang="en-ID" sz="2400" b="0" i="0" dirty="0">
                <a:solidFill>
                  <a:srgbClr val="111111"/>
                </a:solidFill>
                <a:effectLst/>
                <a:latin typeface="Aptos Display" panose="020B0004020202020204" pitchFamily="34" charset="0"/>
              </a:rPr>
              <a:t>, </a:t>
            </a:r>
            <a:r>
              <a:rPr lang="en-ID" sz="2400" b="1" dirty="0" err="1">
                <a:solidFill>
                  <a:srgbClr val="111111"/>
                </a:solidFill>
                <a:latin typeface="Aptos Display" panose="020B0004020202020204" pitchFamily="34" charset="0"/>
              </a:rPr>
              <a:t>P</a:t>
            </a:r>
            <a:r>
              <a:rPr lang="en-ID" sz="2400" b="1" i="0" dirty="0" err="1">
                <a:solidFill>
                  <a:srgbClr val="111111"/>
                </a:solidFill>
                <a:effectLst/>
                <a:latin typeface="Aptos Display" panose="020B0004020202020204" pitchFamily="34" charset="0"/>
              </a:rPr>
              <a:t>olimorfisme</a:t>
            </a:r>
            <a:r>
              <a:rPr lang="en-ID" sz="2400" b="1" dirty="0">
                <a:solidFill>
                  <a:srgbClr val="111111"/>
                </a:solidFill>
                <a:latin typeface="Aptos Display" panose="020B0004020202020204" pitchFamily="34" charset="0"/>
              </a:rPr>
              <a:t> </a:t>
            </a:r>
            <a:r>
              <a:rPr lang="en-ID" sz="2400" i="0" dirty="0" err="1">
                <a:solidFill>
                  <a:srgbClr val="111111"/>
                </a:solidFill>
                <a:effectLst/>
                <a:latin typeface="Aptos Display" panose="020B0004020202020204" pitchFamily="34" charset="0"/>
              </a:rPr>
              <a:t>merupakan</a:t>
            </a:r>
            <a:r>
              <a:rPr lang="en-ID" sz="2400" i="0" dirty="0">
                <a:solidFill>
                  <a:srgbClr val="111111"/>
                </a:solidFill>
                <a:effectLst/>
                <a:latin typeface="Aptos Display" panose="020B0004020202020204" pitchFamily="34" charset="0"/>
              </a:rPr>
              <a:t> </a:t>
            </a:r>
            <a:r>
              <a:rPr lang="en-ID" sz="2400" i="0" dirty="0" err="1">
                <a:solidFill>
                  <a:srgbClr val="111111"/>
                </a:solidFill>
                <a:effectLst/>
                <a:latin typeface="Aptos Display" panose="020B0004020202020204" pitchFamily="34" charset="0"/>
              </a:rPr>
              <a:t>sebuah</a:t>
            </a:r>
            <a:r>
              <a:rPr lang="en-ID" sz="2400" i="0" dirty="0">
                <a:solidFill>
                  <a:srgbClr val="111111"/>
                </a:solidFill>
                <a:effectLst/>
                <a:latin typeface="Aptos Display" panose="020B0004020202020204" pitchFamily="34" charset="0"/>
              </a:rPr>
              <a:t> </a:t>
            </a:r>
            <a:r>
              <a:rPr lang="en-ID" sz="2400" i="0" dirty="0" err="1">
                <a:solidFill>
                  <a:srgbClr val="111111"/>
                </a:solidFill>
                <a:effectLst/>
                <a:latin typeface="Aptos Display" panose="020B0004020202020204" pitchFamily="34" charset="0"/>
              </a:rPr>
              <a:t>konsep</a:t>
            </a:r>
            <a:r>
              <a:rPr lang="en-ID" sz="2400" i="0" dirty="0">
                <a:solidFill>
                  <a:srgbClr val="111111"/>
                </a:solidFill>
                <a:effectLst/>
                <a:latin typeface="Aptos Display" panose="020B0004020202020204" pitchFamily="34" charset="0"/>
              </a:rPr>
              <a:t> OOP di mana class </a:t>
            </a:r>
            <a:r>
              <a:rPr lang="en-ID" sz="2400" i="0" dirty="0" err="1">
                <a:solidFill>
                  <a:srgbClr val="111111"/>
                </a:solidFill>
                <a:effectLst/>
                <a:latin typeface="Aptos Display" panose="020B0004020202020204" pitchFamily="34" charset="0"/>
              </a:rPr>
              <a:t>memiliki</a:t>
            </a:r>
            <a:r>
              <a:rPr lang="en-ID" sz="2400" i="0" dirty="0">
                <a:solidFill>
                  <a:srgbClr val="111111"/>
                </a:solidFill>
                <a:effectLst/>
                <a:latin typeface="Aptos Display" panose="020B0004020202020204" pitchFamily="34" charset="0"/>
              </a:rPr>
              <a:t> </a:t>
            </a:r>
            <a:r>
              <a:rPr lang="en-ID" sz="2400" i="0" dirty="0" err="1">
                <a:solidFill>
                  <a:srgbClr val="111111"/>
                </a:solidFill>
                <a:effectLst/>
                <a:latin typeface="Aptos Display" panose="020B0004020202020204" pitchFamily="34" charset="0"/>
              </a:rPr>
              <a:t>banyak</a:t>
            </a:r>
            <a:r>
              <a:rPr lang="en-ID" sz="2400" i="0" dirty="0">
                <a:solidFill>
                  <a:srgbClr val="111111"/>
                </a:solidFill>
                <a:effectLst/>
                <a:latin typeface="Aptos Display" panose="020B0004020202020204" pitchFamily="34" charset="0"/>
              </a:rPr>
              <a:t> “</a:t>
            </a:r>
            <a:r>
              <a:rPr lang="en-ID" sz="2400" i="0" dirty="0" err="1">
                <a:solidFill>
                  <a:srgbClr val="111111"/>
                </a:solidFill>
                <a:effectLst/>
                <a:latin typeface="Aptos Display" panose="020B0004020202020204" pitchFamily="34" charset="0"/>
              </a:rPr>
              <a:t>bentuk</a:t>
            </a:r>
            <a:r>
              <a:rPr lang="en-ID" sz="2400" i="0" dirty="0">
                <a:solidFill>
                  <a:srgbClr val="111111"/>
                </a:solidFill>
                <a:effectLst/>
                <a:latin typeface="Aptos Display" panose="020B0004020202020204" pitchFamily="34" charset="0"/>
              </a:rPr>
              <a:t>” method</a:t>
            </a:r>
            <a:r>
              <a:rPr lang="en-ID" sz="2400" dirty="0">
                <a:solidFill>
                  <a:srgbClr val="111111"/>
                </a:solidFill>
                <a:latin typeface="Aptos Display" panose="020B0004020202020204" pitchFamily="34" charset="0"/>
              </a:rPr>
              <a:t> </a:t>
            </a:r>
            <a:r>
              <a:rPr lang="en-ID" sz="2400" i="0" dirty="0">
                <a:solidFill>
                  <a:srgbClr val="111111"/>
                </a:solidFill>
                <a:effectLst/>
                <a:latin typeface="Aptos Display" panose="020B0004020202020204" pitchFamily="34" charset="0"/>
              </a:rPr>
              <a:t>yang </a:t>
            </a:r>
            <a:r>
              <a:rPr lang="en-ID" sz="2400" i="0" dirty="0" err="1">
                <a:solidFill>
                  <a:srgbClr val="111111"/>
                </a:solidFill>
                <a:effectLst/>
                <a:latin typeface="Aptos Display" panose="020B0004020202020204" pitchFamily="34" charset="0"/>
              </a:rPr>
              <a:t>berbeda</a:t>
            </a:r>
            <a:r>
              <a:rPr lang="en-ID" sz="2400" i="0" dirty="0">
                <a:solidFill>
                  <a:srgbClr val="111111"/>
                </a:solidFill>
                <a:effectLst/>
                <a:latin typeface="Aptos Display" panose="020B0004020202020204" pitchFamily="34" charset="0"/>
              </a:rPr>
              <a:t>, </a:t>
            </a:r>
            <a:r>
              <a:rPr lang="en-ID" sz="2400" i="0" dirty="0" err="1">
                <a:solidFill>
                  <a:srgbClr val="111111"/>
                </a:solidFill>
                <a:effectLst/>
                <a:latin typeface="Aptos Display" panose="020B0004020202020204" pitchFamily="34" charset="0"/>
              </a:rPr>
              <a:t>meskipun</a:t>
            </a:r>
            <a:r>
              <a:rPr lang="en-ID" sz="2400" i="0" dirty="0">
                <a:solidFill>
                  <a:srgbClr val="111111"/>
                </a:solidFill>
                <a:effectLst/>
                <a:latin typeface="Aptos Display" panose="020B0004020202020204" pitchFamily="34" charset="0"/>
              </a:rPr>
              <a:t> </a:t>
            </a:r>
            <a:r>
              <a:rPr lang="en-ID" sz="2400" i="0" dirty="0" err="1">
                <a:solidFill>
                  <a:srgbClr val="111111"/>
                </a:solidFill>
                <a:effectLst/>
                <a:latin typeface="Aptos Display" panose="020B0004020202020204" pitchFamily="34" charset="0"/>
              </a:rPr>
              <a:t>namanya</a:t>
            </a:r>
            <a:r>
              <a:rPr lang="en-ID" sz="2400" i="0" dirty="0">
                <a:solidFill>
                  <a:srgbClr val="111111"/>
                </a:solidFill>
                <a:effectLst/>
                <a:latin typeface="Aptos Display" panose="020B0004020202020204" pitchFamily="34" charset="0"/>
              </a:rPr>
              <a:t> </a:t>
            </a:r>
            <a:r>
              <a:rPr lang="en-ID" sz="2400" i="0" dirty="0" err="1">
                <a:solidFill>
                  <a:srgbClr val="111111"/>
                </a:solidFill>
                <a:effectLst/>
                <a:latin typeface="Aptos Display" panose="020B0004020202020204" pitchFamily="34" charset="0"/>
              </a:rPr>
              <a:t>sama</a:t>
            </a:r>
            <a:r>
              <a:rPr lang="en-ID" sz="2400" i="0" dirty="0">
                <a:solidFill>
                  <a:srgbClr val="111111"/>
                </a:solidFill>
                <a:effectLst/>
                <a:latin typeface="Aptos Display" panose="020B0004020202020204" pitchFamily="34" charset="0"/>
              </a:rPr>
              <a:t>. </a:t>
            </a:r>
            <a:r>
              <a:rPr lang="en-ID" sz="2400" i="0" dirty="0" err="1">
                <a:solidFill>
                  <a:srgbClr val="111111"/>
                </a:solidFill>
                <a:effectLst/>
                <a:latin typeface="Aptos Display" panose="020B0004020202020204" pitchFamily="34" charset="0"/>
              </a:rPr>
              <a:t>Maksud</a:t>
            </a:r>
            <a:r>
              <a:rPr lang="en-ID" sz="2400" i="0" dirty="0">
                <a:solidFill>
                  <a:srgbClr val="111111"/>
                </a:solidFill>
                <a:effectLst/>
                <a:latin typeface="Aptos Display" panose="020B0004020202020204" pitchFamily="34" charset="0"/>
              </a:rPr>
              <a:t> </a:t>
            </a:r>
            <a:r>
              <a:rPr lang="en-ID" sz="2400" i="0" dirty="0" err="1">
                <a:solidFill>
                  <a:srgbClr val="111111"/>
                </a:solidFill>
                <a:effectLst/>
                <a:latin typeface="Aptos Display" panose="020B0004020202020204" pitchFamily="34" charset="0"/>
              </a:rPr>
              <a:t>dari</a:t>
            </a:r>
            <a:r>
              <a:rPr lang="en-ID" sz="2400" i="0" dirty="0">
                <a:solidFill>
                  <a:srgbClr val="111111"/>
                </a:solidFill>
                <a:effectLst/>
                <a:latin typeface="Aptos Display" panose="020B0004020202020204" pitchFamily="34" charset="0"/>
              </a:rPr>
              <a:t> “</a:t>
            </a:r>
            <a:r>
              <a:rPr lang="en-ID" sz="2400" i="0" dirty="0" err="1">
                <a:solidFill>
                  <a:srgbClr val="111111"/>
                </a:solidFill>
                <a:effectLst/>
                <a:latin typeface="Aptos Display" panose="020B0004020202020204" pitchFamily="34" charset="0"/>
              </a:rPr>
              <a:t>bentuk</a:t>
            </a:r>
            <a:r>
              <a:rPr lang="en-ID" sz="2400" i="0" dirty="0">
                <a:solidFill>
                  <a:srgbClr val="111111"/>
                </a:solidFill>
                <a:effectLst/>
                <a:latin typeface="Aptos Display" panose="020B0004020202020204" pitchFamily="34" charset="0"/>
              </a:rPr>
              <a:t>” </a:t>
            </a:r>
            <a:r>
              <a:rPr lang="en-ID" sz="2400" i="0" dirty="0" err="1">
                <a:solidFill>
                  <a:srgbClr val="111111"/>
                </a:solidFill>
                <a:effectLst/>
                <a:latin typeface="Aptos Display" panose="020B0004020202020204" pitchFamily="34" charset="0"/>
              </a:rPr>
              <a:t>adalah</a:t>
            </a:r>
            <a:r>
              <a:rPr lang="en-ID" sz="2400" i="0" dirty="0">
                <a:solidFill>
                  <a:srgbClr val="111111"/>
                </a:solidFill>
                <a:effectLst/>
                <a:latin typeface="Aptos Display" panose="020B0004020202020204" pitchFamily="34" charset="0"/>
              </a:rPr>
              <a:t> </a:t>
            </a:r>
            <a:r>
              <a:rPr lang="en-ID" sz="2400" i="0" dirty="0" err="1">
                <a:solidFill>
                  <a:srgbClr val="111111"/>
                </a:solidFill>
                <a:effectLst/>
                <a:latin typeface="Aptos Display" panose="020B0004020202020204" pitchFamily="34" charset="0"/>
              </a:rPr>
              <a:t>isinya</a:t>
            </a:r>
            <a:r>
              <a:rPr lang="en-ID" sz="2400" i="0" dirty="0">
                <a:solidFill>
                  <a:srgbClr val="111111"/>
                </a:solidFill>
                <a:effectLst/>
                <a:latin typeface="Aptos Display" panose="020B0004020202020204" pitchFamily="34" charset="0"/>
              </a:rPr>
              <a:t> yang </a:t>
            </a:r>
            <a:r>
              <a:rPr lang="en-ID" sz="2400" i="0" dirty="0" err="1">
                <a:solidFill>
                  <a:srgbClr val="111111"/>
                </a:solidFill>
                <a:effectLst/>
                <a:latin typeface="Aptos Display" panose="020B0004020202020204" pitchFamily="34" charset="0"/>
              </a:rPr>
              <a:t>berbeda</a:t>
            </a:r>
            <a:r>
              <a:rPr lang="en-ID" sz="2400" i="0" dirty="0">
                <a:solidFill>
                  <a:srgbClr val="111111"/>
                </a:solidFill>
                <a:effectLst/>
                <a:latin typeface="Aptos Display" panose="020B0004020202020204" pitchFamily="34" charset="0"/>
              </a:rPr>
              <a:t>, </a:t>
            </a:r>
            <a:r>
              <a:rPr lang="en-ID" sz="2400" i="0" dirty="0" err="1">
                <a:solidFill>
                  <a:srgbClr val="111111"/>
                </a:solidFill>
                <a:effectLst/>
                <a:latin typeface="Aptos Display" panose="020B0004020202020204" pitchFamily="34" charset="0"/>
              </a:rPr>
              <a:t>namun</a:t>
            </a:r>
            <a:r>
              <a:rPr lang="en-ID" sz="2400" i="0" dirty="0">
                <a:solidFill>
                  <a:srgbClr val="111111"/>
                </a:solidFill>
                <a:effectLst/>
                <a:latin typeface="Aptos Display" panose="020B0004020202020204" pitchFamily="34" charset="0"/>
              </a:rPr>
              <a:t> </a:t>
            </a:r>
            <a:r>
              <a:rPr lang="en-ID" sz="2400" i="0" dirty="0" err="1">
                <a:solidFill>
                  <a:srgbClr val="111111"/>
                </a:solidFill>
                <a:effectLst/>
                <a:latin typeface="Aptos Display" panose="020B0004020202020204" pitchFamily="34" charset="0"/>
              </a:rPr>
              <a:t>tipe</a:t>
            </a:r>
            <a:r>
              <a:rPr lang="en-ID" sz="2400" i="0" dirty="0">
                <a:solidFill>
                  <a:srgbClr val="111111"/>
                </a:solidFill>
                <a:effectLst/>
                <a:latin typeface="Aptos Display" panose="020B0004020202020204" pitchFamily="34" charset="0"/>
              </a:rPr>
              <a:t> data dan </a:t>
            </a:r>
            <a:r>
              <a:rPr lang="en-ID" sz="2400" i="0" dirty="0" err="1">
                <a:solidFill>
                  <a:srgbClr val="111111"/>
                </a:solidFill>
                <a:effectLst/>
                <a:latin typeface="Aptos Display" panose="020B0004020202020204" pitchFamily="34" charset="0"/>
              </a:rPr>
              <a:t>parameternya</a:t>
            </a:r>
            <a:r>
              <a:rPr lang="en-ID" sz="2400" i="0" dirty="0">
                <a:solidFill>
                  <a:srgbClr val="111111"/>
                </a:solidFill>
                <a:effectLst/>
                <a:latin typeface="Aptos Display" panose="020B0004020202020204" pitchFamily="34" charset="0"/>
              </a:rPr>
              <a:t> </a:t>
            </a:r>
            <a:r>
              <a:rPr lang="en-ID" sz="2400" i="0" dirty="0" err="1">
                <a:solidFill>
                  <a:srgbClr val="111111"/>
                </a:solidFill>
                <a:effectLst/>
                <a:latin typeface="Aptos Display" panose="020B0004020202020204" pitchFamily="34" charset="0"/>
              </a:rPr>
              <a:t>berbeda</a:t>
            </a:r>
            <a:endParaRPr lang="en-ID" sz="2400" dirty="0">
              <a:latin typeface="Aptos Display" panose="020B0004020202020204" pitchFamily="34" charset="0"/>
            </a:endParaRPr>
          </a:p>
        </p:txBody>
      </p:sp>
      <p:cxnSp>
        <p:nvCxnSpPr>
          <p:cNvPr id="8" name="Konektor Lurus 7">
            <a:extLst>
              <a:ext uri="{FF2B5EF4-FFF2-40B4-BE49-F238E27FC236}">
                <a16:creationId xmlns:a16="http://schemas.microsoft.com/office/drawing/2014/main" id="{7287EBA5-C219-174B-ACF0-474FEA6AC663}"/>
              </a:ext>
            </a:extLst>
          </p:cNvPr>
          <p:cNvCxnSpPr>
            <a:cxnSpLocks/>
          </p:cNvCxnSpPr>
          <p:nvPr/>
        </p:nvCxnSpPr>
        <p:spPr>
          <a:xfrm>
            <a:off x="1946787" y="1199535"/>
            <a:ext cx="52012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683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tak Teks 1">
            <a:extLst>
              <a:ext uri="{FF2B5EF4-FFF2-40B4-BE49-F238E27FC236}">
                <a16:creationId xmlns:a16="http://schemas.microsoft.com/office/drawing/2014/main" id="{36820404-D5F3-5447-5A63-2F15B7448E43}"/>
              </a:ext>
            </a:extLst>
          </p:cNvPr>
          <p:cNvSpPr txBox="1"/>
          <p:nvPr/>
        </p:nvSpPr>
        <p:spPr>
          <a:xfrm>
            <a:off x="3271684" y="491610"/>
            <a:ext cx="2600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+mj-lt"/>
              </a:rPr>
              <a:t>PEWARIS</a:t>
            </a:r>
            <a:endParaRPr lang="en-ID" sz="4000" b="1" dirty="0">
              <a:latin typeface="+mj-lt"/>
            </a:endParaRPr>
          </a:p>
        </p:txBody>
      </p:sp>
      <p:sp>
        <p:nvSpPr>
          <p:cNvPr id="3" name="Kotak Teks 2">
            <a:extLst>
              <a:ext uri="{FF2B5EF4-FFF2-40B4-BE49-F238E27FC236}">
                <a16:creationId xmlns:a16="http://schemas.microsoft.com/office/drawing/2014/main" id="{E93F6689-938B-7C0D-E0DB-8B077C5D7A48}"/>
              </a:ext>
            </a:extLst>
          </p:cNvPr>
          <p:cNvSpPr txBox="1"/>
          <p:nvPr/>
        </p:nvSpPr>
        <p:spPr>
          <a:xfrm flipH="1">
            <a:off x="1137101" y="1199496"/>
            <a:ext cx="730881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2000" dirty="0" err="1"/>
              <a:t>Konsep</a:t>
            </a:r>
            <a:r>
              <a:rPr lang="en-ID" sz="2000" dirty="0"/>
              <a:t> </a:t>
            </a:r>
            <a:r>
              <a:rPr lang="en-ID" sz="2000" dirty="0" err="1"/>
              <a:t>Pewaris</a:t>
            </a:r>
            <a:r>
              <a:rPr lang="en-ID" sz="2000" dirty="0"/>
              <a:t> </a:t>
            </a:r>
            <a:r>
              <a:rPr lang="en-ID" sz="2000" dirty="0" err="1"/>
              <a:t>mempunyai</a:t>
            </a:r>
            <a:r>
              <a:rPr lang="en-ID" sz="2000" dirty="0"/>
              <a:t> </a:t>
            </a:r>
            <a:r>
              <a:rPr lang="en-ID" sz="2000" dirty="0" err="1"/>
              <a:t>fungsi</a:t>
            </a:r>
            <a:r>
              <a:rPr lang="en-ID" sz="2000" dirty="0"/>
              <a:t> </a:t>
            </a:r>
            <a:r>
              <a:rPr lang="en-ID" sz="2000" dirty="0" err="1"/>
              <a:t>mengatur</a:t>
            </a:r>
            <a:r>
              <a:rPr lang="en-ID" sz="2000" dirty="0"/>
              <a:t> </a:t>
            </a:r>
            <a:r>
              <a:rPr lang="en-ID" sz="2000" dirty="0" err="1"/>
              <a:t>polimorfise</a:t>
            </a:r>
            <a:r>
              <a:rPr lang="en-ID" sz="2000" dirty="0"/>
              <a:t> dan </a:t>
            </a:r>
            <a:r>
              <a:rPr lang="en-ID" sz="2000" dirty="0" err="1"/>
              <a:t>enkapsulasi</a:t>
            </a:r>
            <a:r>
              <a:rPr lang="en-ID" sz="2000" dirty="0"/>
              <a:t> </a:t>
            </a:r>
            <a:r>
              <a:rPr lang="en-ID" sz="2000" dirty="0" err="1"/>
              <a:t>dengan</a:t>
            </a:r>
            <a:r>
              <a:rPr lang="en-ID" sz="2000" dirty="0"/>
              <a:t> </a:t>
            </a:r>
            <a:r>
              <a:rPr lang="en-ID" sz="2000" dirty="0" err="1"/>
              <a:t>mengizinkan</a:t>
            </a:r>
            <a:r>
              <a:rPr lang="en-ID" sz="2000" dirty="0"/>
              <a:t> </a:t>
            </a:r>
            <a:r>
              <a:rPr lang="en-ID" sz="2000" dirty="0" err="1"/>
              <a:t>objek</a:t>
            </a:r>
            <a:r>
              <a:rPr lang="en-ID" sz="2000" dirty="0"/>
              <a:t> </a:t>
            </a:r>
            <a:r>
              <a:rPr lang="en-ID" sz="2000" dirty="0" err="1"/>
              <a:t>didefinisikan</a:t>
            </a:r>
            <a:r>
              <a:rPr lang="en-ID" sz="2000" dirty="0"/>
              <a:t> dan </a:t>
            </a:r>
            <a:r>
              <a:rPr lang="en-ID" sz="2000" dirty="0" err="1"/>
              <a:t>diciptakan</a:t>
            </a:r>
            <a:r>
              <a:rPr lang="en-ID" sz="2000" dirty="0"/>
              <a:t> </a:t>
            </a:r>
            <a:r>
              <a:rPr lang="en-ID" sz="2000" dirty="0" err="1"/>
              <a:t>dengan</a:t>
            </a:r>
            <a:r>
              <a:rPr lang="en-ID" sz="2000" dirty="0"/>
              <a:t> </a:t>
            </a:r>
            <a:r>
              <a:rPr lang="en-ID" sz="2000" dirty="0" err="1"/>
              <a:t>jenis</a:t>
            </a:r>
            <a:r>
              <a:rPr lang="en-ID" sz="2000" dirty="0"/>
              <a:t> </a:t>
            </a:r>
            <a:r>
              <a:rPr lang="en-ID" sz="2000" dirty="0" err="1"/>
              <a:t>khusus</a:t>
            </a:r>
            <a:r>
              <a:rPr lang="en-ID" sz="2000" dirty="0"/>
              <a:t> </a:t>
            </a:r>
            <a:r>
              <a:rPr lang="en-ID" sz="2000" dirty="0" err="1"/>
              <a:t>dari</a:t>
            </a:r>
            <a:r>
              <a:rPr lang="en-ID" sz="2000" dirty="0"/>
              <a:t> </a:t>
            </a:r>
            <a:r>
              <a:rPr lang="en-ID" sz="2000" dirty="0" err="1"/>
              <a:t>objek</a:t>
            </a:r>
            <a:r>
              <a:rPr lang="en-ID" sz="2000" dirty="0"/>
              <a:t> yang </a:t>
            </a:r>
            <a:r>
              <a:rPr lang="en-ID" sz="2000" dirty="0" err="1"/>
              <a:t>sudah</a:t>
            </a:r>
            <a:r>
              <a:rPr lang="en-ID" sz="2000" dirty="0"/>
              <a:t> </a:t>
            </a:r>
            <a:r>
              <a:rPr lang="en-ID" sz="2000" dirty="0" err="1"/>
              <a:t>ada</a:t>
            </a:r>
            <a:r>
              <a:rPr lang="en-ID" sz="2000" dirty="0"/>
              <a:t>. </a:t>
            </a:r>
            <a:r>
              <a:rPr lang="en-ID" sz="2000" dirty="0" err="1"/>
              <a:t>Objek-objek</a:t>
            </a:r>
            <a:r>
              <a:rPr lang="en-ID" sz="2000" dirty="0"/>
              <a:t> </a:t>
            </a:r>
            <a:r>
              <a:rPr lang="en-ID" sz="2000" dirty="0" err="1"/>
              <a:t>ini</a:t>
            </a:r>
            <a:r>
              <a:rPr lang="en-ID" sz="2000" dirty="0"/>
              <a:t> </a:t>
            </a:r>
            <a:r>
              <a:rPr lang="en-ID" sz="2000" dirty="0" err="1"/>
              <a:t>dapat</a:t>
            </a:r>
            <a:r>
              <a:rPr lang="en-ID" sz="2000" dirty="0"/>
              <a:t> </a:t>
            </a:r>
            <a:r>
              <a:rPr lang="en-ID" sz="2000" dirty="0" err="1"/>
              <a:t>membagi</a:t>
            </a:r>
            <a:r>
              <a:rPr lang="en-ID" sz="2000" dirty="0"/>
              <a:t> dan </a:t>
            </a:r>
            <a:r>
              <a:rPr lang="en-ID" sz="2000" dirty="0" err="1"/>
              <a:t>memperluas</a:t>
            </a:r>
            <a:r>
              <a:rPr lang="en-ID" sz="2000" dirty="0"/>
              <a:t> </a:t>
            </a:r>
            <a:r>
              <a:rPr lang="en-ID" sz="2000" dirty="0" err="1"/>
              <a:t>perilaku</a:t>
            </a:r>
            <a:r>
              <a:rPr lang="en-ID" sz="2000" dirty="0"/>
              <a:t> </a:t>
            </a:r>
            <a:r>
              <a:rPr lang="en-ID" sz="2000" dirty="0" err="1"/>
              <a:t>mereka</a:t>
            </a:r>
            <a:r>
              <a:rPr lang="en-ID" sz="2000" dirty="0"/>
              <a:t> </a:t>
            </a:r>
            <a:r>
              <a:rPr lang="en-ID" sz="2000" dirty="0" err="1"/>
              <a:t>tanpa</a:t>
            </a:r>
            <a:r>
              <a:rPr lang="en-ID" sz="2000" dirty="0"/>
              <a:t> </a:t>
            </a:r>
            <a:r>
              <a:rPr lang="en-ID" sz="2000" dirty="0" err="1"/>
              <a:t>mengimplementasikan</a:t>
            </a:r>
            <a:r>
              <a:rPr lang="en-ID" sz="2000" dirty="0"/>
              <a:t> </a:t>
            </a:r>
            <a:r>
              <a:rPr lang="en-ID" sz="2000" dirty="0" err="1"/>
              <a:t>perilaku</a:t>
            </a:r>
            <a:r>
              <a:rPr lang="en-ID" sz="2000" dirty="0"/>
              <a:t> </a:t>
            </a:r>
            <a:r>
              <a:rPr lang="en-ID" sz="2000" dirty="0" err="1"/>
              <a:t>tersebut</a:t>
            </a:r>
            <a:endParaRPr lang="en-ID" sz="2000" dirty="0"/>
          </a:p>
        </p:txBody>
      </p:sp>
      <p:cxnSp>
        <p:nvCxnSpPr>
          <p:cNvPr id="5" name="Konektor Lurus 4">
            <a:extLst>
              <a:ext uri="{FF2B5EF4-FFF2-40B4-BE49-F238E27FC236}">
                <a16:creationId xmlns:a16="http://schemas.microsoft.com/office/drawing/2014/main" id="{D803ECD0-E170-35A8-2BCC-FAF36FFDBE37}"/>
              </a:ext>
            </a:extLst>
          </p:cNvPr>
          <p:cNvCxnSpPr/>
          <p:nvPr/>
        </p:nvCxnSpPr>
        <p:spPr>
          <a:xfrm>
            <a:off x="2930013" y="1199457"/>
            <a:ext cx="34609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532642"/>
      </p:ext>
    </p:extLst>
  </p:cSld>
  <p:clrMapOvr>
    <a:masterClrMapping/>
  </p:clrMapOvr>
</p:sld>
</file>

<file path=ppt/theme/theme1.xml><?xml version="1.0" encoding="utf-8"?>
<a:theme xmlns:a="http://schemas.openxmlformats.org/drawingml/2006/main" name="Bank Loan Pitch Deck by Slidesgo">
  <a:themeElements>
    <a:clrScheme name="Simple Light">
      <a:dk1>
        <a:srgbClr val="111010"/>
      </a:dk1>
      <a:lt1>
        <a:srgbClr val="F3F3F3"/>
      </a:lt1>
      <a:dk2>
        <a:srgbClr val="FFD966"/>
      </a:dk2>
      <a:lt2>
        <a:srgbClr val="C9B576"/>
      </a:lt2>
      <a:accent1>
        <a:srgbClr val="9E9D9D"/>
      </a:accent1>
      <a:accent2>
        <a:srgbClr val="434343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1101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264</Words>
  <Application>Microsoft Office PowerPoint</Application>
  <PresentationFormat>Peragaan Layar (16:9)</PresentationFormat>
  <Paragraphs>15</Paragraphs>
  <Slides>6</Slides>
  <Notes>4</Notes>
  <HiddenSlides>0</HiddenSlides>
  <MMClips>0</MMClips>
  <ScaleCrop>false</ScaleCrop>
  <HeadingPairs>
    <vt:vector size="6" baseType="variant">
      <vt:variant>
        <vt:lpstr>Font Dipakai</vt:lpstr>
      </vt:variant>
      <vt:variant>
        <vt:i4>6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6</vt:i4>
      </vt:variant>
    </vt:vector>
  </HeadingPairs>
  <TitlesOfParts>
    <vt:vector size="13" baseType="lpstr">
      <vt:lpstr>JetBrains Mono</vt:lpstr>
      <vt:lpstr>Nunito</vt:lpstr>
      <vt:lpstr>Aptos Display</vt:lpstr>
      <vt:lpstr>Arial</vt:lpstr>
      <vt:lpstr>Inter Medium</vt:lpstr>
      <vt:lpstr>Georgia</vt:lpstr>
      <vt:lpstr>Bank Loan Pitch Deck by Slidesgo</vt:lpstr>
      <vt:lpstr> PBO</vt:lpstr>
      <vt:lpstr>Pengertian Pemograman Berorientasi Objek (PBO): </vt:lpstr>
      <vt:lpstr>Presentasi PowerPoint</vt:lpstr>
      <vt:lpstr>Presentasi PowerPoint</vt:lpstr>
      <vt:lpstr>Polimorfisme</vt:lpstr>
      <vt:lpstr>Presentasi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PBO</dc:title>
  <dc:creator>kamal legiana</dc:creator>
  <cp:lastModifiedBy>kamal</cp:lastModifiedBy>
  <cp:revision>9</cp:revision>
  <dcterms:modified xsi:type="dcterms:W3CDTF">2023-08-02T05:21:19Z</dcterms:modified>
</cp:coreProperties>
</file>