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6" r:id="rId4"/>
    <p:sldId id="268" r:id="rId5"/>
    <p:sldId id="257" r:id="rId6"/>
    <p:sldId id="258" r:id="rId7"/>
    <p:sldId id="269" r:id="rId8"/>
    <p:sldId id="270" r:id="rId9"/>
    <p:sldId id="259" r:id="rId10"/>
    <p:sldId id="272" r:id="rId11"/>
    <p:sldId id="264" r:id="rId12"/>
    <p:sldId id="265" r:id="rId13"/>
    <p:sldId id="276" r:id="rId14"/>
    <p:sldId id="261" r:id="rId15"/>
    <p:sldId id="274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A7DF51-2733-4F05-9389-BC587554527F}" type="datetimeFigureOut">
              <a:rPr lang="es-CL" smtClean="0"/>
              <a:pPr/>
              <a:t>24-04-2014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DEA83F-CF50-4B88-B948-6F67AA408C3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A7DF51-2733-4F05-9389-BC587554527F}" type="datetimeFigureOut">
              <a:rPr lang="es-CL" smtClean="0"/>
              <a:pPr/>
              <a:t>24-04-2014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DEA83F-CF50-4B88-B948-6F67AA408C3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A7DF51-2733-4F05-9389-BC587554527F}" type="datetimeFigureOut">
              <a:rPr lang="es-CL" smtClean="0"/>
              <a:pPr/>
              <a:t>24-04-2014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DEA83F-CF50-4B88-B948-6F67AA408C3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4783" y="2130656"/>
            <a:ext cx="7774437" cy="14697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2111" y="3885682"/>
            <a:ext cx="6399782" cy="175346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966" y="4406266"/>
            <a:ext cx="7771892" cy="136224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966" y="2906858"/>
            <a:ext cx="7771892" cy="149940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25845" y="1064549"/>
            <a:ext cx="1980521" cy="25982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550749" y="1064549"/>
            <a:ext cx="1983068" cy="25982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8219" y="274321"/>
            <a:ext cx="8227563" cy="1144039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8219" y="1535258"/>
            <a:ext cx="4039958" cy="6390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8219" y="2174298"/>
            <a:ext cx="4039958" cy="39511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825" y="1535258"/>
            <a:ext cx="4039957" cy="6390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825" y="2174298"/>
            <a:ext cx="4039957" cy="39511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8218" y="272762"/>
            <a:ext cx="3006422" cy="11627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4103" y="272762"/>
            <a:ext cx="5111679" cy="58526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8218" y="1435505"/>
            <a:ext cx="3006422" cy="4689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A7DF51-2733-4F05-9389-BC587554527F}" type="datetimeFigureOut">
              <a:rPr lang="es-CL" smtClean="0"/>
              <a:pPr/>
              <a:t>24-04-2014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DEA83F-CF50-4B88-B948-6F67AA408C38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143" y="4800600"/>
            <a:ext cx="5485892" cy="5673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143" y="612545"/>
            <a:ext cx="54858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143" y="5367944"/>
            <a:ext cx="5485892" cy="8042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597014" y="1"/>
            <a:ext cx="1150637" cy="366279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42557" y="1"/>
            <a:ext cx="3210074" cy="366279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A7DF51-2733-4F05-9389-BC587554527F}" type="datetimeFigureOut">
              <a:rPr lang="es-CL" smtClean="0"/>
              <a:pPr/>
              <a:t>24-04-2014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DEA83F-CF50-4B88-B948-6F67AA408C38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A7DF51-2733-4F05-9389-BC587554527F}" type="datetimeFigureOut">
              <a:rPr lang="es-CL" smtClean="0"/>
              <a:pPr/>
              <a:t>24-04-2014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DEA83F-CF50-4B88-B948-6F67AA408C38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A7DF51-2733-4F05-9389-BC587554527F}" type="datetimeFigureOut">
              <a:rPr lang="es-CL" smtClean="0"/>
              <a:pPr/>
              <a:t>24-04-2014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DEA83F-CF50-4B88-B948-6F67AA408C3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A7DF51-2733-4F05-9389-BC587554527F}" type="datetimeFigureOut">
              <a:rPr lang="es-CL" smtClean="0"/>
              <a:pPr/>
              <a:t>24-04-2014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DEA83F-CF50-4B88-B948-6F67AA408C38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A7DF51-2733-4F05-9389-BC587554527F}" type="datetimeFigureOut">
              <a:rPr lang="es-CL" smtClean="0"/>
              <a:pPr/>
              <a:t>24-04-2014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DEA83F-CF50-4B88-B948-6F67AA408C3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DA7DF51-2733-4F05-9389-BC587554527F}" type="datetimeFigureOut">
              <a:rPr lang="es-CL" smtClean="0"/>
              <a:pPr/>
              <a:t>24-04-2014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DEA83F-CF50-4B88-B948-6F67AA408C3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A7DF51-2733-4F05-9389-BC587554527F}" type="datetimeFigureOut">
              <a:rPr lang="es-CL" smtClean="0"/>
              <a:pPr/>
              <a:t>24-04-2014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DEA83F-CF50-4B88-B948-6F67AA408C38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DA7DF51-2733-4F05-9389-BC587554527F}" type="datetimeFigureOut">
              <a:rPr lang="es-CL" smtClean="0"/>
              <a:pPr/>
              <a:t>24-04-2014</a:t>
            </a:fld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7DEA83F-CF50-4B88-B948-6F67AA408C38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2557" y="1"/>
            <a:ext cx="4605094" cy="12624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 para editar estilo título patrón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844" y="1064549"/>
            <a:ext cx="4207972" cy="25982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25845" y="3355744"/>
            <a:ext cx="1074267" cy="8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ts val="700"/>
              </a:lnSpc>
              <a:tabLst>
                <a:tab pos="0" algn="l"/>
                <a:tab pos="387350" algn="l"/>
              </a:tabLst>
              <a:defRPr/>
            </a:pPr>
            <a:r>
              <a:rPr lang="en-US" sz="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626676" y="3355744"/>
            <a:ext cx="1606309" cy="8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ts val="700"/>
              </a:lnSpc>
              <a:tabLst>
                <a:tab pos="0" algn="l"/>
                <a:tab pos="387350" algn="l"/>
                <a:tab pos="774700" algn="l"/>
              </a:tabLst>
              <a:defRPr/>
            </a:pPr>
            <a:r>
              <a:rPr lang="en-US" sz="600">
                <a:solidFill>
                  <a:schemeClr val="tx1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25400" indent="-25400" algn="ctr" rtl="0" eaLnBrk="0" fontAlgn="base" hangingPunct="0">
        <a:lnSpc>
          <a:spcPts val="2300"/>
        </a:lnSpc>
        <a:spcBef>
          <a:spcPct val="0"/>
        </a:spcBef>
        <a:spcAft>
          <a:spcPts val="200"/>
        </a:spcAft>
        <a:defRPr sz="1900">
          <a:solidFill>
            <a:schemeClr val="tx1"/>
          </a:solidFill>
          <a:latin typeface="+mj-lt"/>
          <a:ea typeface="+mj-ea"/>
          <a:cs typeface="+mj-cs"/>
        </a:defRPr>
      </a:lvl1pPr>
      <a:lvl2pPr marL="25400" indent="-25400" algn="ctr" rtl="0" eaLnBrk="0" fontAlgn="base" hangingPunct="0">
        <a:lnSpc>
          <a:spcPts val="2300"/>
        </a:lnSpc>
        <a:spcBef>
          <a:spcPct val="0"/>
        </a:spcBef>
        <a:spcAft>
          <a:spcPts val="200"/>
        </a:spcAft>
        <a:defRPr sz="1900">
          <a:solidFill>
            <a:schemeClr val="tx1"/>
          </a:solidFill>
          <a:latin typeface="Times"/>
        </a:defRPr>
      </a:lvl2pPr>
      <a:lvl3pPr marL="25400" indent="-25400" algn="ctr" rtl="0" eaLnBrk="0" fontAlgn="base" hangingPunct="0">
        <a:lnSpc>
          <a:spcPts val="2300"/>
        </a:lnSpc>
        <a:spcBef>
          <a:spcPct val="0"/>
        </a:spcBef>
        <a:spcAft>
          <a:spcPts val="200"/>
        </a:spcAft>
        <a:defRPr sz="1900">
          <a:solidFill>
            <a:schemeClr val="tx1"/>
          </a:solidFill>
          <a:latin typeface="Times"/>
        </a:defRPr>
      </a:lvl3pPr>
      <a:lvl4pPr marL="25400" indent="-25400" algn="ctr" rtl="0" eaLnBrk="0" fontAlgn="base" hangingPunct="0">
        <a:lnSpc>
          <a:spcPts val="2300"/>
        </a:lnSpc>
        <a:spcBef>
          <a:spcPct val="0"/>
        </a:spcBef>
        <a:spcAft>
          <a:spcPts val="200"/>
        </a:spcAft>
        <a:defRPr sz="1900">
          <a:solidFill>
            <a:schemeClr val="tx1"/>
          </a:solidFill>
          <a:latin typeface="Times"/>
        </a:defRPr>
      </a:lvl4pPr>
      <a:lvl5pPr marL="25400" indent="-25400" algn="ctr" rtl="0" eaLnBrk="0" fontAlgn="base" hangingPunct="0">
        <a:lnSpc>
          <a:spcPts val="2300"/>
        </a:lnSpc>
        <a:spcBef>
          <a:spcPct val="0"/>
        </a:spcBef>
        <a:spcAft>
          <a:spcPts val="200"/>
        </a:spcAft>
        <a:defRPr sz="1900">
          <a:solidFill>
            <a:schemeClr val="tx1"/>
          </a:solidFill>
          <a:latin typeface="Times"/>
        </a:defRPr>
      </a:lvl5pPr>
      <a:lvl6pPr marL="482600" algn="ctr" rtl="0" fontAlgn="base">
        <a:lnSpc>
          <a:spcPts val="2300"/>
        </a:lnSpc>
        <a:spcBef>
          <a:spcPct val="0"/>
        </a:spcBef>
        <a:spcAft>
          <a:spcPts val="200"/>
        </a:spcAft>
        <a:defRPr sz="1900">
          <a:solidFill>
            <a:schemeClr val="tx1"/>
          </a:solidFill>
          <a:latin typeface="Times"/>
        </a:defRPr>
      </a:lvl6pPr>
      <a:lvl7pPr marL="939800" algn="ctr" rtl="0" fontAlgn="base">
        <a:lnSpc>
          <a:spcPts val="2300"/>
        </a:lnSpc>
        <a:spcBef>
          <a:spcPct val="0"/>
        </a:spcBef>
        <a:spcAft>
          <a:spcPts val="200"/>
        </a:spcAft>
        <a:defRPr sz="1900">
          <a:solidFill>
            <a:schemeClr val="tx1"/>
          </a:solidFill>
          <a:latin typeface="Times"/>
        </a:defRPr>
      </a:lvl7pPr>
      <a:lvl8pPr marL="1397000" algn="ctr" rtl="0" fontAlgn="base">
        <a:lnSpc>
          <a:spcPts val="2300"/>
        </a:lnSpc>
        <a:spcBef>
          <a:spcPct val="0"/>
        </a:spcBef>
        <a:spcAft>
          <a:spcPts val="200"/>
        </a:spcAft>
        <a:defRPr sz="1900">
          <a:solidFill>
            <a:schemeClr val="tx1"/>
          </a:solidFill>
          <a:latin typeface="Times"/>
        </a:defRPr>
      </a:lvl8pPr>
      <a:lvl9pPr marL="1854200" algn="ctr" rtl="0" fontAlgn="base">
        <a:lnSpc>
          <a:spcPts val="2300"/>
        </a:lnSpc>
        <a:spcBef>
          <a:spcPct val="0"/>
        </a:spcBef>
        <a:spcAft>
          <a:spcPts val="200"/>
        </a:spcAft>
        <a:defRPr sz="1900">
          <a:solidFill>
            <a:schemeClr val="tx1"/>
          </a:solidFill>
          <a:latin typeface="Times"/>
        </a:defRPr>
      </a:lvl9pPr>
    </p:titleStyle>
    <p:bodyStyle>
      <a:lvl1pPr marL="368300" indent="-342900" algn="l" rtl="0" eaLnBrk="0" fontAlgn="base" hangingPunct="0">
        <a:lnSpc>
          <a:spcPts val="1700"/>
        </a:lnSpc>
        <a:spcBef>
          <a:spcPct val="0"/>
        </a:spcBef>
        <a:spcAft>
          <a:spcPts val="300"/>
        </a:spcAft>
        <a:buSzPct val="100000"/>
        <a:buFont typeface="Times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36600" indent="-342900" algn="l" rtl="0" eaLnBrk="0" fontAlgn="base" hangingPunct="0">
        <a:lnSpc>
          <a:spcPts val="1400"/>
        </a:lnSpc>
        <a:spcBef>
          <a:spcPct val="0"/>
        </a:spcBef>
        <a:spcAft>
          <a:spcPts val="300"/>
        </a:spcAft>
        <a:buSzPct val="100000"/>
        <a:buFont typeface="Times"/>
        <a:buChar char="–"/>
        <a:defRPr sz="1200">
          <a:solidFill>
            <a:schemeClr val="tx1"/>
          </a:solidFill>
          <a:latin typeface="+mn-lt"/>
        </a:defRPr>
      </a:lvl2pPr>
      <a:lvl3pPr marL="1104900" indent="-342900" algn="l" rtl="0" eaLnBrk="0" fontAlgn="base" hangingPunct="0">
        <a:lnSpc>
          <a:spcPts val="1200"/>
        </a:lnSpc>
        <a:spcBef>
          <a:spcPct val="0"/>
        </a:spcBef>
        <a:spcAft>
          <a:spcPts val="200"/>
        </a:spcAft>
        <a:buSzPct val="100000"/>
        <a:buFont typeface="Times"/>
        <a:buChar char="•"/>
        <a:defRPr sz="1000">
          <a:solidFill>
            <a:schemeClr val="tx1"/>
          </a:solidFill>
          <a:latin typeface="+mn-lt"/>
        </a:defRPr>
      </a:lvl3pPr>
      <a:lvl4pPr marL="1473200" indent="-342900" algn="l" rtl="0" eaLnBrk="0" fontAlgn="base" hangingPunct="0">
        <a:lnSpc>
          <a:spcPts val="1000"/>
        </a:lnSpc>
        <a:spcBef>
          <a:spcPct val="0"/>
        </a:spcBef>
        <a:spcAft>
          <a:spcPts val="200"/>
        </a:spcAft>
        <a:buSzPct val="100000"/>
        <a:buFont typeface="Times"/>
        <a:buChar char="–"/>
        <a:defRPr sz="800">
          <a:solidFill>
            <a:schemeClr val="tx1"/>
          </a:solidFill>
          <a:latin typeface="+mn-lt"/>
        </a:defRPr>
      </a:lvl4pPr>
      <a:lvl5pPr marL="1841500" indent="-342900" algn="l" rtl="0" eaLnBrk="0" fontAlgn="base" hangingPunct="0">
        <a:lnSpc>
          <a:spcPts val="1000"/>
        </a:lnSpc>
        <a:spcBef>
          <a:spcPct val="0"/>
        </a:spcBef>
        <a:spcAft>
          <a:spcPct val="0"/>
        </a:spcAft>
        <a:buSzPct val="100000"/>
        <a:buFont typeface="Times"/>
        <a:buChar char="»"/>
        <a:defRPr sz="800">
          <a:solidFill>
            <a:schemeClr val="tx1"/>
          </a:solidFill>
          <a:latin typeface="+mn-lt"/>
        </a:defRPr>
      </a:lvl5pPr>
      <a:lvl6pPr marL="2298700" indent="-342900" algn="l" rtl="0" fontAlgn="base">
        <a:lnSpc>
          <a:spcPts val="1000"/>
        </a:lnSpc>
        <a:spcBef>
          <a:spcPct val="0"/>
        </a:spcBef>
        <a:spcAft>
          <a:spcPct val="0"/>
        </a:spcAft>
        <a:buSzPct val="100000"/>
        <a:buFont typeface="Times"/>
        <a:buChar char="»"/>
        <a:defRPr sz="800">
          <a:solidFill>
            <a:schemeClr val="tx1"/>
          </a:solidFill>
          <a:latin typeface="+mn-lt"/>
        </a:defRPr>
      </a:lvl6pPr>
      <a:lvl7pPr marL="2755900" indent="-342900" algn="l" rtl="0" fontAlgn="base">
        <a:lnSpc>
          <a:spcPts val="1000"/>
        </a:lnSpc>
        <a:spcBef>
          <a:spcPct val="0"/>
        </a:spcBef>
        <a:spcAft>
          <a:spcPct val="0"/>
        </a:spcAft>
        <a:buSzPct val="100000"/>
        <a:buFont typeface="Times"/>
        <a:buChar char="»"/>
        <a:defRPr sz="800">
          <a:solidFill>
            <a:schemeClr val="tx1"/>
          </a:solidFill>
          <a:latin typeface="+mn-lt"/>
        </a:defRPr>
      </a:lvl7pPr>
      <a:lvl8pPr marL="3213100" indent="-342900" algn="l" rtl="0" fontAlgn="base">
        <a:lnSpc>
          <a:spcPts val="1000"/>
        </a:lnSpc>
        <a:spcBef>
          <a:spcPct val="0"/>
        </a:spcBef>
        <a:spcAft>
          <a:spcPct val="0"/>
        </a:spcAft>
        <a:buSzPct val="100000"/>
        <a:buFont typeface="Times"/>
        <a:buChar char="»"/>
        <a:defRPr sz="800">
          <a:solidFill>
            <a:schemeClr val="tx1"/>
          </a:solidFill>
          <a:latin typeface="+mn-lt"/>
        </a:defRPr>
      </a:lvl8pPr>
      <a:lvl9pPr marL="3670300" indent="-342900" algn="l" rtl="0" fontAlgn="base">
        <a:lnSpc>
          <a:spcPts val="1000"/>
        </a:lnSpc>
        <a:spcBef>
          <a:spcPct val="0"/>
        </a:spcBef>
        <a:spcAft>
          <a:spcPct val="0"/>
        </a:spcAft>
        <a:buSzPct val="100000"/>
        <a:buFont typeface="Times"/>
        <a:buChar char="»"/>
        <a:defRPr sz="8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://es.wikipedia.org/wiki/Alexander_Fleming" TargetMode="External"/><Relationship Id="rId7" Type="http://schemas.openxmlformats.org/officeDocument/2006/relationships/hyperlink" Target="http://es.wikipedia.org/wiki/Penicillium_chrysogenum" TargetMode="External"/><Relationship Id="rId2" Type="http://schemas.openxmlformats.org/officeDocument/2006/relationships/hyperlink" Target="http://es.wikipedia.org/wiki/19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wikipedia.org/wiki/Antibiotico" TargetMode="External"/><Relationship Id="rId5" Type="http://schemas.openxmlformats.org/officeDocument/2006/relationships/hyperlink" Target="http://es.wikipedia.org/w/index.php?title=Penicillium_sp.&amp;action=edit&amp;redlink=1" TargetMode="External"/><Relationship Id="rId4" Type="http://schemas.openxmlformats.org/officeDocument/2006/relationships/hyperlink" Target="http://es.wikipedia.org/wiki/Penicilina" TargetMode="Externa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Brie_(queso)" TargetMode="External"/><Relationship Id="rId2" Type="http://schemas.openxmlformats.org/officeDocument/2006/relationships/hyperlink" Target="http://es.wikipedia.org/wiki/Queso_roquef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hyperlink" Target="http://es.wikipedia.org/wiki/Queso_stilton" TargetMode="External"/><Relationship Id="rId4" Type="http://schemas.openxmlformats.org/officeDocument/2006/relationships/hyperlink" Target="http://es.wikipedia.org/wiki/Camembert_(queso)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Vagina" TargetMode="External"/><Relationship Id="rId2" Type="http://schemas.openxmlformats.org/officeDocument/2006/relationships/hyperlink" Target="http://es.wikipedia.org/wiki/Tracto_gastrointesti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es.wikipedia.org/wiki/Fermentaci%C3%B3n" TargetMode="External"/><Relationship Id="rId4" Type="http://schemas.openxmlformats.org/officeDocument/2006/relationships/hyperlink" Target="http://es.wikipedia.org/wiki/Yogu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BIOTECNOLOGIA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 smtClean="0"/>
              <a:t>Profesora </a:t>
            </a:r>
            <a:r>
              <a:rPr lang="es-CL" dirty="0" err="1" smtClean="0"/>
              <a:t>Jenise</a:t>
            </a:r>
            <a:r>
              <a:rPr lang="es-CL" dirty="0" smtClean="0"/>
              <a:t> Figueroa</a:t>
            </a:r>
          </a:p>
          <a:p>
            <a:r>
              <a:rPr lang="es-CL" dirty="0" smtClean="0"/>
              <a:t>Ciencias Naturales</a:t>
            </a:r>
          </a:p>
          <a:p>
            <a:r>
              <a:rPr lang="es-CL" dirty="0" smtClean="0"/>
              <a:t>7° Básico</a:t>
            </a:r>
            <a:endParaRPr lang="es-CL" dirty="0"/>
          </a:p>
        </p:txBody>
      </p:sp>
      <p:pic>
        <p:nvPicPr>
          <p:cNvPr id="5" name="Picture 2" descr="http://datosdecurso.files.wordpress.com/2008/08/image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785938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4525963"/>
          </a:xfrm>
        </p:spPr>
        <p:txBody>
          <a:bodyPr>
            <a:normAutofit/>
          </a:bodyPr>
          <a:lstStyle/>
          <a:p>
            <a:r>
              <a:rPr lang="es-CL" dirty="0" smtClean="0"/>
              <a:t>ANTIBIOTICOS</a:t>
            </a:r>
          </a:p>
          <a:p>
            <a:r>
              <a:rPr lang="es-CL" sz="2400" dirty="0" smtClean="0"/>
              <a:t>En </a:t>
            </a:r>
            <a:r>
              <a:rPr lang="es-CL" sz="2400" dirty="0" smtClean="0">
                <a:solidFill>
                  <a:srgbClr val="FF0000"/>
                </a:solidFill>
                <a:hlinkClick r:id="rId2" tooltip="1928"/>
              </a:rPr>
              <a:t>1928</a:t>
            </a:r>
            <a:r>
              <a:rPr lang="es-CL" sz="2400" dirty="0" smtClean="0">
                <a:solidFill>
                  <a:srgbClr val="FF0000"/>
                </a:solidFill>
              </a:rPr>
              <a:t> </a:t>
            </a:r>
            <a:r>
              <a:rPr lang="es-CL" sz="2400" dirty="0" smtClean="0">
                <a:solidFill>
                  <a:srgbClr val="FF0000"/>
                </a:solidFill>
                <a:hlinkClick r:id="rId3" tooltip="Alexander Fleming"/>
              </a:rPr>
              <a:t>Alexander Fleming</a:t>
            </a:r>
            <a:r>
              <a:rPr lang="es-CL" sz="2400" dirty="0" smtClean="0"/>
              <a:t> descubrió la </a:t>
            </a:r>
            <a:r>
              <a:rPr lang="es-CL" sz="2400" dirty="0" smtClean="0">
                <a:hlinkClick r:id="rId4" tooltip="Penicilina"/>
              </a:rPr>
              <a:t>penicilina</a:t>
            </a:r>
            <a:r>
              <a:rPr lang="es-CL" sz="2400" dirty="0" smtClean="0"/>
              <a:t> y sugirió que podría usarse para tratar determinadas infecciones bacterianas. Una serie de empresas del Reino Unido reconocieron su utilidad para el tratamiento de heridas de guerra y empezaron a fabricarla a partir de cultivos de </a:t>
            </a:r>
            <a:r>
              <a:rPr lang="es-CL" sz="2400" i="1" dirty="0" err="1" smtClean="0">
                <a:hlinkClick r:id="rId5" tooltip="Penicillium sp. (aún no redactado)"/>
              </a:rPr>
              <a:t>Penicillium</a:t>
            </a:r>
            <a:r>
              <a:rPr lang="es-CL" sz="2400" i="1" dirty="0" smtClean="0">
                <a:hlinkClick r:id="rId5" tooltip="Penicillium sp. (aún no redactado)"/>
              </a:rPr>
              <a:t> </a:t>
            </a:r>
            <a:r>
              <a:rPr lang="es-CL" sz="2400" i="1" dirty="0" err="1" smtClean="0">
                <a:hlinkClick r:id="rId5" tooltip="Penicillium sp. (aún no redactado)"/>
              </a:rPr>
              <a:t>sp.</a:t>
            </a:r>
            <a:endParaRPr lang="es-CL" sz="2400" i="1" dirty="0" smtClean="0"/>
          </a:p>
          <a:p>
            <a:r>
              <a:rPr lang="es-CL" sz="2400" dirty="0" err="1" smtClean="0">
                <a:hlinkClick r:id="rId6" tooltip="Antibiotico"/>
              </a:rPr>
              <a:t>Antibiotico</a:t>
            </a:r>
            <a:r>
              <a:rPr lang="es-CL" sz="2400" dirty="0" smtClean="0"/>
              <a:t> </a:t>
            </a:r>
            <a:r>
              <a:rPr lang="es-CL" sz="2400" dirty="0" smtClean="0">
                <a:hlinkClick r:id="rId4" tooltip="Penicilina"/>
              </a:rPr>
              <a:t>penicilina</a:t>
            </a:r>
            <a:r>
              <a:rPr lang="es-CL" sz="2400" dirty="0" smtClean="0"/>
              <a:t> es producida por el hongo </a:t>
            </a:r>
            <a:r>
              <a:rPr lang="es-CL" sz="2400" i="1" dirty="0" err="1" smtClean="0">
                <a:hlinkClick r:id="rId7" tooltip="Penicillium chrysogenum"/>
              </a:rPr>
              <a:t>Penicillium</a:t>
            </a:r>
            <a:r>
              <a:rPr lang="es-CL" sz="2400" i="1" dirty="0" smtClean="0">
                <a:hlinkClick r:id="rId7" tooltip="Penicillium chrysogenum"/>
              </a:rPr>
              <a:t> </a:t>
            </a:r>
            <a:r>
              <a:rPr lang="es-CL" sz="2400" i="1" dirty="0" err="1" smtClean="0">
                <a:hlinkClick r:id="rId7" tooltip="Penicillium chrysogenum"/>
              </a:rPr>
              <a:t>chrysogenum</a:t>
            </a:r>
            <a:r>
              <a:rPr lang="es-CL" sz="2400" i="1" dirty="0" smtClean="0"/>
              <a:t>,</a:t>
            </a:r>
            <a:r>
              <a:rPr lang="es-CL" sz="2400" dirty="0" smtClean="0"/>
              <a:t> </a:t>
            </a:r>
          </a:p>
          <a:p>
            <a:pPr>
              <a:buNone/>
            </a:pPr>
            <a:r>
              <a:rPr lang="es-CL" sz="2400" dirty="0" smtClean="0"/>
              <a:t>   un moho ambiental.</a:t>
            </a:r>
            <a:endParaRPr lang="es-CL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/>
          </a:bodyPr>
          <a:lstStyle/>
          <a:p>
            <a:r>
              <a:rPr lang="es-CL" sz="2800" dirty="0" smtClean="0"/>
              <a:t>MICROORGANISMOS EN INDUSTRIA FARMACÉUTICA</a:t>
            </a:r>
            <a:endParaRPr lang="es-CL" sz="2800" dirty="0"/>
          </a:p>
        </p:txBody>
      </p:sp>
      <p:pic>
        <p:nvPicPr>
          <p:cNvPr id="2050" name="Picture 2" descr="http://upload.wikimedia.org/wikipedia/commons/1/1c/Penicillium_notatum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57786" y="4016313"/>
            <a:ext cx="3786214" cy="2841687"/>
          </a:xfrm>
          <a:prstGeom prst="rect">
            <a:avLst/>
          </a:prstGeom>
          <a:noFill/>
        </p:spPr>
      </p:pic>
      <p:pic>
        <p:nvPicPr>
          <p:cNvPr id="2054" name="Picture 6" descr="File:Penicillin-G.sv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0034" y="4705350"/>
            <a:ext cx="4381500" cy="2152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 smtClean="0"/>
              <a:t>es un género grande que puede encontrarse casi por todas partes, siendo el género de hongos más abundante en suelos. </a:t>
            </a:r>
          </a:p>
          <a:p>
            <a:r>
              <a:rPr lang="es-CL" dirty="0" smtClean="0"/>
              <a:t>La fácil proliferación de los </a:t>
            </a:r>
            <a:r>
              <a:rPr lang="es-CL" i="1" dirty="0" err="1" smtClean="0"/>
              <a:t>Penicillium</a:t>
            </a:r>
            <a:r>
              <a:rPr lang="es-CL" dirty="0" smtClean="0"/>
              <a:t> en los alimentos es un problema. Algunas especies producen toxinas, sin embargo muchas especies de </a:t>
            </a:r>
            <a:r>
              <a:rPr lang="es-CL" i="1" dirty="0" err="1" smtClean="0"/>
              <a:t>Penicillium</a:t>
            </a:r>
            <a:r>
              <a:rPr lang="es-CL" dirty="0" smtClean="0"/>
              <a:t> son beneficiosas para los seres humanos. </a:t>
            </a:r>
          </a:p>
          <a:p>
            <a:r>
              <a:rPr lang="es-CL" dirty="0" smtClean="0"/>
              <a:t>Los quesos tales como el </a:t>
            </a:r>
            <a:r>
              <a:rPr lang="es-CL" dirty="0" smtClean="0">
                <a:hlinkClick r:id="rId2" tooltip="Queso roquefort"/>
              </a:rPr>
              <a:t>roquefort</a:t>
            </a:r>
            <a:r>
              <a:rPr lang="es-CL" dirty="0" smtClean="0"/>
              <a:t>, </a:t>
            </a:r>
            <a:r>
              <a:rPr lang="es-CL" dirty="0" err="1" smtClean="0">
                <a:hlinkClick r:id="rId3" tooltip="Brie (queso)"/>
              </a:rPr>
              <a:t>brie</a:t>
            </a:r>
            <a:r>
              <a:rPr lang="es-CL" dirty="0" smtClean="0"/>
              <a:t>, </a:t>
            </a:r>
            <a:r>
              <a:rPr lang="es-CL" dirty="0" err="1" smtClean="0">
                <a:hlinkClick r:id="rId4" tooltip="Camembert (queso)"/>
              </a:rPr>
              <a:t>camembert</a:t>
            </a:r>
            <a:r>
              <a:rPr lang="es-CL" dirty="0" err="1" smtClean="0"/>
              <a:t>,</a:t>
            </a:r>
            <a:r>
              <a:rPr lang="es-CL" dirty="0" err="1" smtClean="0">
                <a:hlinkClick r:id="rId5" tooltip="Queso stilton"/>
              </a:rPr>
              <a:t>stilton</a:t>
            </a:r>
            <a:r>
              <a:rPr lang="es-CL" dirty="0" smtClean="0"/>
              <a:t>, etc. se crean a partir de la acción de diferentes especies de </a:t>
            </a:r>
            <a:r>
              <a:rPr lang="es-CL" i="1" dirty="0" err="1" smtClean="0"/>
              <a:t>Penicillium</a:t>
            </a:r>
            <a:r>
              <a:rPr lang="es-CL" dirty="0" smtClean="0"/>
              <a:t> sobre la leche, y son absolutamente seguros de comer. </a:t>
            </a:r>
          </a:p>
          <a:p>
            <a:r>
              <a:rPr lang="es-CL" dirty="0" smtClean="0"/>
              <a:t>El 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/>
          <a:lstStyle/>
          <a:p>
            <a:r>
              <a:rPr lang="es-CL" sz="2800" dirty="0" smtClean="0"/>
              <a:t>El </a:t>
            </a:r>
            <a:r>
              <a:rPr lang="es-CL" sz="2800" i="1" dirty="0" err="1" smtClean="0"/>
              <a:t>Penicillium</a:t>
            </a:r>
            <a:r>
              <a:rPr lang="es-CL" dirty="0" smtClean="0"/>
              <a:t> </a:t>
            </a:r>
            <a:endParaRPr lang="es-CL" dirty="0"/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0" y="0"/>
            <a:ext cx="9144000" cy="78579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MICROORGANISMOS EN INDUSTRIA FARMACÉUTICA</a:t>
            </a:r>
            <a:endParaRPr kumimoji="0" lang="es-CL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File:Penicilliummandarijntje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110019"/>
            <a:ext cx="3214678" cy="17479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4525963"/>
          </a:xfrm>
        </p:spPr>
        <p:txBody>
          <a:bodyPr/>
          <a:lstStyle/>
          <a:p>
            <a:r>
              <a:rPr lang="es-CL" b="1" dirty="0" smtClean="0"/>
              <a:t>BIORREMEDIACION</a:t>
            </a:r>
          </a:p>
          <a:p>
            <a:pPr>
              <a:buNone/>
            </a:pPr>
            <a:r>
              <a:rPr lang="es-CL" dirty="0" smtClean="0"/>
              <a:t>  </a:t>
            </a:r>
            <a:r>
              <a:rPr lang="es-CL" sz="2400" dirty="0" smtClean="0"/>
              <a:t>Es una técnica de descontaminación que se basa en la utilización de diferentes organismos, para neutralizar o transformar sustancias tóxicas.  </a:t>
            </a:r>
          </a:p>
          <a:p>
            <a:pPr>
              <a:buNone/>
            </a:pPr>
            <a:r>
              <a:rPr lang="es-CL" sz="2400" dirty="0" smtClean="0"/>
              <a:t>* Se usar microorganismos de vida corta, y en ambientes aeróbicos </a:t>
            </a:r>
            <a:endParaRPr lang="es-CL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s-CL" sz="2800" dirty="0" smtClean="0"/>
              <a:t>MICROORGANISMOS EN LA INDUSTRIAL  AMBIENTAL</a:t>
            </a:r>
            <a:endParaRPr lang="es-CL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CL" sz="2900" dirty="0" smtClean="0"/>
              <a:t>Se puede utilizar material genético de </a:t>
            </a:r>
            <a:r>
              <a:rPr lang="es-CL" sz="2900" dirty="0" smtClean="0">
                <a:solidFill>
                  <a:srgbClr val="FF0000"/>
                </a:solidFill>
              </a:rPr>
              <a:t>bacterias resistentes a metales </a:t>
            </a:r>
            <a:r>
              <a:rPr lang="es-CL" sz="2900" dirty="0" smtClean="0"/>
              <a:t>para insertarlo en el genoma de una planta que, entonces, adquiriría esta nueva característica. </a:t>
            </a:r>
            <a:br>
              <a:rPr lang="es-CL" sz="2900" dirty="0" smtClean="0"/>
            </a:br>
            <a:endParaRPr lang="es-CL" sz="2900" dirty="0" smtClean="0"/>
          </a:p>
          <a:p>
            <a:pPr algn="just"/>
            <a:r>
              <a:rPr lang="es-CL" sz="2900" dirty="0" smtClean="0"/>
              <a:t>Un grupo de investigación utilizó un </a:t>
            </a:r>
            <a:r>
              <a:rPr lang="es-CL" sz="2900" dirty="0" smtClean="0">
                <a:solidFill>
                  <a:srgbClr val="FF0000"/>
                </a:solidFill>
              </a:rPr>
              <a:t>gen llamado </a:t>
            </a:r>
            <a:r>
              <a:rPr lang="es-CL" sz="2900" i="1" dirty="0" err="1" smtClean="0">
                <a:solidFill>
                  <a:srgbClr val="FF0000"/>
                </a:solidFill>
              </a:rPr>
              <a:t>merA</a:t>
            </a:r>
            <a:r>
              <a:rPr lang="es-CL" sz="2900" dirty="0" smtClean="0">
                <a:solidFill>
                  <a:srgbClr val="FF0000"/>
                </a:solidFill>
              </a:rPr>
              <a:t>, </a:t>
            </a:r>
            <a:r>
              <a:rPr lang="es-CL" sz="2900" dirty="0" smtClean="0"/>
              <a:t>que codifica para la </a:t>
            </a:r>
            <a:r>
              <a:rPr lang="es-CL" sz="2900" dirty="0" smtClean="0">
                <a:solidFill>
                  <a:srgbClr val="FF0000"/>
                </a:solidFill>
              </a:rPr>
              <a:t>enzima </a:t>
            </a:r>
            <a:r>
              <a:rPr lang="es-CL" sz="2900" i="1" dirty="0" err="1" smtClean="0">
                <a:solidFill>
                  <a:srgbClr val="FF0000"/>
                </a:solidFill>
              </a:rPr>
              <a:t>reductasa</a:t>
            </a:r>
            <a:r>
              <a:rPr lang="es-CL" sz="2900" dirty="0" smtClean="0">
                <a:solidFill>
                  <a:srgbClr val="FF0000"/>
                </a:solidFill>
              </a:rPr>
              <a:t> del ion mercúrico</a:t>
            </a:r>
            <a:r>
              <a:rPr lang="es-CL" sz="2900" dirty="0" smtClean="0"/>
              <a:t>, altamente tóxico, que cataliza su reducción hasta la forma volátil y poco tóxica de mercurio elemental, gaseoso en condiciones de temperatura no muy elevadas. </a:t>
            </a:r>
          </a:p>
          <a:p>
            <a:pPr algn="just"/>
            <a:r>
              <a:rPr lang="es-CL" sz="2900" dirty="0" smtClean="0"/>
              <a:t>Estos investigadores, consiguieron la transferencia del gen bacteriano </a:t>
            </a:r>
            <a:r>
              <a:rPr lang="es-CL" sz="2900" i="1" dirty="0" err="1" smtClean="0"/>
              <a:t>merA</a:t>
            </a:r>
            <a:r>
              <a:rPr lang="es-CL" sz="2900" dirty="0" smtClean="0"/>
              <a:t> a cultivos de </a:t>
            </a:r>
            <a:r>
              <a:rPr lang="es-CL" sz="2900" i="1" dirty="0" err="1" smtClean="0"/>
              <a:t>Liriodendro</a:t>
            </a:r>
            <a:r>
              <a:rPr lang="es-CL" sz="2900" i="1" dirty="0" smtClean="0"/>
              <a:t> </a:t>
            </a:r>
            <a:r>
              <a:rPr lang="es-CL" sz="2900" i="1" dirty="0" err="1" smtClean="0"/>
              <a:t>tulipifera</a:t>
            </a:r>
            <a:r>
              <a:rPr lang="es-CL" sz="2900" dirty="0" smtClean="0"/>
              <a:t> (álamo amarillo). </a:t>
            </a:r>
          </a:p>
          <a:p>
            <a:pPr algn="just"/>
            <a:r>
              <a:rPr lang="es-CL" sz="2900" dirty="0" smtClean="0"/>
              <a:t>El gen se expresó adecuadamente en ese material vegetal, de modo que las plántulas regeneradas germinaron y crecieron vigorosamente en los medios de cultivo, que contenían niveles de iones mercurio que son normalmente tóxicos, siendo capaces de captarlo en su forma iónica y de reducirlo en el interior de la planta, tras lo cual era liberado en la forma gaseosa no tóxica. </a:t>
            </a:r>
          </a:p>
          <a:p>
            <a:pPr algn="just">
              <a:buNone/>
            </a:pPr>
            <a:r>
              <a:rPr lang="es-CL" sz="2900" dirty="0" smtClean="0"/>
              <a:t/>
            </a:r>
            <a:br>
              <a:rPr lang="es-CL" sz="2900" dirty="0" smtClean="0"/>
            </a:br>
            <a:r>
              <a:rPr lang="es-CL" sz="2900" dirty="0" smtClean="0"/>
              <a:t>Esta investigación ha abierto el camino para que en el futuro sea posible realizar plantaciones arbóreas transgénicas que, mediante este proceso de </a:t>
            </a:r>
            <a:r>
              <a:rPr lang="es-CL" sz="2900" dirty="0" err="1" smtClean="0"/>
              <a:t>fitovolatilización</a:t>
            </a:r>
            <a:r>
              <a:rPr lang="es-CL" sz="2900" dirty="0" smtClean="0"/>
              <a:t> u otros parecidos, sean capaces de descontaminar terrenos con altos niveles de contaminantes.</a:t>
            </a:r>
            <a:br>
              <a:rPr lang="es-CL" sz="2900" dirty="0" smtClean="0"/>
            </a:br>
            <a:r>
              <a:rPr lang="es-CL" sz="2900" dirty="0" smtClean="0"/>
              <a:t>Se están perfeccionando nuevos métodos de biotecnología para el tratamiento del agua, que eliminarán los compuestos que contengan fósforo, nitrógeno y azufre. 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857356" y="0"/>
            <a:ext cx="7286644" cy="582594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BIOREMEDIACION</a:t>
            </a:r>
            <a:endParaRPr lang="es-C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La biotecnología aprovecha y utiliza las propiedades de los seres vivos para fines prácticos e industriales. La denominación </a:t>
            </a:r>
            <a:r>
              <a:rPr lang="es-CL" i="1" dirty="0" smtClean="0"/>
              <a:t>biotecnología</a:t>
            </a:r>
            <a:r>
              <a:rPr lang="es-CL" dirty="0" smtClean="0"/>
              <a:t>, hace referencia a la participación tanto de la tecnología como de la biología.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 smtClean="0"/>
              <a:t>Qué es la biotecnología...</a:t>
            </a:r>
            <a:br>
              <a:rPr lang="es-CL" dirty="0" smtClean="0"/>
            </a:br>
            <a:endParaRPr lang="es-C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785795"/>
            <a:ext cx="9144000" cy="3929090"/>
          </a:xfrm>
        </p:spPr>
        <p:txBody>
          <a:bodyPr>
            <a:normAutofit fontScale="92500" lnSpcReduction="10000"/>
          </a:bodyPr>
          <a:lstStyle/>
          <a:p>
            <a:r>
              <a:rPr lang="es-CL" i="1" dirty="0" err="1" smtClean="0"/>
              <a:t>Lactobacillus</a:t>
            </a:r>
            <a:r>
              <a:rPr lang="es-CL" i="1" dirty="0" smtClean="0"/>
              <a:t> </a:t>
            </a:r>
            <a:r>
              <a:rPr lang="es-CL" i="1" dirty="0" err="1" smtClean="0"/>
              <a:t>bulgaricus</a:t>
            </a:r>
            <a:r>
              <a:rPr lang="es-CL" i="1" dirty="0" smtClean="0"/>
              <a:t> </a:t>
            </a:r>
            <a:r>
              <a:rPr lang="es-CL" dirty="0" smtClean="0"/>
              <a:t>o bacteria del </a:t>
            </a:r>
            <a:r>
              <a:rPr lang="es-CL" dirty="0" smtClean="0">
                <a:solidFill>
                  <a:srgbClr val="FF0000"/>
                </a:solidFill>
              </a:rPr>
              <a:t>ácido láctico </a:t>
            </a:r>
          </a:p>
          <a:p>
            <a:r>
              <a:rPr lang="es-CL" dirty="0" smtClean="0"/>
              <a:t>Son </a:t>
            </a:r>
            <a:r>
              <a:rPr lang="es-CL" dirty="0" smtClean="0">
                <a:solidFill>
                  <a:srgbClr val="FF0000"/>
                </a:solidFill>
              </a:rPr>
              <a:t>anaerobios</a:t>
            </a:r>
            <a:r>
              <a:rPr lang="es-CL" dirty="0" smtClean="0"/>
              <a:t>, convierten la </a:t>
            </a:r>
            <a:r>
              <a:rPr lang="es-CL" dirty="0" smtClean="0">
                <a:solidFill>
                  <a:srgbClr val="FF0000"/>
                </a:solidFill>
              </a:rPr>
              <a:t>lactosa en Ácido láctico</a:t>
            </a:r>
            <a:r>
              <a:rPr lang="es-CL" dirty="0" smtClean="0"/>
              <a:t>.</a:t>
            </a:r>
          </a:p>
          <a:p>
            <a:r>
              <a:rPr lang="es-CL" dirty="0" smtClean="0"/>
              <a:t>Habitan en el cuerpo humano y en el de otros animales, por ejemplo, están presentes en el </a:t>
            </a:r>
            <a:r>
              <a:rPr lang="es-CL" dirty="0" smtClean="0">
                <a:hlinkClick r:id="rId2" tooltip="Tracto gastrointestinal"/>
              </a:rPr>
              <a:t>tracto gastrointestinal</a:t>
            </a:r>
            <a:r>
              <a:rPr lang="es-CL" dirty="0" smtClean="0"/>
              <a:t> y en la </a:t>
            </a:r>
            <a:r>
              <a:rPr lang="es-CL" dirty="0" smtClean="0">
                <a:hlinkClick r:id="rId3" tooltip="Vagina"/>
              </a:rPr>
              <a:t>vagina</a:t>
            </a:r>
            <a:r>
              <a:rPr lang="es-CL" dirty="0" smtClean="0"/>
              <a:t>. </a:t>
            </a:r>
          </a:p>
          <a:p>
            <a:r>
              <a:rPr lang="es-CL" dirty="0" smtClean="0"/>
              <a:t>La producción de ácido láctico hace que su ambiente sea ácido, lo cual inhibe el crecimiento de bacterias dañinas de la salud. Algunas especies de </a:t>
            </a:r>
            <a:r>
              <a:rPr lang="es-CL" i="1" dirty="0" err="1" smtClean="0"/>
              <a:t>lactobacillus</a:t>
            </a:r>
            <a:r>
              <a:rPr lang="es-CL" dirty="0" smtClean="0"/>
              <a:t> son usadas industrialmente para la producción de </a:t>
            </a:r>
            <a:r>
              <a:rPr lang="es-CL" dirty="0" smtClean="0">
                <a:hlinkClick r:id="rId4" tooltip="Yogur"/>
              </a:rPr>
              <a:t>yogur</a:t>
            </a:r>
            <a:r>
              <a:rPr lang="es-CL" dirty="0" smtClean="0"/>
              <a:t> y otros alimentos </a:t>
            </a:r>
            <a:r>
              <a:rPr lang="es-CL" dirty="0" smtClean="0">
                <a:hlinkClick r:id="rId5" tooltip="Fermentación"/>
              </a:rPr>
              <a:t>fermentados</a:t>
            </a:r>
            <a:r>
              <a:rPr lang="es-CL" dirty="0" smtClean="0"/>
              <a:t>. </a:t>
            </a:r>
          </a:p>
          <a:p>
            <a:endParaRPr lang="es-CL" dirty="0" smtClean="0"/>
          </a:p>
          <a:p>
            <a:endParaRPr lang="es-CL" dirty="0"/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>
            <a:normAutofit/>
          </a:bodyPr>
          <a:lstStyle/>
          <a:p>
            <a:r>
              <a:rPr lang="es-CL" sz="2400" dirty="0" smtClean="0"/>
              <a:t>MICROOGANISMOS  EN LA INDUSTRIA ALIMENTARIA </a:t>
            </a:r>
            <a:endParaRPr lang="es-CL" sz="2400" dirty="0"/>
          </a:p>
        </p:txBody>
      </p:sp>
      <p:sp>
        <p:nvSpPr>
          <p:cNvPr id="1026" name="AutoShape 2" descr="data:image/jpeg;base64,/9j/4AAQSkZJRgABAQAAAQABAAD/2wBDAAkGBwgHBgkIBwgKCgkLDRYPDQwMDRsUFRAWIB0iIiAdHx8kKDQsJCYxJx8fLT0tMTU3Ojo6Iys/RD84QzQ5Ojf/2wBDAQoKCg0MDRoPDxo3JR8lNzc3Nzc3Nzc3Nzc3Nzc3Nzc3Nzc3Nzc3Nzc3Nzc3Nzc3Nzc3Nzc3Nzc3Nzc3Nzc3Nzf/wAARCAC4ARIDASIAAhEBAxEB/8QAGwAAAgMBAQEAAAAAAAAAAAAAAwQAAgUBBgf/xAA1EAACAgEEAQQBAwIDCAMAAAABAgADEQQSITFBBRNRYSIUcYEykSNSoQYVJDNCQ8HhU6Kx/8QAGQEAAwEBAQAAAAAAAAAAAAAAAQIDAAQF/8QAJBEAAgIDAQACAgMBAQAAAAAAAAECEQMSITETQSJRBBRhMoH/2gAMAwEAAhEDEQA/ADl7NS4HSzT0tCUDcOTjkmIaf8WAE0DaAuBI4Uq2fpaT+kD1B/MkeYuWIlncE/UET/aZtWFIMrNjIhBZmK7yPMqbMdGTcknwNB9RcAAARmKkNY3yZztsnuMUDmJG5vo3iB0ae7epZRjPODN0EKg8DHcXoQNO3Bgu0DIM6ox0XCbdsFqL8thOvmWNbmtePHOYajSpXhm5YQ+VxjiFY2+yZtl9GPYhDYxyYwNPsUFuY4fbyDtGRB3vle4ixKPWHaxFzjiVQ+2xbHYlWcBiSJS2zjjqTVehLWagsCM8QIs54gHbmVDmLKVvo1DnvY4nfez5iYbMsCYrkzajRtz0ZavJHHUU3AfUNW+BxGg1fQNBwCXxD+2CMDuAofklo1pWUsW+J0Q1f/ojtFq9NsXA4kLbOIZ7fxieobCEyrSiuCdZLbeIo7gggwL2sxMpmczzWUUQm7mcOP6gOYPdIz4XuKmqDRS2zJxAM0o9mWPM5u+5ByseixMshJHUEjB7Ai9n/SOivaBDBbO0Z8Bfl8SQuz95JahLH0ULKvZjzA6rVpTXubOOsCLG/wB5Qw6PibJlS4jRixi20Be4stlhO1WM4AT1GqKxsyBz5nOrnIfiRXLY5M6o+ZcrO7CDjEroCypHxGtGhc/UGqfXMYoLA4WUhGpWK2aNe2sfMpZaCw4gHdwORiCrbNybvmUlk7QqQw1/jMobuMwWpqarLE5XwYv7hxBKbCkhpr/qCe3IODANZKMwCxJSdBSCKpsbAgtQoQ4jGhyxY+OpfV1KUzkA/EdY7hYL6YWosdGGMY+JcNkDPEpqxnkeDIASRPNcpRk0dFJoLSS9h/yiNheOBFqWAIE0UUFQZ2YIXHvpKbpgdoYYYZjekqXjIg2rwMy9Ly8YKMuiN2h32K2UjA/cTPrLafUvS3ORkH5mir/hnER9QUsvuJ/zE5H39R8kebL6Fi/plnv8Re6zK4+YqmpFnXfkS6tuOTI/JuuDa0BcMCoB5JAmimmHt9Z/iLMQo3ZxjszU07qaxz2IcMIqTNOToxtXTZV+Va5Hn6mLqNe75SofWZ6vVtsYffUy29N0zgnZhiSSwPMTLhcn+LGhNL0y/T6rbv8AmHI8Ym1Vo0VeVBP7SmloFDbc8DqO7gBibDiUV+Xppzt8Baf0ytXNg/Et3iNHRp2STDKcKMSrOR5nVGMIrwi5NsF+kr+DJCe4JIbj+jdPO3n3AQxl/TPT9VYC7LtU9Z8/eIz6XSuo1gDjIA3Ynqa6VCjicOD+Op/lIvPJrxGGvpj4yDn952rS3IxVqzj5noBUAOYDUYUfvOn4IR6iW7ZiOAD+fH3DVBQMjBzOepV/8K52uxbgBeyZkaD9XWCLLCRn+lh1IyyfHKqKKOyNzK56jFAAXdjuA9Pqa1AzckzUp0yhBvH8S8bkrJvghqXBQgDmKJTdZaoUY57HibJ0NRbJLEfGYyNqjAAA+orxbO5BUq8MrVKXr2EHcOpmEYOJ6O/a3fY6MxdXWFclB/EDVMKdibcQVpxjmWtfHQirvkxJST4hkgouZDwSDOPqnYYgS3EqO5OU3eqYyX2cY5zn+Z1D+PELWgbky4oUOT4+JJ4ZOmNsgSqe43TqGRQpXM4FAPE6QPE6IQcfGTbsl9tlgGBxnIAhaiVxkEfvK1cHmHKhhHjBt7WK39BVuAEHZZvB/aK2ZRsHMBqNSa6mKf1Y4M08tLplGzMLlbCyxqnVMxVFTLn74iAOeTGtCwW8H54nnwk9vTokuG3To0trxc2Se8HEZNZqAC5x4gam2AHIMKbC4xieqlFL/TldlLKy53HxKMoVST4jXJUcRfUKWqYKMs3AED4ZdFN2f5nHbaO4WrR3t/2+I83ohsVM3sjDlgACDJ6TkuIa0gFdgZQVPEZrotsBIQ4+5f070xtNqmewhkUfifk/M02IErjg6/IST/Rk/pLv/jP95Jqe5JKaIXZnnP8AZhVZr3Od4IH1iemTiZ3pWmTT0FV8tkn5MfziSxLSCTHm7dhDwIjqGBtC/EcAL9QZ0pNwZ8FfIjTt+CooqArxAanQ+8PxwGHkzU2r1gYg2UZGIZJNUzJlNNQlFaqvgdwrfU4FwM5nQRjBhRmU38ypYk4A5l3IlGcdzUzArQMnMzNWBzzC6zWKpKryZm26gnsTky5I+IrGLAXDkxdtvnuWtuO7rOfEioXGQJzxm34VoCxwIqbQbMgnbnnHmP2afcpUjImdZQdOcE/iTx9SM1JO2PGmalTBkDL0epZmwM9xXQ2E/wCGevE0akUkEjr5nbjlvHhGSpg0Vm6H95ZlYdzRqqXHQnXpVh1L/G69J7GcisR9QyA45nWHtkLwJQvkkDP8RbUfTegtfYK6twAJzgZmPfabgVXnPB+o/r9M+rrZWZ04wCviI6PTNXUldnLjhj9zjzSlJ/4XgkkDWnOMA4jGm0z2WAKNvyTHEqAHAjmjRQ3X5EzQwpyVglPhxUKkKTmN0JnxL/owW3bj3Dt7dNZY4CgZJzPQjHXrIN2I/q0S1q3ONpxGNO1TtuBmHS51GodmHLMTNnSIvRkcWSUn/gZRSNCpl3ceIb3DnnoxQEJ1OG3JnUpUJQ2bQDBPZKJ+ZyTK21uOuRB2jUc92SC2/RkibMxrFFGeAP2irs63Km3IY4Bk/U8jJhqmViGJ6if9PgfPRmlNi9yMwIwINrBjAMisAJagFh1OkCUL4lS5xMzFXfBwZT3fiVsfJziLs2CcHqT2aYaDtbAW3gA47i73Y8xeyzJiZMuqGUQGqfa35eT3FLHGO4xqMOhHz8zKtyvB8TzpN2dEURrP8QY5m3VSEQDHXcw9Od9g8YIzPRKdwGOczo/ixXWxcr8KGsERDV6dbcoP5xNUjKnMVWklszpyxUuE4ujN0+ktqcH8WUH+ZoK205IhxWR4lhXkciJDFoqQZSv0stgxI9uRweYvZWVPEY0dG8bm5jKcm9RWlVgTUbWBOTiM1aXjrEfWpFHiXUAdSixJO2K5Cy6YAciLazRI43AYYHx5mk2IMncwEaUYtUBN+iGn9PXOW5+odtLWHV1GCvWI0cKPqUZhiZRilRrbEtTq0043WZEydbr31Q2KCqec9mafqFYtqYH9xMn2gBOXM5N0nwpBL0miTDn5m3p+MYExdMwW/GecTYqfAh/jtI2QNaT5PMHuyZyx4Eky+3RPoZW0KcwyXhuoj/MY0KE2Mx6HUKlK6QGkPBRjqSX3D4klxDOsQrznmd0FrNWS/DByCM9Yi+s1RrpdlwWwdo+TK6G0jTVhjliAWb5PmcVxU6Ram0agsGeP9Zc2Z7MR9z+0575EspoWh73CBiUayK++Pmc9zPnmByRqDM+TgmDtIx+M5tdhkdQ1VII5HMVJs3hnWRdmmnqKQoJEzLRtJzObNBp2Ui7AWHxE7ArtzniHubBxFi05n0qijYrP4cTZ9Ou97Sq2fyX8TzMWzriMem13IyurbUdhnPUrhk4yNNWjcO8rhcmErpcDOP4jdNKqPk/MOiCeio27OZsSSi0nBH8/EL+kbHDc/tGS20zhsAhUUC2ZeprNZ2v2evuX0jMgwwwviPOyOPyAI+4B9vIEk4VK0xr4X9z7llsx5iqIzWBV8x9dPgAMAYYykwNICzM2dvePMGBYgy4/eaC1qvQnGRbBg8j4jav0FmebMeZRnz5j36alD0SfszN1oC3BagR8xZXFWwrpS5/xJMxdRqhg7OTG/UjqBXtrqYgjll8TKUZE5Msm3RaEUBV3W73Nx3ZnoNHqltrBB5mPXR7jqvyZtaTQqmD8CLhjJPgZtNBWfPMo9g+Y4NMDwBA36QKDOpxnRFNC9dwbIBzg8x2m8KOTMYsNPaVJ4JzGd3HESGRhcTW/Ur8iSZGW+JJT5WDVA3beOYTTXJWux2xg8Zmn/uhNpxa2fHHUCPRQW/xX3DxjiQ+LInaH2i0B/U1+GlPdLH6mh/uypRwIrqtKaQWrHHlZpRyLrAnEFk9S9THdyZWwBUG347glsw0e6YaNuhhsxxCAYPiZdOpwOYf9QSO50LJFom4sYvTcMAzB1zvXeVdSvxnzNX3zBakV6msrYufI+jJZo/IuDRdGDdaAMkwQ/IZj40679jqODzG6tHQE4qUD6E444pSLOaQH0PRU377bl3lWwFPX/ubtlaFduBj9pmaNP0rlUP8Ahsc4PgzQ3gj7ndiSUaIzduwqMCvEvvwImW9ols8Gc/UA9NH3r0Whixx3mAa0/MDZdxyYtZeBkckyU8iQyiNvcFUktyehFm1RrwSpP8y2g0N2qY32uFrxhF+eYzqvTsV/g2W8DEk1knHZDfinQb0x/cq94r/UcDnPEf3iZOhW3Sq1VqYGcgjzGP1AUnuXxzqKsSS7wfLACAFoQEkxZtST0JQMW7jPJ+gUFv1QXhcsxg66953H+oyuz+Yavr7iJtvofov7Qx9xbW+mVapTwEsHTgf/ALHFGP6jLgDg5laTVMW2vDzDenX6WwM+Dg8EdTT07bgPE1GVWBB5BmdqNE6kvQePKyLx6diNtt6Pqm1cYg7aQ4xjmW0t4sqXfw4HMuW4z3OiLTQnTzXqPpuqDWXHayDnCnoRbQaitLMWs2DwvxPTapi1LquNxUgZ/aeDaxgcD+ofHicWeKxyUol4XJUz0+a/mSed/Xav/N/9RJN/Yj+gfGz6ISBKAFjkQKuXIA/mHHAnZ6R8ON+PmK3kEQ1r8dxO1+DJZGkhkJWJhMbi2PJi5ENpLhebCBlVYjMs1Y3cTnTtJlPsAAR1LByOIcJjxKMgjONGsH7hlP1iK207sj6nNQdgJHMznYHJ8yE8koukOopj7Wlm3HzNCojaPPEwq7CwAxkmO0aTV2cDNa98nGY2LJK+KwSijQYbgZUWEDGTxCU0Xom2za32JWyh1JJE6e+0TKPaWHMVc8wjcHmDxuP1Fb2GXCgYylhbICKST8Q5US2nA9znxJyx3wZMd9JusSj27FKkEkfsZoiwHuJJ+RAHf1GVq4/ImdELSpEpddnLW3CKOOZbUhkfGeD0Yrhg2d576kcmTtUMkMqMHmHrUHuBrcEciFqAJ7wBKRkq4BjNdG/k8CE/TICTz+0IjAATrGWpCdBJUN3J4hiq4xgQeSDOngdwXRie3jowVjFe+4VSfiUvwUPHQm+gCNn42L+8IzxE2l7ePmHsJDSUJ22O0dcg/U83rPTwLjZUACex/wCZus8v7VdyLvH/ALhyQWTgYy1PIHT6jJwg/vJPbj2wMbRJJ/1F+w/N/gZCqDjuca3A7ij3c8QD38y7nQlDNluTMn1SyywexS+0kfkw8CFv1GxfknoS2i03GW7PZnNO8j1RRfj1gPSKjp9IKictuM3NPpUHL8kxRakFqYHRzGmvCjEtjioqmLJ2w9lVJQjaOviA02hAO+07sdDEqt25gIcX8cmUWrdi9Fdd6fXb+Q/H5x5nnfUtKdG4bk1E4B+D8GetJ3jiUXRLYhFwDA9qZHJgU/B4zcfTK9O0i14cgFz5+Jqoq+O4Cyr9M4UHKnqXrsGI2NKCoWTvoxkfEFZhupzcDzmcyOeZWxaEdVQR+QHEUwwHXE1bHA4PUq2wjAAxJOCb4xkzKLTtZw+ZL6f8UkE7c9RuqgbZJKUnQ9pIouq9tgV5IM0ku3oHTOD8xanRV7g9gz9R0opHEpCM16wNoXvBfBxkAQArJOT1mPKNp5ha6kZgzDj4+YJYtmDahWkJtxj9501ENkf0zSDKBgAAfUq7KQQcSnxcoWwSOGXIhFIgPZGMqxz8zm8rwTzDFv7MGY8yyHcMGLe5CVuMw/YA+cfcE5wJ1rBFtRcFXvmFtJASBJRUrMwzuyeczpQFeTALbz3LtcAJPG4jOxe1ADCVvA2Wbj9Ti8+YU/y4ZjfuiSA2H5klLkLSE7LSGgjdkxZ7w5ODnHc7WCRnE433wulXoZAbLRNigYTBmXpVxye44bcDg4lsUdVbEl3gezg7h1jEWssOZb3fw5it1mc4gyPlo0RjTXZuEfARuTn+JgC7Y4P95pV2nbnsfMTDPlMMomkjbQMCEN468xFL+BzKNcxfGMYlpZEhaHbcWoUP8fUzDf7TtXYwDL3zG0sOe8xHXaA33ixT/V2BJZbauPo0a+wo1anz/aDs1qVn8yw/iOafQ1114K5+zA6jSIyEEZEVxyVZrjYpbqhYmVJOeuJbT3N7X5tkxY17WKAZxLoH4XaSf2k4yldjNKgl9owY9osvQjtwMRV9EGADEx3eEQKvAAwJaKkpWxXVcLvZjgTgti72fcGbcfcDyUajRVt0IWIHES01jWcIM4jGy3PQxKKWytCtUdN/PxKm/HmVtTHBiTs6Pg52/JER5JQfQpWaKajBxnuC1Fu1hz34mXqNQyjFZBbMvW5YZbg+RB86b1Dp9jguPzCJdgxVQDCbDiOnKgcCX6vYv48sfEWZ7LPyYH+0utDNYMKTgx+qlh/VxFUZTfTWkZZPHMoLNy8HqMerabUuCdOF/bqZOnTV+4E9lkJOCT1EknGVUFU1Y6W+5BZtOcwg0r8F7B94Eytbq1ovNSMLMDnHj6lW9FbAlbNP3/uSZgYkZz3JN8rNqizIqhUA6jNACpFrzg5gzadvHEVSUB6sb9/8jzB2354zE9zSmSDkmK8jYVFI0ffyvEFZaAPyIEXLkKcGBZd5y5zJTn9BUSajVeE7+Y76P6gWP6e88/8AS3z9TMspPa/2lK67A6vWDkGRhNxlY7Sao9rXWOCBB6tdrriL+m+oJbWq2ErYOw0YscXNxyBO5uMo8Oemn0Yor3KD4hmUJgyaZW9pc8cRgBeM8/vLKPBWytablBPAks06MMZInXtCwL6j7hdL0xkar/hNWwcEqRwcdwqahGAK4xAes3e4UUf9OSYsilVBXyJx7uMml4Vq0aT6gBOYFbhYMqYkzlsg8Rdw9ZzWxEEsjMoo1SMztVBscLnAimivZwVtI3Dr9pq6f8VzxzHjGMwO0MUIlK4U5+TLm3B7izWAZgWt5ltlHiEqx1rQexmDttXzFPdx3AW35P18RXlSQdQtlaWNkAA+DO10BWy2DFVv/Ikwi3jyZNODd0Fpl7BZW59sbh4mjVVuQF+M+JTTINoduzzCtYB1LwhXRGwq7VGB1KtbjzEr9RtBPePuAOqUgAHmO5pcNqaLWjzBAKxOIoHYjPidrt5OTNdmoV/2jssp0O6i412FwFVe3+R/5/ief0vp2qdC9iFQfJHiekspRr/cIyeiTDNcoXGP7SU8SySuQ8Z6qkYy0kKB8CSNENk4AxJDogWxW5T5B/mCC5zJJJP0e+EFZz1OMmZJIXFUa2DK4j+l0asitZ2ecSSRMUE5OzSboI/pyl8qSF+IrZT7Z2KMySQ5McV4aMm/Tqaa83Kq1MG7GRieh0ta0qN2GbyZJJTDBR6CTsK2pAgm1gHmSSGU3YqSAPqs5JMG2oz0ZJJNybGo6rB+CAR9wn6ao/0jaPqSSPFJisBd6exOa7AfoiZ12UYpYMMPEkkllioq0PB2VowWJzyJrU25qXPxJJExMMwyYYZYYEq9eTx1JJOvVNErFrWCttJ5+IHbkySTka/JoovCy1ZkNOBJJLKCoW2O6e/FIUnlRiUu1AAMkkps6FrpnarUZwM85lEux3JJOfZ7Fa4HXVDE6NSM99ySS27FpBLdQpUbTn5gmsB8ySRnJsVIp77f5f8AWSSSY1I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28" name="AutoShape 4" descr="data:image/jpeg;base64,/9j/4AAQSkZJRgABAQAAAQABAAD/2wBDAAkGBwgHBgkIBwgKCgkLDRYPDQwMDRsUFRAWIB0iIiAdHx8kKDQsJCYxJx8fLT0tMTU3Ojo6Iys/RD84QzQ5Ojf/2wBDAQoKCg0MDRoPDxo3JR8lNzc3Nzc3Nzc3Nzc3Nzc3Nzc3Nzc3Nzc3Nzc3Nzc3Nzc3Nzc3Nzc3Nzc3Nzc3Nzc3Nzf/wAARCAC4ARIDASIAAhEBAxEB/8QAGwAAAgMBAQEAAAAAAAAAAAAAAwQAAgUBBgf/xAA1EAACAgEEAQQBAwIDCAMAAAABAgADEQQSITFBBRNRYSIUcYEykSNSoQYVJDNCQ8HhU6Kx/8QAGQEAAwEBAQAAAAAAAAAAAAAAAQIDAAQF/8QAJBEAAgIDAQACAgMBAQAAAAAAAAECEQMSITETQSJRBBRhMoH/2gAMAwEAAhEDEQA/ADl7NS4HSzT0tCUDcOTjkmIaf8WAE0DaAuBI4Uq2fpaT+kD1B/MkeYuWIlncE/UET/aZtWFIMrNjIhBZmK7yPMqbMdGTcknwNB9RcAAARmKkNY3yZztsnuMUDmJG5vo3iB0ae7epZRjPODN0EKg8DHcXoQNO3Bgu0DIM6ox0XCbdsFqL8thOvmWNbmtePHOYajSpXhm5YQ+VxjiFY2+yZtl9GPYhDYxyYwNPsUFuY4fbyDtGRB3vle4ixKPWHaxFzjiVQ+2xbHYlWcBiSJS2zjjqTVehLWagsCM8QIs54gHbmVDmLKVvo1DnvY4nfez5iYbMsCYrkzajRtz0ZavJHHUU3AfUNW+BxGg1fQNBwCXxD+2CMDuAofklo1pWUsW+J0Q1f/ojtFq9NsXA4kLbOIZ7fxieobCEyrSiuCdZLbeIo7gggwL2sxMpmczzWUUQm7mcOP6gOYPdIz4XuKmqDRS2zJxAM0o9mWPM5u+5ByseixMshJHUEjB7Ai9n/SOivaBDBbO0Z8Bfl8SQuz95JahLH0ULKvZjzA6rVpTXubOOsCLG/wB5Qw6PibJlS4jRixi20Be4stlhO1WM4AT1GqKxsyBz5nOrnIfiRXLY5M6o+ZcrO7CDjEroCypHxGtGhc/UGqfXMYoLA4WUhGpWK2aNe2sfMpZaCw4gHdwORiCrbNybvmUlk7QqQw1/jMobuMwWpqarLE5XwYv7hxBKbCkhpr/qCe3IODANZKMwCxJSdBSCKpsbAgtQoQ4jGhyxY+OpfV1KUzkA/EdY7hYL6YWosdGGMY+JcNkDPEpqxnkeDIASRPNcpRk0dFJoLSS9h/yiNheOBFqWAIE0UUFQZ2YIXHvpKbpgdoYYYZjekqXjIg2rwMy9Ly8YKMuiN2h32K2UjA/cTPrLafUvS3ORkH5mir/hnER9QUsvuJ/zE5H39R8kebL6Fi/plnv8Re6zK4+YqmpFnXfkS6tuOTI/JuuDa0BcMCoB5JAmimmHt9Z/iLMQo3ZxjszU07qaxz2IcMIqTNOToxtXTZV+Va5Hn6mLqNe75SofWZ6vVtsYffUy29N0zgnZhiSSwPMTLhcn+LGhNL0y/T6rbv8AmHI8Ym1Vo0VeVBP7SmloFDbc8DqO7gBibDiUV+Xppzt8Baf0ytXNg/Et3iNHRp2STDKcKMSrOR5nVGMIrwi5NsF+kr+DJCe4JIbj+jdPO3n3AQxl/TPT9VYC7LtU9Z8/eIz6XSuo1gDjIA3Ynqa6VCjicOD+Op/lIvPJrxGGvpj4yDn952rS3IxVqzj5noBUAOYDUYUfvOn4IR6iW7ZiOAD+fH3DVBQMjBzOepV/8K52uxbgBeyZkaD9XWCLLCRn+lh1IyyfHKqKKOyNzK56jFAAXdjuA9Pqa1AzckzUp0yhBvH8S8bkrJvghqXBQgDmKJTdZaoUY57HibJ0NRbJLEfGYyNqjAAA+orxbO5BUq8MrVKXr2EHcOpmEYOJ6O/a3fY6MxdXWFclB/EDVMKdibcQVpxjmWtfHQirvkxJST4hkgouZDwSDOPqnYYgS3EqO5OU3eqYyX2cY5zn+Z1D+PELWgbky4oUOT4+JJ4ZOmNsgSqe43TqGRQpXM4FAPE6QPE6IQcfGTbsl9tlgGBxnIAhaiVxkEfvK1cHmHKhhHjBt7WK39BVuAEHZZvB/aK2ZRsHMBqNSa6mKf1Y4M08tLplGzMLlbCyxqnVMxVFTLn74iAOeTGtCwW8H54nnwk9vTokuG3To0trxc2Se8HEZNZqAC5x4gam2AHIMKbC4xieqlFL/TldlLKy53HxKMoVST4jXJUcRfUKWqYKMs3AED4ZdFN2f5nHbaO4WrR3t/2+I83ohsVM3sjDlgACDJ6TkuIa0gFdgZQVPEZrotsBIQ4+5f070xtNqmewhkUfifk/M02IErjg6/IST/Rk/pLv/jP95Jqe5JKaIXZnnP8AZhVZr3Od4IH1iemTiZ3pWmTT0FV8tkn5MfziSxLSCTHm7dhDwIjqGBtC/EcAL9QZ0pNwZ8FfIjTt+CooqArxAanQ+8PxwGHkzU2r1gYg2UZGIZJNUzJlNNQlFaqvgdwrfU4FwM5nQRjBhRmU38ypYk4A5l3IlGcdzUzArQMnMzNWBzzC6zWKpKryZm26gnsTky5I+IrGLAXDkxdtvnuWtuO7rOfEioXGQJzxm34VoCxwIqbQbMgnbnnHmP2afcpUjImdZQdOcE/iTx9SM1JO2PGmalTBkDL0epZmwM9xXQ2E/wCGevE0akUkEjr5nbjlvHhGSpg0Vm6H95ZlYdzRqqXHQnXpVh1L/G69J7GcisR9QyA45nWHtkLwJQvkkDP8RbUfTegtfYK6twAJzgZmPfabgVXnPB+o/r9M+rrZWZ04wCviI6PTNXUldnLjhj9zjzSlJ/4XgkkDWnOMA4jGm0z2WAKNvyTHEqAHAjmjRQ3X5EzQwpyVglPhxUKkKTmN0JnxL/owW3bj3Dt7dNZY4CgZJzPQjHXrIN2I/q0S1q3ONpxGNO1TtuBmHS51GodmHLMTNnSIvRkcWSUn/gZRSNCpl3ceIb3DnnoxQEJ1OG3JnUpUJQ2bQDBPZKJ+ZyTK21uOuRB2jUc92SC2/RkibMxrFFGeAP2irs63Km3IY4Bk/U8jJhqmViGJ6if9PgfPRmlNi9yMwIwINrBjAMisAJagFh1OkCUL4lS5xMzFXfBwZT3fiVsfJziLs2CcHqT2aYaDtbAW3gA47i73Y8xeyzJiZMuqGUQGqfa35eT3FLHGO4xqMOhHz8zKtyvB8TzpN2dEURrP8QY5m3VSEQDHXcw9Od9g8YIzPRKdwGOczo/ixXWxcr8KGsERDV6dbcoP5xNUjKnMVWklszpyxUuE4ujN0+ktqcH8WUH+ZoK205IhxWR4lhXkciJDFoqQZSv0stgxI9uRweYvZWVPEY0dG8bm5jKcm9RWlVgTUbWBOTiM1aXjrEfWpFHiXUAdSixJO2K5Cy6YAciLazRI43AYYHx5mk2IMncwEaUYtUBN+iGn9PXOW5+odtLWHV1GCvWI0cKPqUZhiZRilRrbEtTq0043WZEydbr31Q2KCqec9mafqFYtqYH9xMn2gBOXM5N0nwpBL0miTDn5m3p+MYExdMwW/GecTYqfAh/jtI2QNaT5PMHuyZyx4Eky+3RPoZW0KcwyXhuoj/MY0KE2Mx6HUKlK6QGkPBRjqSX3D4klxDOsQrznmd0FrNWS/DByCM9Yi+s1RrpdlwWwdo+TK6G0jTVhjliAWb5PmcVxU6Ram0agsGeP9Zc2Z7MR9z+0575EspoWh73CBiUayK++Pmc9zPnmByRqDM+TgmDtIx+M5tdhkdQ1VII5HMVJs3hnWRdmmnqKQoJEzLRtJzObNBp2Ui7AWHxE7ArtzniHubBxFi05n0qijYrP4cTZ9Ou97Sq2fyX8TzMWzriMem13IyurbUdhnPUrhk4yNNWjcO8rhcmErpcDOP4jdNKqPk/MOiCeio27OZsSSi0nBH8/EL+kbHDc/tGS20zhsAhUUC2ZeprNZ2v2evuX0jMgwwwviPOyOPyAI+4B9vIEk4VK0xr4X9z7llsx5iqIzWBV8x9dPgAMAYYykwNICzM2dvePMGBYgy4/eaC1qvQnGRbBg8j4jav0FmebMeZRnz5j36alD0SfszN1oC3BagR8xZXFWwrpS5/xJMxdRqhg7OTG/UjqBXtrqYgjll8TKUZE5Msm3RaEUBV3W73Nx3ZnoNHqltrBB5mPXR7jqvyZtaTQqmD8CLhjJPgZtNBWfPMo9g+Y4NMDwBA36QKDOpxnRFNC9dwbIBzg8x2m8KOTMYsNPaVJ4JzGd3HESGRhcTW/Ur8iSZGW+JJT5WDVA3beOYTTXJWux2xg8Zmn/uhNpxa2fHHUCPRQW/xX3DxjiQ+LInaH2i0B/U1+GlPdLH6mh/uypRwIrqtKaQWrHHlZpRyLrAnEFk9S9THdyZWwBUG347glsw0e6YaNuhhsxxCAYPiZdOpwOYf9QSO50LJFom4sYvTcMAzB1zvXeVdSvxnzNX3zBakV6msrYufI+jJZo/IuDRdGDdaAMkwQ/IZj40679jqODzG6tHQE4qUD6E444pSLOaQH0PRU377bl3lWwFPX/ubtlaFduBj9pmaNP0rlUP8Ahsc4PgzQ3gj7ndiSUaIzduwqMCvEvvwImW9ols8Gc/UA9NH3r0Whixx3mAa0/MDZdxyYtZeBkckyU8iQyiNvcFUktyehFm1RrwSpP8y2g0N2qY32uFrxhF+eYzqvTsV/g2W8DEk1knHZDfinQb0x/cq94r/UcDnPEf3iZOhW3Sq1VqYGcgjzGP1AUnuXxzqKsSS7wfLACAFoQEkxZtST0JQMW7jPJ+gUFv1QXhcsxg66953H+oyuz+Yavr7iJtvofov7Qx9xbW+mVapTwEsHTgf/ALHFGP6jLgDg5laTVMW2vDzDenX6WwM+Dg8EdTT07bgPE1GVWBB5BmdqNE6kvQePKyLx6diNtt6Pqm1cYg7aQ4xjmW0t4sqXfw4HMuW4z3OiLTQnTzXqPpuqDWXHayDnCnoRbQaitLMWs2DwvxPTapi1LquNxUgZ/aeDaxgcD+ofHicWeKxyUol4XJUz0+a/mSed/Xav/N/9RJN/Yj+gfGz6ISBKAFjkQKuXIA/mHHAnZ6R8ON+PmK3kEQ1r8dxO1+DJZGkhkJWJhMbi2PJi5ENpLhebCBlVYjMs1Y3cTnTtJlPsAAR1LByOIcJjxKMgjONGsH7hlP1iK207sj6nNQdgJHMznYHJ8yE8koukOopj7Wlm3HzNCojaPPEwq7CwAxkmO0aTV2cDNa98nGY2LJK+KwSijQYbgZUWEDGTxCU0Xom2za32JWyh1JJE6e+0TKPaWHMVc8wjcHmDxuP1Fb2GXCgYylhbICKST8Q5US2nA9znxJyx3wZMd9JusSj27FKkEkfsZoiwHuJJ+RAHf1GVq4/ImdELSpEpddnLW3CKOOZbUhkfGeD0Yrhg2d576kcmTtUMkMqMHmHrUHuBrcEciFqAJ7wBKRkq4BjNdG/k8CE/TICTz+0IjAATrGWpCdBJUN3J4hiq4xgQeSDOngdwXRie3jowVjFe+4VSfiUvwUPHQm+gCNn42L+8IzxE2l7ePmHsJDSUJ22O0dcg/U83rPTwLjZUACex/wCZus8v7VdyLvH/ALhyQWTgYy1PIHT6jJwg/vJPbj2wMbRJJ/1F+w/N/gZCqDjuca3A7ij3c8QD38y7nQlDNluTMn1SyywexS+0kfkw8CFv1GxfknoS2i03GW7PZnNO8j1RRfj1gPSKjp9IKictuM3NPpUHL8kxRakFqYHRzGmvCjEtjioqmLJ2w9lVJQjaOviA02hAO+07sdDEqt25gIcX8cmUWrdi9Fdd6fXb+Q/H5x5nnfUtKdG4bk1E4B+D8GetJ3jiUXRLYhFwDA9qZHJgU/B4zcfTK9O0i14cgFz5+Jqoq+O4Cyr9M4UHKnqXrsGI2NKCoWTvoxkfEFZhupzcDzmcyOeZWxaEdVQR+QHEUwwHXE1bHA4PUq2wjAAxJOCb4xkzKLTtZw+ZL6f8UkE7c9RuqgbZJKUnQ9pIouq9tgV5IM0ku3oHTOD8xanRV7g9gz9R0opHEpCM16wNoXvBfBxkAQArJOT1mPKNp5ha6kZgzDj4+YJYtmDahWkJtxj9501ENkf0zSDKBgAAfUq7KQQcSnxcoWwSOGXIhFIgPZGMqxz8zm8rwTzDFv7MGY8yyHcMGLe5CVuMw/YA+cfcE5wJ1rBFtRcFXvmFtJASBJRUrMwzuyeczpQFeTALbz3LtcAJPG4jOxe1ADCVvA2Wbj9Ti8+YU/y4ZjfuiSA2H5klLkLSE7LSGgjdkxZ7w5ODnHc7WCRnE433wulXoZAbLRNigYTBmXpVxye44bcDg4lsUdVbEl3gezg7h1jEWssOZb3fw5it1mc4gyPlo0RjTXZuEfARuTn+JgC7Y4P95pV2nbnsfMTDPlMMomkjbQMCEN468xFL+BzKNcxfGMYlpZEhaHbcWoUP8fUzDf7TtXYwDL3zG0sOe8xHXaA33ixT/V2BJZbauPo0a+wo1anz/aDs1qVn8yw/iOafQ1114K5+zA6jSIyEEZEVxyVZrjYpbqhYmVJOeuJbT3N7X5tkxY17WKAZxLoH4XaSf2k4yldjNKgl9owY9osvQjtwMRV9EGADEx3eEQKvAAwJaKkpWxXVcLvZjgTgti72fcGbcfcDyUajRVt0IWIHES01jWcIM4jGy3PQxKKWytCtUdN/PxKm/HmVtTHBiTs6Pg52/JER5JQfQpWaKajBxnuC1Fu1hz34mXqNQyjFZBbMvW5YZbg+RB86b1Dp9jguPzCJdgxVQDCbDiOnKgcCX6vYv48sfEWZ7LPyYH+0utDNYMKTgx+qlh/VxFUZTfTWkZZPHMoLNy8HqMerabUuCdOF/bqZOnTV+4E9lkJOCT1EknGVUFU1Y6W+5BZtOcwg0r8F7B94Eytbq1ovNSMLMDnHj6lW9FbAlbNP3/uSZgYkZz3JN8rNqizIqhUA6jNACpFrzg5gzadvHEVSUB6sb9/8jzB2354zE9zSmSDkmK8jYVFI0ffyvEFZaAPyIEXLkKcGBZd5y5zJTn9BUSajVeE7+Y76P6gWP6e88/8AS3z9TMspPa/2lK67A6vWDkGRhNxlY7Sao9rXWOCBB6tdrriL+m+oJbWq2ErYOw0YscXNxyBO5uMo8Oemn0Yor3KD4hmUJgyaZW9pc8cRgBeM8/vLKPBWytablBPAks06MMZInXtCwL6j7hdL0xkar/hNWwcEqRwcdwqahGAK4xAes3e4UUf9OSYsilVBXyJx7uMml4Vq0aT6gBOYFbhYMqYkzlsg8Rdw9ZzWxEEsjMoo1SMztVBscLnAimivZwVtI3Dr9pq6f8VzxzHjGMwO0MUIlK4U5+TLm3B7izWAZgWt5ltlHiEqx1rQexmDttXzFPdx3AW35P18RXlSQdQtlaWNkAA+DO10BWy2DFVv/Ikwi3jyZNODd0Fpl7BZW59sbh4mjVVuQF+M+JTTINoduzzCtYB1LwhXRGwq7VGB1KtbjzEr9RtBPePuAOqUgAHmO5pcNqaLWjzBAKxOIoHYjPidrt5OTNdmoV/2jssp0O6i412FwFVe3+R/5/ief0vp2qdC9iFQfJHiekspRr/cIyeiTDNcoXGP7SU8SySuQ8Z6qkYy0kKB8CSNENk4AxJDogWxW5T5B/mCC5zJJJP0e+EFZz1OMmZJIXFUa2DK4j+l0asitZ2ecSSRMUE5OzSboI/pyl8qSF+IrZT7Z2KMySQ5McV4aMm/Tqaa83Kq1MG7GRieh0ta0qN2GbyZJJTDBR6CTsK2pAgm1gHmSSGU3YqSAPqs5JMG2oz0ZJJNybGo6rB+CAR9wn6ao/0jaPqSSPFJisBd6exOa7AfoiZ12UYpYMMPEkkllioq0PB2VowWJzyJrU25qXPxJJExMMwyYYZYYEq9eTx1JJOvVNErFrWCttJ5+IHbkySTka/JoovCy1ZkNOBJJLKCoW2O6e/FIUnlRiUu1AAMkkps6FrpnarUZwM85lEux3JJOfZ7Fa4HXVDE6NSM99ySS27FpBLdQpUbTn5gmsB8ySRnJsVIp77f5f8AWSSSY1I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30" name="Picture 6" descr="File:Lactobacillus bulgaricus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4429109"/>
            <a:ext cx="3071802" cy="2428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407196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CL" b="1" dirty="0" smtClean="0"/>
              <a:t> Fermentación alcohólica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Lavoisier demostró que el azúcar es transformado en alcohol y en gas carbónico. Gay-</a:t>
            </a:r>
            <a:r>
              <a:rPr lang="es-CL" dirty="0" err="1" smtClean="0"/>
              <a:t>Lussac</a:t>
            </a:r>
            <a:r>
              <a:rPr lang="es-CL" dirty="0" smtClean="0"/>
              <a:t> elaboro una fórmula matemática de la reacción:</a:t>
            </a:r>
            <a:br>
              <a:rPr lang="es-CL" dirty="0" smtClean="0"/>
            </a:br>
            <a:r>
              <a:rPr lang="es-CL" b="1" dirty="0" smtClean="0"/>
              <a:t>Azúcar = alcohol + gas carbónico</a:t>
            </a:r>
            <a:r>
              <a:rPr lang="es-CL" dirty="0" smtClean="0"/>
              <a:t/>
            </a:r>
            <a:br>
              <a:rPr lang="es-CL" dirty="0" smtClean="0"/>
            </a:br>
            <a:endParaRPr lang="es-CL" dirty="0" smtClean="0"/>
          </a:p>
          <a:p>
            <a:r>
              <a:rPr lang="es-CL" dirty="0" smtClean="0"/>
              <a:t>Pasteur demostró que la fermentación se produce por medio de las levaduras cuando éstas viven sin aire.</a:t>
            </a:r>
          </a:p>
          <a:p>
            <a:r>
              <a:rPr lang="es-CL" i="1" dirty="0" smtClean="0"/>
              <a:t>Las levaduras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Las poblaciones de levaduras son extremadamente densas, del orden de 80.000 a 12.000 por milímetro cúbico. En una gota de zumo de uva en fermentación puede haber cinco millones de levaduras.</a:t>
            </a:r>
            <a:br>
              <a:rPr lang="es-CL" dirty="0" smtClean="0"/>
            </a:br>
            <a:r>
              <a:rPr lang="es-CL" dirty="0" smtClean="0"/>
              <a:t>Las especies de levaduras son numerosas. Las más extendidas, que se encuentran en casi todos los mostos, son:</a:t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>
            <a:normAutofit/>
          </a:bodyPr>
          <a:lstStyle/>
          <a:p>
            <a:r>
              <a:rPr lang="es-CL" sz="2400" dirty="0" smtClean="0"/>
              <a:t>MICROOGANISMOS  EN LA INDUSTRIA ALIMENTARIA </a:t>
            </a:r>
            <a:endParaRPr lang="es-CL" sz="2400" dirty="0"/>
          </a:p>
        </p:txBody>
      </p:sp>
      <p:pic>
        <p:nvPicPr>
          <p:cNvPr id="9218" name="Picture 2" descr="http://www.fansdelvino.com/es/img2/2011/03/levadura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5772" y="4071942"/>
            <a:ext cx="3504642" cy="2786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4525963"/>
          </a:xfrm>
        </p:spPr>
        <p:txBody>
          <a:bodyPr/>
          <a:lstStyle/>
          <a:p>
            <a:r>
              <a:rPr lang="es-CL" dirty="0" smtClean="0"/>
              <a:t>La levadura </a:t>
            </a:r>
            <a:r>
              <a:rPr lang="es-CL" b="1" i="1" dirty="0" err="1" smtClean="0"/>
              <a:t>Saccharomyces</a:t>
            </a:r>
            <a:r>
              <a:rPr lang="es-CL" b="1" i="1" dirty="0" smtClean="0"/>
              <a:t> </a:t>
            </a:r>
            <a:r>
              <a:rPr lang="es-CL" b="1" i="1" dirty="0" err="1" smtClean="0"/>
              <a:t>cerevisiae</a:t>
            </a:r>
            <a:r>
              <a:rPr lang="es-CL" dirty="0" smtClean="0"/>
              <a:t>,  son hongos que sirven para FERMENTACION de la harina, produciendo pan, además esta mismo hongo sirve para producir cerveza y vino.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s-CL" sz="3200" dirty="0" smtClean="0"/>
              <a:t>Hongos microscópicos</a:t>
            </a:r>
            <a:endParaRPr lang="es-CL" sz="3200" dirty="0"/>
          </a:p>
        </p:txBody>
      </p:sp>
      <p:pic>
        <p:nvPicPr>
          <p:cNvPr id="8194" name="Picture 2" descr="http://www.abc.com.py/imagenes/2012/03/21/como-funcionan-las-levaduras-218131_578_464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286124"/>
            <a:ext cx="3714744" cy="2982078"/>
          </a:xfrm>
          <a:prstGeom prst="rect">
            <a:avLst/>
          </a:prstGeom>
          <a:noFill/>
        </p:spPr>
      </p:pic>
      <p:pic>
        <p:nvPicPr>
          <p:cNvPr id="10242" name="Picture 2" descr="http://www.bioagricert.org/bioagricert/images/Vino-ross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928934"/>
            <a:ext cx="2679639" cy="3143272"/>
          </a:xfrm>
          <a:prstGeom prst="rect">
            <a:avLst/>
          </a:prstGeom>
          <a:noFill/>
        </p:spPr>
      </p:pic>
      <p:pic>
        <p:nvPicPr>
          <p:cNvPr id="10244" name="Picture 4" descr="http://saludparadiabeticos.com/wp-content/uploads/2011/06/levadura-de-cervez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2472916"/>
            <a:ext cx="3000364" cy="35992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2332037"/>
            <a:ext cx="8229600" cy="4525963"/>
          </a:xfrm>
        </p:spPr>
        <p:txBody>
          <a:bodyPr/>
          <a:lstStyle/>
          <a:p>
            <a:r>
              <a:rPr lang="es-CL" dirty="0" smtClean="0"/>
              <a:t>Este hongo produce </a:t>
            </a:r>
          </a:p>
          <a:p>
            <a:pPr>
              <a:buNone/>
            </a:pPr>
            <a:r>
              <a:rPr lang="es-CL" dirty="0" smtClean="0"/>
              <a:t>ácido cítrico mediante la </a:t>
            </a:r>
          </a:p>
          <a:p>
            <a:pPr>
              <a:buNone/>
            </a:pPr>
            <a:r>
              <a:rPr lang="es-CL" dirty="0" smtClean="0"/>
              <a:t>Fermentación.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s-CL" sz="3200" dirty="0" smtClean="0"/>
              <a:t>Hongo </a:t>
            </a:r>
            <a:r>
              <a:rPr lang="es-CL" sz="3200" i="1" dirty="0" err="1" smtClean="0"/>
              <a:t>Aspergillus</a:t>
            </a:r>
            <a:endParaRPr lang="es-CL" sz="3200" i="1" dirty="0"/>
          </a:p>
        </p:txBody>
      </p:sp>
      <p:pic>
        <p:nvPicPr>
          <p:cNvPr id="26626" name="Picture 2" descr="http://www.polenes.cl/userfiles/image/Aspergillus%2520flavus%2520pi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0"/>
            <a:ext cx="4143372" cy="3286124"/>
          </a:xfrm>
          <a:prstGeom prst="rect">
            <a:avLst/>
          </a:prstGeom>
          <a:noFill/>
        </p:spPr>
      </p:pic>
      <p:sp>
        <p:nvSpPr>
          <p:cNvPr id="26628" name="AutoShape 4" descr="data:image/jpeg;base64,/9j/4AAQSkZJRgABAQAAAQABAAD/2wCEAAkGBxQQEhUUEhIWFBQVFhQXFRYYFxgUGBQUFRQXGBQUFRYYHCggGBolHBQUITEhJSkrLi4uFx8zODMsNygtLysBCgoKDg0OGhAQGywlHyUsLCwsLCwsLCwsLCwsLC0sLCwsLCwsLCwsLCwsLSwsLCwsLCwsLCwsLCwsLCwsLCwsL//AABEIALwA9QMBIgACEQEDEQH/xAAbAAACAgMBAAAAAAAAAAAAAAAABAUGAgMHAf/EAD8QAAICAQMCBAQDBAcHBQAAAAECAAMRBBIhBTEGE0FRImFxgRQykVKxwdEjM0JicqHwFSQ0dIKyswcWRXXE/8QAGgEBAAIDAQAAAAAAAAAAAAAAAAECAwQFBv/EACgRAAICAQMDAwUBAQAAAAAAAAABAgMRBBIhBTFBE6HwIlFxkcGBYf/aAAwDAQACEQMRAD8A7jCEIAQhCAEIQgBCEIAQlc8aodunI8wn8TSu2uxqi6s2GU4ZQQfnIfq/ULKL9VqBXarU9Pe5KmtLIzqXw3lo5XsoHbMjP99lknH893gvcJTOs7tNoPxaXWNeiVWli7FbSzKWQ152gNkgYAxkYlxQ5AOMZHb2lsFcmUIQkEhCEg/GnU30ukeyrh91SBu+zzbUrNmP7ocn7QCchKr15ToRp7aXsZm1FFLq1j2C1Lm2NkMSAwzuBGO3tLVACEIQAhCEAIQhACEIQAhCEAIQhACEIQAhCEAIQhACEIQAkfZ1uhWKG0AhghODsVz2RrMbQ3I4JzyPeO3AlSAcEg4PsccGUDRaypOktorcHV/h7aW0xP8ATW3sjAlU7sHJ3b8Ywc57yG+5KRc+qdKTU7N7OPLcOu1ivxqcqTjvieHpCeebyXLlPLILHYUznaU7dyTNnRqXSipLTmxa0Dn3YKA3+cclmsPBVPKyRFHhyhAigMa62DV1Fia0IOV2oeMKew7DjGMCNa3z1YNVsdcYapvhY8/mrs7ZxkbWGCdvxJyS7CQSK6TXLYSuGVxyUYbSB7j0YfMEjkTbqdQlSl7HVFGMsxCgZOBkn5kD7zXrNDXdjzFBKnKHsyNggsjDlTgkZB7EjsZDmpl1DgV/ibKq6XpaxgprNp1CH4sfCMJguqlyHYfFwIA1qddY6lkK0Uqpay+0FSqjklK2wANu473OFwPhbnHmj01NwsBR7VsUq9loyLVPBVQ39n6AA4HfvN9PTyxD6hhYwbcqqCtSYOUwhJ3MODub1GQF4AkYBGabodSMjEu/l/1Qdy4r4xlQfXHGTk4knCEA133LWpd2CqoJZicAAdySewi+j6pVcxVH+IDdtIZG2njcFYAlfmOJD+OKWNdDhS9dWqotuRRuJqRuW2jvtba+P7sW1urTWazQtpLEtFL2vdZWwdUqeh1CMy8ZZinw5zxnHELn57/PsGW2EIQAhCEAIQhACEIQAhCEAIQhACEIQAhCEAIQhACQnVusvT+L2qp/D6Rb1zn4nb8T8Lc9v6Be3uZNypeJf/k//ra//wB0AtsIQgBCEIASL0//ABt//L6X/wAmqkpIvT/8bf8A8vpf/JqoBKQhCAEIQgGrVWbEZh3VWI+wzFNJrmd0UgYalbD3/MSBj6cxjqH9VZ/gf/tMjemf1tX/ACif9wgE1CEIAQnmZ7ACEIQAhCEAIQhACEIQAhCEAIRfX61KEay1tqKMs2CQoHcnA4A94tb1ulBUWcjzjir4H+M98Abe+MnHsCYBIwkfq+tUVMVewArjfwSKwexsYDFY9fiI45jGq1tdSb7HVVJABJ/MWOFVf2mJIAA5JIAgDEqXiXG7XJuQNdoaaqlLorWWu2sREUEg5LWIo9y2B6yb323nABpq/byPNf5BCCK1IxyTu7/CODN9PTalR0FalbMm0EA+aWUKzW5/OSoAJOcgAQBuEjG0llODQ25B3pbnK4Pw0vkeWRxgHK8Y+HO4MaTqCWMU/LYoBatsB1UnAbbnlSQQGGQcEZyDAG4Qius16VFVJy7AlK15dwuNxVfUDcuT2GR7iANSC0XUKm6hqK1trawUaYFA6lgVs1O4FQcjG5c/4h7xsaa27m1jWh7VJgHHqLbATuJ9lwBkjLcGLa7p1Qs06eWgq2tWigBVrZQHr8sD8jDy2II7beMQCbhIzbdQc5N9fHw4AtTvk7sgWLjHGN2c8tnAc0msS0EowbB2sB3RgASjjurDIyDzzAN8IRG/qahjXWPNtXG5FI+DIBHmN2Tgg88kdgYAxrULVuBySrAD3JBxIboupSy1djo/l6dUfayttYPgjg9sq657ZRh3BAbHTmvH+9lWBHNCZ8oZHKuTzd3IOQFIx8AjWr6fXaF3KMpzWw4as4xmthypwSOO4JB4JEA2XXbfQn6RdtcfRYsbbaG/pAbagARavNi5zkWVKvxAcYZMnB5X4dzMHqVPleb5qGrtvDBgTu27QR3bdldo5zx3k8Ax/Hn2EPxrewnun6hTYHKnJTl12sHXIyM1kbuR245ix63pfJ8/ePKJ2h9j4znH7PbPGe2eJOV9iORga1vYf6+88/HN7CMAKQCBwcEcY7/I8ianA9hJ4IMPx59hMl6h7iJ6q4jsP9Zld6rrX5wSIwhkuun1quSAeR6RkTmvSdayNuySTxOgdPu3oD8hKtFkNQhCQAhCEAhvGeoSvQapndUHkXDLEKMtWwUZPqSQMSuanXV1/wCzGfXI6vapQM1Cqw8h1ypUAkAso792A9ZfIQuPb2D7fv3KZ4d6nTo676NW6pf5+oYo/wCe9brWNTVL3tDKVUBc8rt9JK+CdA9Oh0yXLixKx8JwTWDnCZ9wpA+0noQAhCEAIvrNDXcB5iBtpyp7MjYI3Iw5U4JGQRwSPWMTzMAjTpdRnaNQuzP5jWDaBg/CDnYTkj4ivAXGCTuDWj0NdOdi4Zsb2PLuR2LueWxnAz2HA4jGZ7ACRfiSsnTs6Z30lLlAzlvJcWNWCORvVWrzzw54PYykh/E/VW01aBFDWXXVUV7vyhrWwXYDuFGTjjOMZGcwCXVgQCDkHkEcgg9iIpq+mo7eYPgtwFFq4D7QSVUns6gsx2tkfEeJE3ayzR3aap7PNr1DGoHYqGqxa2dSNgAKEIRgjIOOZGHr9iUawve5tpe9ayKCVAqGVyVTac9jz+kjPz5+ScfPn4LCmk1Dki29Qg7eUhrZ+ScuzM23gqML6oWzhtivaTSpUoStFRRkhVAUZYlmOB6kkkn1JJmvpbMaay7bmKKS2AMkjPYcDvGpL4IXIQhAwBZ2+KVzxQgr1Gj1DL/QVXWvewHCM2nauu+zHovClj+UEHgCWNVmwLJIKv8Ai0u16aimxGop01y33Bgass9bIm/8pK7WY8/D95XRrax0lbfxy+X5qDbup2Z/Fhtm7Gc4575xOl7J4U+v6mRjjBPnJgHDAMpBUjIIOQQexB9RFNXcwGVVW+px/Axp6x7n9TND0r65P3MsVIPWX25ztQL6jJJ+o4kD1K/vLhf5Q/sD78yF12rVeyqPsJYEFpaWxkjjInQOin+jH0Eob6wsc+kuPhvUbkA9hKslE5CEJUkIQhACEJhbYFBJ7CQ3jlgzzNP4hf2h+old6hr2szzhfQfzkHZcc95xdT1mNcsRjk6NPT3NcvB0MGBMpHTuuNURnlfUfylmv6gpC7TncAftNunqNdtbn2a8GC/STqkk+z8m/UanHaIWXMfWb1wRF7DOZqNRZPnJjUUa/MI9TNlXUGXvzNDNMFSa0NTZF5TJ2ondNqhZ27+0X650ldXXsYlSrpYjrjdXZWwZHGeOCOx4IyJHoCpyJM6S7ePn6zu6PWK76X3Mco4Iyro9j2V26m5LWpyaglRpRXZSrWMGscs2GIHIAyePWK0+H7xp9VSdTUW1DWsHGncCvzhhwU887uO3I+8skJvlBbptDV1IljK7KoUsqmsNgYyFLMR+pjMIQAnhns8MASS/3E3raIqo5+5/fNoEu0VGPMHvPC495pxI7q/VadKu66wJ7A92x7CVeFyy0U5PCRJO494pfcv7QlZ6f4102oO3JqbPw+ZgBvbBHA+hktqBJhKMuYsmyqdb+pYNWqvX3la6pr1HoTJfUCVnq47y7MZop1hY8DA/X1nQPCfb7Tm2iHI+o/fOleE/y/aY2WRZIQhIJCeQJkF1Dq5JK1nAHG73+kw3XwpjmRkrqlY8RJ3Mi/EFxWrj1IEq2r11gOfMb9TI3WeIXACWMSuc5Pp9/vOPd1WFlcoRTTwdSjpk9yllMkTdniI2vzNZuJ7CI6g2dwp/Wee2uTOzXVhjN2qTadrAkHB+RHoZGdG64x1hqz8KqMfcniIWWKhY7dpJy3pk+5kL4a1G7WO/0H2nRpqTUpL7GHWxUakn3ydwo1PE8stkToNTlRzGTZ85XdwcBx5Gg0YpkclkYW2RFpPkrtG2mzR27WHsYt50BaJmqs2WKSDjlFgE9mrTvlQflNd+uROGcAz1G9JZbNZRbeEMwilXUa3OFcGNZkxkpcphpruezwz2eGWII+pCCcnIzxxgiMARGnVbW2OCpJwpPIbk9jJECXbIIjrGpNZG9zVRg77AuTn0BP8AYHzwc/KUW3SpaS3liw4f4yu/zCoBAVycnIPr2wZ1BhxKt1/wj52WoufTv7KzeWfltDDb9R+kwWRb57m1p7IxeG8FY/2JXlg9AUh0Ujyg3DDLNweyj65jvTaDWp2WPUx+FKSgZWwAdypkELz3BHzi3S/BWrZv941ViID2Wx2Zx8juwo5lu0/TkpXagPbBYkuzf4mblvvIpi3zjBl1Nq7btxGWbigLDDEDcBzhscjPrzKt127YcFTzzngD14yTLlqxKz1Skewz7kTbaOeQfTrCzDjAz9f8503wn+X7Tn2nXkfUToXhT8v2mJkoscIQkEiPWLStTEe2P1lL8yXnX0eZWy+44+vpKHqU2kg8YnnOtxlujLwdjpu1xa8mnUyF6jpfNG0ck/f7yTKmxgq9yf8ARll0+iSmsqO5HLep49Zw4y2yydWd/oJLyVyvTrXUqKeFGPmfnma3ctgATKn4rWQ/2MFv4R3Vuq42/p7TclytzLKeHhclT8VVqiLbYrMqMu8DALLnnkxG7Rm7Wvdphmi3ZYjdgFYDKn5ggjEt9daknIzu7+x+0GpSheBgHsPb5CZa9Wo1utLv5MVlSsmnL8YMNMjIoBYH6Rk6/HftI8XZm5RNZSk2J6KGB6vqQ94xRq952oCx+X7z7ShdUdkvStO1pAX5EnBH8Z0/oOgWqsKvfuT+0ccmZLFhLHdnKsqdbaZnVpWxljj/AF7zcNGDzuP2jIbE8JzMHqbHz3MXIr4g11yVAULwPzkH4gPkJUk1JbueTL0olU8S9P8AKYWIPhY4I9m9/vM92pnesyf+G90+cIv02uX5FUtMsvQerEEI5yD2PtKlprMnmSNbc8Rpb5USUov/AA29VRGcXFo6GITXpWyin5D902Geyi8pM8s1jgWr/iZmzYBJ7AZP2+QiGm1y5KuwB3MB6difXtI7x71e3R6G6+gA2JsxnkKrOqs+PXAYmXIOe6/xHrq7j1BluTSfiAgQnFfkgmvDIfi3E85x3ll/9+O/UvwiimtAyBfMY+Zer/2qgBjtz/GK3eLL9PofxH4ynVsz0AbKgvl+Zu3Bhv8Ai7YHbt2klT4vd+oNpTo8iqvcbdy7lGAfMAPZD6AEnkSAVvTf+oN1Wh1WpYC0pqhRWGYBUBBO5iqjgDjH05kb0jxvqn/2jcCup8laTVWmfLG99rOvG4qB8UtCeP0t0movq0jJXUoJZwprZzYibML3OHz9pg/jsZ09Ven8y62iu9wHWhK0cZyCw5PP5ZZEMj/BfXdTq3u81lsqVayli1mob2AL1gE/FjOM/KP9UPeQ/V//AFDI1JoSlGVLxQS1pFjHOCypt4UYP6D3kt1Z+DLZ4BFUWDIH9793edD8KD4ftOZdOTDZAwGcsfXmdO8K/l+0xslFhhCEgk8Mr/iHQhxkD4v3/WWExe1MzDdXGyO2SMtNjhLcigV6waaskp/Skkc9se/07Srdc65aT/XN/wBJ2j/KWLx4mLOB2A/z9ZQOosBmcaOmqqk0lyY9TqZ2WN5J7wXqi4u3OXYFPzEk7cH39M5k3qbc4nK9B1l9LdvQbgcBl/aHsPnLgPEKHB5XPowK4+XM0tZpp7t0Vwz0fSpxnWl5RZ9DdtOTFfEWsHlE/wB4Y/WQr+IUA/MP1le6r1s3MAOFB/UzXp01s2k1wjoOMFPdnktGj1GZNGz4AR85G+FvDlt6h3/o0IBBI5I+Ql403h+lBggt8ycyll0a20YdRrKo4Xd/8OWaq/ZqaAWzh85PfnM6hoNVwOZ5rfCWkuwWpAYchlyrA+4kd1PRPpF3Kd1fHPqv1/nMdl0bNu3ujQs1MLnjGCxM2BmYrcPeU3/b3zjOm6wPWVnCUnwjUliPdl1pcEfOR/iED8NZ8gD+hmjp2uV+Aefb1mvxQ7nTsta7nYqMZxxnJOfoJnrjKxqGPBWvCmpJ+SrUPJrpGnNrhR9z8h3kZ0fo1rEeZ8A+RyZfel6Ralwo+p9T9Z0NN0uUppz4R0tXrYKGIcslKxgATIzBJsnpkebZCjRKWZjnJPv9f1+hzGb0YV4q2AjAw4O0j1B2zCtuT9T++Mgy7RCZXrukbgUfQad1ZgzBX2BmXOGIKd+T6+sNX0qprhqG0INyrgPvXIGwrjOR/ZYj7yT1HVVQ4ADYYqw3BdpH+LvI/X9TexAK2NLcHJCWAjbnbgN8xzKpYJbyIJ06sUHTDpxWhjlk8xNpOQc/m9wP0iuu6RW/l56dW3khVrL2KNgX8oBwe0ZNuoAVjqCwPJXyV3YB5GQ/bAPM3a3qoAY7exAGWUA/f7S+CMkZqEuLb/KorY92ybH2+2QqyK65cURmxnaO3bPMmjr0tB2nJH5sc4JHbPrIPrFRet0A7kA89h3J/wAhGMBvJAdI1jW2pnsTnH/SeM+vedb8K/l+05f0nSCthjuOM/QY/lOo+Fx8P2lAiwQhCQSEwZZnPCJDBVfGHS/NTeo+IDB+Y9P0zOVa7QMzbAOScD7zu2oSU3q/RVVjaB2B/wA+P4zm6qh8ziWhWp2JPyyt9N6JTp0IABfjLnufp7CDaNCSx5PsTxGLbMAxHzsTztkpSecnsqqUo4Xgg/EXRqx8Sja/y4yJn4E8Ofiby9gBrqwSO+5vQfSYdd1RdjOh+E+mfhqBnhnwxHtwMCbNl8oadrPL7GlrPow157liTAGAJ6Gi7WQV5wmcvaOpPNQgKkHkEHj3+U11tPb7dqkn0BMusY47mNrk5CwUaqyvPwo5H09cR9/lIOsEam4nubGP6nIj12oM76jt4ObfNzlySumsbIwTmXboGo85SH/MvHPtOfdO1XIIlu8IMTefYqczZ0skpr7lapOLwW1NOPaN1JBVm1VnaijZcjJRPYQmQxkcKuTj3M9tp3DBB+xIP6iba+5+pm4S+SCJt6bntZYPlkN7ftA+0U1HRNx/rP1RGlh2zFkHtGQV2zpnKlmDBew8tR6Y7yPt6XtBAsI5B4VFx39h85a3qHtFbqh7SyIKhqtGMclm59Sft2kTr6WPpLnqFkDr4YIXSafbjPJzOh+Fx8H2lDHcYHrz9MGX3wx+T7TGyUT0IQkEhCEIBrtWIaugMCCOCMSTmLIDKuOeC0Xh5OY9Z0ZqbHoex/nISy0D1E63remJaMMBIDUeDaSf6sfpOPZ0tOWYvg7VPVcRxJcnJbH8ywbBuweT6cGdA6d1kPtD5U8d+2frJceGUT8qAfaYW9Bz6SLenRlDazXu1fqvLGgczYgiNPTLa+FPHsecfSb1o1H7Kj55JnEs6ZcnhLKKepEfQyueLeuitTVXy54b+6P5ybPT7HGGbGe+OIqfCye029J0qSkpWfowztRyi7UgW7m43Yz/ADjLoH+c6FqfBlb+kSTwAgPDMPkDOvLSuTyjSs5eUVjQITgAZPpOm+F+nGlMsPibuPYegmrpXQEp/KOff1/WWCqrEzUaRVvc+5WKwzagmyYgTKbqMgQhCSBXVHb8WOPWeUahX/KQf3/pGXXIwZCdQ6LuO5eD8pIJjdPCZWLK9TX2sJ+vP8Jgepakdwp/6T/OCCytFbzIFurX/sL+hi7628+g/QyyZGCR1dgHrIDXNNzVXP3J/TE209Fdu4hyGCI01ZJ+vpOgdC0+xB8xEum9CC4Jk/WmBiULIzhCEAIQhACEIQAhCEAxKw2CZQkYQMPLEPKEzhI2RJyYeWJ4apshG1EGryYeTNsJbANYrmYE9hACEIQAhCEAIQhAMSme81nTKfSboQBc6Jfaefgk9ozCAaF0qj0m1UAmUIB5iewhACEIQ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6630" name="Picture 6" descr="http://www.iquimicas.com/wp-content/uploads/2012/02/acido-citrico-en-sintesis-funciones-producc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786190"/>
            <a:ext cx="3571900" cy="27341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14282" y="1000108"/>
            <a:ext cx="8072494" cy="5286412"/>
          </a:xfrm>
        </p:spPr>
        <p:txBody>
          <a:bodyPr>
            <a:normAutofit/>
          </a:bodyPr>
          <a:lstStyle/>
          <a:p>
            <a:r>
              <a:rPr lang="es-CL" b="1" dirty="0" err="1" smtClean="0"/>
              <a:t>Biolixiviación</a:t>
            </a:r>
            <a:r>
              <a:rPr lang="es-CL" b="1" dirty="0" smtClean="0"/>
              <a:t>. </a:t>
            </a:r>
          </a:p>
          <a:p>
            <a:endParaRPr lang="es-CL" sz="2000" b="1" dirty="0" smtClean="0"/>
          </a:p>
          <a:p>
            <a:r>
              <a:rPr lang="es-CL" sz="2000" dirty="0" smtClean="0"/>
              <a:t>Ese oscuro término representa un conjunto de reacciones químicas que tienen como resultado la disolución de minerales para las bacterias.</a:t>
            </a:r>
          </a:p>
          <a:p>
            <a:pPr>
              <a:buNone/>
            </a:pPr>
            <a:endParaRPr lang="es-CL" sz="2000" dirty="0" smtClean="0"/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/>
          </a:bodyPr>
          <a:lstStyle/>
          <a:p>
            <a:r>
              <a:rPr lang="es-CL" sz="2800" dirty="0" smtClean="0"/>
              <a:t>MICROORGANISMOS EN LA INDUSTRIA MINERA</a:t>
            </a:r>
            <a:endParaRPr lang="es-CL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376672"/>
          </a:xfrm>
        </p:spPr>
        <p:txBody>
          <a:bodyPr>
            <a:normAutofit/>
          </a:bodyPr>
          <a:lstStyle/>
          <a:p>
            <a:r>
              <a:rPr lang="es-CL" b="1" i="1" dirty="0" err="1" smtClean="0"/>
              <a:t>Thiobacillus</a:t>
            </a:r>
            <a:r>
              <a:rPr lang="es-CL" b="1" i="1" dirty="0" smtClean="0"/>
              <a:t> </a:t>
            </a:r>
            <a:r>
              <a:rPr lang="es-CL" b="1" i="1" dirty="0" err="1" smtClean="0"/>
              <a:t>ferrooxidans</a:t>
            </a:r>
            <a:endParaRPr lang="es-CL" b="1" i="1" dirty="0" smtClean="0"/>
          </a:p>
          <a:p>
            <a:pPr>
              <a:buNone/>
            </a:pPr>
            <a:r>
              <a:rPr lang="es-CL" sz="2000" dirty="0" smtClean="0"/>
              <a:t>Esta bacteria que vive bien en </a:t>
            </a:r>
          </a:p>
          <a:p>
            <a:pPr>
              <a:buNone/>
            </a:pPr>
            <a:r>
              <a:rPr lang="es-CL" sz="2000" dirty="0" smtClean="0"/>
              <a:t>soluciones ácidas.</a:t>
            </a:r>
          </a:p>
          <a:p>
            <a:r>
              <a:rPr lang="es-CL" sz="2000" dirty="0" smtClean="0"/>
              <a:t>Es un microorganismo autótrofo que obtiene su </a:t>
            </a:r>
          </a:p>
          <a:p>
            <a:pPr>
              <a:buNone/>
            </a:pPr>
            <a:r>
              <a:rPr lang="es-CL" sz="2000" dirty="0" smtClean="0"/>
              <a:t>energía de la oxidación de hierro y azufre. </a:t>
            </a:r>
          </a:p>
          <a:p>
            <a:pPr>
              <a:buNone/>
            </a:pPr>
            <a:r>
              <a:rPr lang="es-CL" sz="2000" dirty="0" smtClean="0"/>
              <a:t>El hierro debe estar en la forma de </a:t>
            </a:r>
            <a:r>
              <a:rPr lang="es-CL" sz="2000" dirty="0" smtClean="0">
                <a:solidFill>
                  <a:srgbClr val="FF0000"/>
                </a:solidFill>
              </a:rPr>
              <a:t>ion ferroso Fe</a:t>
            </a:r>
            <a:r>
              <a:rPr lang="es-CL" sz="2000" baseline="30000" dirty="0" smtClean="0">
                <a:solidFill>
                  <a:srgbClr val="FF0000"/>
                </a:solidFill>
              </a:rPr>
              <a:t>2+</a:t>
            </a:r>
            <a:r>
              <a:rPr lang="es-CL" sz="2000" dirty="0" smtClean="0">
                <a:solidFill>
                  <a:srgbClr val="FF0000"/>
                </a:solidFill>
              </a:rPr>
              <a:t> el que por acción bacteriana es convertido en ion férrico Fe</a:t>
            </a:r>
            <a:r>
              <a:rPr lang="es-CL" sz="2000" baseline="30000" dirty="0" smtClean="0">
                <a:solidFill>
                  <a:srgbClr val="FF0000"/>
                </a:solidFill>
              </a:rPr>
              <a:t>3+</a:t>
            </a:r>
            <a:r>
              <a:rPr lang="es-CL" sz="2000" dirty="0" smtClean="0">
                <a:solidFill>
                  <a:srgbClr val="FF0000"/>
                </a:solidFill>
              </a:rPr>
              <a:t>. </a:t>
            </a:r>
          </a:p>
          <a:p>
            <a:pPr>
              <a:buNone/>
            </a:pP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>
            <a:normAutofit/>
          </a:bodyPr>
          <a:lstStyle/>
          <a:p>
            <a:r>
              <a:rPr lang="es-CL" sz="2800" dirty="0" smtClean="0"/>
              <a:t>MICROORGANISMOS EN LA INDUSTRIA MINERA</a:t>
            </a:r>
            <a:endParaRPr lang="es-CL" sz="2800" dirty="0"/>
          </a:p>
        </p:txBody>
      </p:sp>
      <p:pic>
        <p:nvPicPr>
          <p:cNvPr id="7170" name="Picture 2" descr="http://www.creces.cl/images/articulos/1q14d2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8925" y="571480"/>
            <a:ext cx="2505075" cy="2019301"/>
          </a:xfrm>
          <a:prstGeom prst="rect">
            <a:avLst/>
          </a:prstGeom>
          <a:noFill/>
        </p:spPr>
      </p:pic>
      <p:pic>
        <p:nvPicPr>
          <p:cNvPr id="7172" name="Picture 4" descr="http://www.creces.cl/images/articulos/1q14d2-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20" y="3429000"/>
            <a:ext cx="428628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14282" y="1000108"/>
            <a:ext cx="6786610" cy="5286412"/>
          </a:xfrm>
        </p:spPr>
        <p:txBody>
          <a:bodyPr>
            <a:normAutofit/>
          </a:bodyPr>
          <a:lstStyle/>
          <a:p>
            <a:pPr>
              <a:buNone/>
            </a:pPr>
            <a:endParaRPr lang="es-CL" sz="2000" dirty="0" smtClean="0"/>
          </a:p>
          <a:p>
            <a:r>
              <a:rPr lang="es-CL" sz="2000" dirty="0" smtClean="0"/>
              <a:t>Un microorganismo no ataca la</a:t>
            </a:r>
          </a:p>
          <a:p>
            <a:pPr>
              <a:buNone/>
            </a:pPr>
            <a:r>
              <a:rPr lang="es-CL" sz="2000" dirty="0" smtClean="0"/>
              <a:t>estructura molecular del mineral </a:t>
            </a:r>
          </a:p>
          <a:p>
            <a:pPr>
              <a:buNone/>
            </a:pPr>
            <a:r>
              <a:rPr lang="es-CL" sz="2000" dirty="0" smtClean="0"/>
              <a:t>Sino que genera iones férricos por </a:t>
            </a:r>
          </a:p>
          <a:p>
            <a:pPr>
              <a:buNone/>
            </a:pPr>
            <a:r>
              <a:rPr lang="es-CL" sz="2000" dirty="0" smtClean="0"/>
              <a:t>oxidación</a:t>
            </a:r>
          </a:p>
          <a:p>
            <a:pPr>
              <a:buNone/>
            </a:pPr>
            <a:r>
              <a:rPr lang="es-CL" sz="2000" dirty="0" smtClean="0"/>
              <a:t>de iones ferrosos solubles. </a:t>
            </a:r>
          </a:p>
          <a:p>
            <a:pPr>
              <a:buNone/>
            </a:pPr>
            <a:r>
              <a:rPr lang="es-CL" sz="2000" dirty="0" smtClean="0"/>
              <a:t>El ion férrico es un potente agente </a:t>
            </a:r>
          </a:p>
          <a:p>
            <a:pPr>
              <a:buNone/>
            </a:pPr>
            <a:r>
              <a:rPr lang="es-CL" sz="2000" dirty="0" smtClean="0"/>
              <a:t>oxidante que reacciona con el</a:t>
            </a:r>
          </a:p>
          <a:p>
            <a:pPr>
              <a:buNone/>
            </a:pPr>
            <a:r>
              <a:rPr lang="es-CL" sz="2000" dirty="0" smtClean="0"/>
              <a:t>Mineral de cobre generando Cu</a:t>
            </a:r>
            <a:r>
              <a:rPr lang="es-CL" sz="2000" baseline="30000" dirty="0" smtClean="0"/>
              <a:t>2+</a:t>
            </a:r>
            <a:r>
              <a:rPr lang="es-CL" sz="2000" dirty="0" smtClean="0"/>
              <a:t> </a:t>
            </a:r>
          </a:p>
          <a:p>
            <a:pPr>
              <a:buNone/>
            </a:pPr>
            <a:r>
              <a:rPr lang="es-CL" sz="2000" dirty="0" smtClean="0"/>
              <a:t>soluble.</a:t>
            </a:r>
          </a:p>
          <a:p>
            <a:pPr>
              <a:buNone/>
            </a:pPr>
            <a:r>
              <a:rPr lang="es-CL" sz="2000" dirty="0" smtClean="0"/>
              <a:t> Esta lixiviación puede ser utilizada en la metalurgia del cobre </a:t>
            </a:r>
            <a:endParaRPr lang="es-CL" sz="2000" dirty="0"/>
          </a:p>
        </p:txBody>
      </p:sp>
      <p:sp>
        <p:nvSpPr>
          <p:cNvPr id="4" name="2 Título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</p:spPr>
        <p:txBody>
          <a:bodyPr>
            <a:normAutofit/>
          </a:bodyPr>
          <a:lstStyle/>
          <a:p>
            <a:r>
              <a:rPr lang="es-CL" sz="2800" dirty="0" smtClean="0"/>
              <a:t>MICROORGANISMOS EN LA INDUSTRIA MINERA</a:t>
            </a:r>
            <a:endParaRPr lang="es-CL" sz="2800" dirty="0"/>
          </a:p>
        </p:txBody>
      </p:sp>
      <p:pic>
        <p:nvPicPr>
          <p:cNvPr id="26626" name="Picture 2" descr="http://www.creces.cl/images/articulos/1q14d2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000240"/>
            <a:ext cx="4357686" cy="3438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8000"/>
      </a:hlink>
      <a:folHlink>
        <a:srgbClr val="008000"/>
      </a:folHlink>
    </a:clrScheme>
    <a:fontScheme name="Title &amp; Bullets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159</TotalTime>
  <Words>344</Words>
  <Application>Microsoft Office PowerPoint</Application>
  <PresentationFormat>Presentación en pantalla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Concurrencia</vt:lpstr>
      <vt:lpstr>Title &amp; Bullets</vt:lpstr>
      <vt:lpstr>BIOTECNOLOGIA</vt:lpstr>
      <vt:lpstr>Qué es la biotecnología... </vt:lpstr>
      <vt:lpstr>MICROOGANISMOS  EN LA INDUSTRIA ALIMENTARIA </vt:lpstr>
      <vt:lpstr>MICROOGANISMOS  EN LA INDUSTRIA ALIMENTARIA </vt:lpstr>
      <vt:lpstr>Hongos microscópicos</vt:lpstr>
      <vt:lpstr>Hongo Aspergillus</vt:lpstr>
      <vt:lpstr>MICROORGANISMOS EN LA INDUSTRIA MINERA</vt:lpstr>
      <vt:lpstr>MICROORGANISMOS EN LA INDUSTRIA MINERA</vt:lpstr>
      <vt:lpstr>MICROORGANISMOS EN LA INDUSTRIA MINERA</vt:lpstr>
      <vt:lpstr>MICROORGANISMOS EN INDUSTRIA FARMACÉUTICA</vt:lpstr>
      <vt:lpstr>El Penicillium </vt:lpstr>
      <vt:lpstr>Diapositiva 12</vt:lpstr>
      <vt:lpstr>MICROORGANISMOS EN LA INDUSTRIAL  AMBIENTAL</vt:lpstr>
      <vt:lpstr>BIOREMEDIACION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BIOTECNOLOGIA</dc:title>
  <dc:creator>Jenisse Figueroa</dc:creator>
  <cp:lastModifiedBy>Jenisse Figueroa</cp:lastModifiedBy>
  <cp:revision>18</cp:revision>
  <dcterms:created xsi:type="dcterms:W3CDTF">2014-04-14T12:27:43Z</dcterms:created>
  <dcterms:modified xsi:type="dcterms:W3CDTF">2014-04-25T01:45:49Z</dcterms:modified>
</cp:coreProperties>
</file>