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62" r:id="rId3"/>
    <p:sldId id="257" r:id="rId4"/>
    <p:sldId id="260" r:id="rId5"/>
    <p:sldId id="256" r:id="rId6"/>
    <p:sldId id="258" r:id="rId7"/>
    <p:sldId id="264" r:id="rId8"/>
    <p:sldId id="266" r:id="rId9"/>
    <p:sldId id="267" r:id="rId10"/>
    <p:sldId id="268"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F274318-DF2A-43E2-AE83-DAA9187B001F}" type="datetimeFigureOut">
              <a:rPr lang="en-IN" smtClean="0"/>
              <a:t>19-04-2023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27D86F-12D0-4DB9-8C82-BC368AA3AD60}" type="slidenum">
              <a:rPr lang="en-IN" smtClean="0"/>
              <a:t>‹#›</a:t>
            </a:fld>
            <a:endParaRPr lang="en-IN"/>
          </a:p>
        </p:txBody>
      </p:sp>
    </p:spTree>
    <p:extLst>
      <p:ext uri="{BB962C8B-B14F-4D97-AF65-F5344CB8AC3E}">
        <p14:creationId xmlns:p14="http://schemas.microsoft.com/office/powerpoint/2010/main" val="857028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F274318-DF2A-43E2-AE83-DAA9187B001F}" type="datetimeFigureOut">
              <a:rPr lang="en-IN" smtClean="0"/>
              <a:t>19-04-2023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27D86F-12D0-4DB9-8C82-BC368AA3AD60}" type="slidenum">
              <a:rPr lang="en-IN" smtClean="0"/>
              <a:t>‹#›</a:t>
            </a:fld>
            <a:endParaRPr lang="en-IN"/>
          </a:p>
        </p:txBody>
      </p:sp>
    </p:spTree>
    <p:extLst>
      <p:ext uri="{BB962C8B-B14F-4D97-AF65-F5344CB8AC3E}">
        <p14:creationId xmlns:p14="http://schemas.microsoft.com/office/powerpoint/2010/main" val="3927160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F274318-DF2A-43E2-AE83-DAA9187B001F}" type="datetimeFigureOut">
              <a:rPr lang="en-IN" smtClean="0"/>
              <a:t>19-04-2023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27D86F-12D0-4DB9-8C82-BC368AA3AD60}" type="slidenum">
              <a:rPr lang="en-IN" smtClean="0"/>
              <a:t>‹#›</a:t>
            </a:fld>
            <a:endParaRPr lang="en-IN"/>
          </a:p>
        </p:txBody>
      </p:sp>
    </p:spTree>
    <p:extLst>
      <p:ext uri="{BB962C8B-B14F-4D97-AF65-F5344CB8AC3E}">
        <p14:creationId xmlns:p14="http://schemas.microsoft.com/office/powerpoint/2010/main" val="4174797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F274318-DF2A-43E2-AE83-DAA9187B001F}" type="datetimeFigureOut">
              <a:rPr lang="en-IN" smtClean="0"/>
              <a:t>19-04-2023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27D86F-12D0-4DB9-8C82-BC368AA3AD60}" type="slidenum">
              <a:rPr lang="en-IN" smtClean="0"/>
              <a:t>‹#›</a:t>
            </a:fld>
            <a:endParaRPr lang="en-IN"/>
          </a:p>
        </p:txBody>
      </p:sp>
    </p:spTree>
    <p:extLst>
      <p:ext uri="{BB962C8B-B14F-4D97-AF65-F5344CB8AC3E}">
        <p14:creationId xmlns:p14="http://schemas.microsoft.com/office/powerpoint/2010/main" val="4135678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F274318-DF2A-43E2-AE83-DAA9187B001F}" type="datetimeFigureOut">
              <a:rPr lang="en-IN" smtClean="0"/>
              <a:t>19-04-2023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27D86F-12D0-4DB9-8C82-BC368AA3AD60}" type="slidenum">
              <a:rPr lang="en-IN" smtClean="0"/>
              <a:t>‹#›</a:t>
            </a:fld>
            <a:endParaRPr lang="en-IN"/>
          </a:p>
        </p:txBody>
      </p:sp>
    </p:spTree>
    <p:extLst>
      <p:ext uri="{BB962C8B-B14F-4D97-AF65-F5344CB8AC3E}">
        <p14:creationId xmlns:p14="http://schemas.microsoft.com/office/powerpoint/2010/main" val="189629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F274318-DF2A-43E2-AE83-DAA9187B001F}" type="datetimeFigureOut">
              <a:rPr lang="en-IN" smtClean="0"/>
              <a:t>19-04-2023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27D86F-12D0-4DB9-8C82-BC368AA3AD60}" type="slidenum">
              <a:rPr lang="en-IN" smtClean="0"/>
              <a:t>‹#›</a:t>
            </a:fld>
            <a:endParaRPr lang="en-IN"/>
          </a:p>
        </p:txBody>
      </p:sp>
    </p:spTree>
    <p:extLst>
      <p:ext uri="{BB962C8B-B14F-4D97-AF65-F5344CB8AC3E}">
        <p14:creationId xmlns:p14="http://schemas.microsoft.com/office/powerpoint/2010/main" val="1308179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F274318-DF2A-43E2-AE83-DAA9187B001F}" type="datetimeFigureOut">
              <a:rPr lang="en-IN" smtClean="0"/>
              <a:t>19-04-2023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B27D86F-12D0-4DB9-8C82-BC368AA3AD60}" type="slidenum">
              <a:rPr lang="en-IN" smtClean="0"/>
              <a:t>‹#›</a:t>
            </a:fld>
            <a:endParaRPr lang="en-IN"/>
          </a:p>
        </p:txBody>
      </p:sp>
    </p:spTree>
    <p:extLst>
      <p:ext uri="{BB962C8B-B14F-4D97-AF65-F5344CB8AC3E}">
        <p14:creationId xmlns:p14="http://schemas.microsoft.com/office/powerpoint/2010/main" val="2776968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F274318-DF2A-43E2-AE83-DAA9187B001F}" type="datetimeFigureOut">
              <a:rPr lang="en-IN" smtClean="0"/>
              <a:t>19-04-2023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B27D86F-12D0-4DB9-8C82-BC368AA3AD60}" type="slidenum">
              <a:rPr lang="en-IN" smtClean="0"/>
              <a:t>‹#›</a:t>
            </a:fld>
            <a:endParaRPr lang="en-IN"/>
          </a:p>
        </p:txBody>
      </p:sp>
    </p:spTree>
    <p:extLst>
      <p:ext uri="{BB962C8B-B14F-4D97-AF65-F5344CB8AC3E}">
        <p14:creationId xmlns:p14="http://schemas.microsoft.com/office/powerpoint/2010/main" val="3427298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274318-DF2A-43E2-AE83-DAA9187B001F}" type="datetimeFigureOut">
              <a:rPr lang="en-IN" smtClean="0"/>
              <a:t>19-04-2023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B27D86F-12D0-4DB9-8C82-BC368AA3AD60}" type="slidenum">
              <a:rPr lang="en-IN" smtClean="0"/>
              <a:t>‹#›</a:t>
            </a:fld>
            <a:endParaRPr lang="en-IN"/>
          </a:p>
        </p:txBody>
      </p:sp>
    </p:spTree>
    <p:extLst>
      <p:ext uri="{BB962C8B-B14F-4D97-AF65-F5344CB8AC3E}">
        <p14:creationId xmlns:p14="http://schemas.microsoft.com/office/powerpoint/2010/main" val="91477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F274318-DF2A-43E2-AE83-DAA9187B001F}" type="datetimeFigureOut">
              <a:rPr lang="en-IN" smtClean="0"/>
              <a:t>19-04-2023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27D86F-12D0-4DB9-8C82-BC368AA3AD60}" type="slidenum">
              <a:rPr lang="en-IN" smtClean="0"/>
              <a:t>‹#›</a:t>
            </a:fld>
            <a:endParaRPr lang="en-IN"/>
          </a:p>
        </p:txBody>
      </p:sp>
    </p:spTree>
    <p:extLst>
      <p:ext uri="{BB962C8B-B14F-4D97-AF65-F5344CB8AC3E}">
        <p14:creationId xmlns:p14="http://schemas.microsoft.com/office/powerpoint/2010/main" val="1784348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F274318-DF2A-43E2-AE83-DAA9187B001F}" type="datetimeFigureOut">
              <a:rPr lang="en-IN" smtClean="0"/>
              <a:t>19-04-2023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27D86F-12D0-4DB9-8C82-BC368AA3AD60}" type="slidenum">
              <a:rPr lang="en-IN" smtClean="0"/>
              <a:t>‹#›</a:t>
            </a:fld>
            <a:endParaRPr lang="en-IN"/>
          </a:p>
        </p:txBody>
      </p:sp>
    </p:spTree>
    <p:extLst>
      <p:ext uri="{BB962C8B-B14F-4D97-AF65-F5344CB8AC3E}">
        <p14:creationId xmlns:p14="http://schemas.microsoft.com/office/powerpoint/2010/main" val="3019139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274318-DF2A-43E2-AE83-DAA9187B001F}" type="datetimeFigureOut">
              <a:rPr lang="en-IN" smtClean="0"/>
              <a:t>19-04-2023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27D86F-12D0-4DB9-8C82-BC368AA3AD60}" type="slidenum">
              <a:rPr lang="en-IN" smtClean="0"/>
              <a:t>‹#›</a:t>
            </a:fld>
            <a:endParaRPr lang="en-IN"/>
          </a:p>
        </p:txBody>
      </p:sp>
    </p:spTree>
    <p:extLst>
      <p:ext uri="{BB962C8B-B14F-4D97-AF65-F5344CB8AC3E}">
        <p14:creationId xmlns:p14="http://schemas.microsoft.com/office/powerpoint/2010/main" val="30185776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97010"/>
            <a:ext cx="10515600" cy="1325563"/>
          </a:xfrm>
        </p:spPr>
        <p:txBody>
          <a:bodyPr>
            <a:normAutofit/>
          </a:bodyPr>
          <a:lstStyle/>
          <a:p>
            <a:pPr algn="just">
              <a:lnSpc>
                <a:spcPct val="150000"/>
              </a:lnSpc>
            </a:pPr>
            <a:r>
              <a:rPr lang="en-US" sz="2400" b="1" dirty="0">
                <a:latin typeface="+mn-lt"/>
                <a:ea typeface="+mn-ea"/>
                <a:cs typeface="+mn-cs"/>
              </a:rPr>
              <a:t>Apache</a:t>
            </a:r>
            <a:r>
              <a:rPr lang="en-US" sz="2400" b="1" dirty="0" smtClean="0">
                <a:latin typeface="+mn-lt"/>
              </a:rPr>
              <a:t> Spark Streaming – Inventory Details Using Cosmos DB and Loading into </a:t>
            </a:r>
            <a:br>
              <a:rPr lang="en-US" sz="2400" b="1" dirty="0" smtClean="0">
                <a:latin typeface="+mn-lt"/>
              </a:rPr>
            </a:br>
            <a:r>
              <a:rPr lang="en-US" sz="2400" b="1" dirty="0">
                <a:latin typeface="+mn-lt"/>
              </a:rPr>
              <a:t>	</a:t>
            </a:r>
            <a:r>
              <a:rPr lang="en-US" sz="2400" b="1" dirty="0" smtClean="0">
                <a:latin typeface="+mn-lt"/>
              </a:rPr>
              <a:t>				Delta Lake</a:t>
            </a:r>
            <a:endParaRPr lang="en-IN" sz="2400" b="1" dirty="0">
              <a:latin typeface="+mn-lt"/>
            </a:endParaRPr>
          </a:p>
        </p:txBody>
      </p:sp>
      <p:pic>
        <p:nvPicPr>
          <p:cNvPr id="4" name="Content Placeholder 3"/>
          <p:cNvPicPr>
            <a:picLocks noGrp="1" noChangeAspect="1"/>
          </p:cNvPicPr>
          <p:nvPr>
            <p:ph idx="1"/>
          </p:nvPr>
        </p:nvPicPr>
        <p:blipFill>
          <a:blip r:embed="rId2"/>
          <a:stretch>
            <a:fillRect/>
          </a:stretch>
        </p:blipFill>
        <p:spPr>
          <a:xfrm>
            <a:off x="1676605" y="2453056"/>
            <a:ext cx="2271141" cy="1943098"/>
          </a:xfrm>
          <a:prstGeom prst="rect">
            <a:avLst/>
          </a:prstGeom>
        </p:spPr>
      </p:pic>
      <p:pic>
        <p:nvPicPr>
          <p:cNvPr id="5" name="Picture 4"/>
          <p:cNvPicPr>
            <a:picLocks noChangeAspect="1"/>
          </p:cNvPicPr>
          <p:nvPr/>
        </p:nvPicPr>
        <p:blipFill>
          <a:blip r:embed="rId3"/>
          <a:stretch>
            <a:fillRect/>
          </a:stretch>
        </p:blipFill>
        <p:spPr>
          <a:xfrm>
            <a:off x="4684836" y="2564793"/>
            <a:ext cx="2278672" cy="1772930"/>
          </a:xfrm>
          <a:prstGeom prst="rect">
            <a:avLst/>
          </a:prstGeom>
        </p:spPr>
      </p:pic>
      <p:pic>
        <p:nvPicPr>
          <p:cNvPr id="6" name="Picture 5"/>
          <p:cNvPicPr>
            <a:picLocks noChangeAspect="1"/>
          </p:cNvPicPr>
          <p:nvPr/>
        </p:nvPicPr>
        <p:blipFill>
          <a:blip r:embed="rId4"/>
          <a:stretch>
            <a:fillRect/>
          </a:stretch>
        </p:blipFill>
        <p:spPr>
          <a:xfrm>
            <a:off x="7815355" y="2362570"/>
            <a:ext cx="2040822" cy="1735196"/>
          </a:xfrm>
          <a:prstGeom prst="rect">
            <a:avLst/>
          </a:prstGeom>
        </p:spPr>
      </p:pic>
      <p:pic>
        <p:nvPicPr>
          <p:cNvPr id="7" name="Picture 6"/>
          <p:cNvPicPr>
            <a:picLocks noChangeAspect="1"/>
          </p:cNvPicPr>
          <p:nvPr/>
        </p:nvPicPr>
        <p:blipFill>
          <a:blip r:embed="rId5"/>
          <a:stretch>
            <a:fillRect/>
          </a:stretch>
        </p:blipFill>
        <p:spPr>
          <a:xfrm>
            <a:off x="4844561" y="4519246"/>
            <a:ext cx="2118947" cy="1740878"/>
          </a:xfrm>
          <a:prstGeom prst="rect">
            <a:avLst/>
          </a:prstGeom>
        </p:spPr>
      </p:pic>
    </p:spTree>
    <p:extLst>
      <p:ext uri="{BB962C8B-B14F-4D97-AF65-F5344CB8AC3E}">
        <p14:creationId xmlns:p14="http://schemas.microsoft.com/office/powerpoint/2010/main" val="21197524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Joins in Structured Streaming</a:t>
            </a: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There are two different joins in structured streaming </a:t>
            </a:r>
          </a:p>
          <a:p>
            <a:pPr lvl="1"/>
            <a:r>
              <a:rPr lang="en-US" dirty="0" smtClean="0"/>
              <a:t>Stream-Stream Joins</a:t>
            </a:r>
          </a:p>
          <a:p>
            <a:pPr lvl="1"/>
            <a:r>
              <a:rPr lang="en-US" dirty="0" smtClean="0"/>
              <a:t>Stream-Static Joins</a:t>
            </a:r>
          </a:p>
          <a:p>
            <a:pPr marL="457200" lvl="1" indent="0">
              <a:buNone/>
            </a:pPr>
            <a:endParaRPr lang="en-US" dirty="0"/>
          </a:p>
          <a:p>
            <a:pPr marL="457200" lvl="1" indent="0">
              <a:buNone/>
            </a:pPr>
            <a:r>
              <a:rPr lang="en-US" dirty="0" smtClean="0"/>
              <a:t>Stream-Stream joins:</a:t>
            </a:r>
          </a:p>
          <a:p>
            <a:pPr marL="457200" lvl="1" indent="0">
              <a:buNone/>
            </a:pPr>
            <a:r>
              <a:rPr lang="en-US" dirty="0"/>
              <a:t>The challenge of generating join results between two data streams is that, at any point of time, the view of the dataset is incomplete for both sides of the join making it much harder to find matches between inputs. Any row received from one input stream can match with any future, yet-to-be-received row from the other input stream. Hence, for both the input streams, we buffer past input as streaming state, so that we can match every future input with past input and accordingly generate joined results. Furthermore, similar to streaming aggregations, we automatically handle late, out-of-order data and can limit the state using watermarks. Let’s discuss the different types of supported stream-stream joins and how to use them.</a:t>
            </a:r>
          </a:p>
        </p:txBody>
      </p:sp>
    </p:spTree>
    <p:extLst>
      <p:ext uri="{BB962C8B-B14F-4D97-AF65-F5344CB8AC3E}">
        <p14:creationId xmlns:p14="http://schemas.microsoft.com/office/powerpoint/2010/main" val="2266920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3900" y="1298087"/>
            <a:ext cx="10515600" cy="4351338"/>
          </a:xfrm>
        </p:spPr>
        <p:txBody>
          <a:bodyPr/>
          <a:lstStyle/>
          <a:p>
            <a:r>
              <a:rPr lang="en-US" dirty="0" smtClean="0"/>
              <a:t>Stream –Static join:</a:t>
            </a:r>
          </a:p>
          <a:p>
            <a:pPr marL="0" indent="0">
              <a:buNone/>
            </a:pPr>
            <a:r>
              <a:rPr lang="en-US" dirty="0" smtClean="0"/>
              <a:t>	It is a stateless transaction where join between </a:t>
            </a:r>
            <a:r>
              <a:rPr lang="en-US" dirty="0" err="1" smtClean="0"/>
              <a:t>dstream</a:t>
            </a:r>
            <a:r>
              <a:rPr lang="en-US" dirty="0" smtClean="0"/>
              <a:t> and static </a:t>
            </a:r>
            <a:r>
              <a:rPr lang="en-US" dirty="0" err="1" smtClean="0"/>
              <a:t>dataframe</a:t>
            </a:r>
            <a:r>
              <a:rPr lang="en-US" dirty="0" smtClean="0"/>
              <a:t>. </a:t>
            </a:r>
          </a:p>
          <a:p>
            <a:pPr marL="0" indent="0">
              <a:buNone/>
            </a:pPr>
            <a:endParaRPr lang="en-US" dirty="0"/>
          </a:p>
          <a:p>
            <a:pPr marL="0" indent="0">
              <a:buNone/>
            </a:pPr>
            <a:endParaRPr lang="en-US" dirty="0" smtClean="0"/>
          </a:p>
        </p:txBody>
      </p:sp>
    </p:spTree>
    <p:extLst>
      <p:ext uri="{BB962C8B-B14F-4D97-AF65-F5344CB8AC3E}">
        <p14:creationId xmlns:p14="http://schemas.microsoft.com/office/powerpoint/2010/main" val="2020627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2369" y="1565031"/>
            <a:ext cx="10835053" cy="5046783"/>
          </a:xfrm>
        </p:spPr>
        <p:txBody>
          <a:bodyPr>
            <a:normAutofit/>
          </a:bodyPr>
          <a:lstStyle/>
          <a:p>
            <a:pPr marL="0" indent="0">
              <a:buNone/>
            </a:pPr>
            <a:endParaRPr lang="en-US" sz="1400" dirty="0" smtClean="0"/>
          </a:p>
          <a:p>
            <a:pPr marL="0" indent="0">
              <a:buNone/>
            </a:pPr>
            <a:endParaRPr lang="en-US" sz="1400" dirty="0"/>
          </a:p>
          <a:p>
            <a:pPr marL="0" indent="0">
              <a:buNone/>
            </a:pPr>
            <a:endParaRPr lang="en-US" sz="1400" dirty="0" smtClean="0"/>
          </a:p>
          <a:p>
            <a:pPr marL="914400" lvl="1" indent="-457200">
              <a:buFont typeface="+mj-lt"/>
              <a:buAutoNum type="arabicPeriod"/>
            </a:pPr>
            <a:r>
              <a:rPr lang="en-US" sz="1800" dirty="0"/>
              <a:t>Use case details – Goal </a:t>
            </a:r>
          </a:p>
          <a:p>
            <a:pPr marL="914400" lvl="1" indent="-457200">
              <a:buFont typeface="+mj-lt"/>
              <a:buAutoNum type="arabicPeriod"/>
            </a:pPr>
            <a:r>
              <a:rPr lang="en-US" sz="1800" dirty="0"/>
              <a:t>Architecture Diagram – Technical Details </a:t>
            </a:r>
          </a:p>
          <a:p>
            <a:pPr marL="914400" lvl="1" indent="-457200">
              <a:buFont typeface="+mj-lt"/>
              <a:buAutoNum type="arabicPeriod"/>
            </a:pPr>
            <a:r>
              <a:rPr lang="en-US" sz="1800" dirty="0"/>
              <a:t>Difference between batch processing &amp; Spark Streaming</a:t>
            </a:r>
          </a:p>
          <a:p>
            <a:pPr marL="914400" lvl="1" indent="-457200">
              <a:buFont typeface="+mj-lt"/>
              <a:buAutoNum type="arabicPeriod"/>
            </a:pPr>
            <a:r>
              <a:rPr lang="en-US" sz="1800" dirty="0"/>
              <a:t>Cosmos DB – NO SQL – concepts of Containers &amp; Items</a:t>
            </a:r>
          </a:p>
          <a:p>
            <a:pPr marL="914400" lvl="1" indent="-457200">
              <a:buFont typeface="+mj-lt"/>
              <a:buAutoNum type="arabicPeriod"/>
            </a:pPr>
            <a:r>
              <a:rPr lang="en-US" sz="1800" dirty="0"/>
              <a:t>Spark Streaming write modes</a:t>
            </a:r>
          </a:p>
          <a:p>
            <a:pPr marL="914400" lvl="1" indent="-457200">
              <a:buFont typeface="+mj-lt"/>
              <a:buAutoNum type="arabicPeriod"/>
            </a:pPr>
            <a:r>
              <a:rPr lang="en-US" sz="1800" dirty="0"/>
              <a:t>For each function, Window functions</a:t>
            </a:r>
          </a:p>
          <a:p>
            <a:pPr marL="914400" lvl="1" indent="-457200">
              <a:buFont typeface="+mj-lt"/>
              <a:buAutoNum type="arabicPeriod"/>
            </a:pPr>
            <a:r>
              <a:rPr lang="en-US" sz="1800" dirty="0"/>
              <a:t>Spark watermark </a:t>
            </a:r>
          </a:p>
          <a:p>
            <a:pPr marL="914400" lvl="1" indent="-457200">
              <a:buFont typeface="+mj-lt"/>
              <a:buAutoNum type="arabicPeriod"/>
            </a:pPr>
            <a:r>
              <a:rPr lang="en-US" sz="1800" dirty="0"/>
              <a:t>Stream joins – Static-Stream joins &amp; Stream-Stream </a:t>
            </a:r>
            <a:r>
              <a:rPr lang="en-US" sz="1800" dirty="0" smtClean="0"/>
              <a:t>join</a:t>
            </a:r>
            <a:endParaRPr lang="en-US" sz="1800" dirty="0"/>
          </a:p>
        </p:txBody>
      </p:sp>
      <p:sp>
        <p:nvSpPr>
          <p:cNvPr id="6" name="Title 1"/>
          <p:cNvSpPr>
            <a:spLocks noGrp="1"/>
          </p:cNvSpPr>
          <p:nvPr>
            <p:ph type="title"/>
          </p:nvPr>
        </p:nvSpPr>
        <p:spPr>
          <a:xfrm>
            <a:off x="811822" y="391502"/>
            <a:ext cx="10515600" cy="1325563"/>
          </a:xfrm>
        </p:spPr>
        <p:txBody>
          <a:bodyPr>
            <a:normAutofit/>
          </a:bodyPr>
          <a:lstStyle/>
          <a:p>
            <a:r>
              <a:rPr lang="en-US" sz="2000" dirty="0" smtClean="0"/>
              <a:t>			</a:t>
            </a:r>
            <a:r>
              <a:rPr lang="en-US" sz="2400" b="1" dirty="0" smtClean="0">
                <a:latin typeface="+mn-lt"/>
              </a:rPr>
              <a:t>Table of Contents</a:t>
            </a:r>
            <a:endParaRPr lang="en-IN" sz="2400" b="1" dirty="0">
              <a:latin typeface="+mn-lt"/>
            </a:endParaRPr>
          </a:p>
        </p:txBody>
      </p:sp>
    </p:spTree>
    <p:extLst>
      <p:ext uri="{BB962C8B-B14F-4D97-AF65-F5344CB8AC3E}">
        <p14:creationId xmlns:p14="http://schemas.microsoft.com/office/powerpoint/2010/main" val="4572846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03385"/>
            <a:ext cx="10515600" cy="5635868"/>
          </a:xfrm>
        </p:spPr>
        <p:txBody>
          <a:bodyPr/>
          <a:lstStyle/>
          <a:p>
            <a:pPr marL="0" indent="0">
              <a:buNone/>
            </a:pPr>
            <a:r>
              <a:rPr lang="en-US" dirty="0"/>
              <a:t>	</a:t>
            </a:r>
            <a:r>
              <a:rPr lang="en-US" dirty="0" smtClean="0"/>
              <a:t>			</a:t>
            </a:r>
            <a:r>
              <a:rPr lang="en-US" sz="2400" b="1" dirty="0">
                <a:ea typeface="+mj-ea"/>
                <a:cs typeface="+mj-cs"/>
              </a:rPr>
              <a:t>Architecture Diagram</a:t>
            </a:r>
          </a:p>
          <a:p>
            <a:pPr marL="0" indent="0">
              <a:buNone/>
            </a:pPr>
            <a:endParaRPr lang="en-US" sz="2000" b="1" dirty="0"/>
          </a:p>
          <a:p>
            <a:pPr marL="0" indent="0">
              <a:buNone/>
            </a:pPr>
            <a:endParaRPr lang="en-IN" sz="2000" b="1" dirty="0"/>
          </a:p>
        </p:txBody>
      </p:sp>
      <p:sp>
        <p:nvSpPr>
          <p:cNvPr id="7" name="TextBox 6"/>
          <p:cNvSpPr txBox="1"/>
          <p:nvPr/>
        </p:nvSpPr>
        <p:spPr>
          <a:xfrm>
            <a:off x="1513310" y="2896858"/>
            <a:ext cx="1732085" cy="307777"/>
          </a:xfrm>
          <a:prstGeom prst="rect">
            <a:avLst/>
          </a:prstGeom>
          <a:noFill/>
        </p:spPr>
        <p:txBody>
          <a:bodyPr wrap="square" rtlCol="0">
            <a:spAutoFit/>
          </a:bodyPr>
          <a:lstStyle/>
          <a:p>
            <a:r>
              <a:rPr lang="en-US" sz="1400" b="1" dirty="0" smtClean="0"/>
              <a:t>Inventory Data</a:t>
            </a:r>
            <a:endParaRPr lang="en-IN" sz="1400" b="1" dirty="0"/>
          </a:p>
        </p:txBody>
      </p:sp>
      <p:pic>
        <p:nvPicPr>
          <p:cNvPr id="8" name="Picture 7"/>
          <p:cNvPicPr>
            <a:picLocks noChangeAspect="1"/>
          </p:cNvPicPr>
          <p:nvPr/>
        </p:nvPicPr>
        <p:blipFill>
          <a:blip r:embed="rId2"/>
          <a:stretch>
            <a:fillRect/>
          </a:stretch>
        </p:blipFill>
        <p:spPr>
          <a:xfrm>
            <a:off x="1497742" y="3697000"/>
            <a:ext cx="1372334" cy="1630995"/>
          </a:xfrm>
          <a:prstGeom prst="rect">
            <a:avLst/>
          </a:prstGeom>
        </p:spPr>
      </p:pic>
      <p:sp>
        <p:nvSpPr>
          <p:cNvPr id="9" name="TextBox 8"/>
          <p:cNvSpPr txBox="1"/>
          <p:nvPr/>
        </p:nvSpPr>
        <p:spPr>
          <a:xfrm>
            <a:off x="1582614" y="5073160"/>
            <a:ext cx="2180493" cy="307777"/>
          </a:xfrm>
          <a:prstGeom prst="rect">
            <a:avLst/>
          </a:prstGeom>
          <a:noFill/>
        </p:spPr>
        <p:txBody>
          <a:bodyPr wrap="square" rtlCol="0">
            <a:spAutoFit/>
          </a:bodyPr>
          <a:lstStyle/>
          <a:p>
            <a:r>
              <a:rPr lang="en-US" sz="1400" b="1" dirty="0" smtClean="0"/>
              <a:t>PO/Requisition</a:t>
            </a:r>
            <a:r>
              <a:rPr lang="en-US" sz="1400" dirty="0" smtClean="0"/>
              <a:t> </a:t>
            </a:r>
            <a:r>
              <a:rPr lang="en-US" sz="1400" b="1" dirty="0" smtClean="0"/>
              <a:t>Details</a:t>
            </a:r>
            <a:endParaRPr lang="en-IN" sz="1400" b="1" dirty="0"/>
          </a:p>
        </p:txBody>
      </p:sp>
      <p:pic>
        <p:nvPicPr>
          <p:cNvPr id="10" name="Picture 9"/>
          <p:cNvPicPr>
            <a:picLocks noChangeAspect="1"/>
          </p:cNvPicPr>
          <p:nvPr/>
        </p:nvPicPr>
        <p:blipFill>
          <a:blip r:embed="rId3"/>
          <a:stretch>
            <a:fillRect/>
          </a:stretch>
        </p:blipFill>
        <p:spPr>
          <a:xfrm>
            <a:off x="5479193" y="2743198"/>
            <a:ext cx="1789297" cy="1257299"/>
          </a:xfrm>
          <a:prstGeom prst="rect">
            <a:avLst/>
          </a:prstGeom>
        </p:spPr>
      </p:pic>
      <p:cxnSp>
        <p:nvCxnSpPr>
          <p:cNvPr id="20" name="Straight Arrow Connector 19"/>
          <p:cNvCxnSpPr/>
          <p:nvPr/>
        </p:nvCxnSpPr>
        <p:spPr>
          <a:xfrm>
            <a:off x="3692769" y="3371847"/>
            <a:ext cx="1688123"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4"/>
          <a:stretch>
            <a:fillRect/>
          </a:stretch>
        </p:blipFill>
        <p:spPr>
          <a:xfrm>
            <a:off x="8324421" y="2549769"/>
            <a:ext cx="1573824" cy="1362808"/>
          </a:xfrm>
          <a:prstGeom prst="rect">
            <a:avLst/>
          </a:prstGeom>
        </p:spPr>
      </p:pic>
      <p:cxnSp>
        <p:nvCxnSpPr>
          <p:cNvPr id="26" name="Straight Arrow Connector 25"/>
          <p:cNvCxnSpPr>
            <a:stCxn id="10" idx="3"/>
          </p:cNvCxnSpPr>
          <p:nvPr/>
        </p:nvCxnSpPr>
        <p:spPr>
          <a:xfrm>
            <a:off x="7268490" y="3371848"/>
            <a:ext cx="120765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5"/>
          <a:stretch>
            <a:fillRect/>
          </a:stretch>
        </p:blipFill>
        <p:spPr>
          <a:xfrm>
            <a:off x="1406094" y="1358247"/>
            <a:ext cx="1685440" cy="1494648"/>
          </a:xfrm>
          <a:prstGeom prst="rect">
            <a:avLst/>
          </a:prstGeom>
        </p:spPr>
      </p:pic>
      <p:cxnSp>
        <p:nvCxnSpPr>
          <p:cNvPr id="15" name="Straight Connector 14"/>
          <p:cNvCxnSpPr/>
          <p:nvPr/>
        </p:nvCxnSpPr>
        <p:spPr>
          <a:xfrm>
            <a:off x="2981507" y="1846385"/>
            <a:ext cx="711262" cy="87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981507" y="4497844"/>
            <a:ext cx="711262" cy="146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692769" y="1855177"/>
            <a:ext cx="0" cy="2657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10075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			</a:t>
            </a:r>
            <a:r>
              <a:rPr lang="en-US" sz="2400" b="1" dirty="0" smtClean="0">
                <a:latin typeface="+mn-lt"/>
              </a:rPr>
              <a:t>Apache Spark Streaming Use Case </a:t>
            </a:r>
            <a:endParaRPr lang="en-IN" sz="2400" b="1" dirty="0">
              <a:latin typeface="+mn-lt"/>
            </a:endParaRPr>
          </a:p>
        </p:txBody>
      </p:sp>
      <p:sp>
        <p:nvSpPr>
          <p:cNvPr id="3" name="Content Placeholder 2"/>
          <p:cNvSpPr>
            <a:spLocks noGrp="1"/>
          </p:cNvSpPr>
          <p:nvPr>
            <p:ph idx="1"/>
          </p:nvPr>
        </p:nvSpPr>
        <p:spPr>
          <a:xfrm>
            <a:off x="838200" y="1690688"/>
            <a:ext cx="10515600" cy="4351338"/>
          </a:xfrm>
        </p:spPr>
        <p:txBody>
          <a:bodyPr/>
          <a:lstStyle/>
          <a:p>
            <a:pPr lvl="1" algn="just">
              <a:lnSpc>
                <a:spcPct val="150000"/>
              </a:lnSpc>
            </a:pPr>
            <a:r>
              <a:rPr lang="en-US" sz="1800" dirty="0"/>
              <a:t>Orders are placed from different stores for chain store, Order details are loaded into a Cosmos DB. </a:t>
            </a:r>
          </a:p>
          <a:p>
            <a:pPr lvl="1" algn="just">
              <a:lnSpc>
                <a:spcPct val="150000"/>
              </a:lnSpc>
            </a:pPr>
            <a:r>
              <a:rPr lang="en-US" sz="1800" dirty="0"/>
              <a:t>There is a stock/inventory supply details in the Cosmos DB in a different table. </a:t>
            </a:r>
          </a:p>
          <a:p>
            <a:pPr lvl="1" algn="just">
              <a:lnSpc>
                <a:spcPct val="150000"/>
              </a:lnSpc>
            </a:pPr>
            <a:r>
              <a:rPr lang="en-US" sz="1800" dirty="0"/>
              <a:t>Primary use case is an alarm/email trigger when an alert is needed when the orders placed for a given Item vs stock/inventory details have fallen down the below threshold &amp; need an emergency refill. </a:t>
            </a:r>
          </a:p>
          <a:p>
            <a:pPr lvl="1" algn="just">
              <a:lnSpc>
                <a:spcPct val="150000"/>
              </a:lnSpc>
            </a:pPr>
            <a:r>
              <a:rPr lang="en-US" sz="1800" dirty="0"/>
              <a:t>Tech components that would be used are as below:</a:t>
            </a:r>
          </a:p>
          <a:p>
            <a:pPr lvl="2" algn="just">
              <a:lnSpc>
                <a:spcPct val="150000"/>
              </a:lnSpc>
            </a:pPr>
            <a:r>
              <a:rPr lang="en-US" sz="1800" dirty="0"/>
              <a:t>Apache Spark Structured Streaming – Python Spark – Azure </a:t>
            </a:r>
            <a:r>
              <a:rPr lang="en-US" sz="1800" dirty="0"/>
              <a:t>Databricks.</a:t>
            </a:r>
            <a:endParaRPr lang="en-US" sz="1800" dirty="0"/>
          </a:p>
          <a:p>
            <a:pPr lvl="2" algn="just">
              <a:lnSpc>
                <a:spcPct val="150000"/>
              </a:lnSpc>
            </a:pPr>
            <a:r>
              <a:rPr lang="en-US" sz="1800" dirty="0"/>
              <a:t>Source for stream is Cosmos DB table. </a:t>
            </a:r>
            <a:endParaRPr lang="en-US" sz="1800" dirty="0"/>
          </a:p>
          <a:p>
            <a:pPr lvl="2" algn="just">
              <a:lnSpc>
                <a:spcPct val="150000"/>
              </a:lnSpc>
            </a:pPr>
            <a:r>
              <a:rPr lang="en-US" sz="1800" dirty="0"/>
              <a:t>Data is written into a BLOB Delta table/Delta Hive Metastore of Databricks. </a:t>
            </a:r>
            <a:endParaRPr lang="en-US" sz="1800" dirty="0"/>
          </a:p>
          <a:p>
            <a:pPr lvl="2" algn="just">
              <a:lnSpc>
                <a:spcPct val="150000"/>
              </a:lnSpc>
            </a:pPr>
            <a:endParaRPr lang="en-US" sz="1400" dirty="0" smtClean="0"/>
          </a:p>
          <a:p>
            <a:pPr lvl="1"/>
            <a:endParaRPr lang="en-IN" dirty="0"/>
          </a:p>
        </p:txBody>
      </p:sp>
    </p:spTree>
    <p:extLst>
      <p:ext uri="{BB962C8B-B14F-4D97-AF65-F5344CB8AC3E}">
        <p14:creationId xmlns:p14="http://schemas.microsoft.com/office/powerpoint/2010/main" val="1337781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08892" y="747345"/>
            <a:ext cx="10568354" cy="5407269"/>
          </a:xfrm>
        </p:spPr>
        <p:txBody>
          <a:bodyPr/>
          <a:lstStyle/>
          <a:p>
            <a:r>
              <a:rPr lang="en-US" b="1" dirty="0" smtClean="0"/>
              <a:t>Spark Streaming Vs Spark Batch Processing</a:t>
            </a:r>
            <a:endParaRPr lang="en-IN" b="1" dirty="0"/>
          </a:p>
          <a:p>
            <a:endParaRPr lang="en-IN" b="1" dirty="0"/>
          </a:p>
        </p:txBody>
      </p:sp>
      <p:graphicFrame>
        <p:nvGraphicFramePr>
          <p:cNvPr id="4" name="Table 3"/>
          <p:cNvGraphicFramePr>
            <a:graphicFrameLocks noGrp="1"/>
          </p:cNvGraphicFramePr>
          <p:nvPr>
            <p:extLst>
              <p:ext uri="{D42A27DB-BD31-4B8C-83A1-F6EECF244321}">
                <p14:modId xmlns:p14="http://schemas.microsoft.com/office/powerpoint/2010/main" val="1238027310"/>
              </p:ext>
            </p:extLst>
          </p:nvPr>
        </p:nvGraphicFramePr>
        <p:xfrm>
          <a:off x="1318848" y="1617784"/>
          <a:ext cx="8889021" cy="4014568"/>
        </p:xfrm>
        <a:graphic>
          <a:graphicData uri="http://schemas.openxmlformats.org/drawingml/2006/table">
            <a:tbl>
              <a:tblPr firstRow="1" bandRow="1">
                <a:tableStyleId>{5C22544A-7EE6-4342-B048-85BDC9FD1C3A}</a:tableStyleId>
              </a:tblPr>
              <a:tblGrid>
                <a:gridCol w="1248389">
                  <a:extLst>
                    <a:ext uri="{9D8B030D-6E8A-4147-A177-3AD203B41FA5}">
                      <a16:colId xmlns:a16="http://schemas.microsoft.com/office/drawing/2014/main" val="1256891281"/>
                    </a:ext>
                  </a:extLst>
                </a:gridCol>
                <a:gridCol w="3886317">
                  <a:extLst>
                    <a:ext uri="{9D8B030D-6E8A-4147-A177-3AD203B41FA5}">
                      <a16:colId xmlns:a16="http://schemas.microsoft.com/office/drawing/2014/main" val="3132464380"/>
                    </a:ext>
                  </a:extLst>
                </a:gridCol>
                <a:gridCol w="3754315">
                  <a:extLst>
                    <a:ext uri="{9D8B030D-6E8A-4147-A177-3AD203B41FA5}">
                      <a16:colId xmlns:a16="http://schemas.microsoft.com/office/drawing/2014/main" val="3270003157"/>
                    </a:ext>
                  </a:extLst>
                </a:gridCol>
              </a:tblGrid>
              <a:tr h="465993">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1" dirty="0" smtClean="0">
                          <a:solidFill>
                            <a:schemeClr val="tx1"/>
                          </a:solidFill>
                        </a:rPr>
                        <a:t>Spark Batch</a:t>
                      </a:r>
                      <a:r>
                        <a:rPr lang="en-US" sz="1600" b="1" baseline="0" dirty="0" smtClean="0">
                          <a:solidFill>
                            <a:schemeClr val="tx1"/>
                          </a:solidFill>
                        </a:rPr>
                        <a:t> Processing</a:t>
                      </a:r>
                      <a:endParaRPr lang="en-IN"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1" dirty="0" smtClean="0">
                          <a:solidFill>
                            <a:schemeClr val="tx1"/>
                          </a:solidFill>
                        </a:rPr>
                        <a:t>Spark Streaming</a:t>
                      </a:r>
                      <a:endParaRPr lang="en-IN"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95778348"/>
                  </a:ext>
                </a:extLst>
              </a:tr>
              <a:tr h="838786">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kern="1200" dirty="0" smtClean="0">
                          <a:solidFill>
                            <a:schemeClr val="tx1"/>
                          </a:solidFill>
                          <a:latin typeface="+mn-lt"/>
                          <a:ea typeface="+mn-ea"/>
                          <a:cs typeface="+mn-cs"/>
                        </a:rPr>
                        <a:t>Most storage and processing resources requirement to process large batches of data.</a:t>
                      </a:r>
                      <a:endParaRPr lang="en-IN" sz="18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kern="1200" dirty="0" smtClean="0">
                          <a:solidFill>
                            <a:schemeClr val="tx1"/>
                          </a:solidFill>
                          <a:latin typeface="+mn-lt"/>
                          <a:ea typeface="+mn-ea"/>
                          <a:cs typeface="+mn-cs"/>
                        </a:rPr>
                        <a:t>Less storage required to process current data packets. </a:t>
                      </a:r>
                      <a:endParaRPr lang="en-IN" sz="18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0041181"/>
                  </a:ext>
                </a:extLst>
              </a:tr>
              <a:tr h="838786">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kern="1200" dirty="0" smtClean="0">
                          <a:solidFill>
                            <a:schemeClr val="tx1"/>
                          </a:solidFill>
                          <a:latin typeface="+mn-lt"/>
                          <a:ea typeface="+mn-ea"/>
                          <a:cs typeface="+mn-cs"/>
                        </a:rPr>
                        <a:t>Latency could be minutes, hours, or days</a:t>
                      </a:r>
                      <a:endParaRPr lang="en-IN" sz="18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kern="1200" dirty="0" smtClean="0">
                          <a:solidFill>
                            <a:schemeClr val="tx1"/>
                          </a:solidFill>
                          <a:latin typeface="+mn-lt"/>
                          <a:ea typeface="+mn-ea"/>
                          <a:cs typeface="+mn-cs"/>
                        </a:rPr>
                        <a:t>Latency must be guaranteed in milliseconds</a:t>
                      </a:r>
                      <a:endParaRPr lang="en-IN" sz="18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51879006"/>
                  </a:ext>
                </a:extLst>
              </a:tr>
              <a:tr h="838786">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kern="1200" dirty="0" smtClean="0">
                          <a:solidFill>
                            <a:schemeClr val="tx1"/>
                          </a:solidFill>
                          <a:latin typeface="+mn-lt"/>
                          <a:ea typeface="+mn-ea"/>
                          <a:cs typeface="+mn-cs"/>
                        </a:rPr>
                        <a:t>Large batches of data</a:t>
                      </a:r>
                      <a:endParaRPr lang="en-IN" sz="18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kern="1200" dirty="0" smtClean="0">
                          <a:solidFill>
                            <a:schemeClr val="tx1"/>
                          </a:solidFill>
                          <a:latin typeface="+mn-lt"/>
                          <a:ea typeface="+mn-ea"/>
                          <a:cs typeface="+mn-cs"/>
                        </a:rPr>
                        <a:t>Continuous streams of data</a:t>
                      </a:r>
                      <a:endParaRPr lang="en-IN" sz="18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485525"/>
                  </a:ext>
                </a:extLst>
              </a:tr>
              <a:tr h="956603">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kern="1200" dirty="0" smtClean="0">
                          <a:solidFill>
                            <a:schemeClr val="tx1"/>
                          </a:solidFill>
                          <a:latin typeface="+mn-lt"/>
                          <a:ea typeface="+mn-ea"/>
                          <a:cs typeface="+mn-cs"/>
                        </a:rPr>
                        <a:t>Complex computation and analysis of a larger time frame</a:t>
                      </a:r>
                      <a:endParaRPr lang="en-IN" sz="18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kern="1200" dirty="0" smtClean="0">
                          <a:solidFill>
                            <a:schemeClr val="tx1"/>
                          </a:solidFill>
                          <a:latin typeface="+mn-lt"/>
                          <a:ea typeface="+mn-ea"/>
                          <a:cs typeface="+mn-cs"/>
                        </a:rPr>
                        <a:t>Simple reporting or computation</a:t>
                      </a:r>
                      <a:endParaRPr lang="en-IN" sz="18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80411996"/>
                  </a:ext>
                </a:extLst>
              </a:tr>
            </a:tbl>
          </a:graphicData>
        </a:graphic>
      </p:graphicFrame>
      <p:pic>
        <p:nvPicPr>
          <p:cNvPr id="6" name="Picture 5"/>
          <p:cNvPicPr>
            <a:picLocks noChangeAspect="1"/>
          </p:cNvPicPr>
          <p:nvPr/>
        </p:nvPicPr>
        <p:blipFill>
          <a:blip r:embed="rId2"/>
          <a:stretch>
            <a:fillRect/>
          </a:stretch>
        </p:blipFill>
        <p:spPr>
          <a:xfrm>
            <a:off x="1613389" y="2159830"/>
            <a:ext cx="685800" cy="735918"/>
          </a:xfrm>
          <a:prstGeom prst="rect">
            <a:avLst/>
          </a:prstGeom>
        </p:spPr>
      </p:pic>
      <p:pic>
        <p:nvPicPr>
          <p:cNvPr id="8" name="Picture 7"/>
          <p:cNvPicPr>
            <a:picLocks noChangeAspect="1"/>
          </p:cNvPicPr>
          <p:nvPr/>
        </p:nvPicPr>
        <p:blipFill>
          <a:blip r:embed="rId3"/>
          <a:stretch>
            <a:fillRect/>
          </a:stretch>
        </p:blipFill>
        <p:spPr>
          <a:xfrm>
            <a:off x="1406769" y="2963008"/>
            <a:ext cx="1116624" cy="782516"/>
          </a:xfrm>
          <a:prstGeom prst="rect">
            <a:avLst/>
          </a:prstGeom>
        </p:spPr>
      </p:pic>
      <p:pic>
        <p:nvPicPr>
          <p:cNvPr id="9" name="Picture 8"/>
          <p:cNvPicPr>
            <a:picLocks noChangeAspect="1"/>
          </p:cNvPicPr>
          <p:nvPr/>
        </p:nvPicPr>
        <p:blipFill>
          <a:blip r:embed="rId4"/>
          <a:stretch>
            <a:fillRect/>
          </a:stretch>
        </p:blipFill>
        <p:spPr>
          <a:xfrm>
            <a:off x="1406769" y="3812784"/>
            <a:ext cx="1116624" cy="725732"/>
          </a:xfrm>
          <a:prstGeom prst="rect">
            <a:avLst/>
          </a:prstGeom>
        </p:spPr>
      </p:pic>
      <p:pic>
        <p:nvPicPr>
          <p:cNvPr id="10" name="Picture 9"/>
          <p:cNvPicPr>
            <a:picLocks noChangeAspect="1"/>
          </p:cNvPicPr>
          <p:nvPr/>
        </p:nvPicPr>
        <p:blipFill>
          <a:blip r:embed="rId5"/>
          <a:stretch>
            <a:fillRect/>
          </a:stretch>
        </p:blipFill>
        <p:spPr>
          <a:xfrm>
            <a:off x="1406769" y="4686300"/>
            <a:ext cx="1116624" cy="808892"/>
          </a:xfrm>
          <a:prstGeom prst="rect">
            <a:avLst/>
          </a:prstGeom>
        </p:spPr>
      </p:pic>
    </p:spTree>
    <p:extLst>
      <p:ext uri="{BB962C8B-B14F-4D97-AF65-F5344CB8AC3E}">
        <p14:creationId xmlns:p14="http://schemas.microsoft.com/office/powerpoint/2010/main" val="22812681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8731" y="633047"/>
            <a:ext cx="10515600" cy="5473579"/>
          </a:xfrm>
        </p:spPr>
        <p:txBody>
          <a:bodyPr>
            <a:normAutofit fontScale="92500" lnSpcReduction="20000"/>
          </a:bodyPr>
          <a:lstStyle/>
          <a:p>
            <a:pPr marL="0" indent="0">
              <a:buNone/>
            </a:pPr>
            <a:r>
              <a:rPr lang="en-US" sz="2000" b="1" dirty="0" smtClean="0"/>
              <a:t>				</a:t>
            </a:r>
            <a:r>
              <a:rPr lang="en-US" sz="2400" b="1" dirty="0" smtClean="0"/>
              <a:t>Spark Streaming Concepts:</a:t>
            </a:r>
            <a:endParaRPr lang="en-IN" sz="2400" b="1" dirty="0" smtClean="0"/>
          </a:p>
          <a:p>
            <a:pPr marL="342900" indent="-342900">
              <a:buAutoNum type="arabicPeriod"/>
            </a:pPr>
            <a:endParaRPr lang="en-US" sz="1400" b="1" dirty="0" smtClean="0"/>
          </a:p>
          <a:p>
            <a:pPr marL="342900" indent="-342900">
              <a:buAutoNum type="arabicPeriod"/>
            </a:pPr>
            <a:r>
              <a:rPr lang="en-US" sz="1800" b="1" dirty="0"/>
              <a:t>Rate </a:t>
            </a:r>
            <a:r>
              <a:rPr lang="en-US" sz="1800" b="1" dirty="0"/>
              <a:t>Per Micro-Batch source (for testing) </a:t>
            </a:r>
            <a:r>
              <a:rPr lang="en-US" sz="1800" b="1" dirty="0"/>
              <a:t>:</a:t>
            </a:r>
          </a:p>
          <a:p>
            <a:pPr marL="0" indent="0" algn="just">
              <a:lnSpc>
                <a:spcPct val="150000"/>
              </a:lnSpc>
              <a:buNone/>
            </a:pPr>
            <a:r>
              <a:rPr lang="en-US" sz="1600" b="1" dirty="0" smtClean="0"/>
              <a:t>	</a:t>
            </a:r>
            <a:r>
              <a:rPr lang="en-US" sz="1800" dirty="0"/>
              <a:t> Generates data at the specified number of rows per micro-batch, each output row contains a timestamp and value. Where timestamp is a Timestamp type containing the time of message dispatch, and value is of Long type containing the message count, starting from 0 as the first row. Unlike rate data source, this data source provides a consistent set of input rows per micro-batch regardless of query execution (configuration of trigger, query being lagging, etc.), say, batch 0 will produce 0~999 and batch 1 will produce 1000~1999, and so on. Same applies to the generated time.  This source is intended for testing and benchmarking.</a:t>
            </a:r>
          </a:p>
          <a:p>
            <a:pPr marL="342900" indent="-342900" algn="just">
              <a:lnSpc>
                <a:spcPct val="150000"/>
              </a:lnSpc>
              <a:buAutoNum type="arabicPeriod" startAt="2"/>
            </a:pPr>
            <a:r>
              <a:rPr lang="en-US" sz="1800" b="1" dirty="0"/>
              <a:t>Window Operations:</a:t>
            </a:r>
          </a:p>
          <a:p>
            <a:pPr marL="0" indent="0" algn="just">
              <a:lnSpc>
                <a:spcPct val="150000"/>
              </a:lnSpc>
              <a:buNone/>
            </a:pPr>
            <a:r>
              <a:rPr lang="en-US" sz="1800" dirty="0"/>
              <a:t>	</a:t>
            </a:r>
            <a:r>
              <a:rPr lang="en-US" sz="1800" dirty="0"/>
              <a:t>Spark </a:t>
            </a:r>
            <a:r>
              <a:rPr lang="en-US" sz="1800" dirty="0"/>
              <a:t>supports three types of time windows: </a:t>
            </a:r>
            <a:endParaRPr lang="en-US" sz="1800" dirty="0"/>
          </a:p>
          <a:p>
            <a:pPr lvl="3" algn="just">
              <a:lnSpc>
                <a:spcPct val="150000"/>
              </a:lnSpc>
            </a:pPr>
            <a:r>
              <a:rPr lang="en-US" dirty="0"/>
              <a:t>Tumbling </a:t>
            </a:r>
            <a:r>
              <a:rPr lang="en-US" dirty="0"/>
              <a:t>Window</a:t>
            </a:r>
          </a:p>
          <a:p>
            <a:pPr lvl="3" algn="just">
              <a:lnSpc>
                <a:spcPct val="150000"/>
              </a:lnSpc>
            </a:pPr>
            <a:r>
              <a:rPr lang="en-US" dirty="0"/>
              <a:t>Session Window</a:t>
            </a:r>
          </a:p>
          <a:p>
            <a:pPr lvl="3" algn="just">
              <a:lnSpc>
                <a:spcPct val="150000"/>
              </a:lnSpc>
            </a:pPr>
            <a:r>
              <a:rPr lang="en-US" dirty="0"/>
              <a:t>Sliding Window	</a:t>
            </a:r>
            <a:r>
              <a:rPr lang="en-US" sz="400" dirty="0" smtClean="0"/>
              <a:t>				</a:t>
            </a:r>
          </a:p>
        </p:txBody>
      </p:sp>
    </p:spTree>
    <p:extLst>
      <p:ext uri="{BB962C8B-B14F-4D97-AF65-F5344CB8AC3E}">
        <p14:creationId xmlns:p14="http://schemas.microsoft.com/office/powerpoint/2010/main" val="1379265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4592" y="720969"/>
            <a:ext cx="10744200" cy="5508747"/>
          </a:xfrm>
        </p:spPr>
        <p:txBody>
          <a:bodyPr>
            <a:normAutofit/>
          </a:bodyPr>
          <a:lstStyle/>
          <a:p>
            <a:r>
              <a:rPr lang="en-US" sz="1700" dirty="0"/>
              <a:t>Tumbling windows are a series of fixed-sized, non-overlapping and contiguous time intervals. An input can only be bound to a single window</a:t>
            </a:r>
            <a:r>
              <a:rPr lang="en-US" sz="1700" dirty="0"/>
              <a:t>.</a:t>
            </a:r>
          </a:p>
          <a:p>
            <a:pPr marL="0" indent="0">
              <a:buNone/>
            </a:pPr>
            <a:endParaRPr lang="en-US" sz="1700" dirty="0"/>
          </a:p>
          <a:p>
            <a:pPr marL="0" indent="0">
              <a:buNone/>
            </a:pPr>
            <a:endParaRPr lang="en-US" sz="1700" dirty="0"/>
          </a:p>
          <a:p>
            <a:endParaRPr lang="en-US" sz="1700" dirty="0"/>
          </a:p>
          <a:p>
            <a:endParaRPr lang="en-US" sz="1700" dirty="0"/>
          </a:p>
          <a:p>
            <a:endParaRPr lang="en-US" sz="1700" dirty="0"/>
          </a:p>
          <a:p>
            <a:pPr marL="0" indent="0">
              <a:buNone/>
            </a:pPr>
            <a:endParaRPr lang="en-US" sz="1700" dirty="0"/>
          </a:p>
          <a:p>
            <a:pPr marL="457200" lvl="1" indent="0">
              <a:buNone/>
            </a:pPr>
            <a:endParaRPr lang="en-US" sz="1700" dirty="0"/>
          </a:p>
          <a:p>
            <a:pPr marL="457200" lvl="1" indent="0">
              <a:buNone/>
            </a:pPr>
            <a:r>
              <a:rPr lang="en-US" sz="1700" dirty="0" err="1"/>
              <a:t>sessionizedCounts</a:t>
            </a:r>
            <a:r>
              <a:rPr lang="en-US" sz="1700" dirty="0"/>
              <a:t> </a:t>
            </a:r>
            <a:r>
              <a:rPr lang="en-US" sz="1700" dirty="0"/>
              <a:t>= events \</a:t>
            </a:r>
          </a:p>
          <a:p>
            <a:pPr marL="457200" lvl="1" indent="0">
              <a:buNone/>
            </a:pPr>
            <a:r>
              <a:rPr lang="en-US" sz="1700" dirty="0"/>
              <a:t>    .</a:t>
            </a:r>
            <a:r>
              <a:rPr lang="en-US" sz="1700" dirty="0" err="1"/>
              <a:t>withWatermark</a:t>
            </a:r>
            <a:r>
              <a:rPr lang="en-US" sz="1700" dirty="0"/>
              <a:t>("timestamp", "10 minutes") \</a:t>
            </a:r>
          </a:p>
          <a:p>
            <a:pPr marL="457200" lvl="1" indent="0">
              <a:buNone/>
            </a:pPr>
            <a:r>
              <a:rPr lang="en-US" sz="1700" dirty="0"/>
              <a:t>    .</a:t>
            </a:r>
            <a:r>
              <a:rPr lang="en-US" sz="1700" dirty="0" err="1"/>
              <a:t>groupBy</a:t>
            </a:r>
            <a:r>
              <a:rPr lang="en-US" sz="1700" dirty="0"/>
              <a:t>(</a:t>
            </a:r>
          </a:p>
          <a:p>
            <a:pPr marL="457200" lvl="1" indent="0">
              <a:buNone/>
            </a:pPr>
            <a:r>
              <a:rPr lang="en-US" sz="1700" dirty="0"/>
              <a:t>        </a:t>
            </a:r>
            <a:r>
              <a:rPr lang="en-US" sz="1700" dirty="0" err="1"/>
              <a:t>session_window</a:t>
            </a:r>
            <a:r>
              <a:rPr lang="en-US" sz="1700" dirty="0"/>
              <a:t>(</a:t>
            </a:r>
            <a:r>
              <a:rPr lang="en-US" sz="1700" dirty="0" err="1"/>
              <a:t>events.timestamp</a:t>
            </a:r>
            <a:r>
              <a:rPr lang="en-US" sz="1700" dirty="0"/>
              <a:t>, "5 minutes"),</a:t>
            </a:r>
          </a:p>
          <a:p>
            <a:pPr marL="457200" lvl="1" indent="0">
              <a:buNone/>
            </a:pPr>
            <a:r>
              <a:rPr lang="en-US" sz="1700" dirty="0"/>
              <a:t>        </a:t>
            </a:r>
            <a:r>
              <a:rPr lang="en-US" sz="1700" dirty="0" err="1"/>
              <a:t>events.userId</a:t>
            </a:r>
            <a:r>
              <a:rPr lang="en-US" sz="1700" dirty="0"/>
              <a:t>) \</a:t>
            </a:r>
          </a:p>
          <a:p>
            <a:pPr marL="457200" lvl="1" indent="0">
              <a:buNone/>
            </a:pPr>
            <a:r>
              <a:rPr lang="en-US" sz="1700" dirty="0"/>
              <a:t>    .count()</a:t>
            </a:r>
          </a:p>
          <a:p>
            <a:pPr marL="0" indent="0">
              <a:buNone/>
            </a:pPr>
            <a:r>
              <a:rPr lang="en-US" sz="1700" dirty="0"/>
              <a:t>Current to our project we would consider the total quantity of the items placed with in the window. We would have a typical running sum on the total quantities of the orders placed. </a:t>
            </a:r>
            <a:endParaRPr lang="en-US" sz="1700" dirty="0"/>
          </a:p>
          <a:p>
            <a:pPr marL="0" indent="0" algn="just">
              <a:lnSpc>
                <a:spcPct val="150000"/>
              </a:lnSpc>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smtClean="0"/>
          </a:p>
        </p:txBody>
      </p:sp>
      <p:pic>
        <p:nvPicPr>
          <p:cNvPr id="4" name="Picture 3"/>
          <p:cNvPicPr>
            <a:picLocks noChangeAspect="1"/>
          </p:cNvPicPr>
          <p:nvPr/>
        </p:nvPicPr>
        <p:blipFill>
          <a:blip r:embed="rId2"/>
          <a:stretch>
            <a:fillRect/>
          </a:stretch>
        </p:blipFill>
        <p:spPr>
          <a:xfrm>
            <a:off x="694592" y="1789484"/>
            <a:ext cx="8085521" cy="975445"/>
          </a:xfrm>
          <a:prstGeom prst="rect">
            <a:avLst/>
          </a:prstGeom>
        </p:spPr>
      </p:pic>
      <p:sp>
        <p:nvSpPr>
          <p:cNvPr id="6" name="Rectangle 2"/>
          <p:cNvSpPr>
            <a:spLocks noChangeArrowheads="1"/>
          </p:cNvSpPr>
          <p:nvPr/>
        </p:nvSpPr>
        <p:spPr bwMode="auto">
          <a:xfrm>
            <a:off x="0" y="74711"/>
            <a:ext cx="184731"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0790427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759069" y="694592"/>
            <a:ext cx="10515600" cy="5464786"/>
          </a:xfrm>
        </p:spPr>
        <p:txBody>
          <a:bodyPr/>
          <a:lstStyle/>
          <a:p>
            <a:endParaRPr lang="en-US" dirty="0" smtClean="0"/>
          </a:p>
          <a:p>
            <a:endParaRPr lang="en-US" dirty="0"/>
          </a:p>
          <a:p>
            <a:endParaRPr lang="en-US" dirty="0" smtClean="0"/>
          </a:p>
          <a:p>
            <a:pPr marL="0" indent="0">
              <a:buNone/>
            </a:pPr>
            <a:endParaRPr lang="en-US" dirty="0"/>
          </a:p>
        </p:txBody>
      </p:sp>
      <p:pic>
        <p:nvPicPr>
          <p:cNvPr id="8" name="Picture 7"/>
          <p:cNvPicPr>
            <a:picLocks noChangeAspect="1"/>
          </p:cNvPicPr>
          <p:nvPr/>
        </p:nvPicPr>
        <p:blipFill>
          <a:blip r:embed="rId2"/>
          <a:stretch>
            <a:fillRect/>
          </a:stretch>
        </p:blipFill>
        <p:spPr>
          <a:xfrm>
            <a:off x="885919" y="694591"/>
            <a:ext cx="7941557" cy="1752935"/>
          </a:xfrm>
          <a:prstGeom prst="rect">
            <a:avLst/>
          </a:prstGeom>
        </p:spPr>
      </p:pic>
      <p:sp>
        <p:nvSpPr>
          <p:cNvPr id="11" name="Content Placeholder 2"/>
          <p:cNvSpPr txBox="1">
            <a:spLocks/>
          </p:cNvSpPr>
          <p:nvPr/>
        </p:nvSpPr>
        <p:spPr>
          <a:xfrm>
            <a:off x="885919" y="2699237"/>
            <a:ext cx="9161584" cy="37982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en-IN" sz="1400" dirty="0"/>
          </a:p>
        </p:txBody>
      </p:sp>
      <p:sp>
        <p:nvSpPr>
          <p:cNvPr id="14" name="Content Placeholder 2"/>
          <p:cNvSpPr txBox="1">
            <a:spLocks/>
          </p:cNvSpPr>
          <p:nvPr/>
        </p:nvSpPr>
        <p:spPr>
          <a:xfrm>
            <a:off x="885919" y="2945423"/>
            <a:ext cx="9460523" cy="28710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n-US" sz="1700" dirty="0"/>
              <a:t>Session windows have different characteristic compared to the previous two types. Session window has a dynamic size of the window length, depending on the inputs. A session window starts with an input, and expands itself if following input has been received within gap duration. For static gap duration, a session window closes when there’s no input received within gap duration after receiving the latest input.</a:t>
            </a:r>
          </a:p>
          <a:p>
            <a:pPr marL="0" indent="0">
              <a:buFont typeface="Arial" panose="020B0604020202020204" pitchFamily="34" charset="0"/>
              <a:buNone/>
            </a:pPr>
            <a:endParaRPr lang="en-US" sz="1700" dirty="0"/>
          </a:p>
          <a:p>
            <a:pPr marL="0" indent="0">
              <a:buFont typeface="Arial" panose="020B0604020202020204" pitchFamily="34" charset="0"/>
              <a:buNone/>
            </a:pPr>
            <a:r>
              <a:rPr lang="en-US" sz="1700" dirty="0"/>
              <a:t>In our current project we intend to get the sum of the item quantities in sessions, so the total item quantities placed during a given window. </a:t>
            </a:r>
          </a:p>
          <a:p>
            <a:pPr marL="0" indent="0">
              <a:buFont typeface="Arial" panose="020B0604020202020204" pitchFamily="34" charset="0"/>
              <a:buNone/>
            </a:pPr>
            <a:endParaRPr lang="en-US" sz="1400" dirty="0" smtClean="0"/>
          </a:p>
          <a:p>
            <a:pPr marL="0" indent="0">
              <a:buFont typeface="Arial" panose="020B0604020202020204" pitchFamily="34" charset="0"/>
              <a:buNone/>
            </a:pPr>
            <a:endParaRPr lang="en-US" sz="1400" dirty="0" smtClean="0"/>
          </a:p>
          <a:p>
            <a:pPr marL="0" indent="0">
              <a:buFont typeface="Arial" panose="020B0604020202020204" pitchFamily="34" charset="0"/>
              <a:buNone/>
            </a:pPr>
            <a:endParaRPr lang="en-US" sz="1400" dirty="0" smtClean="0"/>
          </a:p>
        </p:txBody>
      </p:sp>
    </p:spTree>
    <p:extLst>
      <p:ext uri="{BB962C8B-B14F-4D97-AF65-F5344CB8AC3E}">
        <p14:creationId xmlns:p14="http://schemas.microsoft.com/office/powerpoint/2010/main" val="15192443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759069" y="694592"/>
            <a:ext cx="10515600" cy="5464786"/>
          </a:xfrm>
        </p:spPr>
        <p:txBody>
          <a:bodyPr/>
          <a:lstStyle/>
          <a:p>
            <a:endParaRPr lang="en-US" dirty="0" smtClean="0"/>
          </a:p>
          <a:p>
            <a:endParaRPr lang="en-US" dirty="0"/>
          </a:p>
          <a:p>
            <a:endParaRPr lang="en-US" dirty="0" smtClean="0"/>
          </a:p>
          <a:p>
            <a:pPr marL="0" indent="0">
              <a:buNone/>
            </a:pPr>
            <a:endParaRPr lang="en-US" dirty="0"/>
          </a:p>
        </p:txBody>
      </p:sp>
      <p:pic>
        <p:nvPicPr>
          <p:cNvPr id="8" name="Picture 7"/>
          <p:cNvPicPr>
            <a:picLocks noChangeAspect="1"/>
          </p:cNvPicPr>
          <p:nvPr/>
        </p:nvPicPr>
        <p:blipFill>
          <a:blip r:embed="rId2"/>
          <a:stretch>
            <a:fillRect/>
          </a:stretch>
        </p:blipFill>
        <p:spPr>
          <a:xfrm>
            <a:off x="885919" y="694591"/>
            <a:ext cx="7941557" cy="1752935"/>
          </a:xfrm>
          <a:prstGeom prst="rect">
            <a:avLst/>
          </a:prstGeom>
        </p:spPr>
      </p:pic>
      <p:sp>
        <p:nvSpPr>
          <p:cNvPr id="11" name="Content Placeholder 2"/>
          <p:cNvSpPr txBox="1">
            <a:spLocks/>
          </p:cNvSpPr>
          <p:nvPr/>
        </p:nvSpPr>
        <p:spPr>
          <a:xfrm>
            <a:off x="885919" y="2699237"/>
            <a:ext cx="9161584" cy="37982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en-IN" sz="1400" dirty="0"/>
          </a:p>
        </p:txBody>
      </p:sp>
      <p:sp>
        <p:nvSpPr>
          <p:cNvPr id="14" name="Content Placeholder 2"/>
          <p:cNvSpPr txBox="1">
            <a:spLocks/>
          </p:cNvSpPr>
          <p:nvPr/>
        </p:nvSpPr>
        <p:spPr>
          <a:xfrm>
            <a:off x="885919" y="2945423"/>
            <a:ext cx="9460523" cy="28710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n-US" sz="1700" dirty="0"/>
              <a:t>Session windows have different characteristic compared to the previous two types. Session window has a dynamic size of the window length, depending on the inputs. A session window starts with an input, and expands itself if following input has been received within gap duration. For static gap duration, a session window closes when there’s no input received within gap duration after receiving the latest input.</a:t>
            </a:r>
          </a:p>
          <a:p>
            <a:pPr marL="0" indent="0">
              <a:buFont typeface="Arial" panose="020B0604020202020204" pitchFamily="34" charset="0"/>
              <a:buNone/>
            </a:pPr>
            <a:endParaRPr lang="en-US" sz="1700" dirty="0"/>
          </a:p>
          <a:p>
            <a:pPr marL="0" indent="0">
              <a:buFont typeface="Arial" panose="020B0604020202020204" pitchFamily="34" charset="0"/>
              <a:buNone/>
            </a:pPr>
            <a:r>
              <a:rPr lang="en-US" sz="1700" dirty="0"/>
              <a:t>In our current project we intend to get the sum of the item quantities in sessions, so the total item quantities placed during a given window. </a:t>
            </a:r>
          </a:p>
          <a:p>
            <a:pPr marL="0" indent="0">
              <a:buFont typeface="Arial" panose="020B0604020202020204" pitchFamily="34" charset="0"/>
              <a:buNone/>
            </a:pPr>
            <a:endParaRPr lang="en-US" sz="1400" dirty="0" smtClean="0"/>
          </a:p>
          <a:p>
            <a:pPr marL="0" indent="0">
              <a:buFont typeface="Arial" panose="020B0604020202020204" pitchFamily="34" charset="0"/>
              <a:buNone/>
            </a:pPr>
            <a:endParaRPr lang="en-US" sz="1400" dirty="0" smtClean="0"/>
          </a:p>
          <a:p>
            <a:pPr marL="0" indent="0">
              <a:buFont typeface="Arial" panose="020B0604020202020204" pitchFamily="34" charset="0"/>
              <a:buNone/>
            </a:pPr>
            <a:endParaRPr lang="en-US" sz="1400" dirty="0" smtClean="0"/>
          </a:p>
        </p:txBody>
      </p:sp>
    </p:spTree>
    <p:extLst>
      <p:ext uri="{BB962C8B-B14F-4D97-AF65-F5344CB8AC3E}">
        <p14:creationId xmlns:p14="http://schemas.microsoft.com/office/powerpoint/2010/main" val="30633946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6071</TotalTime>
  <Words>695</Words>
  <Application>Microsoft Office PowerPoint</Application>
  <PresentationFormat>Widescreen</PresentationFormat>
  <Paragraphs>83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Apache Spark Streaming – Inventory Details Using Cosmos DB and Loading into       Delta Lake</vt:lpstr>
      <vt:lpstr>   Table of Contents</vt:lpstr>
      <vt:lpstr>PowerPoint Presentation</vt:lpstr>
      <vt:lpstr>   Apache Spark Streaming Use Case </vt:lpstr>
      <vt:lpstr>PowerPoint Presentation</vt:lpstr>
      <vt:lpstr>PowerPoint Presentation</vt:lpstr>
      <vt:lpstr>PowerPoint Presentation</vt:lpstr>
      <vt:lpstr>PowerPoint Presentation</vt:lpstr>
      <vt:lpstr>PowerPoint Presentation</vt:lpstr>
      <vt:lpstr>Joins in Structured Streaming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Rohith Gorthy</dc:creator>
  <cp:lastModifiedBy>Rohith Gorthy</cp:lastModifiedBy>
  <cp:revision>40</cp:revision>
  <dcterms:created xsi:type="dcterms:W3CDTF">2023-04-11T21:24:27Z</dcterms:created>
  <dcterms:modified xsi:type="dcterms:W3CDTF">2023-04-23T19:21:04Z</dcterms:modified>
</cp:coreProperties>
</file>