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8A8651-0100-49FD-9D44-15DC4DCBF5E7}">
  <a:tblStyle styleId="{2B8A8651-0100-49FD-9D44-15DC4DCBF5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efa72a5a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efa72a5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2d8dbe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22d8dbe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22d8dbe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22d8dbe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2d8dbe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2d8dbe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2d8dbe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22d8dbe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256983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256983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fc4f5d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fc4f5d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fc4f5d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5fc4f5d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fc4f5d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5fc4f5d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2d8dbe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2d8dbe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d8dbe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d8dbe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2d8dbe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2d8dbe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22d8dbe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22d8dbe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nowflake.com/en/data-cloud/platform/" TargetMode="External"/><Relationship Id="rId4" Type="http://schemas.openxmlformats.org/officeDocument/2006/relationships/hyperlink" Target="https://www.snowflake.com/product/architecture/" TargetMode="External"/><Relationship Id="rId5" Type="http://schemas.openxmlformats.org/officeDocument/2006/relationships/hyperlink" Target="https://www.snowflake.com/en/data-cloud/workloads/collaborati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.microsoft.com/en-us/rest/api/storageservices/blob-service-rest-api" TargetMode="External"/><Relationship Id="rId4" Type="http://schemas.openxmlformats.org/officeDocument/2006/relationships/hyperlink" Target="https://learn.microsoft.com/en-us/powershell/module/az.storage" TargetMode="External"/><Relationship Id="rId5" Type="http://schemas.openxmlformats.org/officeDocument/2006/relationships/hyperlink" Target="https://learn.microsoft.com/en-us/cli/azure/stor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65650" y="3927200"/>
            <a:ext cx="5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50" y="3106775"/>
            <a:ext cx="646050" cy="33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945450" y="3871250"/>
            <a:ext cx="1420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4257900" y="3871250"/>
            <a:ext cx="963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474100" y="3906271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499750" y="413125"/>
            <a:ext cx="864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An Azure Blob storage is used to receive the source files which is being streamed in the next step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 Real-time streaming Databricks notebook is going to read files from Storage container and continuously stream data to the Event hubs.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 second Databricks notebook is used to read the ingested records and write the data to Snowflakes table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In Snowflakes, we can do long-term storage and analysis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0" y="67100"/>
            <a:ext cx="90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Azure Real Time </a:t>
            </a:r>
            <a:r>
              <a:rPr b="1" lang="en">
                <a:solidFill>
                  <a:schemeClr val="dk1"/>
                </a:solidFill>
              </a:rPr>
              <a:t>Databricks </a:t>
            </a:r>
            <a:r>
              <a:rPr b="1" lang="en"/>
              <a:t>Streaming with Snowflakes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976175" y="4371350"/>
            <a:ext cx="59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Databricks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3224050" y="4499925"/>
            <a:ext cx="1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Hubs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6800025" y="4499925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Snowflakes</a:t>
            </a:r>
            <a:endParaRPr b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393" y="3453155"/>
            <a:ext cx="928500" cy="9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69" y="3569445"/>
            <a:ext cx="1170782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556" y="3507470"/>
            <a:ext cx="1170782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180100" y="3571738"/>
            <a:ext cx="604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Ingestion</a:t>
            </a:r>
            <a:endParaRPr b="1"/>
          </a:p>
        </p:txBody>
      </p:sp>
      <p:sp>
        <p:nvSpPr>
          <p:cNvPr id="68" name="Google Shape;68;p13"/>
          <p:cNvSpPr txBox="1"/>
          <p:nvPr/>
        </p:nvSpPr>
        <p:spPr>
          <a:xfrm>
            <a:off x="4237500" y="3571750"/>
            <a:ext cx="36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Consumption</a:t>
            </a:r>
            <a:endParaRPr b="1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155" y="3471391"/>
            <a:ext cx="928500" cy="892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4601" y="2966099"/>
            <a:ext cx="422899" cy="4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186900" y="3278275"/>
            <a:ext cx="60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Python</a:t>
            </a:r>
            <a:endParaRPr b="1" sz="12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474" y="1934100"/>
            <a:ext cx="963900" cy="108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>
            <a:stCxn id="72" idx="2"/>
            <a:endCxn id="71" idx="1"/>
          </p:cNvCxnSpPr>
          <p:nvPr/>
        </p:nvCxnSpPr>
        <p:spPr>
          <a:xfrm>
            <a:off x="1180424" y="3019400"/>
            <a:ext cx="66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5" y="1928341"/>
            <a:ext cx="928500" cy="89200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2899950" y="2820350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Snowflakes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0" y="0"/>
            <a:ext cx="9144000" cy="4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Snowflake Data Cloud</a:t>
            </a:r>
            <a:r>
              <a:rPr lang="en" sz="1400">
                <a:solidFill>
                  <a:schemeClr val="dk1"/>
                </a:solidFill>
              </a:rPr>
              <a:t> includes a pure cloud, SQL data warehouse from the ground up. Designed with a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patented new architecture</a:t>
            </a:r>
            <a:r>
              <a:rPr lang="en" sz="1400">
                <a:solidFill>
                  <a:schemeClr val="dk1"/>
                </a:solidFill>
              </a:rPr>
              <a:t> to handle all aspects of data and analytics, it combines high performance, high concurrency, simplicity, and affordability at levels not possible with other data warehouses.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Why?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 true data platform-as-a-service, Snowflake handles infrastructure, optimization, data protection, and availability automatically, so businesses can focus on using data and not managing it.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Where?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Snowflake Platform also includes Data Lake,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Sharing and Data Collaboration</a:t>
            </a:r>
            <a:r>
              <a:rPr lang="en" sz="1400">
                <a:solidFill>
                  <a:schemeClr val="dk1"/>
                </a:solidFill>
              </a:rPr>
              <a:t>, and Data Marketplace, and elastic infrastructure and integrations for Data Engineering, Data Application Development, Data Science, and AI and ML projects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can connect via Snowflakes Dashboard or from SDK support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550" y="1766150"/>
            <a:ext cx="1177025" cy="13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0" y="0"/>
            <a:ext cx="9144000" cy="4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Azure Blob Storage is Microsoft's object storage solution for the cloud. Blob Storage is optimized for storing massive amounts of unstructured data. 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Why?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Low-cost, tiered storage, High availability, Strong consistency, Disaster recovery capabilities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Where?</a:t>
            </a:r>
            <a:endParaRPr b="1" sz="1400">
              <a:solidFill>
                <a:schemeClr val="dk1"/>
              </a:solidFill>
            </a:endParaRPr>
          </a:p>
          <a:p>
            <a:pPr indent="-304800" lvl="0" marL="825500" rtl="0" algn="l">
              <a:spcBef>
                <a:spcPts val="24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400">
                <a:solidFill>
                  <a:schemeClr val="dk1"/>
                </a:solidFill>
              </a:rPr>
              <a:t>Serving images or documents directly to a browser.</a:t>
            </a:r>
            <a:endParaRPr sz="1400">
              <a:solidFill>
                <a:schemeClr val="dk1"/>
              </a:solidFill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400">
                <a:solidFill>
                  <a:schemeClr val="dk1"/>
                </a:solidFill>
              </a:rPr>
              <a:t>Storing files for distributed access.</a:t>
            </a:r>
            <a:endParaRPr sz="1400">
              <a:solidFill>
                <a:schemeClr val="dk1"/>
              </a:solidFill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400">
                <a:solidFill>
                  <a:schemeClr val="dk1"/>
                </a:solidFill>
              </a:rPr>
              <a:t>Streaming video and audio.</a:t>
            </a:r>
            <a:endParaRPr sz="1400">
              <a:solidFill>
                <a:schemeClr val="dk1"/>
              </a:solidFill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400">
                <a:solidFill>
                  <a:schemeClr val="dk1"/>
                </a:solidFill>
              </a:rPr>
              <a:t>Writing to log files.</a:t>
            </a:r>
            <a:endParaRPr sz="1400">
              <a:solidFill>
                <a:schemeClr val="dk1"/>
              </a:solidFill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en" sz="1400">
                <a:solidFill>
                  <a:schemeClr val="dk1"/>
                </a:solidFill>
              </a:rPr>
              <a:t>Storing data for backup and restore, disaster recovery, and archiving.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can connect via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Storage REST API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PowerShell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CLI</a:t>
            </a:r>
            <a:r>
              <a:rPr lang="en" sz="1400">
                <a:solidFill>
                  <a:schemeClr val="dk1"/>
                </a:solidFill>
              </a:rPr>
              <a:t>, or an Azure Storage client library.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82400" y="47100"/>
            <a:ext cx="8651100" cy="5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Dataset Structure - For Notebook(1.Structured-Streaming-Concepts)-1 GB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Recorded_at - Time at which the co-ordinates are captured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_corrupt_record - dummy column(value - nulls)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- GPS co-ordinate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- GPS co-ordinate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- GPS co-ordinate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- dummy column(value - 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- Phone Model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Device - Phone version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</a:t>
            </a:r>
            <a:r>
              <a:rPr lang="en"/>
              <a:t>t - IOT device location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 - User 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Library Requirements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</a:t>
            </a:r>
            <a:r>
              <a:rPr lang="en"/>
              <a:t>the Maven library coordinate(to connect to Event Hub from Spark) - </a:t>
            </a:r>
            <a:r>
              <a:rPr lang="en"/>
              <a:t>com.microsoft.azure:azure-eventhubs-spark_2.12:2.3.18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the Python library(</a:t>
            </a:r>
            <a:r>
              <a:rPr lang="en">
                <a:solidFill>
                  <a:schemeClr val="dk1"/>
                </a:solidFill>
              </a:rPr>
              <a:t>to allow the Python kernel to stream to an Event Hub)</a:t>
            </a:r>
            <a:r>
              <a:rPr lang="en"/>
              <a:t> - </a:t>
            </a:r>
            <a:r>
              <a:rPr b="1" lang="en"/>
              <a:t>azure-eventhub</a:t>
            </a:r>
            <a:r>
              <a:rPr lang="en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2400" y="47100"/>
            <a:ext cx="8651100" cy="5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 Structure - For Notebook(3.Reading-from-Event-Hubs-Demo)-</a:t>
            </a:r>
            <a:r>
              <a:rPr b="1" lang="en">
                <a:solidFill>
                  <a:schemeClr val="dk1"/>
                </a:solidFill>
              </a:rPr>
              <a:t>2 GB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 - User ID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Arrival_Time - GPS tracker arrival time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Creation_Time - </a:t>
            </a:r>
            <a:r>
              <a:rPr lang="en">
                <a:solidFill>
                  <a:schemeClr val="dk1"/>
                </a:solidFill>
              </a:rPr>
              <a:t>GPS tracker capture time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x - GPS co-ordinate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 - GPS co-ordinate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z - GPS co-ordinate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- dummy column(value - g)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Model - Phone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Device - Phone version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gt - IOT device location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 -ID of the reading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Geolocation - City, Country of the GPS reading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Library Requirements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Create database test;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test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Create schema src_output;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70425" y="0"/>
            <a:ext cx="86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Region Based Blob Storage Account Details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0" y="2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{2B8A8651-0100-49FD-9D44-15DC4DCBF5E7}</a:tableStyleId>
              </a:tblPr>
              <a:tblGrid>
                <a:gridCol w="1452325"/>
                <a:gridCol w="1718050"/>
                <a:gridCol w="58178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Region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Storage account Name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Shared Signature Key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australiacentral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dbtrainaustraliasoutheast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?ss=b&amp;sp=rl&amp;sv=2018-03-28&amp;st=2018-04-01T00%3A00%3A00Z&amp;sig=br8%2B5q2ZI9osspeuPtd3haaXngnuWPnZaHKFoLmr370%3D&amp;srt=sco&amp;se=2023-04-01T00%3A00%3A00Z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australiacentral2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dbtrainaustraliasoutheast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?ss=b&amp;sp=rl&amp;sv=2018-03-28&amp;st=2018-04-01T00%3A00%3A00Z&amp;sig=br8%2B5q2ZI9osspeuPtd3haaXngnuWPnZaHKFoLmr370%3D&amp;srt=sco&amp;se=2023-04-01T00%3A00%3A00Z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australiaeast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dbtrainaustraliaeast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?ss=b&amp;sp=rl&amp;sv=2018-03-28&amp;st=2018-04-01T00%3A00%3A00Z&amp;sig=FM6dy59nmw3f4cfN%2BvB1cJXVIVz5069zHmrda5gZGtU%3D&amp;srt=sco&amp;se=2023-04-01T00%3A00%3A00Z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australiasoutheast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dbtrainaustraliasoutheas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?ss=b&amp;sp=rl&amp;sv=2018-03-28&amp;st=2018-04-01T00%3A00%3A00Z&amp;sig=br8%2B5q2ZI9osspeuPtd3haaXngnuWPnZaHKFoLmr370%3D&amp;srt=sco&amp;se=2023-04-01T00%3A00%3A00Z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canadacentral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dbtraincanadacentral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?ss=b&amp;sp=rl&amp;sv=2018-03-28&amp;st=2018-04-01T00%3A00%3A00Z&amp;sig=dwAT0CusWjvkzcKIukVnmFPTmi4JKlHuGh9GEx3OmXI%3D&amp;srt=sco&amp;se=2023-04-01T00%3A00%3A00Z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canadaeast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dbtraincanadaeast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?ss=b&amp;sp=rl&amp;sv=2018-03-28&amp;st=2018-04-01T00%3A00%3A00Z&amp;sig=SYmfKBkbjX7uNDnbSNZzxeoj%2B47PPa8rnxIuPjxbmgk%3D&amp;srt=sco&amp;se=2023-04-01T00%3A00%3A00Z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centralindia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dbtraincentralindia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?ss=b&amp;sp=rl&amp;sv=2018-03-28&amp;st=2018-04-01T00%3A00%3A00Z&amp;sig=afrYm3P5%2BB4gMg%2BKeNZf9uvUQ8Apc3T%2Bi91fo/WOZ7E%3D&amp;srt=sco&amp;se=2023-04-01T00%3A00%3A00Z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?ss=b&amp;sp=rl&amp;sv=2018-03-28&amp;st=2018-04-01T00%3A00%3A00Z&amp;sig=As9fvIlVMohuIV8BjlBVAKPv3C/xzMRYR1JAOB%2Bbq%2BQ%3D&amp;srt=sco&amp;se=2023-04-01T00%3A00%3A00Z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eastasia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dbtraineastasia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?ss=b&amp;sp=rl&amp;sv=2018-03-28&amp;st=2018-04-01T00%3A00%3A00Z&amp;sig=sK7g5pki8bE88gEEsrh02VGnm9UDlm55zTfjZ5YXVMc%3D&amp;srt=sco&amp;se=2023-04-01T00%3A00%3A00Z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eastus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dbtraineastus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?ss=b&amp;sp=rl&amp;sv=2018-03-28&amp;st=2018-04-01T00%3A00%3A00Z&amp;sig=tlw5PMp1DMeyyBGTgZwTbA0IJjEm83TcCAu08jCnZUo%3D&amp;srt=sco&amp;se=2023-04-01T00%3A00%3A00Z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7"/>
          <p:cNvGraphicFramePr/>
          <p:nvPr/>
        </p:nvGraphicFramePr>
        <p:xfrm>
          <a:off x="77900" y="27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{2B8A8651-0100-49FD-9D44-15DC4DCBF5E7}</a:tableStyleId>
              </a:tblPr>
              <a:tblGrid>
                <a:gridCol w="1452325"/>
                <a:gridCol w="1718050"/>
                <a:gridCol w="5817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Region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Storage account Name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Shared Signature Key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japanwest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dbtrainjapanwest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?ss=b&amp;sp=rl&amp;sv=2018-03-28&amp;st=2018-04-01T00%3A00%3A00Z&amp;sig=M7ic7/jOsg/oiaXfo8301Q3pt9OyTMYLO8wZ4q8bko8%3D&amp;srt=sco&amp;se=2023-04-01T00%3A00%3A00Z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northcentralus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dbtrainnorthcentralus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?ss=b&amp;sp=rl&amp;sv=2018-03-28&amp;st=2018-04-01T00%3A00%3A00Z&amp;sig=GTLU0g3pajgz4dpGUhOpJHBk3CcbCMkKT8wxlhLDFf8%3D&amp;srt=sco&amp;se=2023-04-01T00%3A00%3A00Z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northeurope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dbtrainnortheurope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?ss=b&amp;sp=rl&amp;sv=2018-03-28&amp;st=2018-04-01T00%3A00%3A00Z&amp;sig=35yfsQBGeddr%2BcruYlQfSasXdGqJT3KrjiirN/a3dM8%3D&amp;srt=sco&amp;se=2023-04-01T00%3A00%3A00Z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southcentralus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dbtrainsouthcentralus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?ss=b&amp;sp=rl&amp;sv=2018-03-28&amp;st=2018-04-01T00%3A00%3A00Z&amp;sig=3cnVg/lzWMx5XGz%2BU4wwUqYHU5abJdmfMdWUh874Grc%3D&amp;srt=sco&amp;se=2023-04-01T00%3A00%3A00Z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southindia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dbtrainsouthindia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?ss=b&amp;sp=rl&amp;sv=2018-03-28&amp;st=2018-04-01T00%3A00%3A00Z&amp;sig=0X0Ha9nFBq8qkXEO0%2BXd%2B2IwPpCGZrS97U4NrYctEC4%3D&amp;srt=sco&amp;se=2023-04-01T00%3A00%3A00Z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southeastasia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dbtrainsoutheastasia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?ss=b&amp;sp=rl&amp;sv=2018-03-28&amp;st=2018-04-01T00%3A00%3A00Z&amp;sig=H7Dxi1yqU776htlJHbXd9pdnI35NrFFsPVA50yRC9U0%3D&amp;srt=sco&amp;se=2023-04-01T00%3A00%3A00Z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uksouth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dbtrainuksouth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?ss=b&amp;sp=rl&amp;sv=2018-03-28&amp;st=2018-04-01T00%3A00%3A00Z&amp;sig=SPAI6IZXmm%2By/WMSiiFVxp1nJWzKjbBxNc5JHUz1d1g%3D&amp;srt=sco&amp;se=2023-04-01T00%3A00%3A00Z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ukwest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dbtrainukwest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?ss=b&amp;sp=rl&amp;sv=2018-03-28&amp;st=2018-04-01T00%3A00%3A00Z&amp;sig=olF4rjQ7V41NqWRoK36jZUqzDBz3EsyC6Zgw0QWo0A8%3D&amp;srt=sco&amp;se=2023-04-01T00%3A00%3A00Z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westcentralus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dbtrainwestcentralus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?ss=b&amp;sp=rl&amp;sv=2018-03-28&amp;st=2018-04-01T00%3A00%3A00Z&amp;sig=UP0uTNZKMCG17IJgJURmL9Fttj2ujegj%2BrFN%2B0OszUE%3D&amp;srt=sco&amp;se=2023-04-01T00%3A00%3A00Z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eastus2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dbtraineastus2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?ss=b&amp;sp=rl&amp;sv=2018-03-28&amp;st=2018-04-01T00%3A00%3A00Z&amp;sig=Y6nGRjkVj6DnX5xWfevI6%2BUtt9dH/tKPNYxk3CNCb5A%3D&amp;srt=sco&amp;se=2023-04-01T00%3A00%3A00Z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japaneast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dbtrainjapaneast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?ss=b&amp;sp=rl&amp;sv=2018-03-28&amp;st=2018-04-01T00%3A00%3A00Z&amp;sig=q6r9MS/PC9KLZ3SMFVYO94%2BfM5lDbAyVsIsbBKEnW6Y%3D&amp;srt=sco&amp;se=2023-04-01T00%3A00%3A00Z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364200" y="291157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Hubs</a:t>
            </a:r>
            <a:endParaRPr b="1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68" y="2025580"/>
            <a:ext cx="928500" cy="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0" y="0"/>
            <a:ext cx="9144000" cy="4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Azure Event Hub is a massively scalable and durable real-time data streaming service. Event Hubs can continuously capture gigabytes of data per second from hundreds of thousands of sources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Why?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data collected is available in milliseconds to enable real-time analytics use cases such as real-time dashboards, real-time anomaly detection, dynamic pricing, and more.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Where?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Website clickstreams, database event streams, financial transactions, social media feeds, IT logs, and location-tracking events.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Azure Portal, Powershell, Azure CLI, Azure SDK</a:t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364200" y="291157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Azure Databricks</a:t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904" y="2158727"/>
            <a:ext cx="1570975" cy="8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0"/>
            <a:ext cx="9144000" cy="4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Azure Databricks is a fast, easy, and collaborative Apache Spark-based big data analytics service designed for data science and data engineering.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Why?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Databricks’ cloud service is built by the team that started the Spark research project at UC Berkeley that later became Apache Spark and is the leading Spark-based analytics platform. It also </a:t>
            </a:r>
            <a:r>
              <a:rPr lang="en" sz="1400">
                <a:solidFill>
                  <a:schemeClr val="dk1"/>
                </a:solidFill>
              </a:rPr>
              <a:t>leverages Azure’s security and seamlessly integrates with Azure services such as Azure Active Directory, SQL Data Warehouse, and Power BI.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Where?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It is optimized for Azure and tightly integrated with Azure Data Lake Storage, Azure Data Factory, Azure Synapse Analytics, Power BI and other Azure services to store all your data on a simple, open lakehouse and unify all your analytics and AI workloads.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Azure Databricks Portal, Azure CLI, Azure SDK, Rest API.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