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2"/>
  </p:notesMasterIdLst>
  <p:handoutMasterIdLst>
    <p:handoutMasterId r:id="rId23"/>
  </p:handoutMasterIdLst>
  <p:sldIdLst>
    <p:sldId id="256" r:id="rId5"/>
    <p:sldId id="263" r:id="rId6"/>
    <p:sldId id="264" r:id="rId7"/>
    <p:sldId id="268" r:id="rId8"/>
    <p:sldId id="269" r:id="rId9"/>
    <p:sldId id="270" r:id="rId10"/>
    <p:sldId id="271" r:id="rId11"/>
    <p:sldId id="276" r:id="rId12"/>
    <p:sldId id="277" r:id="rId13"/>
    <p:sldId id="278" r:id="rId14"/>
    <p:sldId id="272" r:id="rId15"/>
    <p:sldId id="273" r:id="rId16"/>
    <p:sldId id="274" r:id="rId17"/>
    <p:sldId id="275" r:id="rId18"/>
    <p:sldId id="280" r:id="rId19"/>
    <p:sldId id="281"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8" autoAdjust="0"/>
  </p:normalViewPr>
  <p:slideViewPr>
    <p:cSldViewPr snapToGrid="0">
      <p:cViewPr varScale="1">
        <p:scale>
          <a:sx n="82" d="100"/>
          <a:sy n="82" d="100"/>
        </p:scale>
        <p:origin x="725" y="41"/>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8/11/2024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8/11/2024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8/11/2024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8/11/2024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4800" dirty="0">
                <a:solidFill>
                  <a:schemeClr val="bg1"/>
                </a:solidFill>
              </a:rPr>
              <a:t>Supply Chain Management System</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634974"/>
          </a:xfrm>
        </p:spPr>
        <p:txBody>
          <a:bodyPr>
            <a:normAutofit fontScale="92500" lnSpcReduction="10000"/>
          </a:bodyPr>
          <a:lstStyle/>
          <a:p>
            <a:r>
              <a:rPr lang="en-US" dirty="0">
                <a:solidFill>
                  <a:srgbClr val="7CEBFF"/>
                </a:solidFill>
              </a:rPr>
              <a:t>SWENG 837 Software System Design</a:t>
            </a:r>
          </a:p>
          <a:p>
            <a:r>
              <a:rPr lang="en-US" dirty="0">
                <a:solidFill>
                  <a:srgbClr val="7CEBFF"/>
                </a:solidFill>
              </a:rPr>
              <a:t>By: Kevin Malone</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4174284" cy="369332"/>
          </a:xfrm>
          <a:prstGeom prst="rect">
            <a:avLst/>
          </a:prstGeom>
          <a:noFill/>
        </p:spPr>
        <p:txBody>
          <a:bodyPr wrap="square">
            <a:spAutoFit/>
          </a:bodyPr>
          <a:lstStyle/>
          <a:p>
            <a:r>
              <a:rPr lang="en-US" dirty="0">
                <a:solidFill>
                  <a:schemeClr val="accent1"/>
                </a:solidFill>
              </a:rPr>
              <a:t>Update Sales Sequence Diagram </a:t>
            </a:r>
          </a:p>
        </p:txBody>
      </p:sp>
      <p:pic>
        <p:nvPicPr>
          <p:cNvPr id="5" name="Picture 4">
            <a:extLst>
              <a:ext uri="{FF2B5EF4-FFF2-40B4-BE49-F238E27FC236}">
                <a16:creationId xmlns:a16="http://schemas.microsoft.com/office/drawing/2014/main" id="{7F12B94A-9124-7944-0FEB-40F4D5C01E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9600" y="1005759"/>
            <a:ext cx="7512800" cy="5376380"/>
          </a:xfrm>
          <a:prstGeom prst="rect">
            <a:avLst/>
          </a:prstGeom>
        </p:spPr>
      </p:pic>
    </p:spTree>
    <p:extLst>
      <p:ext uri="{BB962C8B-B14F-4D97-AF65-F5344CB8AC3E}">
        <p14:creationId xmlns:p14="http://schemas.microsoft.com/office/powerpoint/2010/main" val="553720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3810390" cy="369332"/>
          </a:xfrm>
          <a:prstGeom prst="rect">
            <a:avLst/>
          </a:prstGeom>
          <a:noFill/>
        </p:spPr>
        <p:txBody>
          <a:bodyPr wrap="square">
            <a:spAutoFit/>
          </a:bodyPr>
          <a:lstStyle/>
          <a:p>
            <a:r>
              <a:rPr lang="en-US" dirty="0">
                <a:solidFill>
                  <a:schemeClr val="accent1"/>
                </a:solidFill>
              </a:rPr>
              <a:t>Verify Product Sequence Diagram</a:t>
            </a:r>
          </a:p>
        </p:txBody>
      </p:sp>
      <p:pic>
        <p:nvPicPr>
          <p:cNvPr id="2" name="Picture 1">
            <a:extLst>
              <a:ext uri="{FF2B5EF4-FFF2-40B4-BE49-F238E27FC236}">
                <a16:creationId xmlns:a16="http://schemas.microsoft.com/office/drawing/2014/main" id="{42426965-27D8-B5B7-33E8-9C642F38BF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3720" y="1005759"/>
            <a:ext cx="9504559" cy="4988878"/>
          </a:xfrm>
          <a:prstGeom prst="rect">
            <a:avLst/>
          </a:prstGeom>
        </p:spPr>
      </p:pic>
    </p:spTree>
    <p:extLst>
      <p:ext uri="{BB962C8B-B14F-4D97-AF65-F5344CB8AC3E}">
        <p14:creationId xmlns:p14="http://schemas.microsoft.com/office/powerpoint/2010/main" val="308599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3810390" cy="369332"/>
          </a:xfrm>
          <a:prstGeom prst="rect">
            <a:avLst/>
          </a:prstGeom>
          <a:noFill/>
        </p:spPr>
        <p:txBody>
          <a:bodyPr wrap="square">
            <a:spAutoFit/>
          </a:bodyPr>
          <a:lstStyle/>
          <a:p>
            <a:r>
              <a:rPr lang="en-US" dirty="0">
                <a:solidFill>
                  <a:schemeClr val="accent1"/>
                </a:solidFill>
              </a:rPr>
              <a:t>UML State Diagram</a:t>
            </a:r>
          </a:p>
        </p:txBody>
      </p:sp>
      <p:pic>
        <p:nvPicPr>
          <p:cNvPr id="2" name="Picture 1">
            <a:extLst>
              <a:ext uri="{FF2B5EF4-FFF2-40B4-BE49-F238E27FC236}">
                <a16:creationId xmlns:a16="http://schemas.microsoft.com/office/drawing/2014/main" id="{2FEFCB3F-4ADA-F697-3B99-5B3F55D66147}"/>
              </a:ext>
            </a:extLst>
          </p:cNvPr>
          <p:cNvPicPr>
            <a:picLocks noChangeAspect="1"/>
          </p:cNvPicPr>
          <p:nvPr/>
        </p:nvPicPr>
        <p:blipFill>
          <a:blip r:embed="rId2"/>
          <a:stretch>
            <a:fillRect/>
          </a:stretch>
        </p:blipFill>
        <p:spPr>
          <a:xfrm>
            <a:off x="789214" y="1754154"/>
            <a:ext cx="10613571" cy="3755571"/>
          </a:xfrm>
          <a:prstGeom prst="rect">
            <a:avLst/>
          </a:prstGeom>
        </p:spPr>
      </p:pic>
    </p:spTree>
    <p:extLst>
      <p:ext uri="{BB962C8B-B14F-4D97-AF65-F5344CB8AC3E}">
        <p14:creationId xmlns:p14="http://schemas.microsoft.com/office/powerpoint/2010/main" val="4285488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4258260" cy="369332"/>
          </a:xfrm>
          <a:prstGeom prst="rect">
            <a:avLst/>
          </a:prstGeom>
          <a:noFill/>
        </p:spPr>
        <p:txBody>
          <a:bodyPr wrap="square">
            <a:spAutoFit/>
          </a:bodyPr>
          <a:lstStyle/>
          <a:p>
            <a:r>
              <a:rPr lang="pt-BR">
                <a:solidFill>
                  <a:schemeClr val="accent1"/>
                </a:solidFill>
              </a:rPr>
              <a:t>UML Activity Diagram (Swimlane Diagram)</a:t>
            </a:r>
            <a:endParaRPr lang="en-US" dirty="0">
              <a:solidFill>
                <a:schemeClr val="accent1"/>
              </a:solidFill>
            </a:endParaRPr>
          </a:p>
        </p:txBody>
      </p:sp>
      <p:pic>
        <p:nvPicPr>
          <p:cNvPr id="2" name="Picture 1">
            <a:extLst>
              <a:ext uri="{FF2B5EF4-FFF2-40B4-BE49-F238E27FC236}">
                <a16:creationId xmlns:a16="http://schemas.microsoft.com/office/drawing/2014/main" id="{4A636963-4393-D60A-3D9E-DDFABB2C27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1005759"/>
            <a:ext cx="5943600" cy="5593715"/>
          </a:xfrm>
          <a:prstGeom prst="rect">
            <a:avLst/>
          </a:prstGeom>
        </p:spPr>
      </p:pic>
    </p:spTree>
    <p:extLst>
      <p:ext uri="{BB962C8B-B14F-4D97-AF65-F5344CB8AC3E}">
        <p14:creationId xmlns:p14="http://schemas.microsoft.com/office/powerpoint/2010/main" val="4091494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3810390" cy="369332"/>
          </a:xfrm>
          <a:prstGeom prst="rect">
            <a:avLst/>
          </a:prstGeom>
          <a:noFill/>
        </p:spPr>
        <p:txBody>
          <a:bodyPr wrap="square">
            <a:spAutoFit/>
          </a:bodyPr>
          <a:lstStyle/>
          <a:p>
            <a:r>
              <a:rPr lang="en-US" dirty="0">
                <a:solidFill>
                  <a:schemeClr val="accent1"/>
                </a:solidFill>
              </a:rPr>
              <a:t>UML Component Diagram </a:t>
            </a:r>
          </a:p>
        </p:txBody>
      </p:sp>
      <p:pic>
        <p:nvPicPr>
          <p:cNvPr id="6" name="Picture 5">
            <a:extLst>
              <a:ext uri="{FF2B5EF4-FFF2-40B4-BE49-F238E27FC236}">
                <a16:creationId xmlns:a16="http://schemas.microsoft.com/office/drawing/2014/main" id="{114EFAE4-0673-5650-ED68-87B1D6EB9760}"/>
              </a:ext>
            </a:extLst>
          </p:cNvPr>
          <p:cNvPicPr>
            <a:picLocks noChangeAspect="1"/>
          </p:cNvPicPr>
          <p:nvPr/>
        </p:nvPicPr>
        <p:blipFill>
          <a:blip r:embed="rId2"/>
          <a:stretch>
            <a:fillRect/>
          </a:stretch>
        </p:blipFill>
        <p:spPr>
          <a:xfrm>
            <a:off x="408214" y="1005759"/>
            <a:ext cx="11375571" cy="5433109"/>
          </a:xfrm>
          <a:prstGeom prst="rect">
            <a:avLst/>
          </a:prstGeom>
        </p:spPr>
      </p:pic>
    </p:spTree>
    <p:extLst>
      <p:ext uri="{BB962C8B-B14F-4D97-AF65-F5344CB8AC3E}">
        <p14:creationId xmlns:p14="http://schemas.microsoft.com/office/powerpoint/2010/main" val="1081187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3810390" cy="369332"/>
          </a:xfrm>
          <a:prstGeom prst="rect">
            <a:avLst/>
          </a:prstGeom>
          <a:noFill/>
        </p:spPr>
        <p:txBody>
          <a:bodyPr wrap="square">
            <a:spAutoFit/>
          </a:bodyPr>
          <a:lstStyle/>
          <a:p>
            <a:r>
              <a:rPr lang="en-US">
                <a:solidFill>
                  <a:schemeClr val="accent1"/>
                </a:solidFill>
              </a:rPr>
              <a:t>Cloud Deployment Diagram</a:t>
            </a:r>
            <a:endParaRPr lang="en-US" dirty="0">
              <a:solidFill>
                <a:schemeClr val="accent1"/>
              </a:solidFill>
            </a:endParaRPr>
          </a:p>
        </p:txBody>
      </p:sp>
      <p:pic>
        <p:nvPicPr>
          <p:cNvPr id="2" name="Picture 1">
            <a:extLst>
              <a:ext uri="{FF2B5EF4-FFF2-40B4-BE49-F238E27FC236}">
                <a16:creationId xmlns:a16="http://schemas.microsoft.com/office/drawing/2014/main" id="{DB990161-FF6D-6C37-853E-DA935BE7B6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2154" y="1005759"/>
            <a:ext cx="7227691" cy="5506481"/>
          </a:xfrm>
          <a:prstGeom prst="rect">
            <a:avLst/>
          </a:prstGeom>
        </p:spPr>
      </p:pic>
    </p:spTree>
    <p:extLst>
      <p:ext uri="{BB962C8B-B14F-4D97-AF65-F5344CB8AC3E}">
        <p14:creationId xmlns:p14="http://schemas.microsoft.com/office/powerpoint/2010/main" val="1865992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3810390" cy="369332"/>
          </a:xfrm>
          <a:prstGeom prst="rect">
            <a:avLst/>
          </a:prstGeom>
          <a:noFill/>
        </p:spPr>
        <p:txBody>
          <a:bodyPr wrap="square">
            <a:spAutoFit/>
          </a:bodyPr>
          <a:lstStyle/>
          <a:p>
            <a:r>
              <a:rPr lang="en-US" dirty="0">
                <a:solidFill>
                  <a:schemeClr val="accent1"/>
                </a:solidFill>
              </a:rPr>
              <a:t>Design Patterns</a:t>
            </a:r>
          </a:p>
        </p:txBody>
      </p:sp>
      <p:graphicFrame>
        <p:nvGraphicFramePr>
          <p:cNvPr id="4" name="Table 3">
            <a:extLst>
              <a:ext uri="{FF2B5EF4-FFF2-40B4-BE49-F238E27FC236}">
                <a16:creationId xmlns:a16="http://schemas.microsoft.com/office/drawing/2014/main" id="{2F4095E8-DE8B-7E4A-6286-6F055B8B8188}"/>
              </a:ext>
            </a:extLst>
          </p:cNvPr>
          <p:cNvGraphicFramePr>
            <a:graphicFrameLocks noGrp="1"/>
          </p:cNvGraphicFramePr>
          <p:nvPr>
            <p:extLst>
              <p:ext uri="{D42A27DB-BD31-4B8C-83A1-F6EECF244321}">
                <p14:modId xmlns:p14="http://schemas.microsoft.com/office/powerpoint/2010/main" val="3132759455"/>
              </p:ext>
            </p:extLst>
          </p:nvPr>
        </p:nvGraphicFramePr>
        <p:xfrm>
          <a:off x="1335880" y="1252538"/>
          <a:ext cx="9520239" cy="5218133"/>
        </p:xfrm>
        <a:graphic>
          <a:graphicData uri="http://schemas.openxmlformats.org/drawingml/2006/table">
            <a:tbl>
              <a:tblPr firstRow="1" firstCol="1" bandRow="1">
                <a:tableStyleId>{5C22544A-7EE6-4342-B048-85BDC9FD1C3A}</a:tableStyleId>
              </a:tblPr>
              <a:tblGrid>
                <a:gridCol w="1827681">
                  <a:extLst>
                    <a:ext uri="{9D8B030D-6E8A-4147-A177-3AD203B41FA5}">
                      <a16:colId xmlns:a16="http://schemas.microsoft.com/office/drawing/2014/main" val="344165944"/>
                    </a:ext>
                  </a:extLst>
                </a:gridCol>
                <a:gridCol w="3390630">
                  <a:extLst>
                    <a:ext uri="{9D8B030D-6E8A-4147-A177-3AD203B41FA5}">
                      <a16:colId xmlns:a16="http://schemas.microsoft.com/office/drawing/2014/main" val="2177017183"/>
                    </a:ext>
                  </a:extLst>
                </a:gridCol>
                <a:gridCol w="4301928">
                  <a:extLst>
                    <a:ext uri="{9D8B030D-6E8A-4147-A177-3AD203B41FA5}">
                      <a16:colId xmlns:a16="http://schemas.microsoft.com/office/drawing/2014/main" val="2070760379"/>
                    </a:ext>
                  </a:extLst>
                </a:gridCol>
              </a:tblGrid>
              <a:tr h="293545">
                <a:tc>
                  <a:txBody>
                    <a:bodyPr/>
                    <a:lstStyle/>
                    <a:p>
                      <a:pPr marL="0" marR="0" algn="ctr">
                        <a:lnSpc>
                          <a:spcPct val="106000"/>
                        </a:lnSpc>
                        <a:spcBef>
                          <a:spcPts val="0"/>
                        </a:spcBef>
                        <a:spcAft>
                          <a:spcPts val="0"/>
                        </a:spcAft>
                      </a:pPr>
                      <a:r>
                        <a:rPr lang="en-US" sz="1400" kern="100" dirty="0">
                          <a:effectLst/>
                        </a:rPr>
                        <a:t>Design Pattern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tc>
                  <a:txBody>
                    <a:bodyPr/>
                    <a:lstStyle/>
                    <a:p>
                      <a:pPr marL="0" marR="0" algn="ctr">
                        <a:lnSpc>
                          <a:spcPct val="106000"/>
                        </a:lnSpc>
                        <a:spcBef>
                          <a:spcPts val="0"/>
                        </a:spcBef>
                        <a:spcAft>
                          <a:spcPts val="0"/>
                        </a:spcAft>
                      </a:pPr>
                      <a:r>
                        <a:rPr lang="en-US" sz="1400" kern="100" dirty="0">
                          <a:effectLst/>
                        </a:rPr>
                        <a:t>Usage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tc>
                  <a:txBody>
                    <a:bodyPr/>
                    <a:lstStyle/>
                    <a:p>
                      <a:pPr marL="0" marR="0" algn="ctr">
                        <a:lnSpc>
                          <a:spcPct val="106000"/>
                        </a:lnSpc>
                        <a:spcBef>
                          <a:spcPts val="0"/>
                        </a:spcBef>
                        <a:spcAft>
                          <a:spcPts val="0"/>
                        </a:spcAft>
                      </a:pPr>
                      <a:r>
                        <a:rPr lang="en-US" sz="1400" kern="100" dirty="0">
                          <a:effectLst/>
                        </a:rPr>
                        <a:t>Justification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extLst>
                  <a:ext uri="{0D108BD9-81ED-4DB2-BD59-A6C34878D82A}">
                    <a16:rowId xmlns:a16="http://schemas.microsoft.com/office/drawing/2014/main" val="828274709"/>
                  </a:ext>
                </a:extLst>
              </a:tr>
              <a:tr h="894642">
                <a:tc>
                  <a:txBody>
                    <a:bodyPr/>
                    <a:lstStyle/>
                    <a:p>
                      <a:pPr marL="0" marR="0" algn="ctr">
                        <a:lnSpc>
                          <a:spcPct val="106000"/>
                        </a:lnSpc>
                        <a:spcBef>
                          <a:spcPts val="0"/>
                        </a:spcBef>
                        <a:spcAft>
                          <a:spcPts val="0"/>
                        </a:spcAft>
                      </a:pPr>
                      <a:r>
                        <a:rPr lang="en-US" sz="1400" kern="100">
                          <a:effectLst/>
                        </a:rPr>
                        <a:t>Controller (GRASP)</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nchor="ctr"/>
                </a:tc>
                <a:tc>
                  <a:txBody>
                    <a:bodyPr/>
                    <a:lstStyle/>
                    <a:p>
                      <a:pPr marL="0" marR="0">
                        <a:lnSpc>
                          <a:spcPct val="106000"/>
                        </a:lnSpc>
                        <a:spcBef>
                          <a:spcPts val="0"/>
                        </a:spcBef>
                        <a:spcAft>
                          <a:spcPts val="0"/>
                        </a:spcAft>
                      </a:pPr>
                      <a:r>
                        <a:rPr lang="en-US" sz="1400" kern="100">
                          <a:effectLst/>
                        </a:rPr>
                        <a:t>Centralizes control in managing complex operations related to product records, inventory management, and location updates</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tc>
                  <a:txBody>
                    <a:bodyPr/>
                    <a:lstStyle/>
                    <a:p>
                      <a:pPr marL="0" marR="0">
                        <a:lnSpc>
                          <a:spcPct val="106000"/>
                        </a:lnSpc>
                        <a:spcBef>
                          <a:spcPts val="0"/>
                        </a:spcBef>
                        <a:spcAft>
                          <a:spcPts val="0"/>
                        </a:spcAft>
                      </a:pPr>
                      <a:r>
                        <a:rPr lang="en-US" sz="1400" kern="100">
                          <a:effectLst/>
                        </a:rPr>
                        <a:t>By using a SupplyChainController, which coordinates actions like creating product records, updating locations, and verifying products, we maintain a clear separation of concerns, making the system easier to manage and extend.</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extLst>
                  <a:ext uri="{0D108BD9-81ED-4DB2-BD59-A6C34878D82A}">
                    <a16:rowId xmlns:a16="http://schemas.microsoft.com/office/drawing/2014/main" val="118339158"/>
                  </a:ext>
                </a:extLst>
              </a:tr>
              <a:tr h="1044914">
                <a:tc>
                  <a:txBody>
                    <a:bodyPr/>
                    <a:lstStyle/>
                    <a:p>
                      <a:pPr marL="0" marR="0" algn="ctr">
                        <a:lnSpc>
                          <a:spcPct val="106000"/>
                        </a:lnSpc>
                        <a:spcBef>
                          <a:spcPts val="0"/>
                        </a:spcBef>
                        <a:spcAft>
                          <a:spcPts val="0"/>
                        </a:spcAft>
                      </a:pPr>
                      <a:r>
                        <a:rPr lang="en-US" sz="1400" kern="100">
                          <a:effectLst/>
                        </a:rPr>
                        <a:t>Single Responsibility Principle (SRP) (SOLID)</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nchor="ctr"/>
                </a:tc>
                <a:tc>
                  <a:txBody>
                    <a:bodyPr/>
                    <a:lstStyle/>
                    <a:p>
                      <a:pPr marL="0" marR="0">
                        <a:lnSpc>
                          <a:spcPct val="106000"/>
                        </a:lnSpc>
                        <a:spcBef>
                          <a:spcPts val="0"/>
                        </a:spcBef>
                        <a:spcAft>
                          <a:spcPts val="0"/>
                        </a:spcAft>
                      </a:pPr>
                      <a:r>
                        <a:rPr lang="en-US" sz="1400" kern="100" dirty="0">
                          <a:effectLst/>
                        </a:rPr>
                        <a:t>Ensures that each class, such as </a:t>
                      </a:r>
                      <a:r>
                        <a:rPr lang="en-US" sz="1400" kern="100" dirty="0" err="1">
                          <a:effectLst/>
                        </a:rPr>
                        <a:t>ProductRecord</a:t>
                      </a:r>
                      <a:r>
                        <a:rPr lang="en-US" sz="1400" kern="100" dirty="0">
                          <a:effectLst/>
                        </a:rPr>
                        <a:t>, </a:t>
                      </a:r>
                      <a:r>
                        <a:rPr lang="en-US" sz="1400" kern="100" dirty="0" err="1">
                          <a:effectLst/>
                        </a:rPr>
                        <a:t>InventoryRecord</a:t>
                      </a:r>
                      <a:r>
                        <a:rPr lang="en-US" sz="1400" kern="100" dirty="0">
                          <a:effectLst/>
                        </a:rPr>
                        <a:t>, and </a:t>
                      </a:r>
                      <a:r>
                        <a:rPr lang="en-US" sz="1400" kern="100" dirty="0" err="1">
                          <a:effectLst/>
                        </a:rPr>
                        <a:t>SalesRecord</a:t>
                      </a:r>
                      <a:r>
                        <a:rPr lang="en-US" sz="1400" kern="100" dirty="0">
                          <a:effectLst/>
                        </a:rPr>
                        <a:t>, has a specific responsibility.</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tc>
                  <a:txBody>
                    <a:bodyPr/>
                    <a:lstStyle/>
                    <a:p>
                      <a:pPr marL="0" marR="0">
                        <a:lnSpc>
                          <a:spcPct val="106000"/>
                        </a:lnSpc>
                        <a:spcBef>
                          <a:spcPts val="0"/>
                        </a:spcBef>
                        <a:spcAft>
                          <a:spcPts val="0"/>
                        </a:spcAft>
                      </a:pPr>
                      <a:r>
                        <a:rPr lang="en-US" sz="1400" kern="100" dirty="0">
                          <a:effectLst/>
                        </a:rPr>
                        <a:t>This principle is applied across the system to ensure that each class handles only one part of the business logic, like tracking product locations or managing inventory, which makes maintenance and future enhancements more straightforward.</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extLst>
                  <a:ext uri="{0D108BD9-81ED-4DB2-BD59-A6C34878D82A}">
                    <a16:rowId xmlns:a16="http://schemas.microsoft.com/office/drawing/2014/main" val="3591614741"/>
                  </a:ext>
                </a:extLst>
              </a:tr>
              <a:tr h="1044914">
                <a:tc>
                  <a:txBody>
                    <a:bodyPr/>
                    <a:lstStyle/>
                    <a:p>
                      <a:pPr marL="0" marR="0" algn="ctr">
                        <a:lnSpc>
                          <a:spcPct val="106000"/>
                        </a:lnSpc>
                        <a:spcBef>
                          <a:spcPts val="0"/>
                        </a:spcBef>
                        <a:spcAft>
                          <a:spcPts val="0"/>
                        </a:spcAft>
                      </a:pPr>
                      <a:r>
                        <a:rPr lang="en-US" sz="1400" kern="100">
                          <a:effectLst/>
                        </a:rPr>
                        <a:t>Factory Method (GoF)</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nchor="ctr"/>
                </a:tc>
                <a:tc>
                  <a:txBody>
                    <a:bodyPr/>
                    <a:lstStyle/>
                    <a:p>
                      <a:pPr marL="0" marR="0">
                        <a:lnSpc>
                          <a:spcPct val="106000"/>
                        </a:lnSpc>
                        <a:spcBef>
                          <a:spcPts val="0"/>
                        </a:spcBef>
                        <a:spcAft>
                          <a:spcPts val="0"/>
                        </a:spcAft>
                      </a:pPr>
                      <a:r>
                        <a:rPr lang="en-US" sz="1400" kern="100">
                          <a:effectLst/>
                        </a:rPr>
                        <a:t>A factory method could be used to create different types of objects needed in the system, such as different types of database connections (e.g., for blockchain interaction or regular SQL databases).</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tc>
                  <a:txBody>
                    <a:bodyPr/>
                    <a:lstStyle/>
                    <a:p>
                      <a:pPr marL="0" marR="0">
                        <a:lnSpc>
                          <a:spcPct val="106000"/>
                        </a:lnSpc>
                        <a:spcBef>
                          <a:spcPts val="0"/>
                        </a:spcBef>
                        <a:spcAft>
                          <a:spcPts val="0"/>
                        </a:spcAft>
                      </a:pPr>
                      <a:r>
                        <a:rPr lang="en-US" sz="1400" kern="100">
                          <a:effectLst/>
                        </a:rPr>
                        <a:t>This pattern supports the flexibility required to adapt to various backend services, enhancing the system's modularity and making it easier to switch or extend database services as needed.</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extLst>
                  <a:ext uri="{0D108BD9-81ED-4DB2-BD59-A6C34878D82A}">
                    <a16:rowId xmlns:a16="http://schemas.microsoft.com/office/drawing/2014/main" val="4023729819"/>
                  </a:ext>
                </a:extLst>
              </a:tr>
              <a:tr h="894642">
                <a:tc>
                  <a:txBody>
                    <a:bodyPr/>
                    <a:lstStyle/>
                    <a:p>
                      <a:pPr marL="0" marR="0" algn="ctr">
                        <a:lnSpc>
                          <a:spcPct val="106000"/>
                        </a:lnSpc>
                        <a:spcBef>
                          <a:spcPts val="0"/>
                        </a:spcBef>
                        <a:spcAft>
                          <a:spcPts val="0"/>
                        </a:spcAft>
                      </a:pPr>
                      <a:r>
                        <a:rPr lang="en-US" sz="1400" kern="100">
                          <a:effectLst/>
                        </a:rPr>
                        <a:t>Observer (GoF)</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nchor="ctr"/>
                </a:tc>
                <a:tc>
                  <a:txBody>
                    <a:bodyPr/>
                    <a:lstStyle/>
                    <a:p>
                      <a:pPr marL="0" marR="0">
                        <a:lnSpc>
                          <a:spcPct val="106000"/>
                        </a:lnSpc>
                        <a:spcBef>
                          <a:spcPts val="0"/>
                        </a:spcBef>
                        <a:spcAft>
                          <a:spcPts val="0"/>
                        </a:spcAft>
                      </a:pPr>
                      <a:r>
                        <a:rPr lang="en-US" sz="1400" kern="100">
                          <a:effectLst/>
                        </a:rPr>
                        <a:t>Could be used for monitoring changes across the supply chain, such as when a product’s location is updated or when inventory levels change.</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tc>
                  <a:txBody>
                    <a:bodyPr/>
                    <a:lstStyle/>
                    <a:p>
                      <a:pPr marL="0" marR="0">
                        <a:lnSpc>
                          <a:spcPct val="106000"/>
                        </a:lnSpc>
                        <a:spcBef>
                          <a:spcPts val="0"/>
                        </a:spcBef>
                        <a:spcAft>
                          <a:spcPts val="0"/>
                        </a:spcAft>
                      </a:pPr>
                      <a:r>
                        <a:rPr lang="en-US" sz="1400" kern="100">
                          <a:effectLst/>
                        </a:rPr>
                        <a:t>By implementing observers for key events like location updates, stakeholders (e.g., Warehouse Managers, Retailers) can be notified in real-time, improving responsiveness and data accuracy.</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extLst>
                  <a:ext uri="{0D108BD9-81ED-4DB2-BD59-A6C34878D82A}">
                    <a16:rowId xmlns:a16="http://schemas.microsoft.com/office/drawing/2014/main" val="2596429786"/>
                  </a:ext>
                </a:extLst>
              </a:tr>
              <a:tr h="894642">
                <a:tc>
                  <a:txBody>
                    <a:bodyPr/>
                    <a:lstStyle/>
                    <a:p>
                      <a:pPr marL="0" marR="0">
                        <a:lnSpc>
                          <a:spcPct val="106000"/>
                        </a:lnSpc>
                        <a:spcBef>
                          <a:spcPts val="0"/>
                        </a:spcBef>
                        <a:spcAft>
                          <a:spcPts val="0"/>
                        </a:spcAft>
                      </a:pPr>
                      <a:r>
                        <a:rPr lang="en-US" sz="1400" kern="100">
                          <a:effectLst/>
                        </a:rPr>
                        <a:t>Repository (DDD)</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nchor="ctr"/>
                </a:tc>
                <a:tc>
                  <a:txBody>
                    <a:bodyPr/>
                    <a:lstStyle/>
                    <a:p>
                      <a:pPr marL="0" marR="0">
                        <a:lnSpc>
                          <a:spcPct val="106000"/>
                        </a:lnSpc>
                        <a:spcBef>
                          <a:spcPts val="0"/>
                        </a:spcBef>
                        <a:spcAft>
                          <a:spcPts val="0"/>
                        </a:spcAft>
                      </a:pPr>
                      <a:r>
                        <a:rPr lang="en-US" sz="1400" kern="100">
                          <a:effectLst/>
                        </a:rPr>
                        <a:t>Centralizes data access logic for entities such as ProductRecord, InventoryRecord, and SalesRecord.</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tc>
                  <a:txBody>
                    <a:bodyPr/>
                    <a:lstStyle/>
                    <a:p>
                      <a:pPr marL="0" marR="0">
                        <a:lnSpc>
                          <a:spcPct val="106000"/>
                        </a:lnSpc>
                        <a:spcBef>
                          <a:spcPts val="0"/>
                        </a:spcBef>
                        <a:spcAft>
                          <a:spcPts val="0"/>
                        </a:spcAft>
                      </a:pPr>
                      <a:r>
                        <a:rPr lang="en-US" sz="1400" kern="100" dirty="0">
                          <a:effectLst/>
                        </a:rPr>
                        <a:t>This pattern encapsulates data access and simplifies testing by decoupling the system’s business logic from the underlying data sources, making the system more resilient to changes in data storage technology.</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extLst>
                  <a:ext uri="{0D108BD9-81ED-4DB2-BD59-A6C34878D82A}">
                    <a16:rowId xmlns:a16="http://schemas.microsoft.com/office/drawing/2014/main" val="3867082890"/>
                  </a:ext>
                </a:extLst>
              </a:tr>
            </a:tbl>
          </a:graphicData>
        </a:graphic>
      </p:graphicFrame>
      <p:sp>
        <p:nvSpPr>
          <p:cNvPr id="5" name="Rectangle 1">
            <a:extLst>
              <a:ext uri="{FF2B5EF4-FFF2-40B4-BE49-F238E27FC236}">
                <a16:creationId xmlns:a16="http://schemas.microsoft.com/office/drawing/2014/main" id="{3885F379-1C23-B515-21E9-D5BBFFEE0583}"/>
              </a:ext>
            </a:extLst>
          </p:cNvPr>
          <p:cNvSpPr>
            <a:spLocks noChangeArrowheads="1"/>
          </p:cNvSpPr>
          <p:nvPr/>
        </p:nvSpPr>
        <p:spPr bwMode="auto">
          <a:xfrm>
            <a:off x="4394200" y="2247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68246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FA59F-0000-A7DD-3FBF-95C16C753060}"/>
              </a:ext>
            </a:extLst>
          </p:cNvPr>
          <p:cNvSpPr>
            <a:spLocks noGrp="1"/>
          </p:cNvSpPr>
          <p:nvPr>
            <p:ph type="title"/>
          </p:nvPr>
        </p:nvSpPr>
        <p:spPr/>
        <p:txBody>
          <a:bodyPr/>
          <a:lstStyle/>
          <a:p>
            <a:r>
              <a:rPr lang="en-US" dirty="0"/>
              <a:t>Problem Statement and Requirements</a:t>
            </a:r>
          </a:p>
        </p:txBody>
      </p:sp>
      <p:sp>
        <p:nvSpPr>
          <p:cNvPr id="3" name="Content Placeholder 2">
            <a:extLst>
              <a:ext uri="{FF2B5EF4-FFF2-40B4-BE49-F238E27FC236}">
                <a16:creationId xmlns:a16="http://schemas.microsoft.com/office/drawing/2014/main" id="{48711612-2598-D600-9F16-8D7AFC7C8B09}"/>
              </a:ext>
            </a:extLst>
          </p:cNvPr>
          <p:cNvSpPr>
            <a:spLocks noGrp="1"/>
          </p:cNvSpPr>
          <p:nvPr>
            <p:ph sz="half" idx="1"/>
          </p:nvPr>
        </p:nvSpPr>
        <p:spPr/>
        <p:txBody>
          <a:bodyPr>
            <a:normAutofit/>
          </a:bodyPr>
          <a:lstStyle/>
          <a:p>
            <a:pPr marL="0" marR="0" indent="0">
              <a:lnSpc>
                <a:spcPct val="106000"/>
              </a:lnSpc>
              <a:spcBef>
                <a:spcPts val="0"/>
              </a:spcBef>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Problem Definition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Current supply chains lack transparency and traceability, leading to inefficiencies, fraud, and reduced consumer trust.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55C79235-6A8B-6652-068D-ABC3482E31C5}"/>
              </a:ext>
            </a:extLst>
          </p:cNvPr>
          <p:cNvSpPr>
            <a:spLocks noGrp="1"/>
          </p:cNvSpPr>
          <p:nvPr>
            <p:ph sz="half" idx="2"/>
          </p:nvPr>
        </p:nvSpPr>
        <p:spPr/>
        <p:txBody>
          <a:bodyPr>
            <a:normAutofit/>
          </a:bodyPr>
          <a:lstStyle/>
          <a:p>
            <a:pPr marL="0" marR="0" indent="0">
              <a:lnSpc>
                <a:spcPct val="106000"/>
              </a:lnSpc>
              <a:spcBef>
                <a:spcPts val="0"/>
              </a:spcBef>
              <a:spcAft>
                <a:spcPts val="800"/>
              </a:spcAft>
              <a:buNone/>
            </a:pPr>
            <a:r>
              <a:rPr lang="en-US" sz="1800" b="1" kern="100" dirty="0">
                <a:effectLst/>
                <a:latin typeface="Times New Roman" panose="02020603050405020304" pitchFamily="18" charset="0"/>
              </a:rPr>
              <a:t>System Functionalities</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Record Creation</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Tracking</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Verification</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Inventory Management</a:t>
            </a:r>
          </a:p>
          <a:p>
            <a:pPr marL="342900" marR="0" lvl="0" indent="-342900">
              <a:lnSpc>
                <a:spcPct val="106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Reporting</a:t>
            </a:r>
            <a:endParaRPr lang="en-US" dirty="0"/>
          </a:p>
        </p:txBody>
      </p:sp>
    </p:spTree>
    <p:extLst>
      <p:ext uri="{BB962C8B-B14F-4D97-AF65-F5344CB8AC3E}">
        <p14:creationId xmlns:p14="http://schemas.microsoft.com/office/powerpoint/2010/main" val="1861791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FA59F-0000-A7DD-3FBF-95C16C753060}"/>
              </a:ext>
            </a:extLst>
          </p:cNvPr>
          <p:cNvSpPr>
            <a:spLocks noGrp="1"/>
          </p:cNvSpPr>
          <p:nvPr>
            <p:ph type="title"/>
          </p:nvPr>
        </p:nvSpPr>
        <p:spPr/>
        <p:txBody>
          <a:bodyPr/>
          <a:lstStyle/>
          <a:p>
            <a:r>
              <a:rPr lang="en-US" dirty="0"/>
              <a:t>Problem Statement and Requirements (continued)</a:t>
            </a:r>
          </a:p>
        </p:txBody>
      </p:sp>
      <p:sp>
        <p:nvSpPr>
          <p:cNvPr id="3" name="Content Placeholder 2">
            <a:extLst>
              <a:ext uri="{FF2B5EF4-FFF2-40B4-BE49-F238E27FC236}">
                <a16:creationId xmlns:a16="http://schemas.microsoft.com/office/drawing/2014/main" id="{48711612-2598-D600-9F16-8D7AFC7C8B09}"/>
              </a:ext>
            </a:extLst>
          </p:cNvPr>
          <p:cNvSpPr>
            <a:spLocks noGrp="1"/>
          </p:cNvSpPr>
          <p:nvPr>
            <p:ph sz="half" idx="1"/>
          </p:nvPr>
        </p:nvSpPr>
        <p:spPr/>
        <p:txBody>
          <a:bodyPr>
            <a:normAutofit/>
          </a:bodyPr>
          <a:lstStyle/>
          <a:p>
            <a:pPr marL="0" marR="0" indent="0">
              <a:lnSpc>
                <a:spcPct val="106000"/>
              </a:lnSpc>
              <a:spcBef>
                <a:spcPts val="0"/>
              </a:spcBef>
              <a:spcAft>
                <a:spcPts val="800"/>
              </a:spcAft>
              <a:buNone/>
            </a:pPr>
            <a:r>
              <a:rPr lang="en-US" sz="1800" b="1" kern="100" dirty="0">
                <a:effectLst/>
                <a:latin typeface="Times New Roman" panose="02020603050405020304" pitchFamily="18" charset="0"/>
              </a:rPr>
              <a:t>Target Users</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Manufacturers</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Transporters</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Warehouse Managers</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Retailers</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Consumers</a:t>
            </a:r>
            <a:endParaRPr lang="en-US" dirty="0"/>
          </a:p>
        </p:txBody>
      </p:sp>
      <p:sp>
        <p:nvSpPr>
          <p:cNvPr id="4" name="Content Placeholder 3">
            <a:extLst>
              <a:ext uri="{FF2B5EF4-FFF2-40B4-BE49-F238E27FC236}">
                <a16:creationId xmlns:a16="http://schemas.microsoft.com/office/drawing/2014/main" id="{55C79235-6A8B-6652-068D-ABC3482E31C5}"/>
              </a:ext>
            </a:extLst>
          </p:cNvPr>
          <p:cNvSpPr>
            <a:spLocks noGrp="1"/>
          </p:cNvSpPr>
          <p:nvPr>
            <p:ph sz="half" idx="2"/>
          </p:nvPr>
        </p:nvSpPr>
        <p:spPr/>
        <p:txBody>
          <a:bodyPr>
            <a:normAutofit/>
          </a:bodyPr>
          <a:lstStyle/>
          <a:p>
            <a:pPr marL="0" marR="0" indent="0">
              <a:lnSpc>
                <a:spcPct val="106000"/>
              </a:lnSpc>
              <a:spcBef>
                <a:spcPts val="0"/>
              </a:spcBef>
              <a:spcAft>
                <a:spcPts val="800"/>
              </a:spcAft>
              <a:buNone/>
            </a:pPr>
            <a:r>
              <a:rPr lang="en-US" sz="1800" b="1" kern="100" dirty="0">
                <a:effectLst/>
                <a:latin typeface="Times New Roman" panose="02020603050405020304" pitchFamily="18" charset="0"/>
              </a:rPr>
              <a:t>Business Goals</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Increase transparency and trust in the supply chain.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Improve efficiency by reducing delays and errors.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Enhance product traceability from origin to consumer.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Support compliance with regulations and standards.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084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3810390" cy="369332"/>
          </a:xfrm>
          <a:prstGeom prst="rect">
            <a:avLst/>
          </a:prstGeom>
          <a:noFill/>
        </p:spPr>
        <p:txBody>
          <a:bodyPr wrap="square">
            <a:spAutoFit/>
          </a:bodyPr>
          <a:lstStyle/>
          <a:p>
            <a:r>
              <a:rPr lang="en-US" dirty="0">
                <a:solidFill>
                  <a:schemeClr val="accent1"/>
                </a:solidFill>
              </a:rPr>
              <a:t>Use Case Diagram</a:t>
            </a:r>
          </a:p>
        </p:txBody>
      </p:sp>
      <p:pic>
        <p:nvPicPr>
          <p:cNvPr id="4" name="Picture 3">
            <a:extLst>
              <a:ext uri="{FF2B5EF4-FFF2-40B4-BE49-F238E27FC236}">
                <a16:creationId xmlns:a16="http://schemas.microsoft.com/office/drawing/2014/main" id="{692929C1-DE39-60B5-AB7F-7860890F36D6}"/>
              </a:ext>
            </a:extLst>
          </p:cNvPr>
          <p:cNvPicPr>
            <a:picLocks noChangeAspect="1"/>
          </p:cNvPicPr>
          <p:nvPr/>
        </p:nvPicPr>
        <p:blipFill>
          <a:blip r:embed="rId2"/>
          <a:stretch>
            <a:fillRect/>
          </a:stretch>
        </p:blipFill>
        <p:spPr>
          <a:xfrm>
            <a:off x="2900388" y="1005759"/>
            <a:ext cx="6391224" cy="5724798"/>
          </a:xfrm>
          <a:prstGeom prst="rect">
            <a:avLst/>
          </a:prstGeom>
        </p:spPr>
      </p:pic>
    </p:spTree>
    <p:extLst>
      <p:ext uri="{BB962C8B-B14F-4D97-AF65-F5344CB8AC3E}">
        <p14:creationId xmlns:p14="http://schemas.microsoft.com/office/powerpoint/2010/main" val="970502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3810390" cy="369332"/>
          </a:xfrm>
          <a:prstGeom prst="rect">
            <a:avLst/>
          </a:prstGeom>
          <a:noFill/>
        </p:spPr>
        <p:txBody>
          <a:bodyPr wrap="square">
            <a:spAutoFit/>
          </a:bodyPr>
          <a:lstStyle/>
          <a:p>
            <a:r>
              <a:rPr lang="en-US">
                <a:solidFill>
                  <a:schemeClr val="accent1"/>
                </a:solidFill>
              </a:rPr>
              <a:t>UML Domain Model</a:t>
            </a:r>
            <a:endParaRPr lang="en-US" dirty="0">
              <a:solidFill>
                <a:schemeClr val="accent1"/>
              </a:solidFill>
            </a:endParaRPr>
          </a:p>
        </p:txBody>
      </p:sp>
      <p:pic>
        <p:nvPicPr>
          <p:cNvPr id="2" name="Picture 1">
            <a:extLst>
              <a:ext uri="{FF2B5EF4-FFF2-40B4-BE49-F238E27FC236}">
                <a16:creationId xmlns:a16="http://schemas.microsoft.com/office/drawing/2014/main" id="{FAADEB21-321B-C6E5-5C49-17E0D23B0BE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574" b="1839"/>
          <a:stretch/>
        </p:blipFill>
        <p:spPr>
          <a:xfrm>
            <a:off x="2515660" y="1005759"/>
            <a:ext cx="7160679" cy="5654351"/>
          </a:xfrm>
          <a:prstGeom prst="rect">
            <a:avLst/>
          </a:prstGeom>
        </p:spPr>
      </p:pic>
    </p:spTree>
    <p:extLst>
      <p:ext uri="{BB962C8B-B14F-4D97-AF65-F5344CB8AC3E}">
        <p14:creationId xmlns:p14="http://schemas.microsoft.com/office/powerpoint/2010/main" val="47571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3810390" cy="369332"/>
          </a:xfrm>
          <a:prstGeom prst="rect">
            <a:avLst/>
          </a:prstGeom>
          <a:noFill/>
        </p:spPr>
        <p:txBody>
          <a:bodyPr wrap="square">
            <a:spAutoFit/>
          </a:bodyPr>
          <a:lstStyle/>
          <a:p>
            <a:r>
              <a:rPr lang="en-US" dirty="0">
                <a:solidFill>
                  <a:schemeClr val="accent1"/>
                </a:solidFill>
              </a:rPr>
              <a:t>UML Class Diagram</a:t>
            </a:r>
          </a:p>
        </p:txBody>
      </p:sp>
      <p:pic>
        <p:nvPicPr>
          <p:cNvPr id="2" name="Picture 1">
            <a:extLst>
              <a:ext uri="{FF2B5EF4-FFF2-40B4-BE49-F238E27FC236}">
                <a16:creationId xmlns:a16="http://schemas.microsoft.com/office/drawing/2014/main" id="{E1894969-2BCB-00E2-2423-845D4D9A34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129" y="1005759"/>
            <a:ext cx="5705742" cy="5698426"/>
          </a:xfrm>
          <a:prstGeom prst="rect">
            <a:avLst/>
          </a:prstGeom>
        </p:spPr>
      </p:pic>
    </p:spTree>
    <p:extLst>
      <p:ext uri="{BB962C8B-B14F-4D97-AF65-F5344CB8AC3E}">
        <p14:creationId xmlns:p14="http://schemas.microsoft.com/office/powerpoint/2010/main" val="593354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4174284" cy="369332"/>
          </a:xfrm>
          <a:prstGeom prst="rect">
            <a:avLst/>
          </a:prstGeom>
          <a:noFill/>
        </p:spPr>
        <p:txBody>
          <a:bodyPr wrap="square">
            <a:spAutoFit/>
          </a:bodyPr>
          <a:lstStyle/>
          <a:p>
            <a:r>
              <a:rPr lang="en-US" dirty="0">
                <a:solidFill>
                  <a:schemeClr val="accent1"/>
                </a:solidFill>
              </a:rPr>
              <a:t>Create Product Record Sequence Diagram </a:t>
            </a:r>
          </a:p>
        </p:txBody>
      </p:sp>
      <p:pic>
        <p:nvPicPr>
          <p:cNvPr id="2" name="Picture 1">
            <a:extLst>
              <a:ext uri="{FF2B5EF4-FFF2-40B4-BE49-F238E27FC236}">
                <a16:creationId xmlns:a16="http://schemas.microsoft.com/office/drawing/2014/main" id="{3CD5CAAD-7329-5619-99B0-7460B79970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6116" y="1005759"/>
            <a:ext cx="9179767" cy="4830166"/>
          </a:xfrm>
          <a:prstGeom prst="rect">
            <a:avLst/>
          </a:prstGeom>
        </p:spPr>
      </p:pic>
    </p:spTree>
    <p:extLst>
      <p:ext uri="{BB962C8B-B14F-4D97-AF65-F5344CB8AC3E}">
        <p14:creationId xmlns:p14="http://schemas.microsoft.com/office/powerpoint/2010/main" val="173269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3" y="636427"/>
            <a:ext cx="4374893" cy="369332"/>
          </a:xfrm>
          <a:prstGeom prst="rect">
            <a:avLst/>
          </a:prstGeom>
          <a:noFill/>
        </p:spPr>
        <p:txBody>
          <a:bodyPr wrap="square">
            <a:spAutoFit/>
          </a:bodyPr>
          <a:lstStyle/>
          <a:p>
            <a:r>
              <a:rPr lang="en-US" dirty="0">
                <a:solidFill>
                  <a:schemeClr val="accent1"/>
                </a:solidFill>
              </a:rPr>
              <a:t>Update Product Location Sequence Diagram </a:t>
            </a:r>
          </a:p>
        </p:txBody>
      </p:sp>
      <p:pic>
        <p:nvPicPr>
          <p:cNvPr id="5" name="Picture 4">
            <a:extLst>
              <a:ext uri="{FF2B5EF4-FFF2-40B4-BE49-F238E27FC236}">
                <a16:creationId xmlns:a16="http://schemas.microsoft.com/office/drawing/2014/main" id="{3344614C-574D-8127-7A32-177E140137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4591" y="1005759"/>
            <a:ext cx="7922817" cy="5675260"/>
          </a:xfrm>
          <a:prstGeom prst="rect">
            <a:avLst/>
          </a:prstGeom>
        </p:spPr>
      </p:pic>
    </p:spTree>
    <p:extLst>
      <p:ext uri="{BB962C8B-B14F-4D97-AF65-F5344CB8AC3E}">
        <p14:creationId xmlns:p14="http://schemas.microsoft.com/office/powerpoint/2010/main" val="140379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4174284" cy="369332"/>
          </a:xfrm>
          <a:prstGeom prst="rect">
            <a:avLst/>
          </a:prstGeom>
          <a:noFill/>
        </p:spPr>
        <p:txBody>
          <a:bodyPr wrap="square">
            <a:spAutoFit/>
          </a:bodyPr>
          <a:lstStyle/>
          <a:p>
            <a:r>
              <a:rPr lang="en-US" dirty="0">
                <a:solidFill>
                  <a:schemeClr val="accent1"/>
                </a:solidFill>
              </a:rPr>
              <a:t>Manage Inventory Sequence Diagram </a:t>
            </a:r>
          </a:p>
        </p:txBody>
      </p:sp>
      <p:pic>
        <p:nvPicPr>
          <p:cNvPr id="5" name="Picture 4">
            <a:extLst>
              <a:ext uri="{FF2B5EF4-FFF2-40B4-BE49-F238E27FC236}">
                <a16:creationId xmlns:a16="http://schemas.microsoft.com/office/drawing/2014/main" id="{37AF056C-0FA8-2E05-60C1-474D4E42C2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2854" y="1005759"/>
            <a:ext cx="7386291" cy="5450034"/>
          </a:xfrm>
          <a:prstGeom prst="rect">
            <a:avLst/>
          </a:prstGeom>
        </p:spPr>
      </p:pic>
    </p:spTree>
    <p:extLst>
      <p:ext uri="{BB962C8B-B14F-4D97-AF65-F5344CB8AC3E}">
        <p14:creationId xmlns:p14="http://schemas.microsoft.com/office/powerpoint/2010/main" val="2791626354"/>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Tech design</Template>
  <TotalTime>114</TotalTime>
  <Words>462</Words>
  <Application>Microsoft Office PowerPoint</Application>
  <PresentationFormat>Widescreen</PresentationFormat>
  <Paragraphs>58</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Gill Sans MT</vt:lpstr>
      <vt:lpstr>Symbol</vt:lpstr>
      <vt:lpstr>Times New Roman</vt:lpstr>
      <vt:lpstr>Wingdings 2</vt:lpstr>
      <vt:lpstr>Custom</vt:lpstr>
      <vt:lpstr>Supply Chain Management System</vt:lpstr>
      <vt:lpstr>Problem Statement and Requirements</vt:lpstr>
      <vt:lpstr>Problem Statement and Requirements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Malone</dc:creator>
  <cp:lastModifiedBy>Kevin Malone</cp:lastModifiedBy>
  <cp:revision>2</cp:revision>
  <dcterms:created xsi:type="dcterms:W3CDTF">2024-08-11T19:16:44Z</dcterms:created>
  <dcterms:modified xsi:type="dcterms:W3CDTF">2024-08-11T21:11:15Z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