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3" r:id="rId6"/>
    <p:sldId id="272"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9"/>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US" altLang="en-US" dirty="0">
                <a:solidFill>
                  <a:schemeClr val="tx1"/>
                </a:solidFill>
                <a:latin typeface="Times New Roman" panose="02020603050405020304" pitchFamily="18" charset="0"/>
                <a:cs typeface="Times New Roman" panose="02020603050405020304" pitchFamily="18" charset="0"/>
                <a:sym typeface="+mn-ea"/>
              </a:rPr>
              <a:t>Brain Activity Classification in Coma Patients Using Wavelet and CST Features with CNN-based Analysis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673250318"/>
              </p:ext>
            </p:extLst>
          </p:nvPr>
        </p:nvGraphicFramePr>
        <p:xfrm>
          <a:off x="457723" y="2721840"/>
          <a:ext cx="5514299" cy="2194620"/>
        </p:xfrm>
        <a:graphic>
          <a:graphicData uri="http://schemas.openxmlformats.org/drawingml/2006/table">
            <a:tbl>
              <a:tblPr firstRow="1" bandRow="1">
                <a:noFill/>
                <a:tableStyleId>{57690726-49DA-4552-BDEB-330DD8EA8BD9}</a:tableStyleId>
              </a:tblPr>
              <a:tblGrid>
                <a:gridCol w="2121794">
                  <a:extLst>
                    <a:ext uri="{9D8B030D-6E8A-4147-A177-3AD203B41FA5}">
                      <a16:colId xmlns:a16="http://schemas.microsoft.com/office/drawing/2014/main" val="20000"/>
                    </a:ext>
                  </a:extLst>
                </a:gridCol>
                <a:gridCol w="3392505">
                  <a:extLst>
                    <a:ext uri="{9D8B030D-6E8A-4147-A177-3AD203B41FA5}">
                      <a16:colId xmlns:a16="http://schemas.microsoft.com/office/drawing/2014/main" val="20001"/>
                    </a:ext>
                  </a:extLst>
                </a:gridCol>
              </a:tblGrid>
              <a:tr h="26035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60350">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6035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6035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6035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6035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721838"/>
            <a:ext cx="5514299" cy="2194621"/>
          </a:xfrm>
          <a:prstGeom prst="rect">
            <a:avLst/>
          </a:prstGeom>
          <a:noFill/>
          <a:ln>
            <a:noFill/>
          </a:ln>
        </p:spPr>
        <p:txBody>
          <a:bodyPr spcFirstLastPara="1" wrap="square" lIns="91425" tIns="45700" rIns="91425" bIns="45700" anchor="t" anchorCtr="0">
            <a:normAutofit fontScale="92500" lnSpcReduction="10000"/>
          </a:bodyPr>
          <a:lstStyle/>
          <a:p>
            <a:r>
              <a:rPr lang="en-GB" sz="2800" dirty="0"/>
              <a:t>Under the Supervision of,</a:t>
            </a:r>
          </a:p>
          <a:p>
            <a:endParaRPr lang="en-GB" sz="2800" dirty="0"/>
          </a:p>
          <a:p>
            <a:pPr algn="l"/>
            <a:r>
              <a:rPr lang="en-GB" sz="2000" dirty="0" err="1"/>
              <a:t>Dr.</a:t>
            </a:r>
            <a:r>
              <a:rPr lang="en-GB" sz="2000" dirty="0"/>
              <a:t> / Mr. / Ms.</a:t>
            </a:r>
            <a:r>
              <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 Mr. Arun Kumar S</a:t>
            </a:r>
            <a:endParaRPr lang="en-GB" sz="2000" dirty="0"/>
          </a:p>
          <a:p>
            <a:pPr algn="l"/>
            <a:r>
              <a:rPr lang="en-GB" sz="2000" dirty="0"/>
              <a:t>Professor / Associate Professor / Assistant Professor</a:t>
            </a:r>
          </a:p>
          <a:p>
            <a:pPr algn="l"/>
            <a:r>
              <a:rPr lang="en-GB" sz="2000" dirty="0"/>
              <a:t>School of Computer Science &amp; Engineering</a:t>
            </a:r>
          </a:p>
          <a:p>
            <a:pPr algn="l"/>
            <a:r>
              <a:rPr lang="en-GB" sz="2000" dirty="0"/>
              <a:t>Presidency University</a:t>
            </a:r>
          </a:p>
          <a:p>
            <a:pPr algn="l"/>
            <a:endParaRPr lang="en-GB" sz="2800" dirty="0"/>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9C37388D-5FA9-16F1-14A0-7C1E608A2D62}"/>
              </a:ext>
            </a:extLst>
          </p:cNvPr>
          <p:cNvGraphicFramePr>
            <a:graphicFrameLocks noGrp="1"/>
          </p:cNvGraphicFramePr>
          <p:nvPr>
            <p:extLst>
              <p:ext uri="{D42A27DB-BD31-4B8C-83A1-F6EECF244321}">
                <p14:modId xmlns:p14="http://schemas.microsoft.com/office/powerpoint/2010/main" val="104390298"/>
              </p:ext>
            </p:extLst>
          </p:nvPr>
        </p:nvGraphicFramePr>
        <p:xfrm>
          <a:off x="565290" y="2558142"/>
          <a:ext cx="5514299" cy="2591934"/>
        </p:xfrm>
        <a:graphic>
          <a:graphicData uri="http://schemas.openxmlformats.org/drawingml/2006/table">
            <a:tbl>
              <a:tblPr firstRow="1" bandRow="1">
                <a:tableStyleId>{2D5ABB26-0587-4C30-8999-92F81FD0307C}</a:tableStyleId>
              </a:tblPr>
              <a:tblGrid>
                <a:gridCol w="2121798">
                  <a:extLst>
                    <a:ext uri="{9D8B030D-6E8A-4147-A177-3AD203B41FA5}">
                      <a16:colId xmlns:a16="http://schemas.microsoft.com/office/drawing/2014/main" val="404915926"/>
                    </a:ext>
                  </a:extLst>
                </a:gridCol>
                <a:gridCol w="3392501">
                  <a:extLst>
                    <a:ext uri="{9D8B030D-6E8A-4147-A177-3AD203B41FA5}">
                      <a16:colId xmlns:a16="http://schemas.microsoft.com/office/drawing/2014/main" val="3479188254"/>
                    </a:ext>
                  </a:extLst>
                </a:gridCol>
              </a:tblGrid>
              <a:tr h="431989">
                <a:tc>
                  <a:txBody>
                    <a:bodyPr/>
                    <a:lstStyle/>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65962962"/>
                  </a:ext>
                </a:extLst>
              </a:tr>
              <a:tr h="431989">
                <a:tc>
                  <a:txBody>
                    <a:bodyPr/>
                    <a:lstStyle/>
                    <a:p>
                      <a:pPr marL="0" marR="0" lvl="0" indent="0" algn="ctr" rtl="0">
                        <a:spcBef>
                          <a:spcPts val="0"/>
                        </a:spcBef>
                        <a:spcAft>
                          <a:spcPts val="0"/>
                        </a:spcAft>
                        <a:buFont typeface="+mj-lt"/>
                        <a:buNone/>
                      </a:pPr>
                      <a:r>
                        <a:rPr lang="en-US" sz="1800" u="none" strike="noStrike" cap="none" dirty="0"/>
                        <a:t>20211COM0066</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err="1"/>
                        <a:t>K.M.Madhushree</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57170383"/>
                  </a:ext>
                </a:extLst>
              </a:tr>
              <a:tr h="431989">
                <a:tc>
                  <a:txBody>
                    <a:bodyPr/>
                    <a:lstStyle/>
                    <a:p>
                      <a:pPr marL="0" marR="0" lvl="0" indent="0" algn="ctr" rtl="0">
                        <a:spcBef>
                          <a:spcPts val="0"/>
                        </a:spcBef>
                        <a:spcAft>
                          <a:spcPts val="0"/>
                        </a:spcAft>
                        <a:buNone/>
                      </a:pPr>
                      <a:r>
                        <a:rPr lang="en-US" sz="1800" u="none" strike="noStrike" cap="none" dirty="0"/>
                        <a:t>20211COM0052</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Misbah Anum</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64363400"/>
                  </a:ext>
                </a:extLst>
              </a:tr>
              <a:tr h="431989">
                <a:tc>
                  <a:txBody>
                    <a:bodyPr/>
                    <a:lstStyle/>
                    <a:p>
                      <a:pPr marL="0" marR="0" lvl="0" indent="0" algn="ctr" rtl="0">
                        <a:spcBef>
                          <a:spcPts val="0"/>
                        </a:spcBef>
                        <a:spcAft>
                          <a:spcPts val="0"/>
                        </a:spcAft>
                        <a:buNone/>
                      </a:pPr>
                      <a:r>
                        <a:rPr lang="en-US" sz="1800" u="none" strike="noStrike" cap="none" dirty="0"/>
                        <a:t>20211COM0086</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Syeda </a:t>
                      </a:r>
                      <a:r>
                        <a:rPr lang="en-US" sz="1800" u="none" strike="noStrike" cap="none" dirty="0" err="1"/>
                        <a:t>Taskiya</a:t>
                      </a:r>
                      <a:r>
                        <a:rPr lang="en-US" sz="1800" u="none" strike="noStrike" cap="none" dirty="0"/>
                        <a:t> Fathima</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280461515"/>
                  </a:ext>
                </a:extLst>
              </a:tr>
              <a:tr h="431989">
                <a:tc>
                  <a:txBody>
                    <a:bodyPr/>
                    <a:lstStyle/>
                    <a:p>
                      <a:pPr marL="0" marR="0" lvl="0" indent="0" algn="ctr" rtl="0">
                        <a:spcBef>
                          <a:spcPts val="0"/>
                        </a:spcBef>
                        <a:spcAft>
                          <a:spcPts val="0"/>
                        </a:spcAft>
                        <a:buNone/>
                      </a:pPr>
                      <a:r>
                        <a:rPr lang="en-US" sz="1800" u="none" strike="noStrike" cap="none" dirty="0"/>
                        <a:t>20211COM0061</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Suhana Anjum</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719402652"/>
                  </a:ext>
                </a:extLst>
              </a:tr>
              <a:tr h="431989">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10083825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Medical Field</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:Software</a:t>
            </a:r>
          </a:p>
          <a:p>
            <a:pPr marL="34290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a:t>
            </a:r>
            <a:r>
              <a:rPr lang="en-US" dirty="0" err="1">
                <a:latin typeface="Cambria" panose="02040503050406030204" pitchFamily="18" charset="0"/>
                <a:ea typeface="Cambria" panose="02040503050406030204" pitchFamily="18" charset="0"/>
              </a:rPr>
              <a:t>Description:Assessing</a:t>
            </a:r>
            <a:r>
              <a:rPr lang="en-US" dirty="0">
                <a:latin typeface="Cambria" panose="02040503050406030204" pitchFamily="18" charset="0"/>
                <a:ea typeface="Cambria" panose="02040503050406030204" pitchFamily="18" charset="0"/>
              </a:rPr>
              <a:t> brain activity in coma patients is challenging due to the complex and fluctuating nature of neurological signals. Traditional methods often provide limited insights, making it difficult to determine the patient’s condition accurately. This study proposes an advanced methodology that integrates wavelet transforms and Continuous </a:t>
            </a:r>
            <a:r>
              <a:rPr lang="en-US" dirty="0" err="1">
                <a:latin typeface="Cambria" panose="02040503050406030204" pitchFamily="18" charset="0"/>
                <a:ea typeface="Cambria" panose="02040503050406030204" pitchFamily="18" charset="0"/>
              </a:rPr>
              <a:t>Stockwell</a:t>
            </a:r>
            <a:r>
              <a:rPr lang="en-US" dirty="0">
                <a:latin typeface="Cambria" panose="02040503050406030204" pitchFamily="18" charset="0"/>
                <a:ea typeface="Cambria" panose="02040503050406030204" pitchFamily="18" charset="0"/>
              </a:rPr>
              <a:t> Transform (CST) for feature extraction, along with a Convolutional Neural Network (CNN) classifier for precise brain state classification. By leveraging high-resolution time-frequency representations of EEG signals, this approach aims to enhance accuracy, efficiency, and real-time monitoring, providing clinicians with a more reliable tool for predicting recovery and guiding treatment decisions.</a:t>
            </a:r>
          </a:p>
          <a:p>
            <a:pPr marL="342900" indent="-190500" algn="just">
              <a:lnSpc>
                <a:spcPct val="200000"/>
              </a:lnSpc>
              <a:spcBef>
                <a:spcPts val="0"/>
              </a:spcBef>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https://</a:t>
            </a:r>
            <a:r>
              <a:rPr lang="en-US" b="1" dirty="0" err="1">
                <a:solidFill>
                  <a:schemeClr val="accent2">
                    <a:lumMod val="75000"/>
                  </a:schemeClr>
                </a:solidFill>
                <a:latin typeface="Cambria" panose="02040503050406030204" pitchFamily="18" charset="0"/>
                <a:ea typeface="Cambria" panose="02040503050406030204" pitchFamily="18" charset="0"/>
              </a:rPr>
              <a:t>github.com</a:t>
            </a:r>
            <a:r>
              <a:rPr lang="en-US" b="1" dirty="0">
                <a:solidFill>
                  <a:schemeClr val="accent2">
                    <a:lumMod val="75000"/>
                  </a:schemeClr>
                </a:solidFill>
                <a:latin typeface="Cambria" panose="02040503050406030204" pitchFamily="18" charset="0"/>
                <a:ea typeface="Cambria" panose="02040503050406030204" pitchFamily="18" charset="0"/>
              </a:rPr>
              <a:t>/</a:t>
            </a:r>
            <a:r>
              <a:rPr lang="en-US" b="1" dirty="0" err="1">
                <a:solidFill>
                  <a:schemeClr val="accent2">
                    <a:lumMod val="75000"/>
                  </a:schemeClr>
                </a:solidFill>
                <a:latin typeface="Cambria" panose="02040503050406030204" pitchFamily="18" charset="0"/>
                <a:ea typeface="Cambria" panose="02040503050406030204" pitchFamily="18" charset="0"/>
              </a:rPr>
              <a:t>kmmadhushreee</a:t>
            </a:r>
            <a:r>
              <a:rPr lang="en-US" b="1" dirty="0">
                <a:solidFill>
                  <a:schemeClr val="accent2">
                    <a:lumMod val="75000"/>
                  </a:schemeClr>
                </a:solidFill>
                <a:latin typeface="Cambria" panose="02040503050406030204" pitchFamily="18" charset="0"/>
                <a:ea typeface="Cambria" panose="02040503050406030204" pitchFamily="18" charset="0"/>
              </a:rPr>
              <a:t>/8thsem-final-year-project.git</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indent="-190500" algn="just">
              <a:spcBef>
                <a:spcPts val="0"/>
              </a:spcBef>
              <a:buSzPct val="100000"/>
              <a:buNone/>
            </a:pPr>
            <a:r>
              <a:rPr lang="en-US" dirty="0">
                <a:latin typeface="Times New Roman" pitchFamily="18" charset="0"/>
                <a:cs typeface="Times New Roman" pitchFamily="18" charset="0"/>
              </a:rPr>
              <a:t>The proposed method for classifying brain activity in coma patients integrates advanced signal processing techniques, including wavelet transforms and Continuous </a:t>
            </a:r>
            <a:r>
              <a:rPr lang="en-US" dirty="0" err="1">
                <a:latin typeface="Times New Roman" pitchFamily="18" charset="0"/>
                <a:cs typeface="Times New Roman" pitchFamily="18" charset="0"/>
              </a:rPr>
              <a:t>Stockwell</a:t>
            </a:r>
            <a:r>
              <a:rPr lang="en-US" dirty="0">
                <a:latin typeface="Times New Roman" pitchFamily="18" charset="0"/>
                <a:cs typeface="Times New Roman" pitchFamily="18" charset="0"/>
              </a:rPr>
              <a:t> Transform (CST), with a Convolutional Neural Network (CNN) classifier to accurately detect and categorize brain states. The method aims to address the limitations of traditional approaches, offering a more accurate, efficient, and real-time solution for monitoring coma patients. The first key component of the proposed method is the feature extraction phase, which utilizes wavelet transforms and CST to analyze EEG signals. Wavelet transforms provide a high time-frequency resolution, allowing for the detection of both low- and high-frequency components at varying time scales. This is crucial for detecting transient brain activity patterns, which are common in coma patients. CST, a hybrid of Short-Time Fourier Transform (STFT) and wavelet analysis, further enhances this capability by providing a high-resolution representation of brain signals in both time and frequency domains. This allows for a more precise capture of short-lived or subtle fluctuations in brain activity, which are often difficult to detect with traditional methods.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normAutofit/>
          </a:bodyPr>
          <a:lstStyle/>
          <a:p>
            <a:endParaRPr lang="en-IN" dirty="0"/>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A088F390-51F1-517E-19D3-B503F3FD3345}"/>
              </a:ext>
            </a:extLst>
          </p:cNvPr>
          <p:cNvSpPr/>
          <p:nvPr/>
        </p:nvSpPr>
        <p:spPr>
          <a:xfrm>
            <a:off x="6607277" y="2153264"/>
            <a:ext cx="4771923" cy="35617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Disk: Minimum: 2.9 GB of HDD space for MATLAB only, 5-8 GB for a typical installation </a:t>
            </a:r>
          </a:p>
          <a:p>
            <a:r>
              <a:rPr lang="en-US" sz="1800" dirty="0"/>
              <a:t>Recommended: An SSD is recommended a full installation of all Math Works products may take up to 29 GB of disk space </a:t>
            </a:r>
          </a:p>
          <a:p>
            <a:r>
              <a:rPr lang="en-US" sz="1800" dirty="0" err="1"/>
              <a:t>RAM:Minimum</a:t>
            </a:r>
            <a:r>
              <a:rPr lang="en-US" sz="1800" dirty="0"/>
              <a:t>: 4 GB </a:t>
            </a:r>
          </a:p>
          <a:p>
            <a:r>
              <a:rPr lang="en-US" sz="1800" dirty="0"/>
              <a:t>Recommended: 8 GB</a:t>
            </a:r>
          </a:p>
          <a:p>
            <a:pPr algn="ctr"/>
            <a:endParaRPr lang="en-US" sz="1800" dirty="0"/>
          </a:p>
          <a:p>
            <a:pPr algn="ctr"/>
            <a:endParaRPr lang="en-US" sz="1800" dirty="0"/>
          </a:p>
        </p:txBody>
      </p:sp>
      <p:sp>
        <p:nvSpPr>
          <p:cNvPr id="4" name="Rectangle 3">
            <a:extLst>
              <a:ext uri="{FF2B5EF4-FFF2-40B4-BE49-F238E27FC236}">
                <a16:creationId xmlns:a16="http://schemas.microsoft.com/office/drawing/2014/main" id="{BEF2EB7D-ED6C-507F-ACD1-479CEFB62EEF}"/>
              </a:ext>
            </a:extLst>
          </p:cNvPr>
          <p:cNvSpPr/>
          <p:nvPr/>
        </p:nvSpPr>
        <p:spPr>
          <a:xfrm>
            <a:off x="973395" y="1858297"/>
            <a:ext cx="5122606" cy="41000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lvl="0" indent="-190500" algn="just" rtl="0">
              <a:lnSpc>
                <a:spcPct val="200000"/>
              </a:lnSpc>
              <a:spcBef>
                <a:spcPts val="0"/>
              </a:spcBef>
              <a:spcAft>
                <a:spcPts val="0"/>
              </a:spcAft>
              <a:buClr>
                <a:schemeClr val="dk1"/>
              </a:buClr>
              <a:buSzPct val="100000"/>
              <a:buNone/>
            </a:pPr>
            <a:r>
              <a:rPr lang="en-US" sz="1800" b="1" dirty="0">
                <a:latin typeface="Cambria" panose="02040503050406030204" pitchFamily="18" charset="0"/>
                <a:ea typeface="Cambria" panose="02040503050406030204" pitchFamily="18" charset="0"/>
              </a:rPr>
              <a:t>Software and Hardware Requirements</a:t>
            </a:r>
            <a:r>
              <a:rPr lang="en-US" sz="1800" dirty="0">
                <a:latin typeface="Cambria" panose="02040503050406030204" pitchFamily="18" charset="0"/>
                <a:ea typeface="Cambria" panose="02040503050406030204" pitchFamily="18" charset="0"/>
              </a:rPr>
              <a:t>: </a:t>
            </a: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Software: </a:t>
            </a:r>
            <a:r>
              <a:rPr lang="en-US" sz="1800" dirty="0" err="1">
                <a:latin typeface="Times New Roman" pitchFamily="18" charset="0"/>
                <a:cs typeface="Times New Roman" pitchFamily="18" charset="0"/>
              </a:rPr>
              <a:t>Matlab</a:t>
            </a:r>
            <a:r>
              <a:rPr lang="en-US" sz="1800" dirty="0">
                <a:latin typeface="Times New Roman" pitchFamily="18" charset="0"/>
                <a:cs typeface="Times New Roman" pitchFamily="18" charset="0"/>
              </a:rPr>
              <a:t> R2022b</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Hardware:</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Operating Systems: </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Windows 10 </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Windows 7 Service Pack 1 </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Windows Server 2019 </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Windows Server 2016</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Processors: </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Minimum: Any Intel or AMD x86-64 processor </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Recommended: Any Intel or AMD x86-64 processor with four logical cores and AVX2 instruction set support </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B7ED9D02-B32D-F9E0-B98E-8197E8C1832C}"/>
              </a:ext>
            </a:extLst>
          </p:cNvPr>
          <p:cNvPicPr>
            <a:picLocks noChangeAspect="1"/>
          </p:cNvPicPr>
          <p:nvPr/>
        </p:nvPicPr>
        <p:blipFill>
          <a:blip r:embed="rId3"/>
          <a:stretch>
            <a:fillRect/>
          </a:stretch>
        </p:blipFill>
        <p:spPr>
          <a:xfrm>
            <a:off x="1740310" y="1021100"/>
            <a:ext cx="7907389" cy="5109572"/>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IN" dirty="0">
                <a:latin typeface="Cambria" panose="02040503050406030204" pitchFamily="18" charset="0"/>
                <a:ea typeface="Cambria" panose="02040503050406030204" pitchFamily="18" charset="0"/>
              </a:rPr>
              <a:t>1.Niedermeyer, E., &amp; da Silva, F. L. (2004). **Electroencephalography: Basic Principles, Clinical Applications, and Related Fields** (5th ed.). Lippincott Williams &amp; Wilkins.</a:t>
            </a:r>
          </a:p>
          <a:p>
            <a:pPr marL="152400" indent="0">
              <a:spcBef>
                <a:spcPts val="0"/>
              </a:spcBef>
              <a:buNone/>
            </a:pPr>
            <a:r>
              <a:rPr lang="en-IN" dirty="0">
                <a:latin typeface="Cambria" panose="02040503050406030204" pitchFamily="18" charset="0"/>
                <a:ea typeface="Cambria" panose="02040503050406030204" pitchFamily="18" charset="0"/>
              </a:rPr>
              <a:t>2. </a:t>
            </a:r>
            <a:r>
              <a:rPr lang="en-IN" dirty="0" err="1">
                <a:latin typeface="Cambria" panose="02040503050406030204" pitchFamily="18" charset="0"/>
                <a:ea typeface="Cambria" panose="02040503050406030204" pitchFamily="18" charset="0"/>
              </a:rPr>
              <a:t>Mallat</a:t>
            </a:r>
            <a:r>
              <a:rPr lang="en-IN" dirty="0">
                <a:latin typeface="Cambria" panose="02040503050406030204" pitchFamily="18" charset="0"/>
                <a:ea typeface="Cambria" panose="02040503050406030204" pitchFamily="18" charset="0"/>
              </a:rPr>
              <a:t>, S. (1999). **A Wavelet Tour of Signal Processing** (2nd ed.). Academic Press.</a:t>
            </a:r>
          </a:p>
          <a:p>
            <a:pPr marL="152400" indent="0">
              <a:spcBef>
                <a:spcPts val="0"/>
              </a:spcBef>
              <a:buNone/>
            </a:pPr>
            <a:r>
              <a:rPr lang="en-IN" dirty="0">
                <a:latin typeface="Cambria" panose="02040503050406030204" pitchFamily="18" charset="0"/>
                <a:ea typeface="Cambria" panose="02040503050406030204" pitchFamily="18" charset="0"/>
              </a:rPr>
              <a:t>3. Stockwell, R. G., </a:t>
            </a:r>
            <a:r>
              <a:rPr lang="en-IN" dirty="0" err="1">
                <a:latin typeface="Cambria" panose="02040503050406030204" pitchFamily="18" charset="0"/>
                <a:ea typeface="Cambria" panose="02040503050406030204" pitchFamily="18" charset="0"/>
              </a:rPr>
              <a:t>Mansinha</a:t>
            </a:r>
            <a:r>
              <a:rPr lang="en-IN" dirty="0">
                <a:latin typeface="Cambria" panose="02040503050406030204" pitchFamily="18" charset="0"/>
                <a:ea typeface="Cambria" panose="02040503050406030204" pitchFamily="18" charset="0"/>
              </a:rPr>
              <a:t>, L., &amp; Lowe, R. P. (1996). "Localization of the Complex Spectrum: The Continuous Stockwell Transform." **IEEE Transactions on Signal Processing**, 44(4), 998-1001. </a:t>
            </a:r>
          </a:p>
          <a:p>
            <a:pPr marL="152400" indent="0">
              <a:spcBef>
                <a:spcPts val="0"/>
              </a:spcBef>
              <a:buNone/>
            </a:pPr>
            <a:r>
              <a:rPr lang="en-IN" dirty="0">
                <a:latin typeface="Cambria" panose="02040503050406030204" pitchFamily="18" charset="0"/>
                <a:ea typeface="Cambria" panose="02040503050406030204" pitchFamily="18" charset="0"/>
              </a:rPr>
              <a:t>4. </a:t>
            </a:r>
            <a:r>
              <a:rPr lang="en-IN" dirty="0" err="1">
                <a:latin typeface="Cambria" panose="02040503050406030204" pitchFamily="18" charset="0"/>
                <a:ea typeface="Cambria" panose="02040503050406030204" pitchFamily="18" charset="0"/>
              </a:rPr>
              <a:t>LeCun</a:t>
            </a:r>
            <a:r>
              <a:rPr lang="en-IN" dirty="0">
                <a:latin typeface="Cambria" panose="02040503050406030204" pitchFamily="18" charset="0"/>
                <a:ea typeface="Cambria" panose="02040503050406030204" pitchFamily="18" charset="0"/>
              </a:rPr>
              <a:t>, Y., </a:t>
            </a:r>
            <a:r>
              <a:rPr lang="en-IN" dirty="0" err="1">
                <a:latin typeface="Cambria" panose="02040503050406030204" pitchFamily="18" charset="0"/>
                <a:ea typeface="Cambria" panose="02040503050406030204" pitchFamily="18" charset="0"/>
              </a:rPr>
              <a:t>Bengio</a:t>
            </a:r>
            <a:r>
              <a:rPr lang="en-IN" dirty="0">
                <a:latin typeface="Cambria" panose="02040503050406030204" pitchFamily="18" charset="0"/>
                <a:ea typeface="Cambria" panose="02040503050406030204" pitchFamily="18" charset="0"/>
              </a:rPr>
              <a:t>, Y., &amp; Hinton, G. (2015). "Deep Learning." **Nature**, 521(7553), 436-444. </a:t>
            </a:r>
          </a:p>
          <a:p>
            <a:pPr marL="152400" indent="0">
              <a:spcBef>
                <a:spcPts val="0"/>
              </a:spcBef>
              <a:buNone/>
            </a:pPr>
            <a:r>
              <a:rPr lang="en-IN" dirty="0">
                <a:latin typeface="Cambria" panose="02040503050406030204" pitchFamily="18" charset="0"/>
                <a:ea typeface="Cambria" panose="02040503050406030204" pitchFamily="18" charset="0"/>
              </a:rPr>
              <a:t>5. </a:t>
            </a:r>
            <a:r>
              <a:rPr lang="en-IN" dirty="0" err="1">
                <a:latin typeface="Cambria" panose="02040503050406030204" pitchFamily="18" charset="0"/>
                <a:ea typeface="Cambria" panose="02040503050406030204" pitchFamily="18" charset="0"/>
              </a:rPr>
              <a:t>Güler</a:t>
            </a:r>
            <a:r>
              <a:rPr lang="en-IN" dirty="0">
                <a:latin typeface="Cambria" panose="02040503050406030204" pitchFamily="18" charset="0"/>
                <a:ea typeface="Cambria" panose="02040503050406030204" pitchFamily="18" charset="0"/>
              </a:rPr>
              <a:t>, I., &amp; Zamboni, S. (2019). "EEG Signal Classification using Convolutional Neural Networks for Brain-Computer Interface Applications." **Neurocomputing**, 331, 30-37. </a:t>
            </a:r>
          </a:p>
          <a:p>
            <a:pPr marL="152400" indent="0">
              <a:spcBef>
                <a:spcPts val="0"/>
              </a:spcBef>
              <a:buNone/>
            </a:pPr>
            <a:endParaRPr lang="en-IN"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743</Words>
  <Application>Microsoft Office PowerPoint</Application>
  <PresentationFormat>Widescreen</PresentationFormat>
  <Paragraphs>70</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vt:lpstr>
      <vt:lpstr>Times New Roman</vt:lpstr>
      <vt:lpstr>Verdana</vt:lpstr>
      <vt:lpstr>Wingdings</vt:lpstr>
      <vt:lpstr>Bioinformatics</vt:lpstr>
      <vt:lpstr>Brain Activity Classification in Coma Patients Using Wavelet and CST Features with CNN-based Analysis</vt:lpstr>
      <vt:lpstr>Content</vt:lpstr>
      <vt:lpstr>Problem Statement Number: </vt:lpstr>
      <vt:lpstr>Github Link</vt:lpstr>
      <vt:lpstr>Analysis of Problem Statement</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K.M Madhushree</cp:lastModifiedBy>
  <cp:revision>39</cp:revision>
  <dcterms:modified xsi:type="dcterms:W3CDTF">2025-04-17T02:10:40Z</dcterms:modified>
</cp:coreProperties>
</file>