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8" r:id="rId6"/>
    <p:sldId id="260" r:id="rId7"/>
    <p:sldId id="261" r:id="rId8"/>
    <p:sldId id="269" r:id="rId9"/>
    <p:sldId id="263" r:id="rId10"/>
    <p:sldId id="270"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4/17/2025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17/04/2025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17/04/2025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17/04/2025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17/04/2025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17/04/2025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17/04/2025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17/04/2025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US" altLang="en-US" dirty="0">
                <a:solidFill>
                  <a:schemeClr val="tx1"/>
                </a:solidFill>
                <a:latin typeface="Times New Roman" panose="02020603050405020304" pitchFamily="18" charset="0"/>
                <a:cs typeface="Times New Roman" panose="02020603050405020304" pitchFamily="18" charset="0"/>
                <a:sym typeface="+mn-ea"/>
              </a:rPr>
              <a:t>Brain Activity Classification in Coma Patients Using Wavelet and CST Features with CNN-based Analysis</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a:t>
            </a:r>
          </a:p>
          <a:p>
            <a:pPr algn="l"/>
            <a:endParaRPr lang="en-GB" dirty="0"/>
          </a:p>
        </p:txBody>
      </p:sp>
      <p:graphicFrame>
        <p:nvGraphicFramePr>
          <p:cNvPr id="4" name="Table 3"/>
          <p:cNvGraphicFramePr>
            <a:graphicFrameLocks noGrp="1"/>
          </p:cNvGraphicFramePr>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20000"/>
                    </a:ext>
                  </a:extLst>
                </a:gridCol>
                <a:gridCol w="3333666">
                  <a:extLst>
                    <a:ext uri="{9D8B030D-6E8A-4147-A177-3AD203B41FA5}">
                      <a16:colId xmlns:a16="http://schemas.microsoft.com/office/drawing/2014/main" val="2000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marL="0" marR="0" lvl="0" indent="0" algn="ctr" rtl="0">
                        <a:spcBef>
                          <a:spcPts val="0"/>
                        </a:spcBef>
                        <a:spcAft>
                          <a:spcPts val="0"/>
                        </a:spcAft>
                        <a:buFont typeface="+mj-lt"/>
                        <a:buNone/>
                      </a:pPr>
                      <a:r>
                        <a:rPr lang="en-US" sz="1800" u="none" strike="noStrike" cap="none" dirty="0"/>
                        <a:t>20211COM0066</a:t>
                      </a: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err="1"/>
                        <a:t>K.M.Madhushree</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lvl="0" indent="0" algn="ctr" rtl="0">
                        <a:spcBef>
                          <a:spcPts val="0"/>
                        </a:spcBef>
                        <a:spcAft>
                          <a:spcPts val="0"/>
                        </a:spcAft>
                        <a:buNone/>
                      </a:pPr>
                      <a:r>
                        <a:rPr lang="en-US" sz="1800" u="none" strike="noStrike" cap="none" dirty="0"/>
                        <a:t>20211COM0052</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Misbah Anum</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marL="0" marR="0" lvl="0" indent="0" algn="ctr" rtl="0">
                        <a:spcBef>
                          <a:spcPts val="0"/>
                        </a:spcBef>
                        <a:spcAft>
                          <a:spcPts val="0"/>
                        </a:spcAft>
                        <a:buNone/>
                      </a:pPr>
                      <a:r>
                        <a:rPr lang="en-US" sz="1800" u="none" strike="noStrike" cap="none" dirty="0"/>
                        <a:t>20211COM0086</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Syeda </a:t>
                      </a:r>
                      <a:r>
                        <a:rPr lang="en-US" sz="1800" u="none" strike="noStrike" cap="none" dirty="0" err="1"/>
                        <a:t>Taskiya</a:t>
                      </a:r>
                      <a:r>
                        <a:rPr lang="en-US" sz="1800" u="none" strike="noStrike" cap="none" dirty="0"/>
                        <a:t> Fathima</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marL="0" marR="0" lvl="0" indent="0" algn="ctr" rtl="0">
                        <a:spcBef>
                          <a:spcPts val="0"/>
                        </a:spcBef>
                        <a:spcAft>
                          <a:spcPts val="0"/>
                        </a:spcAft>
                        <a:buNone/>
                      </a:pPr>
                      <a:r>
                        <a:rPr lang="en-US" sz="1800" u="none" strike="noStrike" cap="none" dirty="0"/>
                        <a:t>20211COM0061</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Suhana Anjum</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5" name="Subtitle 2"/>
          <p:cNvSpPr txBox="1"/>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err="1"/>
              <a:t>Dr.</a:t>
            </a:r>
            <a:r>
              <a:rPr lang="en-GB" sz="1700" dirty="0"/>
              <a:t> / Mr. / Ms.</a:t>
            </a:r>
            <a:r>
              <a:rPr lang="en-IN"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Assistant Prof. Mr. Arun Kumar S</a:t>
            </a:r>
            <a:endParaRPr lang="en-GB" sz="1700" dirty="0"/>
          </a:p>
          <a:p>
            <a:pPr algn="l"/>
            <a:r>
              <a:rPr lang="en-GB" sz="1700" dirty="0"/>
              <a:t>Professor / Associate Professor / 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177" y="975221"/>
            <a:ext cx="9518250" cy="4636678"/>
          </a:xfrm>
          <a:prstGeom prst="rect">
            <a:avLst/>
          </a:prstGeom>
        </p:spPr>
      </p:pic>
      <p:sp>
        <p:nvSpPr>
          <p:cNvPr id="5" name="Text Box 4"/>
          <p:cNvSpPr txBox="1"/>
          <p:nvPr/>
        </p:nvSpPr>
        <p:spPr>
          <a:xfrm>
            <a:off x="3382010" y="5823268"/>
            <a:ext cx="5080000" cy="381635"/>
          </a:xfrm>
          <a:prstGeom prst="rect">
            <a:avLst/>
          </a:prstGeom>
        </p:spPr>
        <p:txBody>
          <a:bodyPr>
            <a:spAutoFit/>
          </a:bodyPr>
          <a:lstStyle/>
          <a:p>
            <a:pPr algn="ctr" defTabSz="266700">
              <a:lnSpc>
                <a:spcPct val="105000"/>
              </a:lnSpc>
              <a:spcAft>
                <a:spcPct val="0"/>
              </a:spcAft>
              <a:tabLst>
                <a:tab pos="660400" algn="l"/>
                <a:tab pos="968375" algn="l"/>
                <a:tab pos="1325245" algn="l"/>
                <a:tab pos="1880870" algn="l"/>
                <a:tab pos="2132965" algn="l"/>
                <a:tab pos="2439670" algn="l"/>
                <a:tab pos="3171825" algn="l"/>
              </a:tabLst>
            </a:pPr>
            <a:r>
              <a:rPr sz="1600" b="1">
                <a:latin typeface="Times New Roman" panose="02020603050405020304"/>
                <a:ea typeface="Times New Roman" panose="02020603050405020304"/>
              </a:rPr>
              <a:t>Fig 6:</a:t>
            </a:r>
            <a:r>
              <a:rPr>
                <a:latin typeface="Times New Roman" panose="02020603050405020304"/>
                <a:ea typeface="Times New Roman" panose="02020603050405020304"/>
              </a:rPr>
              <a:t> </a:t>
            </a:r>
            <a:r>
              <a:rPr b="1">
                <a:latin typeface="Times New Roman" panose="02020603050405020304"/>
                <a:ea typeface="Times New Roman" panose="02020603050405020304"/>
              </a:rPr>
              <a:t>Training progress of the CNN model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marR="30480" algn="just">
              <a:spcBef>
                <a:spcPts val="600"/>
              </a:spcBef>
              <a:spcAft>
                <a:spcPts val="720"/>
              </a:spcAft>
              <a:tabLst>
                <a:tab pos="2149475" algn="l"/>
              </a:tabLst>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sym typeface="+mn-ea"/>
              </a:rPr>
              <a:t>In conclusion, Support Vector Machines (SVM) have proven to be an effective method for classifying brain activity, especially in medical contexts like coma detection and seizure monitoring. Their ability to handle high-dimensional data and their robustness to noise make them a reliable choice for analyzing EEG signals. However, challenges such as the need for manual feature extraction, computational complexity, and limited interpretability remain. Future advancements, particularly combining SVM with deep learning or sophisticated feature extraction techniques, hold the potential to enhance classification accuracy, making SVM a crucial tool in brain activity analysis and patient care.</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70000"/>
          </a:bodyPr>
          <a:lstStyle/>
          <a:p>
            <a:pPr algn="just">
              <a:lnSpc>
                <a:spcPct val="200000"/>
              </a:lnSpc>
            </a:pPr>
            <a:r>
              <a:rPr lang="en-IN" dirty="0">
                <a:latin typeface="Times New Roman" panose="02020603050405020304" pitchFamily="18" charset="0"/>
                <a:cs typeface="Times New Roman" panose="02020603050405020304" pitchFamily="18" charset="0"/>
                <a:sym typeface="+mn-ea"/>
              </a:rPr>
              <a:t>Niedermeyer, E., &amp; da Silva, F. L. (2004). **Electroencephalography: Basic Principles, Clinical Applications, and Related Fields** (5th ed.). Lippincott Williams &amp; Wilkins.</a:t>
            </a:r>
            <a:endParaRPr lang="en-IN" dirty="0">
              <a:latin typeface="Times New Roman" panose="02020603050405020304" pitchFamily="18" charset="0"/>
              <a:cs typeface="Times New Roman" panose="02020603050405020304" pitchFamily="18" charset="0"/>
            </a:endParaRPr>
          </a:p>
          <a:p>
            <a:pPr algn="just">
              <a:lnSpc>
                <a:spcPct val="200000"/>
              </a:lnSpc>
            </a:pPr>
            <a:r>
              <a:rPr lang="en-IN" dirty="0" err="1">
                <a:latin typeface="Times New Roman" panose="02020603050405020304" pitchFamily="18" charset="0"/>
                <a:cs typeface="Times New Roman" panose="02020603050405020304" pitchFamily="18" charset="0"/>
                <a:sym typeface="+mn-ea"/>
              </a:rPr>
              <a:t>Mallat</a:t>
            </a:r>
            <a:r>
              <a:rPr lang="en-IN" dirty="0">
                <a:latin typeface="Times New Roman" panose="02020603050405020304" pitchFamily="18" charset="0"/>
                <a:cs typeface="Times New Roman" panose="02020603050405020304" pitchFamily="18" charset="0"/>
                <a:sym typeface="+mn-ea"/>
              </a:rPr>
              <a:t>, S. (1999). **A Wavelet Tour of Signal Processing** (2nd ed.). Academic Press.</a:t>
            </a:r>
            <a:endParaRPr lang="en-IN" dirty="0">
              <a:latin typeface="Times New Roman" panose="02020603050405020304" pitchFamily="18" charset="0"/>
              <a:cs typeface="Times New Roman" panose="02020603050405020304" pitchFamily="18" charset="0"/>
            </a:endParaRPr>
          </a:p>
          <a:p>
            <a:pPr algn="just">
              <a:lnSpc>
                <a:spcPct val="200000"/>
              </a:lnSpc>
            </a:pPr>
            <a:r>
              <a:rPr lang="en-IN" dirty="0">
                <a:latin typeface="Times New Roman" panose="02020603050405020304" pitchFamily="18" charset="0"/>
                <a:cs typeface="Times New Roman" panose="02020603050405020304" pitchFamily="18" charset="0"/>
                <a:sym typeface="+mn-ea"/>
              </a:rPr>
              <a:t>Stockwell, R. G., </a:t>
            </a:r>
            <a:r>
              <a:rPr lang="en-IN" dirty="0" err="1">
                <a:latin typeface="Times New Roman" panose="02020603050405020304" pitchFamily="18" charset="0"/>
                <a:cs typeface="Times New Roman" panose="02020603050405020304" pitchFamily="18" charset="0"/>
                <a:sym typeface="+mn-ea"/>
              </a:rPr>
              <a:t>Mansinha</a:t>
            </a:r>
            <a:r>
              <a:rPr lang="en-IN" dirty="0">
                <a:latin typeface="Times New Roman" panose="02020603050405020304" pitchFamily="18" charset="0"/>
                <a:cs typeface="Times New Roman" panose="02020603050405020304" pitchFamily="18" charset="0"/>
                <a:sym typeface="+mn-ea"/>
              </a:rPr>
              <a:t>, L., &amp; Lowe, R. P. (1996). "Localization of the Complex Spectrum: The Continuous Stockwell Transform." **IEEE Transactions on Signal Processing**, 44(4), 998-1001. </a:t>
            </a:r>
            <a:endParaRPr lang="en-IN" dirty="0">
              <a:latin typeface="Times New Roman" panose="02020603050405020304" pitchFamily="18" charset="0"/>
              <a:cs typeface="Times New Roman" panose="02020603050405020304" pitchFamily="18" charset="0"/>
            </a:endParaRPr>
          </a:p>
          <a:p>
            <a:pPr algn="just">
              <a:lnSpc>
                <a:spcPct val="200000"/>
              </a:lnSpc>
            </a:pPr>
            <a:r>
              <a:rPr lang="en-IN" dirty="0" err="1">
                <a:latin typeface="Times New Roman" panose="02020603050405020304" pitchFamily="18" charset="0"/>
                <a:cs typeface="Times New Roman" panose="02020603050405020304" pitchFamily="18" charset="0"/>
                <a:sym typeface="+mn-ea"/>
              </a:rPr>
              <a:t>LeCun</a:t>
            </a:r>
            <a:r>
              <a:rPr lang="en-IN" dirty="0">
                <a:latin typeface="Times New Roman" panose="02020603050405020304" pitchFamily="18" charset="0"/>
                <a:cs typeface="Times New Roman" panose="02020603050405020304" pitchFamily="18" charset="0"/>
                <a:sym typeface="+mn-ea"/>
              </a:rPr>
              <a:t>, Y., </a:t>
            </a:r>
            <a:r>
              <a:rPr lang="en-IN" dirty="0" err="1">
                <a:latin typeface="Times New Roman" panose="02020603050405020304" pitchFamily="18" charset="0"/>
                <a:cs typeface="Times New Roman" panose="02020603050405020304" pitchFamily="18" charset="0"/>
                <a:sym typeface="+mn-ea"/>
              </a:rPr>
              <a:t>Bengio</a:t>
            </a:r>
            <a:r>
              <a:rPr lang="en-IN" dirty="0">
                <a:latin typeface="Times New Roman" panose="02020603050405020304" pitchFamily="18" charset="0"/>
                <a:cs typeface="Times New Roman" panose="02020603050405020304" pitchFamily="18" charset="0"/>
                <a:sym typeface="+mn-ea"/>
              </a:rPr>
              <a:t>, Y., &amp; Hinton, G. (2015). "Deep Learning." **Nature**, 521(7553), 436-444. </a:t>
            </a:r>
            <a:endParaRPr lang="en-IN" dirty="0">
              <a:latin typeface="Times New Roman" panose="02020603050405020304" pitchFamily="18" charset="0"/>
              <a:cs typeface="Times New Roman" panose="02020603050405020304" pitchFamily="18" charset="0"/>
            </a:endParaRPr>
          </a:p>
          <a:p>
            <a:pPr algn="just">
              <a:lnSpc>
                <a:spcPct val="200000"/>
              </a:lnSpc>
            </a:pPr>
            <a:r>
              <a:rPr lang="en-IN" dirty="0" err="1">
                <a:latin typeface="Times New Roman" panose="02020603050405020304" pitchFamily="18" charset="0"/>
                <a:cs typeface="Times New Roman" panose="02020603050405020304" pitchFamily="18" charset="0"/>
                <a:sym typeface="+mn-ea"/>
              </a:rPr>
              <a:t>Güler</a:t>
            </a:r>
            <a:r>
              <a:rPr lang="en-IN" dirty="0">
                <a:latin typeface="Times New Roman" panose="02020603050405020304" pitchFamily="18" charset="0"/>
                <a:cs typeface="Times New Roman" panose="02020603050405020304" pitchFamily="18" charset="0"/>
                <a:sym typeface="+mn-ea"/>
              </a:rPr>
              <a:t>, I., &amp; Zamboni, S. (2019). "EEG Signal Classification using Convolutional Neural Networks for Brain-Computer Interface Applications." **</a:t>
            </a:r>
            <a:r>
              <a:rPr lang="en-IN" dirty="0" err="1">
                <a:latin typeface="Times New Roman" panose="02020603050405020304" pitchFamily="18" charset="0"/>
                <a:cs typeface="Times New Roman" panose="02020603050405020304" pitchFamily="18" charset="0"/>
                <a:sym typeface="+mn-ea"/>
              </a:rPr>
              <a:t>Neurocomputing</a:t>
            </a:r>
            <a:r>
              <a:rPr lang="en-IN" dirty="0">
                <a:latin typeface="Times New Roman" panose="02020603050405020304" pitchFamily="18" charset="0"/>
                <a:cs typeface="Times New Roman" panose="02020603050405020304" pitchFamily="18" charset="0"/>
                <a:sym typeface="+mn-ea"/>
              </a:rPr>
              <a:t>**, 331, 30-37. </a:t>
            </a: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endParaRPr lang="en-IN">
              <a:latin typeface="Times New Roman" panose="02020603050405020304" pitchFamily="18" charset="0"/>
              <a:cs typeface="Times New Roman" panose="02020603050405020304" pitchFamily="18" charset="0"/>
            </a:endParaRPr>
          </a:p>
          <a:p>
            <a:pPr marL="0" marR="64135" indent="0" algn="just">
              <a:spcBef>
                <a:spcPts val="420"/>
              </a:spcBef>
              <a:buSzPts val="800"/>
              <a:buNone/>
              <a:tabLst>
                <a:tab pos="206375" algn="l"/>
              </a:tabLst>
            </a:pP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Autofit/>
          </a:bodyPr>
          <a:lstStyle/>
          <a:p>
            <a:pPr marL="0" indent="0" algn="just">
              <a:lnSpc>
                <a:spcPct val="160000"/>
              </a:lnSpc>
              <a:buNone/>
            </a:pPr>
            <a:r>
              <a:rPr lang="en-US" sz="1500" dirty="0">
                <a:latin typeface="Times New Roman" panose="02020603050405020304" pitchFamily="18" charset="0"/>
                <a:cs typeface="Times New Roman" panose="02020603050405020304" pitchFamily="18" charset="0"/>
                <a:sym typeface="+mn-ea"/>
              </a:rPr>
              <a:t>Coma is a state of prolonged unconsciousness where patients exhibit varying levels of brain activity, often making it challenging for clinicians to assess the degree of consciousness or brain function. Accurate assessment of brain activity in coma patients is crucial for determining their neurological status, predicting recovery, and guiding treatment decisions. Traditional methods, such as clinical evaluations and imaging techniques, can sometimes provide limited or ambiguous insights, particularly in cases where patients exhibit minimal or fluctuating brain activity. With advancements in signal processing, however, new opportunities have emerged for improving the classification of brain states in coma patients. Techniques like wavelet transforms and the Continuous </a:t>
            </a:r>
            <a:r>
              <a:rPr lang="en-US" sz="1500" dirty="0" err="1">
                <a:latin typeface="Times New Roman" panose="02020603050405020304" pitchFamily="18" charset="0"/>
                <a:cs typeface="Times New Roman" panose="02020603050405020304" pitchFamily="18" charset="0"/>
                <a:sym typeface="+mn-ea"/>
              </a:rPr>
              <a:t>Stockwell</a:t>
            </a:r>
            <a:r>
              <a:rPr lang="en-US" sz="1500" dirty="0">
                <a:latin typeface="Times New Roman" panose="02020603050405020304" pitchFamily="18" charset="0"/>
                <a:cs typeface="Times New Roman" panose="02020603050405020304" pitchFamily="18" charset="0"/>
                <a:sym typeface="+mn-ea"/>
              </a:rPr>
              <a:t> Transform (CST) offer the advantage of providing detailed time-frequency representations of brain signals, which can capture transient and complex patterns of brain activity. These methods, when combined with powerful machine learning models like Convolutional Neural Networks (CNNs), can significantly enhance the accuracy and reliability of brain activity classification. Wavelet transforms are particularly effective in capturing the dynamic nature of brain signals, enabling the identification of both low- and high-frequency components that might be missed by conventional methods. CST, on the other hand, provides a more refined time-frequency representation, offering high resolution in both time and frequency domains, which is essential for detecting subtle changes in brain activity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10" name="Content Placeholder 3"/>
          <p:cNvGraphicFramePr>
            <a:graphicFrameLocks noGrp="1"/>
          </p:cNvGraphicFramePr>
          <p:nvPr/>
        </p:nvGraphicFramePr>
        <p:xfrm>
          <a:off x="419059" y="1008357"/>
          <a:ext cx="11374161" cy="5177603"/>
        </p:xfrm>
        <a:graphic>
          <a:graphicData uri="http://schemas.openxmlformats.org/drawingml/2006/table">
            <a:tbl>
              <a:tblPr firstRow="1" bandRow="1">
                <a:tableStyleId>{5940675A-B579-460E-94D1-54222C63F5DA}</a:tableStyleId>
              </a:tblPr>
              <a:tblGrid>
                <a:gridCol w="699266">
                  <a:extLst>
                    <a:ext uri="{9D8B030D-6E8A-4147-A177-3AD203B41FA5}">
                      <a16:colId xmlns:a16="http://schemas.microsoft.com/office/drawing/2014/main" val="20000"/>
                    </a:ext>
                  </a:extLst>
                </a:gridCol>
                <a:gridCol w="3011127">
                  <a:extLst>
                    <a:ext uri="{9D8B030D-6E8A-4147-A177-3AD203B41FA5}">
                      <a16:colId xmlns:a16="http://schemas.microsoft.com/office/drawing/2014/main" val="20001"/>
                    </a:ext>
                  </a:extLst>
                </a:gridCol>
                <a:gridCol w="2185361">
                  <a:extLst>
                    <a:ext uri="{9D8B030D-6E8A-4147-A177-3AD203B41FA5}">
                      <a16:colId xmlns:a16="http://schemas.microsoft.com/office/drawing/2014/main" val="20002"/>
                    </a:ext>
                  </a:extLst>
                </a:gridCol>
                <a:gridCol w="3708454">
                  <a:extLst>
                    <a:ext uri="{9D8B030D-6E8A-4147-A177-3AD203B41FA5}">
                      <a16:colId xmlns:a16="http://schemas.microsoft.com/office/drawing/2014/main" val="20003"/>
                    </a:ext>
                  </a:extLst>
                </a:gridCol>
                <a:gridCol w="1769953">
                  <a:extLst>
                    <a:ext uri="{9D8B030D-6E8A-4147-A177-3AD203B41FA5}">
                      <a16:colId xmlns:a16="http://schemas.microsoft.com/office/drawing/2014/main"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87323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just" defTabSz="4572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IEEE Transactions on Neural Systems and Rehabilitation Engineering 2017</a:t>
                      </a:r>
                    </a:p>
                  </a:txBody>
                  <a:tcPr anchor="ctr"/>
                </a:tc>
                <a:tc>
                  <a:txBody>
                    <a:bodyPr/>
                    <a:lstStyle/>
                    <a:p>
                      <a:pPr marL="0" algn="just" defTabSz="457200" rtl="0" eaLnBrk="1" latinLnBrk="0" hangingPunct="1"/>
                      <a:r>
                        <a:rPr lang="en-IN" sz="1400" kern="1200" dirty="0" err="1">
                          <a:solidFill>
                            <a:schemeClr val="tx1"/>
                          </a:solidFill>
                          <a:latin typeface="Times New Roman" panose="02020603050405020304" pitchFamily="18" charset="0"/>
                          <a:ea typeface="+mn-ea"/>
                          <a:cs typeface="Times New Roman" panose="02020603050405020304" pitchFamily="18" charset="0"/>
                        </a:rPr>
                        <a:t>Karimian</a:t>
                      </a:r>
                      <a:r>
                        <a:rPr lang="en-IN" sz="1400" kern="1200" dirty="0">
                          <a:solidFill>
                            <a:schemeClr val="tx1"/>
                          </a:solidFill>
                          <a:latin typeface="Times New Roman" panose="02020603050405020304" pitchFamily="18" charset="0"/>
                          <a:ea typeface="+mn-ea"/>
                          <a:cs typeface="Times New Roman" panose="02020603050405020304" pitchFamily="18" charset="0"/>
                        </a:rPr>
                        <a:t>, M., &amp; Ghosh, S</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tc>
                  <a:txBody>
                    <a:bodyPr/>
                    <a:lstStyle/>
                    <a:p>
                      <a:pPr marL="0" algn="just" defTabSz="4572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"Automatic EEG Classification Using Convolutional Neural Networks for Brain-Computer Interface Applications</a:t>
                      </a:r>
                    </a:p>
                  </a:txBody>
                  <a:tcPr anchor="ctr"/>
                </a:tc>
                <a:tc>
                  <a:txBody>
                    <a:bodyPr/>
                    <a:lstStyle/>
                    <a:p>
                      <a:pPr marL="0" algn="ctr" defTabSz="457200" rtl="0" eaLnBrk="1" latinLnBrk="0" hangingPunct="1"/>
                      <a:r>
                        <a:rPr lang="en-IN" sz="1400" kern="1200" dirty="0">
                          <a:solidFill>
                            <a:schemeClr val="tx1"/>
                          </a:solidFill>
                          <a:effectLst/>
                          <a:latin typeface="Times New Roman" panose="02020603050405020304" pitchFamily="18" charset="0"/>
                          <a:ea typeface="+mn-ea"/>
                          <a:cs typeface="Times New Roman" panose="02020603050405020304" pitchFamily="18" charset="0"/>
                        </a:rPr>
                        <a:t>Automatic EEG classification </a:t>
                      </a:r>
                      <a:r>
                        <a:rPr lang="en-IN" sz="1400" kern="1200" dirty="0" err="1">
                          <a:solidFill>
                            <a:schemeClr val="tx1"/>
                          </a:solidFill>
                          <a:effectLst/>
                          <a:latin typeface="Times New Roman" panose="02020603050405020304" pitchFamily="18" charset="0"/>
                          <a:ea typeface="+mn-ea"/>
                          <a:cs typeface="Times New Roman" panose="02020603050405020304" pitchFamily="18" charset="0"/>
                        </a:rPr>
                        <a:t>enhancemen</a:t>
                      </a:r>
                      <a:endParaRPr lang="en-US" sz="140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1"/>
                  </a:ext>
                </a:extLst>
              </a:tr>
              <a:tr h="871863">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just" defTabSz="4572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Proceedings of the International Conference on Computer Science and Information Technology (ICCSIT2009)</a:t>
                      </a:r>
                      <a:endParaRPr lang="da-DK"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just" defTabSz="457200" rtl="0" eaLnBrk="1" latinLnBrk="0" hangingPunct="1"/>
                      <a:r>
                        <a:rPr lang="fr-FR" sz="1400" kern="1200" dirty="0">
                          <a:solidFill>
                            <a:schemeClr val="tx1"/>
                          </a:solidFill>
                          <a:latin typeface="Times New Roman" panose="02020603050405020304" pitchFamily="18" charset="0"/>
                          <a:ea typeface="+mn-ea"/>
                          <a:cs typeface="Times New Roman" panose="02020603050405020304" pitchFamily="18" charset="0"/>
                        </a:rPr>
                        <a:t>Liu, Y., </a:t>
                      </a:r>
                      <a:r>
                        <a:rPr lang="fr-FR" sz="1400" kern="1200" dirty="0" err="1">
                          <a:solidFill>
                            <a:schemeClr val="tx1"/>
                          </a:solidFill>
                          <a:latin typeface="Times New Roman" panose="02020603050405020304" pitchFamily="18" charset="0"/>
                          <a:ea typeface="+mn-ea"/>
                          <a:cs typeface="Times New Roman" panose="02020603050405020304" pitchFamily="18" charset="0"/>
                        </a:rPr>
                        <a:t>Sourina</a:t>
                      </a:r>
                      <a:r>
                        <a:rPr lang="fr-FR" sz="1400" kern="1200" dirty="0">
                          <a:solidFill>
                            <a:schemeClr val="tx1"/>
                          </a:solidFill>
                          <a:latin typeface="Times New Roman" panose="02020603050405020304" pitchFamily="18" charset="0"/>
                          <a:ea typeface="+mn-ea"/>
                          <a:cs typeface="Times New Roman" panose="02020603050405020304" pitchFamily="18" charset="0"/>
                        </a:rPr>
                        <a:t>, O., &amp; Yang, L.</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just" defTabSz="4572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"Real-Time EEG Monitoring and Visualization System for Brain-Computer Interface</a:t>
                      </a:r>
                    </a:p>
                  </a:txBody>
                  <a:tcPr anchor="ctr"/>
                </a:tc>
                <a:tc>
                  <a:txBody>
                    <a:bodyPr/>
                    <a:lstStyle/>
                    <a:p>
                      <a:pPr algn="ctr"/>
                      <a:r>
                        <a:rPr lang="en-IN" sz="1400" kern="1200" dirty="0">
                          <a:solidFill>
                            <a:schemeClr val="tx1"/>
                          </a:solidFill>
                          <a:latin typeface="Times New Roman" panose="02020603050405020304" pitchFamily="18" charset="0"/>
                          <a:ea typeface="+mn-ea"/>
                          <a:cs typeface="Times New Roman" panose="02020603050405020304" pitchFamily="18" charset="0"/>
                        </a:rPr>
                        <a:t>Real-time EEG visualization system</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just" defTabSz="457200" rtl="0" eaLnBrk="1" latinLnBrk="0" hangingPunct="1"/>
                      <a:r>
                        <a:rPr lang="en-IN" sz="1400" kern="1200" dirty="0" err="1">
                          <a:solidFill>
                            <a:schemeClr val="tx1"/>
                          </a:solidFill>
                          <a:latin typeface="Times New Roman" panose="02020603050405020304" pitchFamily="18" charset="0"/>
                          <a:ea typeface="+mn-ea"/>
                          <a:cs typeface="Times New Roman" panose="02020603050405020304" pitchFamily="18" charset="0"/>
                        </a:rPr>
                        <a:t>Neurocomputing</a:t>
                      </a:r>
                      <a:r>
                        <a:rPr lang="en-IN" sz="1400" kern="1200" dirty="0">
                          <a:solidFill>
                            <a:schemeClr val="tx1"/>
                          </a:solidFill>
                          <a:latin typeface="Times New Roman" panose="02020603050405020304" pitchFamily="18" charset="0"/>
                          <a:ea typeface="+mn-ea"/>
                          <a:cs typeface="Times New Roman" panose="02020603050405020304" pitchFamily="18" charset="0"/>
                        </a:rPr>
                        <a:t> -2018</a:t>
                      </a:r>
                    </a:p>
                  </a:txBody>
                  <a:tcPr anchor="ctr"/>
                </a:tc>
                <a:tc>
                  <a:txBody>
                    <a:bodyPr/>
                    <a:lstStyle/>
                    <a:p>
                      <a:pPr marL="0" algn="just" defTabSz="457200" rtl="0" eaLnBrk="1" latinLnBrk="0" hangingPunct="1"/>
                      <a:r>
                        <a:rPr lang="en-IN" sz="1400" kern="1200" dirty="0" err="1">
                          <a:solidFill>
                            <a:schemeClr val="tx1"/>
                          </a:solidFill>
                          <a:latin typeface="Times New Roman" panose="02020603050405020304" pitchFamily="18" charset="0"/>
                          <a:ea typeface="+mn-ea"/>
                          <a:cs typeface="Times New Roman" panose="02020603050405020304" pitchFamily="18" charset="0"/>
                        </a:rPr>
                        <a:t>Xie</a:t>
                      </a:r>
                      <a:r>
                        <a:rPr lang="en-IN" sz="1400" kern="1200" dirty="0">
                          <a:solidFill>
                            <a:schemeClr val="tx1"/>
                          </a:solidFill>
                          <a:latin typeface="Times New Roman" panose="02020603050405020304" pitchFamily="18" charset="0"/>
                          <a:ea typeface="+mn-ea"/>
                          <a:cs typeface="Times New Roman" panose="02020603050405020304" pitchFamily="18" charset="0"/>
                        </a:rPr>
                        <a:t>, L., Li, Y., &amp; Wu, H.</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just" defTabSz="4572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"Brain Activity Monitoring Using Convolutional Neural Networks for EEG Signal Classification</a:t>
                      </a:r>
                      <a:endParaRPr lang="en-IN"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IN" sz="1400" kern="1200" dirty="0">
                          <a:solidFill>
                            <a:schemeClr val="tx1"/>
                          </a:solidFill>
                          <a:effectLst/>
                          <a:latin typeface="Times New Roman" panose="02020603050405020304" pitchFamily="18" charset="0"/>
                          <a:ea typeface="+mn-ea"/>
                          <a:cs typeface="Times New Roman" panose="02020603050405020304" pitchFamily="18" charset="0"/>
                        </a:rPr>
                        <a:t>Energy harvesting was done maximizing</a:t>
                      </a:r>
                      <a:r>
                        <a:rPr lang="en-IN" sz="1400" kern="1200" baseline="0" dirty="0">
                          <a:solidFill>
                            <a:schemeClr val="tx1"/>
                          </a:solidFill>
                          <a:effectLst/>
                          <a:latin typeface="Times New Roman" panose="02020603050405020304" pitchFamily="18" charset="0"/>
                          <a:ea typeface="+mn-ea"/>
                          <a:cs typeface="Times New Roman" panose="02020603050405020304" pitchFamily="18" charset="0"/>
                        </a:rPr>
                        <a:t> the network’s performance</a:t>
                      </a:r>
                      <a:endParaRPr 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r h="1094721">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just" defTabSz="457200" rtl="0" eaLnBrk="1" latinLnBrk="0" hangingPunct="1"/>
                      <a:r>
                        <a:rPr lang="en-IN" sz="1400" kern="1200" dirty="0">
                          <a:solidFill>
                            <a:schemeClr val="tx1"/>
                          </a:solidFill>
                          <a:latin typeface="Times New Roman" panose="02020603050405020304" pitchFamily="18" charset="0"/>
                          <a:ea typeface="+mn-ea"/>
                          <a:cs typeface="Times New Roman" panose="02020603050405020304" pitchFamily="18" charset="0"/>
                        </a:rPr>
                        <a:t>IEEE Access -2019</a:t>
                      </a:r>
                    </a:p>
                  </a:txBody>
                  <a:tcPr anchor="ctr"/>
                </a:tc>
                <a:tc>
                  <a:txBody>
                    <a:bodyPr/>
                    <a:lstStyle/>
                    <a:p>
                      <a:pPr marL="0" algn="just" defTabSz="457200" rtl="0" eaLnBrk="1" latinLnBrk="0" hangingPunct="1"/>
                      <a:r>
                        <a:rPr lang="en-IN" sz="1400" kern="1200" dirty="0">
                          <a:solidFill>
                            <a:schemeClr val="tx1"/>
                          </a:solidFill>
                          <a:latin typeface="Times New Roman" panose="02020603050405020304" pitchFamily="18" charset="0"/>
                          <a:ea typeface="+mn-ea"/>
                          <a:cs typeface="Times New Roman" panose="02020603050405020304" pitchFamily="18" charset="0"/>
                        </a:rPr>
                        <a:t>Qin, L., &amp; He, H</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just" defTabSz="4572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"EEG-Based Brain-Computer Interfaces: A Signal Processing Approach." IEEE Access</a:t>
                      </a:r>
                    </a:p>
                  </a:txBody>
                  <a:tcPr anchor="ctr"/>
                </a:tc>
                <a:tc>
                  <a:txBody>
                    <a:bodyPr/>
                    <a:lstStyle/>
                    <a:p>
                      <a:pPr algn="ctr"/>
                      <a:r>
                        <a:rPr lang="en-IN" sz="1400" kern="1200" baseline="0" dirty="0">
                          <a:solidFill>
                            <a:schemeClr val="tx1"/>
                          </a:solidFill>
                          <a:effectLst/>
                          <a:latin typeface="Times New Roman" panose="02020603050405020304" pitchFamily="18" charset="0"/>
                          <a:ea typeface="+mn-ea"/>
                          <a:cs typeface="Times New Roman" panose="02020603050405020304" pitchFamily="18" charset="0"/>
                        </a:rPr>
                        <a:t>Advanced brain-computer interface processing</a:t>
                      </a:r>
                      <a:endParaRPr lang="en-US" sz="1400" kern="1200" baseline="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just" defTabSz="4572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IEEE Transactions on Biomedical Engineering,2018</a:t>
                      </a:r>
                    </a:p>
                  </a:txBody>
                  <a:tcPr anchor="ctr"/>
                </a:tc>
                <a:tc>
                  <a:txBody>
                    <a:bodyPr/>
                    <a:lstStyle/>
                    <a:p>
                      <a:pPr marL="0" algn="just" defTabSz="457200" rtl="0" eaLnBrk="1" latinLnBrk="0" hangingPunct="1"/>
                      <a:r>
                        <a:rPr lang="en-IN" sz="1400" kern="1200" dirty="0">
                          <a:solidFill>
                            <a:schemeClr val="tx1"/>
                          </a:solidFill>
                          <a:latin typeface="Times New Roman" panose="02020603050405020304" pitchFamily="18" charset="0"/>
                          <a:ea typeface="+mn-ea"/>
                          <a:cs typeface="Times New Roman" panose="02020603050405020304" pitchFamily="18" charset="0"/>
                        </a:rPr>
                        <a:t>He, H., &amp; Wu, D.</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just" defTabSz="4572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Transfer Learning for Brain-Computer Interfaces: A Euclidean Space Data Alignment Approach., </a:t>
                      </a:r>
                    </a:p>
                  </a:txBody>
                  <a:tcPr anchor="ctr"/>
                </a:tc>
                <a:tc>
                  <a:txBody>
                    <a:bodyPr/>
                    <a:lstStyle/>
                    <a:p>
                      <a:pPr algn="ctr"/>
                      <a:r>
                        <a:rPr lang="en-IN" sz="1400" kern="1200" baseline="0" dirty="0">
                          <a:solidFill>
                            <a:schemeClr val="tx1"/>
                          </a:solidFill>
                          <a:effectLst/>
                          <a:latin typeface="Times New Roman" panose="02020603050405020304" pitchFamily="18" charset="0"/>
                          <a:ea typeface="+mn-ea"/>
                          <a:cs typeface="Times New Roman" panose="02020603050405020304" pitchFamily="18" charset="0"/>
                        </a:rPr>
                        <a:t>EEG signal classification improvement</a:t>
                      </a:r>
                      <a:endParaRPr lang="en-US" sz="1400" kern="1200" baseline="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sym typeface="+mn-ea"/>
              </a:rPr>
              <a:t>The proposed method for classifying brain activity in coma patients integrates advanced signal processing techniques, including wavelet transforms and Continuous </a:t>
            </a:r>
            <a:r>
              <a:rPr lang="en-US" sz="1800" dirty="0" err="1">
                <a:latin typeface="Times New Roman" panose="02020603050405020304" pitchFamily="18" charset="0"/>
                <a:cs typeface="Times New Roman" panose="02020603050405020304" pitchFamily="18" charset="0"/>
                <a:sym typeface="+mn-ea"/>
              </a:rPr>
              <a:t>Stockwell</a:t>
            </a:r>
            <a:r>
              <a:rPr lang="en-US" sz="1800" dirty="0">
                <a:latin typeface="Times New Roman" panose="02020603050405020304" pitchFamily="18" charset="0"/>
                <a:cs typeface="Times New Roman" panose="02020603050405020304" pitchFamily="18" charset="0"/>
                <a:sym typeface="+mn-ea"/>
              </a:rPr>
              <a:t> Transform (CST), with a Convolutional Neural Network (CNN) classifier to accurately detect and categorize brain states. </a:t>
            </a:r>
          </a:p>
          <a:p>
            <a:r>
              <a:rPr lang="en-US" sz="1800" dirty="0">
                <a:latin typeface="Times New Roman" panose="02020603050405020304" pitchFamily="18" charset="0"/>
                <a:cs typeface="Times New Roman" panose="02020603050405020304" pitchFamily="18" charset="0"/>
                <a:sym typeface="+mn-ea"/>
              </a:rPr>
              <a:t>The method aims to address the limitations of traditional approaches, offering a more accurate, efficient, and real-time solution for monitoring coma patients. </a:t>
            </a:r>
          </a:p>
          <a:p>
            <a:r>
              <a:rPr lang="en-US" sz="1800" dirty="0">
                <a:latin typeface="Times New Roman" panose="02020603050405020304" pitchFamily="18" charset="0"/>
                <a:cs typeface="Times New Roman" panose="02020603050405020304" pitchFamily="18" charset="0"/>
                <a:sym typeface="+mn-ea"/>
              </a:rPr>
              <a:t>The first key component of the proposed method is the feature extraction phase, which utilizes wavelet transforms and CST to analyze EEG signals.</a:t>
            </a:r>
          </a:p>
          <a:p>
            <a:r>
              <a:rPr lang="en-US" sz="1800" dirty="0">
                <a:latin typeface="Times New Roman" panose="02020603050405020304" pitchFamily="18" charset="0"/>
                <a:cs typeface="Times New Roman" panose="02020603050405020304" pitchFamily="18" charset="0"/>
                <a:sym typeface="+mn-ea"/>
              </a:rPr>
              <a:t> Wavelet transforms provide a high time-frequency resolution, allowing for the detection of both low- and high-frequency components at varying time scales. This is crucial for detecting transient brain activity patterns, which are common in coma patients. </a:t>
            </a:r>
          </a:p>
          <a:p>
            <a:r>
              <a:rPr lang="en-US" sz="1800" dirty="0">
                <a:latin typeface="Times New Roman" panose="02020603050405020304" pitchFamily="18" charset="0"/>
                <a:cs typeface="Times New Roman" panose="02020603050405020304" pitchFamily="18" charset="0"/>
                <a:sym typeface="+mn-ea"/>
              </a:rPr>
              <a:t>CST, a hybrid of Short-Time Fourier Transform (STFT) and wavelet analysis, further enhances this capability by providing a high-resolution representation of brain signals in both time and frequency domains. This allows for a more precise capture of short-lived or subtle fluctuations in brain activity, which are often difficult to detect with traditional methods.</a:t>
            </a:r>
            <a:endParaRPr lang="en-US" sz="1800" dirty="0">
              <a:latin typeface="Times New Roman" panose="02020603050405020304" pitchFamily="18" charset="0"/>
              <a:cs typeface="Times New Roman" panose="02020603050405020304" pitchFamily="18" charset="0"/>
            </a:endParaRPr>
          </a:p>
          <a:p>
            <a:endParaRPr lang="en-GB"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3775363" y="1112587"/>
            <a:ext cx="4627418" cy="734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dirty="0"/>
              <a:t>EEG Signal Collection</a:t>
            </a:r>
          </a:p>
        </p:txBody>
      </p:sp>
      <p:sp>
        <p:nvSpPr>
          <p:cNvPr id="40" name="Rectangle 39"/>
          <p:cNvSpPr/>
          <p:nvPr/>
        </p:nvSpPr>
        <p:spPr>
          <a:xfrm>
            <a:off x="3775998" y="2062844"/>
            <a:ext cx="4627418" cy="734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dirty="0"/>
              <a:t>Pre-processing and Feature Extraction</a:t>
            </a:r>
          </a:p>
        </p:txBody>
      </p:sp>
      <p:sp>
        <p:nvSpPr>
          <p:cNvPr id="41" name="Rectangle 40"/>
          <p:cNvSpPr/>
          <p:nvPr/>
        </p:nvSpPr>
        <p:spPr>
          <a:xfrm>
            <a:off x="3775363" y="3013958"/>
            <a:ext cx="4627418" cy="734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dirty="0"/>
              <a:t>Interpretation using WT &amp; CST</a:t>
            </a:r>
            <a:endParaRPr lang="en-US" dirty="0"/>
          </a:p>
        </p:txBody>
      </p:sp>
      <p:sp>
        <p:nvSpPr>
          <p:cNvPr id="46" name="Rectangle 45"/>
          <p:cNvSpPr/>
          <p:nvPr/>
        </p:nvSpPr>
        <p:spPr>
          <a:xfrm>
            <a:off x="3777268" y="3964783"/>
            <a:ext cx="4627418" cy="734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Classification using CNN</a:t>
            </a:r>
            <a:endParaRPr lang="en-IN" dirty="0"/>
          </a:p>
        </p:txBody>
      </p:sp>
      <p:cxnSp>
        <p:nvCxnSpPr>
          <p:cNvPr id="43" name="Straight Arrow Connector 42"/>
          <p:cNvCxnSpPr/>
          <p:nvPr/>
        </p:nvCxnSpPr>
        <p:spPr>
          <a:xfrm>
            <a:off x="6089072" y="1846877"/>
            <a:ext cx="0" cy="215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p:cNvCxnSpPr/>
          <p:nvPr/>
        </p:nvCxnSpPr>
        <p:spPr>
          <a:xfrm>
            <a:off x="6089072" y="2798107"/>
            <a:ext cx="0" cy="215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6089072" y="3748702"/>
            <a:ext cx="0" cy="215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Title 1"/>
          <p:cNvSpPr>
            <a:spLocks noGrp="1"/>
          </p:cNvSpPr>
          <p:nvPr/>
        </p:nvSpPr>
        <p:spPr>
          <a:xfrm>
            <a:off x="4083234" y="5292274"/>
            <a:ext cx="4321556" cy="484254"/>
          </a:xfrm>
          <a:prstGeom prst="rect">
            <a:avLst/>
          </a:prstGeom>
          <a:noFill/>
          <a:extLst>
            <a:ext uri="{909E8E84-426E-40DD-AFC4-6F175D3DCCD1}">
              <a14:hiddenFill xmlns:a14="http://schemas.microsoft.com/office/drawing/2010/main">
                <a:solidFill>
                  <a:schemeClr val="tx1"/>
                </a:solidFill>
              </a14:hiddenFill>
            </a:ext>
          </a:extLst>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tx1"/>
                </a:solidFill>
                <a:latin typeface="Times New Roman" panose="02020603050405020304" pitchFamily="18" charset="0"/>
                <a:cs typeface="Times New Roman" panose="02020603050405020304" pitchFamily="18" charset="0"/>
              </a:rPr>
              <a:t>Fig: Flow of Proposed Method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Autofit/>
          </a:bodyPr>
          <a:lstStyle/>
          <a:p>
            <a:r>
              <a:rPr lang="en-US" altLang="en-US" sz="1700" dirty="0">
                <a:latin typeface="Times New Roman" panose="02020603050405020304" pitchFamily="18" charset="0"/>
                <a:cs typeface="Times New Roman" panose="02020603050405020304" pitchFamily="18" charset="0"/>
              </a:rPr>
              <a:t>Automated Brain Activity Classification – Develop an advanced system to classify brain activity in coma patients using EEG signals.</a:t>
            </a:r>
          </a:p>
          <a:p>
            <a:r>
              <a:rPr lang="en-US" altLang="en-US" sz="1700" dirty="0">
                <a:latin typeface="Times New Roman" panose="02020603050405020304" pitchFamily="18" charset="0"/>
                <a:cs typeface="Times New Roman" panose="02020603050405020304" pitchFamily="18" charset="0"/>
              </a:rPr>
              <a:t>Enhancing Diagnostic Accuracy – Improve the reliability of coma diagnosis by using deep learning techniques instead of traditional SVM-based methods.</a:t>
            </a:r>
          </a:p>
          <a:p>
            <a:r>
              <a:rPr lang="en-US" altLang="en-US" sz="1700" dirty="0">
                <a:latin typeface="Times New Roman" panose="02020603050405020304" pitchFamily="18" charset="0"/>
                <a:cs typeface="Times New Roman" panose="02020603050405020304" pitchFamily="18" charset="0"/>
              </a:rPr>
              <a:t>Integration of Advanced Feature Extraction – Utilize Wavelet Transform and Continuous Stockwell Transform (CST) to extract high-resolution time-frequency features from EEG signals.</a:t>
            </a:r>
          </a:p>
          <a:p>
            <a:r>
              <a:rPr lang="en-US" altLang="en-US" sz="1700" dirty="0">
                <a:latin typeface="Times New Roman" panose="02020603050405020304" pitchFamily="18" charset="0"/>
                <a:cs typeface="Times New Roman" panose="02020603050405020304" pitchFamily="18" charset="0"/>
              </a:rPr>
              <a:t>Deep Learning-Based Classification – Implement Convolutional Neural Networks (CNNs) to automatically learn and classify brain activity without manual feature selection.</a:t>
            </a:r>
          </a:p>
          <a:p>
            <a:r>
              <a:rPr lang="en-US" altLang="en-US" sz="1700" dirty="0">
                <a:latin typeface="Times New Roman" panose="02020603050405020304" pitchFamily="18" charset="0"/>
                <a:cs typeface="Times New Roman" panose="02020603050405020304" pitchFamily="18" charset="0"/>
              </a:rPr>
              <a:t>Real-Time Monitoring &amp; Prognosis – Provide healthcare professionals with real-time classification of brain activity, aiding in quicker decision-making.</a:t>
            </a:r>
          </a:p>
          <a:p>
            <a:r>
              <a:rPr lang="en-US" altLang="en-US" sz="1700" dirty="0">
                <a:latin typeface="Times New Roman" panose="02020603050405020304" pitchFamily="18" charset="0"/>
                <a:cs typeface="Times New Roman" panose="02020603050405020304" pitchFamily="18" charset="0"/>
              </a:rPr>
              <a:t>Overcoming Limitations of SVM – Address issues such as limited temporal and frequency resolution and subjectivity in feature selection by using a more robust CNN model.</a:t>
            </a:r>
          </a:p>
          <a:p>
            <a:r>
              <a:rPr lang="en-US" altLang="en-US" sz="1700" dirty="0">
                <a:latin typeface="Times New Roman" panose="02020603050405020304" pitchFamily="18" charset="0"/>
                <a:cs typeface="Times New Roman" panose="02020603050405020304" pitchFamily="18" charset="0"/>
              </a:rPr>
              <a:t>Early Detection of Neurological Changes – Identify subtle changes in brain activity that may indicate recovery or deterioration in coma patients.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690880" y="995680"/>
            <a:ext cx="10871200" cy="5365115"/>
          </a:xfrm>
        </p:spPr>
        <p:txBody>
          <a:bodyPr>
            <a:noAutofit/>
          </a:bodyPr>
          <a:lstStyle/>
          <a:p>
            <a:pPr marL="0" indent="0">
              <a:buNone/>
            </a:pPr>
            <a:r>
              <a:rPr lang="en-US" altLang="en-US" sz="1700" dirty="0">
                <a:latin typeface="Times New Roman" panose="02020603050405020304" pitchFamily="18" charset="0"/>
                <a:cs typeface="Times New Roman" panose="02020603050405020304" pitchFamily="18" charset="0"/>
              </a:rPr>
              <a:t>1. Data Collection and Preprocessing</a:t>
            </a:r>
          </a:p>
          <a:p>
            <a:r>
              <a:rPr lang="en-US" altLang="en-US" sz="1700" dirty="0">
                <a:latin typeface="Times New Roman" panose="02020603050405020304" pitchFamily="18" charset="0"/>
                <a:cs typeface="Times New Roman" panose="02020603050405020304" pitchFamily="18" charset="0"/>
              </a:rPr>
              <a:t>EEG Signal Acquisition – Collect EEG data from coma patients using standard electrode placements.</a:t>
            </a:r>
          </a:p>
          <a:p>
            <a:r>
              <a:rPr lang="en-US" altLang="en-US" sz="1700" dirty="0">
                <a:latin typeface="Times New Roman" panose="02020603050405020304" pitchFamily="18" charset="0"/>
                <a:cs typeface="Times New Roman" panose="02020603050405020304" pitchFamily="18" charset="0"/>
              </a:rPr>
              <a:t>Noise Removal &amp; Signal Enhancement – Apply bandpass filtering to remove unwanted noise and artifacts from the EEG signals.</a:t>
            </a:r>
          </a:p>
          <a:p>
            <a:r>
              <a:rPr lang="en-US" altLang="en-US" sz="1700" dirty="0">
                <a:latin typeface="Times New Roman" panose="02020603050405020304" pitchFamily="18" charset="0"/>
                <a:cs typeface="Times New Roman" panose="02020603050405020304" pitchFamily="18" charset="0"/>
              </a:rPr>
              <a:t>Segmentation – Divide EEG signals into meaningful time segments for efficient analysis.</a:t>
            </a:r>
          </a:p>
          <a:p>
            <a:pPr marL="0" indent="0">
              <a:buNone/>
            </a:pPr>
            <a:r>
              <a:rPr lang="en-US" altLang="en-US" sz="1700" dirty="0">
                <a:latin typeface="Times New Roman" panose="02020603050405020304" pitchFamily="18" charset="0"/>
                <a:cs typeface="Times New Roman" panose="02020603050405020304" pitchFamily="18" charset="0"/>
              </a:rPr>
              <a:t>2. Feature Extraction Using Wavelet Transform &amp; CST</a:t>
            </a:r>
          </a:p>
          <a:p>
            <a:r>
              <a:rPr lang="en-US" altLang="en-US" sz="1700" dirty="0">
                <a:latin typeface="Times New Roman" panose="02020603050405020304" pitchFamily="18" charset="0"/>
                <a:cs typeface="Times New Roman" panose="02020603050405020304" pitchFamily="18" charset="0"/>
              </a:rPr>
              <a:t>Wavelet Transform (WT) – Extract multi-resolution features, capturing both time and frequency characteristics of EEG signals.</a:t>
            </a:r>
          </a:p>
          <a:p>
            <a:r>
              <a:rPr lang="en-US" altLang="en-US" sz="1700" dirty="0">
                <a:latin typeface="Times New Roman" panose="02020603050405020304" pitchFamily="18" charset="0"/>
                <a:cs typeface="Times New Roman" panose="02020603050405020304" pitchFamily="18" charset="0"/>
              </a:rPr>
              <a:t>Continuous Stockwell Transform (CST) – Enhance frequency localization, providing additional insights into brain activity changes over time.</a:t>
            </a:r>
          </a:p>
          <a:p>
            <a:r>
              <a:rPr lang="en-US" altLang="en-US" sz="1700" dirty="0">
                <a:latin typeface="Times New Roman" panose="02020603050405020304" pitchFamily="18" charset="0"/>
                <a:cs typeface="Times New Roman" panose="02020603050405020304" pitchFamily="18" charset="0"/>
              </a:rPr>
              <a:t>Feature Normalization – Scale extracted features to ensure consistency and improve model performance.</a:t>
            </a:r>
          </a:p>
          <a:p>
            <a:pPr marL="0" indent="0">
              <a:buNone/>
            </a:pPr>
            <a:r>
              <a:rPr lang="en-US" altLang="en-US" sz="1700" dirty="0">
                <a:latin typeface="Times New Roman" panose="02020603050405020304" pitchFamily="18" charset="0"/>
                <a:cs typeface="Times New Roman" panose="02020603050405020304" pitchFamily="18" charset="0"/>
              </a:rPr>
              <a:t>3. Model Selection and Development</a:t>
            </a:r>
          </a:p>
          <a:p>
            <a:r>
              <a:rPr lang="en-US" altLang="en-US" sz="1700" dirty="0">
                <a:latin typeface="Times New Roman" panose="02020603050405020304" pitchFamily="18" charset="0"/>
                <a:cs typeface="Times New Roman" panose="02020603050405020304" pitchFamily="18" charset="0"/>
              </a:rPr>
              <a:t>CNN Architecture Design – Develop a Convolutional Neural Network (CNN) to automatically learn and classify EEG patterns.</a:t>
            </a:r>
          </a:p>
          <a:p>
            <a:r>
              <a:rPr lang="en-US" altLang="en-US" sz="1700" dirty="0">
                <a:latin typeface="Times New Roman" panose="02020603050405020304" pitchFamily="18" charset="0"/>
                <a:cs typeface="Times New Roman" panose="02020603050405020304" pitchFamily="18" charset="0"/>
              </a:rPr>
              <a:t>Layer Optimization – Fine-tune convolutional, pooling, and fully connected layers for better feature extraction and classification.</a:t>
            </a:r>
          </a:p>
          <a:p>
            <a:r>
              <a:rPr lang="en-US" altLang="en-US" sz="1700" dirty="0">
                <a:latin typeface="Times New Roman" panose="02020603050405020304" pitchFamily="18" charset="0"/>
                <a:cs typeface="Times New Roman" panose="02020603050405020304" pitchFamily="18" charset="0"/>
              </a:rPr>
              <a:t>Activation Functions &amp; Loss Function – Use ReLU activation in hidden layers and Softmax function in the output layer for classification.</a:t>
            </a:r>
          </a:p>
          <a:p>
            <a:endParaRPr lang="en-US" altLang="en-US" sz="1700" dirty="0">
              <a:latin typeface="Times New Roman" panose="02020603050405020304" pitchFamily="18" charset="0"/>
              <a:cs typeface="Times New Roman" panose="02020603050405020304" pitchFamily="18" charset="0"/>
            </a:endParaRPr>
          </a:p>
          <a:p>
            <a:pPr marL="0" indent="0">
              <a:buNone/>
            </a:pPr>
            <a:endParaRPr lang="en-US" altLang="en-US"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altLang="en-US" sz="1800" dirty="0">
                <a:latin typeface="Times New Roman" panose="02020603050405020304" pitchFamily="18" charset="0"/>
                <a:cs typeface="Times New Roman" panose="02020603050405020304" pitchFamily="18" charset="0"/>
                <a:sym typeface="+mn-ea"/>
              </a:rPr>
              <a:t>4. Training and Model Optimization</a:t>
            </a: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sym typeface="+mn-ea"/>
              </a:rPr>
              <a:t>Dataset Splitting – Divide EEG data into training, validation, and test sets (e.g., 80%-10%-10%).</a:t>
            </a: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sym typeface="+mn-ea"/>
              </a:rPr>
              <a:t>Model Training – Train the CNN model using backpropagation and gradient descent to minimize classification error.</a:t>
            </a: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sym typeface="+mn-ea"/>
              </a:rPr>
              <a:t>Hyperparameter Tuning – Optimize learning rate, batch size, number of filters, and dropout rates to improve performance.</a:t>
            </a: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sym typeface="+mn-ea"/>
              </a:rPr>
              <a:t>Cross-Validation – Use k-fold cross-validation to ensure model robustness and avoid overfitting.</a:t>
            </a:r>
            <a:endParaRPr lang="en-US" altLang="en-US" sz="1800" dirty="0">
              <a:latin typeface="Times New Roman" panose="02020603050405020304" pitchFamily="18" charset="0"/>
              <a:cs typeface="Times New Roman" panose="02020603050405020304" pitchFamily="18" charset="0"/>
            </a:endParaRPr>
          </a:p>
          <a:p>
            <a:pPr marL="0" indent="0">
              <a:buNone/>
            </a:pPr>
            <a:endParaRPr lang="en-US" altLang="en-US" sz="1800" dirty="0">
              <a:latin typeface="Times New Roman" panose="02020603050405020304" pitchFamily="18" charset="0"/>
              <a:cs typeface="Times New Roman" panose="02020603050405020304" pitchFamily="18" charset="0"/>
            </a:endParaRPr>
          </a:p>
          <a:p>
            <a:pPr marL="0" indent="0">
              <a:buNone/>
            </a:pPr>
            <a:r>
              <a:rPr lang="en-US" altLang="en-US" sz="1800" dirty="0">
                <a:latin typeface="Times New Roman" panose="02020603050405020304" pitchFamily="18" charset="0"/>
                <a:cs typeface="Times New Roman" panose="02020603050405020304" pitchFamily="18" charset="0"/>
                <a:sym typeface="+mn-ea"/>
              </a:rPr>
              <a:t>5. Classification and Performance Evaluation</a:t>
            </a: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sym typeface="+mn-ea"/>
              </a:rPr>
              <a:t>Classification of Brain Activity – The trained CNN classifies brain activity states as "Alive," "Inactive," or "Active."</a:t>
            </a: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sym typeface="+mn-ea"/>
              </a:rPr>
              <a:t>Performance Metrics – Evaluate the model using:</a:t>
            </a: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sym typeface="+mn-ea"/>
              </a:rPr>
              <a:t>Accuracy – Measure correct classifications.</a:t>
            </a:r>
            <a:endParaRPr lang="en-US" altLang="en-US" sz="1800" dirty="0">
              <a:latin typeface="Times New Roman" panose="02020603050405020304" pitchFamily="18" charset="0"/>
              <a:cs typeface="Times New Roman" panose="02020603050405020304" pitchFamily="18" charset="0"/>
            </a:endParaRPr>
          </a:p>
          <a:p>
            <a:endParaRPr 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Text Box 3"/>
          <p:cNvSpPr txBox="1"/>
          <p:nvPr/>
        </p:nvSpPr>
        <p:spPr>
          <a:xfrm>
            <a:off x="1020445" y="966470"/>
            <a:ext cx="10460355" cy="768985"/>
          </a:xfrm>
          <a:prstGeom prst="rect">
            <a:avLst/>
          </a:prstGeom>
        </p:spPr>
        <p:txBody>
          <a:bodyPr wrap="square">
            <a:spAutoFit/>
          </a:bodyPr>
          <a:lstStyle/>
          <a:p>
            <a:pPr marL="285750" indent="-285750" algn="just" defTabSz="266700">
              <a:lnSpc>
                <a:spcPct val="105000"/>
              </a:lnSpc>
              <a:spcAft>
                <a:spcPct val="0"/>
              </a:spcAft>
              <a:buFont typeface="Arial" panose="020B0604020202020204" pitchFamily="34" charset="0"/>
              <a:buChar char="•"/>
              <a:tabLst>
                <a:tab pos="660400" algn="l"/>
                <a:tab pos="968375" algn="l"/>
                <a:tab pos="1325245" algn="l"/>
                <a:tab pos="1880870" algn="l"/>
                <a:tab pos="2132965" algn="l"/>
                <a:tab pos="2439670" algn="l"/>
                <a:tab pos="3171825" algn="l"/>
              </a:tabLst>
            </a:pPr>
            <a:r>
              <a:rPr sz="1600">
                <a:latin typeface="Times New Roman" panose="02020603050405020304"/>
                <a:ea typeface="Times New Roman" panose="02020603050405020304"/>
              </a:rPr>
              <a:t>The first result of the implementation as shown in figure 5, shows the accuracy of classification after applying Wavelet Transform and Continuous stockwell Transform (CST) and using the Convolutional Neural Networks (CNNs).</a:t>
            </a:r>
          </a:p>
          <a:p>
            <a:pPr algn="ctr" defTabSz="266700">
              <a:lnSpc>
                <a:spcPct val="105000"/>
              </a:lnSpc>
              <a:spcAft>
                <a:spcPct val="0"/>
              </a:spcAft>
              <a:tabLst>
                <a:tab pos="660400" algn="l"/>
                <a:tab pos="968375" algn="l"/>
                <a:tab pos="1325245" algn="l"/>
                <a:tab pos="1880870" algn="l"/>
                <a:tab pos="2132965" algn="l"/>
                <a:tab pos="2439670" algn="l"/>
                <a:tab pos="3171825" algn="l"/>
              </a:tabLst>
            </a:pPr>
            <a:r>
              <a:rPr sz="1000">
                <a:latin typeface="Times New Roman" panose="02020603050405020304"/>
                <a:ea typeface="Times New Roman" panose="02020603050405020304"/>
              </a:rPr>
              <a:t> </a:t>
            </a:r>
          </a:p>
        </p:txBody>
      </p:sp>
      <p:graphicFrame>
        <p:nvGraphicFramePr>
          <p:cNvPr id="5" name="Table 4"/>
          <p:cNvGraphicFramePr/>
          <p:nvPr>
            <p:custDataLst>
              <p:tags r:id="rId1"/>
            </p:custDataLst>
          </p:nvPr>
        </p:nvGraphicFramePr>
        <p:xfrm>
          <a:off x="4028440" y="1744980"/>
          <a:ext cx="4215130" cy="784225"/>
        </p:xfrm>
        <a:graphic>
          <a:graphicData uri="http://schemas.openxmlformats.org/drawingml/2006/table">
            <a:tbl>
              <a:tblPr/>
              <a:tblGrid>
                <a:gridCol w="2107565">
                  <a:extLst>
                    <a:ext uri="{9D8B030D-6E8A-4147-A177-3AD203B41FA5}">
                      <a16:colId xmlns:a16="http://schemas.microsoft.com/office/drawing/2014/main" val="20000"/>
                    </a:ext>
                  </a:extLst>
                </a:gridCol>
                <a:gridCol w="2107565">
                  <a:extLst>
                    <a:ext uri="{9D8B030D-6E8A-4147-A177-3AD203B41FA5}">
                      <a16:colId xmlns:a16="http://schemas.microsoft.com/office/drawing/2014/main" val="20001"/>
                    </a:ext>
                  </a:extLst>
                </a:gridCol>
              </a:tblGrid>
              <a:tr h="282575">
                <a:tc>
                  <a:txBody>
                    <a:bodyPr/>
                    <a:lstStyle/>
                    <a:p>
                      <a:pPr algn="ctr">
                        <a:spcBef>
                          <a:spcPts val="600"/>
                        </a:spcBef>
                        <a:spcAft>
                          <a:spcPts val="600"/>
                        </a:spcAft>
                      </a:pPr>
                      <a:r>
                        <a:rPr sz="1000" b="1">
                          <a:latin typeface="Times New Roman" panose="02020603050405020304"/>
                          <a:ea typeface="Times New Roman" panose="02020603050405020304"/>
                        </a:rPr>
                        <a:t>METHOD</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spcBef>
                          <a:spcPts val="600"/>
                        </a:spcBef>
                        <a:spcAft>
                          <a:spcPts val="600"/>
                        </a:spcAft>
                      </a:pPr>
                      <a:r>
                        <a:rPr sz="1000" b="1">
                          <a:latin typeface="Times New Roman" panose="02020603050405020304"/>
                          <a:ea typeface="Times New Roman" panose="02020603050405020304"/>
                        </a:rPr>
                        <a:t>ACCURACY (%)</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250825">
                <a:tc>
                  <a:txBody>
                    <a:bodyPr/>
                    <a:lstStyle/>
                    <a:p>
                      <a:pPr algn="ctr">
                        <a:spcBef>
                          <a:spcPts val="600"/>
                        </a:spcBef>
                        <a:spcAft>
                          <a:spcPts val="600"/>
                        </a:spcAft>
                      </a:pPr>
                      <a:r>
                        <a:rPr sz="1000">
                          <a:latin typeface="Times New Roman" panose="02020603050405020304"/>
                          <a:ea typeface="Times New Roman" panose="02020603050405020304"/>
                        </a:rPr>
                        <a:t>SVM</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spcBef>
                          <a:spcPts val="600"/>
                        </a:spcBef>
                        <a:spcAft>
                          <a:spcPts val="600"/>
                        </a:spcAft>
                      </a:pPr>
                      <a:r>
                        <a:rPr sz="1000" b="1">
                          <a:latin typeface="Times New Roman" panose="02020603050405020304"/>
                          <a:ea typeface="Times New Roman" panose="02020603050405020304"/>
                        </a:rPr>
                        <a:t>83.15 %</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250825">
                <a:tc>
                  <a:txBody>
                    <a:bodyPr/>
                    <a:lstStyle/>
                    <a:p>
                      <a:pPr algn="ctr">
                        <a:spcBef>
                          <a:spcPts val="600"/>
                        </a:spcBef>
                        <a:spcAft>
                          <a:spcPts val="600"/>
                        </a:spcAft>
                      </a:pPr>
                      <a:r>
                        <a:rPr sz="1000">
                          <a:latin typeface="Times New Roman" panose="02020603050405020304"/>
                          <a:ea typeface="Times New Roman" panose="02020603050405020304"/>
                        </a:rPr>
                        <a:t>WT + CST + CNN</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spcBef>
                          <a:spcPts val="600"/>
                        </a:spcBef>
                        <a:spcAft>
                          <a:spcPts val="600"/>
                        </a:spcAft>
                      </a:pPr>
                      <a:r>
                        <a:rPr sz="1000" b="1">
                          <a:latin typeface="Times New Roman" panose="02020603050405020304"/>
                          <a:ea typeface="Times New Roman" panose="02020603050405020304"/>
                        </a:rPr>
                        <a:t>98.55 %</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6" name="Text Box 5"/>
          <p:cNvSpPr txBox="1"/>
          <p:nvPr/>
        </p:nvSpPr>
        <p:spPr>
          <a:xfrm>
            <a:off x="3902710" y="2696845"/>
            <a:ext cx="4702810" cy="391160"/>
          </a:xfrm>
          <a:prstGeom prst="rect">
            <a:avLst/>
          </a:prstGeom>
        </p:spPr>
        <p:txBody>
          <a:bodyPr>
            <a:noAutofit/>
          </a:bodyPr>
          <a:lstStyle/>
          <a:p>
            <a:r>
              <a:rPr sz="1600">
                <a:latin typeface="Times New Roman" panose="02020603050405020304"/>
                <a:ea typeface="Times New Roman" panose="02020603050405020304"/>
              </a:rPr>
              <a:t>Table1: Comparison Table for</a:t>
            </a:r>
            <a:r>
              <a:rPr lang="en-IN" sz="1600">
                <a:latin typeface="Times New Roman" panose="02020603050405020304"/>
                <a:ea typeface="Times New Roman" panose="02020603050405020304"/>
              </a:rPr>
              <a:t> </a:t>
            </a:r>
            <a:r>
              <a:rPr sz="1600">
                <a:latin typeface="Times New Roman" panose="02020603050405020304"/>
                <a:ea typeface="Times New Roman" panose="02020603050405020304"/>
              </a:rPr>
              <a:t>Classification  Methods</a:t>
            </a:r>
          </a:p>
          <a:p>
            <a:pPr algn="ctr" defTabSz="266700">
              <a:lnSpc>
                <a:spcPct val="105000"/>
              </a:lnSpc>
              <a:spcAft>
                <a:spcPct val="0"/>
              </a:spcAft>
              <a:tabLst>
                <a:tab pos="660400" algn="l"/>
                <a:tab pos="968375" algn="l"/>
                <a:tab pos="1325245" algn="l"/>
                <a:tab pos="1880870" algn="l"/>
                <a:tab pos="2132965" algn="l"/>
                <a:tab pos="2439670" algn="l"/>
                <a:tab pos="3171825" algn="l"/>
              </a:tabLst>
            </a:pPr>
            <a:r>
              <a:rPr sz="900">
                <a:latin typeface="Times New Roman" panose="02020603050405020304"/>
                <a:ea typeface="Times New Roman" panose="02020603050405020304"/>
              </a:rPr>
              <a:t> </a:t>
            </a:r>
          </a:p>
        </p:txBody>
      </p:sp>
      <p:sp>
        <p:nvSpPr>
          <p:cNvPr id="8" name="Text Box 7"/>
          <p:cNvSpPr txBox="1"/>
          <p:nvPr/>
        </p:nvSpPr>
        <p:spPr>
          <a:xfrm>
            <a:off x="1020445" y="3303905"/>
            <a:ext cx="10297795" cy="1227455"/>
          </a:xfrm>
          <a:prstGeom prst="rect">
            <a:avLst/>
          </a:prstGeom>
        </p:spPr>
        <p:txBody>
          <a:bodyPr>
            <a:noAutofit/>
          </a:bodyPr>
          <a:lstStyle/>
          <a:p>
            <a:pPr marL="285750" indent="-285750">
              <a:buFont typeface="Arial" panose="020B0604020202020204" pitchFamily="34" charset="0"/>
              <a:buChar char="•"/>
            </a:pPr>
            <a:r>
              <a:rPr sz="1600" b="1">
                <a:latin typeface="Times New Roman" panose="02020603050405020304"/>
                <a:ea typeface="Times New Roman" panose="02020603050405020304"/>
              </a:rPr>
              <a:t> </a:t>
            </a:r>
            <a:r>
              <a:rPr sz="1600">
                <a:latin typeface="Times New Roman" panose="02020603050405020304"/>
                <a:ea typeface="Times New Roman" panose="02020603050405020304"/>
              </a:rPr>
              <a:t>The results displayed in</a:t>
            </a:r>
            <a:r>
              <a:rPr lang="en-IN" sz="1600">
                <a:latin typeface="Times New Roman" panose="02020603050405020304"/>
                <a:ea typeface="Times New Roman" panose="02020603050405020304"/>
              </a:rPr>
              <a:t> </a:t>
            </a:r>
            <a:r>
              <a:rPr sz="1600">
                <a:latin typeface="Times New Roman" panose="02020603050405020304"/>
                <a:ea typeface="Times New Roman" panose="02020603050405020304"/>
              </a:rPr>
              <a:t>showcase how the CNN model has progressed during training, highlighting both accuracy and loss across several iterations.. The accuracy curve (top plot) demonstrates a rapid increase in classification performance during the initial iterations, stabilizing at a high accuracy level as training progresses. This indicates that the proposed method effectively learns distinguishing features from the EEG data.</a:t>
            </a:r>
          </a:p>
          <a:p>
            <a:pPr marL="171450" indent="-171450" algn="ctr" defTabSz="266700">
              <a:lnSpc>
                <a:spcPct val="105000"/>
              </a:lnSpc>
              <a:spcAft>
                <a:spcPct val="0"/>
              </a:spcAft>
              <a:buFont typeface="Arial" panose="020B0604020202020204" pitchFamily="34" charset="0"/>
              <a:buChar char="•"/>
              <a:tabLst>
                <a:tab pos="660400" algn="l"/>
                <a:tab pos="968375" algn="l"/>
                <a:tab pos="1325245" algn="l"/>
                <a:tab pos="1880870" algn="l"/>
                <a:tab pos="2132965" algn="l"/>
                <a:tab pos="2439670" algn="l"/>
                <a:tab pos="3171825" algn="l"/>
              </a:tabLst>
            </a:pPr>
            <a:r>
              <a:rPr sz="900" b="1">
                <a:latin typeface="Times New Roman" panose="02020603050405020304"/>
                <a:ea typeface="Times New Roman" panose="02020603050405020304"/>
              </a:rPr>
              <a:t> </a:t>
            </a:r>
          </a:p>
          <a:p>
            <a:pPr marL="171450" indent="-171450" algn="just" defTabSz="266700">
              <a:lnSpc>
                <a:spcPct val="105000"/>
              </a:lnSpc>
              <a:spcAft>
                <a:spcPct val="0"/>
              </a:spcAft>
              <a:buFont typeface="Arial" panose="020B0604020202020204" pitchFamily="34" charset="0"/>
              <a:buChar char="•"/>
              <a:tabLst>
                <a:tab pos="660400" algn="l"/>
                <a:tab pos="968375" algn="l"/>
                <a:tab pos="1325245" algn="l"/>
                <a:tab pos="1880870" algn="l"/>
                <a:tab pos="2132965" algn="l"/>
                <a:tab pos="2439670" algn="l"/>
                <a:tab pos="3171825" algn="l"/>
              </a:tabLst>
            </a:pPr>
            <a:r>
              <a:rPr sz="900" b="1">
                <a:latin typeface="Times New Roman" panose="02020603050405020304"/>
                <a:ea typeface="Times New Roman" panose="02020603050405020304"/>
              </a:rPr>
              <a:t> </a:t>
            </a:r>
          </a:p>
        </p:txBody>
      </p:sp>
      <p:pic>
        <p:nvPicPr>
          <p:cNvPr id="66" name="Picture 66" descr="Z:\OTHER WORKS\TK182304 - Brain Computer Interface Using Hybrid Model\BASE\DOCUMENTS\RESULTS\Accuracy of CN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028440" y="4697730"/>
            <a:ext cx="4422140" cy="629285"/>
          </a:xfrm>
          <a:prstGeom prst="rect">
            <a:avLst/>
          </a:prstGeom>
          <a:noFill/>
          <a:ln>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331*61"/>
  <p:tag name="TABLE_ENDDRAG_RECT" val="317*137*331*61"/>
</p:tagLst>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TotalTime>
  <Words>1607</Words>
  <Application>Microsoft Office PowerPoint</Application>
  <PresentationFormat>Widescreen</PresentationFormat>
  <Paragraphs>121</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Bookman Old Style</vt:lpstr>
      <vt:lpstr>Calibri</vt:lpstr>
      <vt:lpstr>Cambria</vt:lpstr>
      <vt:lpstr>Times New Roman</vt:lpstr>
      <vt:lpstr>Verdana</vt:lpstr>
      <vt:lpstr>Bioinformatics</vt:lpstr>
      <vt:lpstr>Brain Activity Classification in Coma Patients Using Wavelet and CST Features with CNN-based Analysis</vt:lpstr>
      <vt:lpstr>Introduction</vt:lpstr>
      <vt:lpstr>Literature Review</vt:lpstr>
      <vt:lpstr>Proposed Method</vt:lpstr>
      <vt:lpstr>PowerPoint Presentation</vt:lpstr>
      <vt:lpstr>Objectives</vt:lpstr>
      <vt:lpstr>Methodology</vt:lpstr>
      <vt:lpstr>PowerPoint Presentation</vt:lpstr>
      <vt:lpstr>Expected Outcomes</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K.M Madhushree</cp:lastModifiedBy>
  <cp:revision>16</cp:revision>
  <dcterms:created xsi:type="dcterms:W3CDTF">2023-03-16T03:26:00Z</dcterms:created>
  <dcterms:modified xsi:type="dcterms:W3CDTF">2025-04-17T02:29:43Z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8A4B2AE785EB4A25A68DBFC01B6B1895_12</vt:lpwstr>
  </property>
  <property fmtid="{D5CDD505-2E9C-101B-9397-08002B2CF9AE}" pid="3" name="KSOProductBuildVer">
    <vt:lpwstr>1033-12.2.0.20326</vt:lpwstr>
  </property>
</Properties>
</file>