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A23F1B-468A-45F6-870B-72435DC46600}">
  <a:tblStyle styleId="{83A23F1B-468A-45F6-870B-72435DC466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F7903DE-A823-4344-8B03-246EF8224957}"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1372678b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1372678b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94b537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94b537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984000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984000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137267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137267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840008e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840008e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1372678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1372678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1372678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1372678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840008e7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840008e7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372678b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372678b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1372678b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1372678b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1372678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1372678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5400" y="1236250"/>
            <a:ext cx="8520600" cy="959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100" u="sng"/>
              <a:t>“Falcone Airlines Customer Satisfaction”</a:t>
            </a:r>
            <a:endParaRPr/>
          </a:p>
        </p:txBody>
      </p:sp>
      <p:sp>
        <p:nvSpPr>
          <p:cNvPr id="55" name="Google Shape;55;p13"/>
          <p:cNvSpPr txBox="1"/>
          <p:nvPr>
            <p:ph idx="1" type="subTitle"/>
          </p:nvPr>
        </p:nvSpPr>
        <p:spPr>
          <a:xfrm>
            <a:off x="1082575" y="2849100"/>
            <a:ext cx="8359200" cy="7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t>By Khaled Majzoub</a:t>
            </a:r>
            <a:endParaRPr/>
          </a:p>
        </p:txBody>
      </p:sp>
      <p:pic>
        <p:nvPicPr>
          <p:cNvPr id="56" name="Google Shape;56;p13"/>
          <p:cNvPicPr preferRelativeResize="0"/>
          <p:nvPr/>
        </p:nvPicPr>
        <p:blipFill>
          <a:blip r:embed="rId3">
            <a:alphaModFix/>
          </a:blip>
          <a:stretch>
            <a:fillRect/>
          </a:stretch>
        </p:blipFill>
        <p:spPr>
          <a:xfrm>
            <a:off x="3225722" y="192125"/>
            <a:ext cx="2692551" cy="12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nvSpPr>
        <p:spPr>
          <a:xfrm>
            <a:off x="706300" y="582250"/>
            <a:ext cx="7815600" cy="463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i="1" lang="en">
                <a:highlight>
                  <a:srgbClr val="00FF00"/>
                </a:highlight>
              </a:rPr>
              <a:t>Inflight Entertainment</a:t>
            </a:r>
            <a:r>
              <a:rPr lang="en">
                <a:highlight>
                  <a:srgbClr val="00FF00"/>
                </a:highlight>
              </a:rPr>
              <a:t>:</a:t>
            </a:r>
            <a:endParaRPr>
              <a:highlight>
                <a:srgbClr val="00FF00"/>
              </a:highlight>
            </a:endParaRPr>
          </a:p>
          <a:p>
            <a:pPr indent="-317500" lvl="1" marL="914400" rtl="0" algn="l">
              <a:spcBef>
                <a:spcPts val="0"/>
              </a:spcBef>
              <a:spcAft>
                <a:spcPts val="0"/>
              </a:spcAft>
              <a:buSzPts val="1400"/>
              <a:buChar char="○"/>
            </a:pPr>
            <a:r>
              <a:rPr lang="en"/>
              <a:t> </a:t>
            </a:r>
            <a:r>
              <a:rPr lang="en"/>
              <a:t>I suggest focusing on targeting people ages between </a:t>
            </a:r>
            <a:r>
              <a:rPr lang="en">
                <a:solidFill>
                  <a:srgbClr val="FFFFFF"/>
                </a:solidFill>
                <a:highlight>
                  <a:srgbClr val="000000"/>
                </a:highlight>
              </a:rPr>
              <a:t>7-30 (30% of total passengers</a:t>
            </a:r>
            <a:r>
              <a:rPr lang="en"/>
              <a:t>) They follow trends and stay up to date with new releases and technologies (e.g. Adding new games, music and movies or adding network gaming between the passengers will add up to the overall passenger satisfaction.</a:t>
            </a:r>
            <a:endParaRPr/>
          </a:p>
          <a:p>
            <a:pPr indent="-317500" lvl="1" marL="914400" rtl="0" algn="l">
              <a:spcBef>
                <a:spcPts val="0"/>
              </a:spcBef>
              <a:spcAft>
                <a:spcPts val="0"/>
              </a:spcAft>
              <a:buSzPts val="1400"/>
              <a:buChar char="○"/>
            </a:pPr>
            <a:r>
              <a:rPr lang="en"/>
              <a:t> Older passengers might care about news, documentaries and sports, which means; other channels of entertainment should be of reach.</a:t>
            </a:r>
            <a:endParaRPr/>
          </a:p>
          <a:p>
            <a:pPr indent="-317500" lvl="1" marL="914400" rtl="0" algn="l">
              <a:spcBef>
                <a:spcPts val="0"/>
              </a:spcBef>
              <a:spcAft>
                <a:spcPts val="0"/>
              </a:spcAft>
              <a:buSzPts val="1400"/>
              <a:buChar char="○"/>
            </a:pPr>
            <a:r>
              <a:rPr lang="en"/>
              <a:t>Make 2 advertising campaigns to increase awareness of their inflight entertainment and target 1- new customers 2- retarget their frequent flyers to spread the word.</a:t>
            </a:r>
            <a:endParaRPr/>
          </a:p>
          <a:p>
            <a:pPr indent="-317500" lvl="1" marL="914400" rtl="0" algn="l">
              <a:spcBef>
                <a:spcPts val="0"/>
              </a:spcBef>
              <a:spcAft>
                <a:spcPts val="0"/>
              </a:spcAft>
              <a:buSzPts val="1400"/>
              <a:buChar char="○"/>
            </a:pPr>
            <a:r>
              <a:rPr lang="en">
                <a:solidFill>
                  <a:schemeClr val="dk1"/>
                </a:solidFill>
              </a:rPr>
              <a:t>Make a new Application for the airlines where passengers can use </a:t>
            </a:r>
            <a:r>
              <a:rPr lang="en">
                <a:highlight>
                  <a:srgbClr val="00FF00"/>
                </a:highlight>
              </a:rPr>
              <a:t>from their devices to explore all available programs which will reduce the cost of the hardware</a:t>
            </a:r>
            <a:r>
              <a:rPr lang="en" sz="1200">
                <a:solidFill>
                  <a:schemeClr val="dk1"/>
                </a:solidFill>
              </a:rPr>
              <a:t>.</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317500" lvl="0" marL="457200" rtl="0" algn="l">
              <a:spcBef>
                <a:spcPts val="0"/>
              </a:spcBef>
              <a:spcAft>
                <a:spcPts val="0"/>
              </a:spcAft>
              <a:buSzPts val="1400"/>
              <a:buChar char="●"/>
            </a:pPr>
            <a:r>
              <a:rPr b="1" i="1" lang="en"/>
              <a:t>F</a:t>
            </a:r>
            <a:r>
              <a:rPr b="1" i="1" lang="en"/>
              <a:t>ood and Drink: </a:t>
            </a:r>
            <a:endParaRPr/>
          </a:p>
          <a:p>
            <a:pPr indent="-317500" lvl="1" marL="914400" rtl="0" algn="l">
              <a:spcBef>
                <a:spcPts val="0"/>
              </a:spcBef>
              <a:spcAft>
                <a:spcPts val="0"/>
              </a:spcAft>
              <a:buSzPts val="1400"/>
              <a:buChar char="○"/>
            </a:pPr>
            <a:r>
              <a:rPr lang="en">
                <a:solidFill>
                  <a:schemeClr val="dk1"/>
                </a:solidFill>
              </a:rPr>
              <a:t>Let customers Pre order from a served menu from different kitchens (middle easteren - mediteranean - american - asian - beef- chicken - fish- vegan etc) </a:t>
            </a:r>
            <a:endParaRPr>
              <a:solidFill>
                <a:schemeClr val="dk1"/>
              </a:solidFill>
            </a:endParaRPr>
          </a:p>
          <a:p>
            <a:pPr indent="-317500" lvl="1" marL="914400" rtl="0" algn="l">
              <a:spcBef>
                <a:spcPts val="0"/>
              </a:spcBef>
              <a:spcAft>
                <a:spcPts val="0"/>
              </a:spcAft>
              <a:buSzPts val="1400"/>
              <a:buChar char="○"/>
            </a:pPr>
            <a:r>
              <a:rPr lang="en">
                <a:solidFill>
                  <a:schemeClr val="dk1"/>
                </a:solidFill>
              </a:rPr>
              <a:t>Study the nationality of their customers,</a:t>
            </a:r>
            <a:r>
              <a:rPr lang="en" sz="1200">
                <a:solidFill>
                  <a:schemeClr val="dk1"/>
                </a:solidFill>
              </a:rPr>
              <a:t> </a:t>
            </a:r>
            <a:r>
              <a:rPr lang="en">
                <a:solidFill>
                  <a:schemeClr val="dk1"/>
                </a:solidFill>
              </a:rPr>
              <a:t>Get a food and beverage expert to suggest prefered dishes.  </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Prepare another survey for randomly chosen </a:t>
            </a:r>
            <a:r>
              <a:rPr lang="en">
                <a:solidFill>
                  <a:srgbClr val="FFFFFF"/>
                </a:solidFill>
                <a:highlight>
                  <a:srgbClr val="000000"/>
                </a:highlight>
              </a:rPr>
              <a:t>10-20% passengers, ages 25 to 60, rated (poor &amp; need improvement) </a:t>
            </a:r>
            <a:r>
              <a:rPr lang="en">
                <a:solidFill>
                  <a:schemeClr val="dk1"/>
                </a:solidFill>
              </a:rPr>
              <a:t>and restudy the results using ML. Add variables like( nationality - ages - breakfast - snack - dinner - lunch - beverages - preferable cuisine) - compare between served food and new menu.</a:t>
            </a:r>
            <a:endParaRPr/>
          </a:p>
        </p:txBody>
      </p:sp>
      <p:sp>
        <p:nvSpPr>
          <p:cNvPr id="245" name="Google Shape;245;p22"/>
          <p:cNvSpPr/>
          <p:nvPr/>
        </p:nvSpPr>
        <p:spPr>
          <a:xfrm>
            <a:off x="291950" y="179600"/>
            <a:ext cx="21882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txBox="1"/>
          <p:nvPr/>
        </p:nvSpPr>
        <p:spPr>
          <a:xfrm>
            <a:off x="274700" y="103400"/>
            <a:ext cx="2362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Implementations</a:t>
            </a:r>
            <a:r>
              <a:rPr lang="en" sz="1000">
                <a:solidFill>
                  <a:srgbClr val="FFFFFF"/>
                </a:solidFill>
              </a:rPr>
              <a:t>(</a:t>
            </a:r>
            <a:r>
              <a:rPr lang="en" sz="1000">
                <a:solidFill>
                  <a:srgbClr val="FFFFFF"/>
                </a:solidFill>
              </a:rPr>
              <a:t>1/2</a:t>
            </a:r>
            <a:r>
              <a:rPr lang="en" sz="1000">
                <a:solidFill>
                  <a:srgbClr val="FFFFFF"/>
                </a:solidFill>
              </a:rPr>
              <a:t>):</a:t>
            </a:r>
            <a:endParaRPr b="1" sz="1000">
              <a:solidFill>
                <a:srgbClr val="FFFFFF"/>
              </a:solidFill>
            </a:endParaRPr>
          </a:p>
        </p:txBody>
      </p:sp>
      <p:sp>
        <p:nvSpPr>
          <p:cNvPr id="247" name="Google Shape;247;p22"/>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248" name="Google Shape;248;p22"/>
          <p:cNvSpPr txBox="1"/>
          <p:nvPr/>
        </p:nvSpPr>
        <p:spPr>
          <a:xfrm>
            <a:off x="6872200" y="135950"/>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nvSpPr>
        <p:spPr>
          <a:xfrm>
            <a:off x="706300" y="506050"/>
            <a:ext cx="7815600" cy="4357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highlight>
                  <a:srgbClr val="FFFF00"/>
                </a:highlight>
              </a:rPr>
              <a:t>Online Booking and Online Boarding: </a:t>
            </a:r>
            <a:endParaRPr>
              <a:solidFill>
                <a:schemeClr val="dk1"/>
              </a:solidFill>
              <a:highlight>
                <a:srgbClr val="FFFF00"/>
              </a:highlight>
            </a:endParaRPr>
          </a:p>
          <a:p>
            <a:pPr indent="-317500" lvl="1" marL="914400" rtl="0" algn="l">
              <a:spcBef>
                <a:spcPts val="0"/>
              </a:spcBef>
              <a:spcAft>
                <a:spcPts val="0"/>
              </a:spcAft>
              <a:buClr>
                <a:schemeClr val="dk1"/>
              </a:buClr>
              <a:buSzPts val="1400"/>
              <a:buChar char="○"/>
            </a:pPr>
            <a:r>
              <a:rPr lang="en">
                <a:solidFill>
                  <a:schemeClr val="dk1"/>
                </a:solidFill>
              </a:rPr>
              <a:t>Release an application to make online booking and boarding</a:t>
            </a:r>
            <a:r>
              <a:rPr lang="en">
                <a:solidFill>
                  <a:srgbClr val="FFFFFF"/>
                </a:solidFill>
                <a:highlight>
                  <a:srgbClr val="000000"/>
                </a:highlight>
              </a:rPr>
              <a:t> as easy and accessible as possibles.</a:t>
            </a:r>
            <a:endParaRPr>
              <a:solidFill>
                <a:srgbClr val="FFFFFF"/>
              </a:solidFill>
              <a:highlight>
                <a:srgbClr val="000000"/>
              </a:highlight>
            </a:endParaRPr>
          </a:p>
          <a:p>
            <a:pPr indent="-317500" lvl="1" marL="914400" rtl="0" algn="l">
              <a:spcBef>
                <a:spcPts val="0"/>
              </a:spcBef>
              <a:spcAft>
                <a:spcPts val="0"/>
              </a:spcAft>
              <a:buClr>
                <a:schemeClr val="dk1"/>
              </a:buClr>
              <a:buSzPts val="1400"/>
              <a:buChar char="○"/>
            </a:pPr>
            <a:r>
              <a:rPr lang="en">
                <a:solidFill>
                  <a:schemeClr val="dk1"/>
                </a:solidFill>
              </a:rPr>
              <a:t>I recommend they hire a reputable consulting online and user experience company and make some A/B testings to finally reach the best and more convenient online booking and boarding system.</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Make another survey for the rest 20% whom they rated “negative” and again make another models to understand why they rated “negative”.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Type travel “business people”, results showed that there are around 8500 who rated the airlines “Need Improvement” - and 5300 “Poor”. To better understand these results they can prepare another survey specifically addressed to those people and investigate what needs to be done. This category of type travel which is usually executive men and women have better understanding in online services and can give us a better insight on how to </a:t>
            </a:r>
            <a:r>
              <a:rPr lang="en">
                <a:solidFill>
                  <a:schemeClr val="dk1"/>
                </a:solidFill>
                <a:highlight>
                  <a:srgbClr val="00FF00"/>
                </a:highlight>
              </a:rPr>
              <a:t>improve our services to satisfy almost all segments</a:t>
            </a:r>
            <a:r>
              <a:rPr lang="en">
                <a:solidFill>
                  <a:schemeClr val="dk1"/>
                </a:solidFill>
              </a:rPr>
              <a:t>.</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
        <p:nvSpPr>
          <p:cNvPr id="254" name="Google Shape;254;p23"/>
          <p:cNvSpPr/>
          <p:nvPr/>
        </p:nvSpPr>
        <p:spPr>
          <a:xfrm>
            <a:off x="291950" y="179600"/>
            <a:ext cx="21882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txBox="1"/>
          <p:nvPr/>
        </p:nvSpPr>
        <p:spPr>
          <a:xfrm>
            <a:off x="274700" y="103400"/>
            <a:ext cx="2362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Implementations</a:t>
            </a:r>
            <a:r>
              <a:rPr lang="en" sz="1000">
                <a:solidFill>
                  <a:srgbClr val="FFFFFF"/>
                </a:solidFill>
              </a:rPr>
              <a:t>(2/2):</a:t>
            </a:r>
            <a:endParaRPr b="1" sz="1000">
              <a:solidFill>
                <a:srgbClr val="FFFFFF"/>
              </a:solidFill>
            </a:endParaRPr>
          </a:p>
        </p:txBody>
      </p:sp>
      <p:sp>
        <p:nvSpPr>
          <p:cNvPr id="256" name="Google Shape;256;p23"/>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257" name="Google Shape;257;p23"/>
          <p:cNvSpPr txBox="1"/>
          <p:nvPr/>
        </p:nvSpPr>
        <p:spPr>
          <a:xfrm>
            <a:off x="6872200" y="135950"/>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3805050" y="2285400"/>
            <a:ext cx="153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056800" y="4061225"/>
            <a:ext cx="7047300" cy="95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899375" y="3493600"/>
            <a:ext cx="3553200" cy="34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3" name="Google Shape;63;p14"/>
          <p:cNvSpPr/>
          <p:nvPr/>
        </p:nvSpPr>
        <p:spPr>
          <a:xfrm>
            <a:off x="8226250" y="3074450"/>
            <a:ext cx="9177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7361725" y="1758050"/>
            <a:ext cx="1244100" cy="22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3343650" y="-4475"/>
            <a:ext cx="24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Problem</a:t>
            </a:r>
            <a:endParaRPr b="1"/>
          </a:p>
        </p:txBody>
      </p:sp>
      <p:pic>
        <p:nvPicPr>
          <p:cNvPr id="66" name="Google Shape;66;p14"/>
          <p:cNvPicPr preferRelativeResize="0"/>
          <p:nvPr/>
        </p:nvPicPr>
        <p:blipFill>
          <a:blip r:embed="rId3">
            <a:alphaModFix/>
          </a:blip>
          <a:stretch>
            <a:fillRect/>
          </a:stretch>
        </p:blipFill>
        <p:spPr>
          <a:xfrm>
            <a:off x="1279979" y="402000"/>
            <a:ext cx="1507900" cy="680100"/>
          </a:xfrm>
          <a:prstGeom prst="rect">
            <a:avLst/>
          </a:prstGeom>
          <a:noFill/>
          <a:ln>
            <a:noFill/>
          </a:ln>
        </p:spPr>
      </p:pic>
      <p:sp>
        <p:nvSpPr>
          <p:cNvPr id="67" name="Google Shape;67;p14"/>
          <p:cNvSpPr txBox="1"/>
          <p:nvPr/>
        </p:nvSpPr>
        <p:spPr>
          <a:xfrm>
            <a:off x="2873025" y="619200"/>
            <a:ext cx="46218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Wants to increase customer overall </a:t>
            </a:r>
            <a:r>
              <a:rPr lang="en"/>
              <a:t>satisfaction</a:t>
            </a:r>
            <a:r>
              <a:rPr lang="en"/>
              <a:t> </a:t>
            </a:r>
            <a:endParaRPr/>
          </a:p>
        </p:txBody>
      </p:sp>
      <p:pic>
        <p:nvPicPr>
          <p:cNvPr id="68" name="Google Shape;68;p14"/>
          <p:cNvPicPr preferRelativeResize="0"/>
          <p:nvPr/>
        </p:nvPicPr>
        <p:blipFill>
          <a:blip r:embed="rId4">
            <a:alphaModFix/>
          </a:blip>
          <a:stretch>
            <a:fillRect/>
          </a:stretch>
        </p:blipFill>
        <p:spPr>
          <a:xfrm>
            <a:off x="6704549" y="91113"/>
            <a:ext cx="1159475" cy="1301875"/>
          </a:xfrm>
          <a:prstGeom prst="rect">
            <a:avLst/>
          </a:prstGeom>
          <a:noFill/>
          <a:ln>
            <a:noFill/>
          </a:ln>
        </p:spPr>
      </p:pic>
      <p:sp>
        <p:nvSpPr>
          <p:cNvPr id="69" name="Google Shape;69;p14"/>
          <p:cNvSpPr txBox="1"/>
          <p:nvPr/>
        </p:nvSpPr>
        <p:spPr>
          <a:xfrm>
            <a:off x="1118400" y="4437000"/>
            <a:ext cx="6907200" cy="48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800">
                <a:solidFill>
                  <a:schemeClr val="dk2"/>
                </a:solidFill>
              </a:rPr>
              <a:t>If</a:t>
            </a:r>
            <a:r>
              <a:rPr lang="en" sz="1800">
                <a:solidFill>
                  <a:schemeClr val="dk2"/>
                </a:solidFill>
              </a:rPr>
              <a:t> improved, what would the impact be on overall satisfaction?</a:t>
            </a:r>
            <a:endParaRPr/>
          </a:p>
        </p:txBody>
      </p:sp>
      <p:sp>
        <p:nvSpPr>
          <p:cNvPr id="70" name="Google Shape;70;p14"/>
          <p:cNvSpPr txBox="1"/>
          <p:nvPr/>
        </p:nvSpPr>
        <p:spPr>
          <a:xfrm>
            <a:off x="3501900" y="138837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4"/>
          <p:cNvSpPr txBox="1"/>
          <p:nvPr/>
        </p:nvSpPr>
        <p:spPr>
          <a:xfrm>
            <a:off x="2040600" y="1675500"/>
            <a:ext cx="50628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They want a </a:t>
            </a:r>
            <a:r>
              <a:rPr b="1" lang="en">
                <a:solidFill>
                  <a:schemeClr val="dk1"/>
                </a:solidFill>
              </a:rPr>
              <a:t>RECIPE </a:t>
            </a:r>
            <a:r>
              <a:rPr lang="en">
                <a:solidFill>
                  <a:schemeClr val="dk1"/>
                </a:solidFill>
              </a:rPr>
              <a:t>that makes their customers satisfied</a:t>
            </a:r>
            <a:endParaRPr/>
          </a:p>
        </p:txBody>
      </p:sp>
      <p:sp>
        <p:nvSpPr>
          <p:cNvPr id="72" name="Google Shape;72;p14"/>
          <p:cNvSpPr txBox="1"/>
          <p:nvPr/>
        </p:nvSpPr>
        <p:spPr>
          <a:xfrm>
            <a:off x="2908500" y="2251175"/>
            <a:ext cx="3327000" cy="228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a:solidFill>
                  <a:schemeClr val="dk2"/>
                </a:solidFill>
              </a:rPr>
              <a:t>They surveyed </a:t>
            </a:r>
            <a:r>
              <a:rPr b="1" lang="en">
                <a:solidFill>
                  <a:schemeClr val="dk2"/>
                </a:solidFill>
              </a:rPr>
              <a:t>91K </a:t>
            </a:r>
            <a:r>
              <a:rPr lang="en">
                <a:solidFill>
                  <a:schemeClr val="dk2"/>
                </a:solidFill>
              </a:rPr>
              <a:t>passenger</a:t>
            </a:r>
            <a:endParaRPr/>
          </a:p>
        </p:txBody>
      </p:sp>
      <p:sp>
        <p:nvSpPr>
          <p:cNvPr id="73" name="Google Shape;73;p14"/>
          <p:cNvSpPr txBox="1"/>
          <p:nvPr/>
        </p:nvSpPr>
        <p:spPr>
          <a:xfrm>
            <a:off x="7350625" y="1674475"/>
            <a:ext cx="12441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2x data sets </a:t>
            </a:r>
            <a:endParaRPr b="1"/>
          </a:p>
        </p:txBody>
      </p:sp>
      <p:graphicFrame>
        <p:nvGraphicFramePr>
          <p:cNvPr id="74" name="Google Shape;74;p14"/>
          <p:cNvGraphicFramePr/>
          <p:nvPr/>
        </p:nvGraphicFramePr>
        <p:xfrm>
          <a:off x="6772150" y="2059150"/>
          <a:ext cx="3000000" cy="3000000"/>
        </p:xfrm>
        <a:graphic>
          <a:graphicData uri="http://schemas.openxmlformats.org/drawingml/2006/table">
            <a:tbl>
              <a:tblPr>
                <a:noFill/>
                <a:tableStyleId>{83A23F1B-468A-45F6-870B-72435DC46600}</a:tableStyleId>
              </a:tblPr>
              <a:tblGrid>
                <a:gridCol w="512000"/>
                <a:gridCol w="924950"/>
                <a:gridCol w="964100"/>
              </a:tblGrid>
              <a:tr h="215075">
                <a:tc>
                  <a:txBody>
                    <a:bodyPr/>
                    <a:lstStyle/>
                    <a:p>
                      <a:pPr indent="0" lvl="0" marL="0" rtl="0" algn="l">
                        <a:spcBef>
                          <a:spcPts val="0"/>
                        </a:spcBef>
                        <a:spcAft>
                          <a:spcPts val="0"/>
                        </a:spcAft>
                        <a:buNone/>
                      </a:pPr>
                      <a:r>
                        <a:rPr lang="en"/>
                        <a:t>Ex</a:t>
                      </a:r>
                      <a:endParaRPr/>
                    </a:p>
                  </a:txBody>
                  <a:tcPr marT="91425" marB="91425" marR="91425" marL="91425"/>
                </a:tc>
                <a:tc>
                  <a:txBody>
                    <a:bodyPr/>
                    <a:lstStyle/>
                    <a:p>
                      <a:pPr indent="0" lvl="0" marL="0" rtl="0" algn="l">
                        <a:spcBef>
                          <a:spcPts val="0"/>
                        </a:spcBef>
                        <a:spcAft>
                          <a:spcPts val="0"/>
                        </a:spcAft>
                        <a:buNone/>
                      </a:pPr>
                      <a:r>
                        <a:rPr lang="en"/>
                        <a:t>Flight Data (9)</a:t>
                      </a:r>
                      <a:endParaRPr/>
                    </a:p>
                  </a:txBody>
                  <a:tcPr marT="91425" marB="91425" marR="91425" marL="91425"/>
                </a:tc>
                <a:tc>
                  <a:txBody>
                    <a:bodyPr/>
                    <a:lstStyle/>
                    <a:p>
                      <a:pPr indent="0" lvl="0" marL="0" rtl="0" algn="l">
                        <a:spcBef>
                          <a:spcPts val="0"/>
                        </a:spcBef>
                        <a:spcAft>
                          <a:spcPts val="0"/>
                        </a:spcAft>
                        <a:buNone/>
                      </a:pPr>
                      <a:r>
                        <a:rPr lang="en"/>
                        <a:t>Survey Data (16)</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sz="1000"/>
                        <a:t>Age</a:t>
                      </a:r>
                      <a:endParaRPr sz="1000"/>
                    </a:p>
                  </a:txBody>
                  <a:tcPr marT="91425" marB="91425" marR="91425" marL="91425"/>
                </a:tc>
                <a:tc>
                  <a:txBody>
                    <a:bodyPr/>
                    <a:lstStyle/>
                    <a:p>
                      <a:pPr indent="0" lvl="0" marL="0" rtl="0" algn="l">
                        <a:spcBef>
                          <a:spcPts val="0"/>
                        </a:spcBef>
                        <a:spcAft>
                          <a:spcPts val="0"/>
                        </a:spcAft>
                        <a:buNone/>
                      </a:pPr>
                      <a:r>
                        <a:rPr lang="en" sz="1000">
                          <a:solidFill>
                            <a:schemeClr val="dk2"/>
                          </a:solidFill>
                        </a:rPr>
                        <a:t>Seat Comfort</a:t>
                      </a:r>
                      <a:endParaRPr sz="1000"/>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sz="1000"/>
                        <a:t>Delays in Mins</a:t>
                      </a:r>
                      <a:endParaRPr sz="1000"/>
                    </a:p>
                  </a:txBody>
                  <a:tcPr marT="91425" marB="91425" marR="91425" marL="91425"/>
                </a:tc>
                <a:tc>
                  <a:txBody>
                    <a:bodyPr/>
                    <a:lstStyle/>
                    <a:p>
                      <a:pPr indent="0" lvl="0" marL="0" rtl="0" algn="l">
                        <a:spcBef>
                          <a:spcPts val="0"/>
                        </a:spcBef>
                        <a:spcAft>
                          <a:spcPts val="0"/>
                        </a:spcAft>
                        <a:buNone/>
                      </a:pPr>
                      <a:r>
                        <a:rPr lang="en" sz="1000"/>
                        <a:t>Overall S</a:t>
                      </a:r>
                      <a:r>
                        <a:rPr lang="en" sz="1000"/>
                        <a:t>atisfaction</a:t>
                      </a:r>
                      <a:r>
                        <a:rPr lang="en" sz="1000"/>
                        <a:t> </a:t>
                      </a:r>
                      <a:endParaRPr sz="1000"/>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sz="1000"/>
                        <a:t>Distance</a:t>
                      </a:r>
                      <a:endParaRPr sz="1000"/>
                    </a:p>
                  </a:txBody>
                  <a:tcPr marT="91425" marB="91425" marR="91425" marL="91425"/>
                </a:tc>
                <a:tc>
                  <a:txBody>
                    <a:bodyPr/>
                    <a:lstStyle/>
                    <a:p>
                      <a:pPr indent="0" lvl="0" marL="0" rtl="0" algn="l">
                        <a:spcBef>
                          <a:spcPts val="0"/>
                        </a:spcBef>
                        <a:spcAft>
                          <a:spcPts val="0"/>
                        </a:spcAft>
                        <a:buNone/>
                      </a:pPr>
                      <a:r>
                        <a:rPr lang="en" sz="1000"/>
                        <a:t>Food and Drink</a:t>
                      </a:r>
                      <a:endParaRPr sz="1000"/>
                    </a:p>
                  </a:txBody>
                  <a:tcPr marT="91425" marB="91425" marR="91425" marL="91425"/>
                </a:tc>
              </a:tr>
            </a:tbl>
          </a:graphicData>
        </a:graphic>
      </p:graphicFrame>
      <p:sp>
        <p:nvSpPr>
          <p:cNvPr id="75" name="Google Shape;75;p14"/>
          <p:cNvSpPr txBox="1"/>
          <p:nvPr/>
        </p:nvSpPr>
        <p:spPr>
          <a:xfrm>
            <a:off x="2174850" y="2485650"/>
            <a:ext cx="4794300" cy="274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a:solidFill>
                  <a:schemeClr val="dk2"/>
                </a:solidFill>
              </a:rPr>
              <a:t>LIKERT </a:t>
            </a:r>
            <a:r>
              <a:rPr lang="en">
                <a:solidFill>
                  <a:schemeClr val="dk2"/>
                </a:solidFill>
              </a:rPr>
              <a:t>scale (from “excellent” to “extremely poor”)</a:t>
            </a:r>
            <a:endParaRPr/>
          </a:p>
        </p:txBody>
      </p:sp>
      <p:sp>
        <p:nvSpPr>
          <p:cNvPr id="76" name="Google Shape;76;p14"/>
          <p:cNvSpPr txBox="1"/>
          <p:nvPr>
            <p:ph type="title"/>
          </p:nvPr>
        </p:nvSpPr>
        <p:spPr>
          <a:xfrm>
            <a:off x="3676500" y="3949225"/>
            <a:ext cx="179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Dilemma </a:t>
            </a:r>
            <a:endParaRPr b="1"/>
          </a:p>
        </p:txBody>
      </p:sp>
      <p:cxnSp>
        <p:nvCxnSpPr>
          <p:cNvPr id="77" name="Google Shape;77;p14"/>
          <p:cNvCxnSpPr/>
          <p:nvPr/>
        </p:nvCxnSpPr>
        <p:spPr>
          <a:xfrm flipH="1" rot="10800000">
            <a:off x="5650150" y="1935875"/>
            <a:ext cx="1560600" cy="474900"/>
          </a:xfrm>
          <a:prstGeom prst="straightConnector1">
            <a:avLst/>
          </a:prstGeom>
          <a:noFill/>
          <a:ln cap="flat" cmpd="sng" w="28575">
            <a:solidFill>
              <a:srgbClr val="EFEFEF"/>
            </a:solidFill>
            <a:prstDash val="solid"/>
            <a:round/>
            <a:headEnd len="med" w="med" type="none"/>
            <a:tailEnd len="med" w="med" type="triangle"/>
          </a:ln>
        </p:spPr>
      </p:cxnSp>
      <p:sp>
        <p:nvSpPr>
          <p:cNvPr id="78" name="Google Shape;78;p14"/>
          <p:cNvSpPr txBox="1"/>
          <p:nvPr/>
        </p:nvSpPr>
        <p:spPr>
          <a:xfrm>
            <a:off x="2406300" y="3016950"/>
            <a:ext cx="43314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Total data variables 25 and 1 </a:t>
            </a:r>
            <a:r>
              <a:rPr lang="en"/>
              <a:t>common</a:t>
            </a:r>
            <a:r>
              <a:rPr lang="en"/>
              <a:t> variable </a:t>
            </a:r>
            <a:r>
              <a:rPr b="1" lang="en"/>
              <a:t>(ID)</a:t>
            </a:r>
            <a:r>
              <a:rPr lang="en"/>
              <a:t> </a:t>
            </a:r>
            <a:endParaRPr/>
          </a:p>
        </p:txBody>
      </p:sp>
      <p:sp>
        <p:nvSpPr>
          <p:cNvPr id="79" name="Google Shape;79;p14"/>
          <p:cNvSpPr txBox="1"/>
          <p:nvPr/>
        </p:nvSpPr>
        <p:spPr>
          <a:xfrm>
            <a:off x="2284050" y="2747200"/>
            <a:ext cx="45759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 questions have </a:t>
            </a:r>
            <a:r>
              <a:rPr b="1" lang="en"/>
              <a:t>NUMERIC </a:t>
            </a:r>
            <a:r>
              <a:rPr lang="en"/>
              <a:t>answers like age &amp; delays</a:t>
            </a:r>
            <a:endParaRPr/>
          </a:p>
        </p:txBody>
      </p:sp>
      <p:sp>
        <p:nvSpPr>
          <p:cNvPr id="80" name="Google Shape;80;p14"/>
          <p:cNvSpPr txBox="1"/>
          <p:nvPr/>
        </p:nvSpPr>
        <p:spPr>
          <a:xfrm>
            <a:off x="3044200" y="3446188"/>
            <a:ext cx="32379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Target Q</a:t>
            </a:r>
            <a:r>
              <a:rPr b="1" lang="en"/>
              <a:t>: Are you Satisfied or Not?</a:t>
            </a:r>
            <a:endParaRPr b="1"/>
          </a:p>
        </p:txBody>
      </p:sp>
      <p:sp>
        <p:nvSpPr>
          <p:cNvPr id="81" name="Google Shape;81;p14"/>
          <p:cNvSpPr txBox="1"/>
          <p:nvPr/>
        </p:nvSpPr>
        <p:spPr>
          <a:xfrm rot="2308765">
            <a:off x="-658621" y="2450784"/>
            <a:ext cx="2187443" cy="586732"/>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b="1" lang="en" sz="1800">
                <a:solidFill>
                  <a:srgbClr val="CFE2F3"/>
                </a:solidFill>
              </a:rPr>
              <a:t>Is It Feasible?</a:t>
            </a:r>
            <a:endParaRPr b="1">
              <a:solidFill>
                <a:srgbClr val="CFE2F3"/>
              </a:solidFill>
            </a:endParaRPr>
          </a:p>
        </p:txBody>
      </p:sp>
      <p:sp>
        <p:nvSpPr>
          <p:cNvPr id="82" name="Google Shape;82;p14"/>
          <p:cNvSpPr txBox="1"/>
          <p:nvPr/>
        </p:nvSpPr>
        <p:spPr>
          <a:xfrm rot="2308934">
            <a:off x="-808536" y="2128384"/>
            <a:ext cx="3567572" cy="586732"/>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solidFill>
                  <a:srgbClr val="CFE2F3"/>
                </a:solidFill>
              </a:rPr>
              <a:t>Most Important Variables </a:t>
            </a:r>
            <a:endParaRPr b="1">
              <a:solidFill>
                <a:srgbClr val="CFE2F3"/>
              </a:solidFill>
            </a:endParaRPr>
          </a:p>
        </p:txBody>
      </p:sp>
      <p:sp>
        <p:nvSpPr>
          <p:cNvPr id="83" name="Google Shape;83;p14"/>
          <p:cNvSpPr txBox="1"/>
          <p:nvPr/>
        </p:nvSpPr>
        <p:spPr>
          <a:xfrm rot="2308934">
            <a:off x="-733636" y="1448284"/>
            <a:ext cx="3567572" cy="586732"/>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sz="1800">
                <a:solidFill>
                  <a:srgbClr val="CFE2F3"/>
                </a:solidFill>
              </a:rPr>
              <a:t>What Makes Satisfaction?</a:t>
            </a:r>
            <a:endParaRPr b="1">
              <a:solidFill>
                <a:srgbClr val="CFE2F3"/>
              </a:solidFill>
            </a:endParaRPr>
          </a:p>
        </p:txBody>
      </p:sp>
      <p:sp>
        <p:nvSpPr>
          <p:cNvPr id="84" name="Google Shape;84;p14"/>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85" name="Google Shape;85;p14"/>
          <p:cNvSpPr txBox="1"/>
          <p:nvPr/>
        </p:nvSpPr>
        <p:spPr>
          <a:xfrm>
            <a:off x="3676500" y="1082100"/>
            <a:ext cx="17910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They want to spend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p:nvPr/>
        </p:nvSpPr>
        <p:spPr>
          <a:xfrm>
            <a:off x="288325" y="114100"/>
            <a:ext cx="23406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4743450" y="930938"/>
            <a:ext cx="1838100" cy="5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500">
                <a:highlight>
                  <a:srgbClr val="FFFF00"/>
                </a:highlight>
              </a:rPr>
              <a:t>B$st KPIs </a:t>
            </a:r>
            <a:endParaRPr b="1" sz="2500">
              <a:highlight>
                <a:srgbClr val="FFFF00"/>
              </a:highlight>
            </a:endParaRPr>
          </a:p>
        </p:txBody>
      </p:sp>
      <p:cxnSp>
        <p:nvCxnSpPr>
          <p:cNvPr id="92" name="Google Shape;92;p15"/>
          <p:cNvCxnSpPr/>
          <p:nvPr/>
        </p:nvCxnSpPr>
        <p:spPr>
          <a:xfrm>
            <a:off x="4567650" y="61200"/>
            <a:ext cx="8700" cy="5082300"/>
          </a:xfrm>
          <a:prstGeom prst="straightConnector1">
            <a:avLst/>
          </a:prstGeom>
          <a:noFill/>
          <a:ln cap="flat" cmpd="sng" w="76200">
            <a:solidFill>
              <a:schemeClr val="dk2"/>
            </a:solidFill>
            <a:prstDash val="solid"/>
            <a:round/>
            <a:headEnd len="med" w="med" type="none"/>
            <a:tailEnd len="med" w="med" type="none"/>
          </a:ln>
        </p:spPr>
      </p:cxnSp>
      <p:sp>
        <p:nvSpPr>
          <p:cNvPr id="93" name="Google Shape;93;p15"/>
          <p:cNvSpPr txBox="1"/>
          <p:nvPr/>
        </p:nvSpPr>
        <p:spPr>
          <a:xfrm>
            <a:off x="270850" y="57750"/>
            <a:ext cx="2480100" cy="3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FFFFFF"/>
                </a:solidFill>
              </a:rPr>
              <a:t>1. EDA &amp; Treatment </a:t>
            </a:r>
            <a:endParaRPr b="1" sz="1800">
              <a:solidFill>
                <a:srgbClr val="FFFFFF"/>
              </a:solidFill>
            </a:endParaRPr>
          </a:p>
        </p:txBody>
      </p:sp>
      <p:sp>
        <p:nvSpPr>
          <p:cNvPr id="94" name="Google Shape;94;p15"/>
          <p:cNvSpPr/>
          <p:nvPr/>
        </p:nvSpPr>
        <p:spPr>
          <a:xfrm>
            <a:off x="288325" y="4048125"/>
            <a:ext cx="13758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nvSpPr>
        <p:spPr>
          <a:xfrm>
            <a:off x="270850" y="3991775"/>
            <a:ext cx="1375800" cy="3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FFFFFF"/>
                </a:solidFill>
              </a:rPr>
              <a:t>2. </a:t>
            </a:r>
            <a:r>
              <a:rPr b="1" lang="en" sz="1800">
                <a:solidFill>
                  <a:srgbClr val="FFFFFF"/>
                </a:solidFill>
              </a:rPr>
              <a:t>Intuition</a:t>
            </a:r>
            <a:endParaRPr b="1" sz="1800">
              <a:solidFill>
                <a:srgbClr val="FFFFFF"/>
              </a:solidFill>
            </a:endParaRPr>
          </a:p>
        </p:txBody>
      </p:sp>
      <p:sp>
        <p:nvSpPr>
          <p:cNvPr id="96" name="Google Shape;96;p15"/>
          <p:cNvSpPr/>
          <p:nvPr/>
        </p:nvSpPr>
        <p:spPr>
          <a:xfrm>
            <a:off x="4760925" y="142263"/>
            <a:ext cx="13758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4743450" y="85913"/>
            <a:ext cx="1375800" cy="3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FFFFFF"/>
                </a:solidFill>
              </a:rPr>
              <a:t>3</a:t>
            </a:r>
            <a:r>
              <a:rPr b="1" lang="en" sz="1800">
                <a:solidFill>
                  <a:srgbClr val="FFFFFF"/>
                </a:solidFill>
              </a:rPr>
              <a:t>. Insights</a:t>
            </a:r>
            <a:endParaRPr b="1" sz="1800">
              <a:solidFill>
                <a:srgbClr val="FFFFFF"/>
              </a:solidFill>
            </a:endParaRPr>
          </a:p>
        </p:txBody>
      </p:sp>
      <p:sp>
        <p:nvSpPr>
          <p:cNvPr id="98" name="Google Shape;98;p15"/>
          <p:cNvSpPr/>
          <p:nvPr/>
        </p:nvSpPr>
        <p:spPr>
          <a:xfrm>
            <a:off x="4663275" y="3478500"/>
            <a:ext cx="4480500" cy="10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nvSpPr>
        <p:spPr>
          <a:xfrm>
            <a:off x="4850225" y="3383300"/>
            <a:ext cx="1375800" cy="3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0000FF"/>
                </a:solidFill>
              </a:rPr>
              <a:t>4</a:t>
            </a:r>
            <a:r>
              <a:rPr b="1" lang="en" sz="1800">
                <a:solidFill>
                  <a:srgbClr val="0000FF"/>
                </a:solidFill>
              </a:rPr>
              <a:t>. $urika</a:t>
            </a:r>
            <a:endParaRPr b="1" sz="1800">
              <a:solidFill>
                <a:srgbClr val="0000FF"/>
              </a:solidFill>
            </a:endParaRPr>
          </a:p>
        </p:txBody>
      </p:sp>
      <p:grpSp>
        <p:nvGrpSpPr>
          <p:cNvPr id="100" name="Google Shape;100;p15"/>
          <p:cNvGrpSpPr/>
          <p:nvPr/>
        </p:nvGrpSpPr>
        <p:grpSpPr>
          <a:xfrm>
            <a:off x="30281" y="566615"/>
            <a:ext cx="1348016" cy="679351"/>
            <a:chOff x="571525" y="2109550"/>
            <a:chExt cx="1755000" cy="719575"/>
          </a:xfrm>
        </p:grpSpPr>
        <p:sp>
          <p:nvSpPr>
            <p:cNvPr id="101" name="Google Shape;101;p15"/>
            <p:cNvSpPr/>
            <p:nvPr/>
          </p:nvSpPr>
          <p:spPr>
            <a:xfrm>
              <a:off x="1228075" y="2109550"/>
              <a:ext cx="436800" cy="3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102" name="Google Shape;102;p1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D9D9D9"/>
                  </a:solidFill>
                  <a:latin typeface="Roboto"/>
                  <a:ea typeface="Roboto"/>
                  <a:cs typeface="Roboto"/>
                  <a:sym typeface="Roboto"/>
                </a:rPr>
                <a:t>1</a:t>
              </a:r>
              <a:endParaRPr b="1" sz="800">
                <a:solidFill>
                  <a:srgbClr val="D9D9D9"/>
                </a:solidFill>
                <a:latin typeface="Roboto"/>
                <a:ea typeface="Roboto"/>
                <a:cs typeface="Roboto"/>
                <a:sym typeface="Roboto"/>
              </a:endParaRPr>
            </a:p>
          </p:txBody>
        </p:sp>
        <p:sp>
          <p:nvSpPr>
            <p:cNvPr id="103" name="Google Shape;103;p15"/>
            <p:cNvSpPr txBox="1"/>
            <p:nvPr/>
          </p:nvSpPr>
          <p:spPr>
            <a:xfrm>
              <a:off x="594500" y="2508525"/>
              <a:ext cx="1709100" cy="217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D9D9D9"/>
                  </a:solidFill>
                  <a:latin typeface="Roboto"/>
                  <a:ea typeface="Roboto"/>
                  <a:cs typeface="Roboto"/>
                  <a:sym typeface="Roboto"/>
                </a:rPr>
                <a:t>Str &amp; Read</a:t>
              </a:r>
              <a:endParaRPr b="1" sz="1000">
                <a:solidFill>
                  <a:srgbClr val="D9D9D9"/>
                </a:solidFill>
                <a:latin typeface="Roboto"/>
                <a:ea typeface="Roboto"/>
                <a:cs typeface="Roboto"/>
                <a:sym typeface="Roboto"/>
              </a:endParaRPr>
            </a:p>
          </p:txBody>
        </p:sp>
        <p:sp>
          <p:nvSpPr>
            <p:cNvPr id="104" name="Google Shape;104;p15"/>
            <p:cNvSpPr txBox="1"/>
            <p:nvPr/>
          </p:nvSpPr>
          <p:spPr>
            <a:xfrm>
              <a:off x="571525" y="2611625"/>
              <a:ext cx="1755000" cy="21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D9D9D9"/>
                  </a:solidFill>
                  <a:latin typeface="Roboto"/>
                  <a:ea typeface="Roboto"/>
                  <a:cs typeface="Roboto"/>
                  <a:sym typeface="Roboto"/>
                </a:rPr>
                <a:t>Colnames, str, summary</a:t>
              </a:r>
              <a:endParaRPr sz="800">
                <a:solidFill>
                  <a:srgbClr val="D9D9D9"/>
                </a:solidFill>
                <a:latin typeface="Roboto"/>
                <a:ea typeface="Roboto"/>
                <a:cs typeface="Roboto"/>
                <a:sym typeface="Roboto"/>
              </a:endParaRPr>
            </a:p>
          </p:txBody>
        </p:sp>
      </p:grpSp>
      <p:grpSp>
        <p:nvGrpSpPr>
          <p:cNvPr id="105" name="Google Shape;105;p15"/>
          <p:cNvGrpSpPr/>
          <p:nvPr/>
        </p:nvGrpSpPr>
        <p:grpSpPr>
          <a:xfrm>
            <a:off x="1659393" y="580197"/>
            <a:ext cx="1193751" cy="796042"/>
            <a:chOff x="571525" y="2109550"/>
            <a:chExt cx="1755000" cy="843175"/>
          </a:xfrm>
        </p:grpSpPr>
        <p:sp>
          <p:nvSpPr>
            <p:cNvPr id="106" name="Google Shape;106;p15"/>
            <p:cNvSpPr/>
            <p:nvPr/>
          </p:nvSpPr>
          <p:spPr>
            <a:xfrm>
              <a:off x="1228075" y="2109550"/>
              <a:ext cx="436800" cy="3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107" name="Google Shape;107;p1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D9D9D9"/>
                  </a:solidFill>
                  <a:latin typeface="Roboto"/>
                  <a:ea typeface="Roboto"/>
                  <a:cs typeface="Roboto"/>
                  <a:sym typeface="Roboto"/>
                </a:rPr>
                <a:t>2</a:t>
              </a:r>
              <a:endParaRPr b="1" sz="800">
                <a:solidFill>
                  <a:srgbClr val="D9D9D9"/>
                </a:solidFill>
                <a:latin typeface="Roboto"/>
                <a:ea typeface="Roboto"/>
                <a:cs typeface="Roboto"/>
                <a:sym typeface="Roboto"/>
              </a:endParaRPr>
            </a:p>
          </p:txBody>
        </p:sp>
        <p:sp>
          <p:nvSpPr>
            <p:cNvPr id="108" name="Google Shape;108;p15"/>
            <p:cNvSpPr txBox="1"/>
            <p:nvPr/>
          </p:nvSpPr>
          <p:spPr>
            <a:xfrm>
              <a:off x="594500" y="2508525"/>
              <a:ext cx="1709100" cy="217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D9D9D9"/>
                  </a:solidFill>
                  <a:latin typeface="Roboto"/>
                  <a:ea typeface="Roboto"/>
                  <a:cs typeface="Roboto"/>
                  <a:sym typeface="Roboto"/>
                </a:rPr>
                <a:t>Merge into 1</a:t>
              </a:r>
              <a:endParaRPr b="1" sz="1000">
                <a:solidFill>
                  <a:srgbClr val="D9D9D9"/>
                </a:solidFill>
                <a:latin typeface="Roboto"/>
                <a:ea typeface="Roboto"/>
                <a:cs typeface="Roboto"/>
                <a:sym typeface="Roboto"/>
              </a:endParaRPr>
            </a:p>
          </p:txBody>
        </p:sp>
        <p:sp>
          <p:nvSpPr>
            <p:cNvPr id="109" name="Google Shape;109;p15"/>
            <p:cNvSpPr txBox="1"/>
            <p:nvPr/>
          </p:nvSpPr>
          <p:spPr>
            <a:xfrm>
              <a:off x="571525" y="2631725"/>
              <a:ext cx="17550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D9D9D9"/>
                  </a:solidFill>
                  <a:latin typeface="Roboto"/>
                  <a:ea typeface="Roboto"/>
                  <a:cs typeface="Roboto"/>
                  <a:sym typeface="Roboto"/>
                </a:rPr>
                <a:t>Merge by “ID”</a:t>
              </a:r>
              <a:endParaRPr sz="800">
                <a:solidFill>
                  <a:srgbClr val="D9D9D9"/>
                </a:solidFill>
                <a:latin typeface="Roboto"/>
                <a:ea typeface="Roboto"/>
                <a:cs typeface="Roboto"/>
                <a:sym typeface="Roboto"/>
              </a:endParaRPr>
            </a:p>
          </p:txBody>
        </p:sp>
      </p:grpSp>
      <p:grpSp>
        <p:nvGrpSpPr>
          <p:cNvPr id="110" name="Google Shape;110;p15"/>
          <p:cNvGrpSpPr/>
          <p:nvPr/>
        </p:nvGrpSpPr>
        <p:grpSpPr>
          <a:xfrm>
            <a:off x="3336237" y="580197"/>
            <a:ext cx="1193751" cy="796042"/>
            <a:chOff x="571525" y="2109550"/>
            <a:chExt cx="1755000" cy="843175"/>
          </a:xfrm>
        </p:grpSpPr>
        <p:sp>
          <p:nvSpPr>
            <p:cNvPr id="111" name="Google Shape;111;p15"/>
            <p:cNvSpPr/>
            <p:nvPr/>
          </p:nvSpPr>
          <p:spPr>
            <a:xfrm>
              <a:off x="1228075" y="2109550"/>
              <a:ext cx="436800" cy="3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endParaRPr>
            </a:p>
          </p:txBody>
        </p:sp>
        <p:sp>
          <p:nvSpPr>
            <p:cNvPr id="112" name="Google Shape;112;p1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D9D9D9"/>
                  </a:solidFill>
                  <a:latin typeface="Roboto"/>
                  <a:ea typeface="Roboto"/>
                  <a:cs typeface="Roboto"/>
                  <a:sym typeface="Roboto"/>
                </a:rPr>
                <a:t>3</a:t>
              </a:r>
              <a:endParaRPr b="1" sz="800">
                <a:solidFill>
                  <a:srgbClr val="D9D9D9"/>
                </a:solidFill>
                <a:latin typeface="Roboto"/>
                <a:ea typeface="Roboto"/>
                <a:cs typeface="Roboto"/>
                <a:sym typeface="Roboto"/>
              </a:endParaRPr>
            </a:p>
          </p:txBody>
        </p:sp>
        <p:sp>
          <p:nvSpPr>
            <p:cNvPr id="113" name="Google Shape;113;p15"/>
            <p:cNvSpPr txBox="1"/>
            <p:nvPr/>
          </p:nvSpPr>
          <p:spPr>
            <a:xfrm>
              <a:off x="594500" y="2508525"/>
              <a:ext cx="1709100" cy="217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D9D9D9"/>
                  </a:solidFill>
                  <a:latin typeface="Roboto"/>
                  <a:ea typeface="Roboto"/>
                  <a:cs typeface="Roboto"/>
                  <a:sym typeface="Roboto"/>
                </a:rPr>
                <a:t>Missing Data </a:t>
              </a:r>
              <a:endParaRPr b="1" sz="1000">
                <a:solidFill>
                  <a:srgbClr val="D9D9D9"/>
                </a:solidFill>
                <a:latin typeface="Roboto"/>
                <a:ea typeface="Roboto"/>
                <a:cs typeface="Roboto"/>
                <a:sym typeface="Roboto"/>
              </a:endParaRPr>
            </a:p>
          </p:txBody>
        </p:sp>
        <p:sp>
          <p:nvSpPr>
            <p:cNvPr id="114" name="Google Shape;114;p15"/>
            <p:cNvSpPr txBox="1"/>
            <p:nvPr/>
          </p:nvSpPr>
          <p:spPr>
            <a:xfrm>
              <a:off x="571525" y="2631725"/>
              <a:ext cx="17550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D9D9D9"/>
                  </a:solidFill>
                  <a:latin typeface="Roboto"/>
                  <a:ea typeface="Roboto"/>
                  <a:cs typeface="Roboto"/>
                  <a:sym typeface="Roboto"/>
                </a:rPr>
                <a:t>== “ “ = “neutral”</a:t>
              </a:r>
              <a:endParaRPr sz="800">
                <a:solidFill>
                  <a:srgbClr val="D9D9D9"/>
                </a:solidFill>
                <a:latin typeface="Roboto"/>
                <a:ea typeface="Roboto"/>
                <a:cs typeface="Roboto"/>
                <a:sym typeface="Roboto"/>
              </a:endParaRPr>
            </a:p>
          </p:txBody>
        </p:sp>
      </p:grpSp>
      <p:sp>
        <p:nvSpPr>
          <p:cNvPr id="115" name="Google Shape;115;p15"/>
          <p:cNvSpPr/>
          <p:nvPr/>
        </p:nvSpPr>
        <p:spPr>
          <a:xfrm>
            <a:off x="2756156" y="787281"/>
            <a:ext cx="584100" cy="34800"/>
          </a:xfrm>
          <a:prstGeom prst="roundRect">
            <a:avLst>
              <a:gd fmla="val 50000" name="adj"/>
            </a:avLst>
          </a:prstGeom>
          <a:solidFill>
            <a:srgbClr val="A72A1E"/>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116" name="Google Shape;116;p15"/>
          <p:cNvGrpSpPr/>
          <p:nvPr/>
        </p:nvGrpSpPr>
        <p:grpSpPr>
          <a:xfrm>
            <a:off x="3336237" y="2882422"/>
            <a:ext cx="1193751" cy="796042"/>
            <a:chOff x="571525" y="2109550"/>
            <a:chExt cx="1755000" cy="843175"/>
          </a:xfrm>
        </p:grpSpPr>
        <p:sp>
          <p:nvSpPr>
            <p:cNvPr id="117" name="Google Shape;117;p15"/>
            <p:cNvSpPr/>
            <p:nvPr/>
          </p:nvSpPr>
          <p:spPr>
            <a:xfrm>
              <a:off x="1228075" y="2109550"/>
              <a:ext cx="436800" cy="3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118" name="Google Shape;118;p1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CCCCCC"/>
                  </a:solidFill>
                  <a:latin typeface="Roboto"/>
                  <a:ea typeface="Roboto"/>
                  <a:cs typeface="Roboto"/>
                  <a:sym typeface="Roboto"/>
                </a:rPr>
                <a:t>3</a:t>
              </a:r>
              <a:endParaRPr b="1" sz="800">
                <a:solidFill>
                  <a:srgbClr val="CCCCCC"/>
                </a:solidFill>
                <a:latin typeface="Roboto"/>
                <a:ea typeface="Roboto"/>
                <a:cs typeface="Roboto"/>
                <a:sym typeface="Roboto"/>
              </a:endParaRPr>
            </a:p>
          </p:txBody>
        </p:sp>
        <p:sp>
          <p:nvSpPr>
            <p:cNvPr id="119" name="Google Shape;119;p15"/>
            <p:cNvSpPr txBox="1"/>
            <p:nvPr/>
          </p:nvSpPr>
          <p:spPr>
            <a:xfrm>
              <a:off x="594500" y="2508525"/>
              <a:ext cx="1709100" cy="217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CCCCCC"/>
                  </a:solidFill>
                  <a:latin typeface="Roboto"/>
                  <a:ea typeface="Roboto"/>
                  <a:cs typeface="Roboto"/>
                  <a:sym typeface="Roboto"/>
                </a:rPr>
                <a:t>EDA</a:t>
              </a:r>
              <a:endParaRPr b="1" sz="1000">
                <a:solidFill>
                  <a:srgbClr val="CCCCCC"/>
                </a:solidFill>
                <a:latin typeface="Roboto"/>
                <a:ea typeface="Roboto"/>
                <a:cs typeface="Roboto"/>
                <a:sym typeface="Roboto"/>
              </a:endParaRPr>
            </a:p>
          </p:txBody>
        </p:sp>
        <p:sp>
          <p:nvSpPr>
            <p:cNvPr id="120" name="Google Shape;120;p15"/>
            <p:cNvSpPr txBox="1"/>
            <p:nvPr/>
          </p:nvSpPr>
          <p:spPr>
            <a:xfrm>
              <a:off x="571525" y="2631725"/>
              <a:ext cx="17550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CCCCCC"/>
                  </a:solidFill>
                  <a:latin typeface="Roboto"/>
                  <a:ea typeface="Roboto"/>
                  <a:cs typeface="Roboto"/>
                  <a:sym typeface="Roboto"/>
                </a:rPr>
                <a:t>Uni, BI, Correlations</a:t>
              </a:r>
              <a:endParaRPr sz="800">
                <a:solidFill>
                  <a:srgbClr val="CCCCCC"/>
                </a:solidFill>
                <a:latin typeface="Roboto"/>
                <a:ea typeface="Roboto"/>
                <a:cs typeface="Roboto"/>
                <a:sym typeface="Roboto"/>
              </a:endParaRPr>
            </a:p>
          </p:txBody>
        </p:sp>
      </p:grpSp>
      <p:grpSp>
        <p:nvGrpSpPr>
          <p:cNvPr id="121" name="Google Shape;121;p15"/>
          <p:cNvGrpSpPr/>
          <p:nvPr/>
        </p:nvGrpSpPr>
        <p:grpSpPr>
          <a:xfrm>
            <a:off x="1659393" y="2882422"/>
            <a:ext cx="1193751" cy="796042"/>
            <a:chOff x="571525" y="2109550"/>
            <a:chExt cx="1755000" cy="843175"/>
          </a:xfrm>
        </p:grpSpPr>
        <p:sp>
          <p:nvSpPr>
            <p:cNvPr id="122" name="Google Shape;122;p15"/>
            <p:cNvSpPr/>
            <p:nvPr/>
          </p:nvSpPr>
          <p:spPr>
            <a:xfrm>
              <a:off x="1228075" y="2109550"/>
              <a:ext cx="436800" cy="3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123" name="Google Shape;123;p1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CCCCCC"/>
                  </a:solidFill>
                  <a:latin typeface="Roboto"/>
                  <a:ea typeface="Roboto"/>
                  <a:cs typeface="Roboto"/>
                  <a:sym typeface="Roboto"/>
                </a:rPr>
                <a:t>5</a:t>
              </a:r>
              <a:endParaRPr b="1" sz="800">
                <a:solidFill>
                  <a:srgbClr val="CCCCCC"/>
                </a:solidFill>
                <a:latin typeface="Roboto"/>
                <a:ea typeface="Roboto"/>
                <a:cs typeface="Roboto"/>
                <a:sym typeface="Roboto"/>
              </a:endParaRPr>
            </a:p>
          </p:txBody>
        </p:sp>
        <p:sp>
          <p:nvSpPr>
            <p:cNvPr id="124" name="Google Shape;124;p15"/>
            <p:cNvSpPr txBox="1"/>
            <p:nvPr/>
          </p:nvSpPr>
          <p:spPr>
            <a:xfrm>
              <a:off x="594500" y="2508525"/>
              <a:ext cx="1709100" cy="217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CCCCCC"/>
                  </a:solidFill>
                  <a:latin typeface="Roboto"/>
                  <a:ea typeface="Roboto"/>
                  <a:cs typeface="Roboto"/>
                  <a:sym typeface="Roboto"/>
                </a:rPr>
                <a:t>Outliers</a:t>
              </a:r>
              <a:endParaRPr b="1" sz="1000">
                <a:solidFill>
                  <a:srgbClr val="CCCCCC"/>
                </a:solidFill>
                <a:latin typeface="Roboto"/>
                <a:ea typeface="Roboto"/>
                <a:cs typeface="Roboto"/>
                <a:sym typeface="Roboto"/>
              </a:endParaRPr>
            </a:p>
          </p:txBody>
        </p:sp>
        <p:sp>
          <p:nvSpPr>
            <p:cNvPr id="125" name="Google Shape;125;p15"/>
            <p:cNvSpPr txBox="1"/>
            <p:nvPr/>
          </p:nvSpPr>
          <p:spPr>
            <a:xfrm>
              <a:off x="571525" y="2631725"/>
              <a:ext cx="17550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CCCCCC"/>
                  </a:solidFill>
                  <a:latin typeface="Roboto"/>
                  <a:ea typeface="Roboto"/>
                  <a:cs typeface="Roboto"/>
                  <a:sym typeface="Roboto"/>
                </a:rPr>
                <a:t>Kmean,clusplot, NBclust</a:t>
              </a:r>
              <a:endParaRPr sz="800">
                <a:solidFill>
                  <a:srgbClr val="CCCCCC"/>
                </a:solidFill>
                <a:latin typeface="Roboto"/>
                <a:ea typeface="Roboto"/>
                <a:cs typeface="Roboto"/>
                <a:sym typeface="Roboto"/>
              </a:endParaRPr>
            </a:p>
          </p:txBody>
        </p:sp>
      </p:grpSp>
      <p:grpSp>
        <p:nvGrpSpPr>
          <p:cNvPr id="126" name="Google Shape;126;p15"/>
          <p:cNvGrpSpPr/>
          <p:nvPr/>
        </p:nvGrpSpPr>
        <p:grpSpPr>
          <a:xfrm>
            <a:off x="52417" y="2882422"/>
            <a:ext cx="1193751" cy="796042"/>
            <a:chOff x="571525" y="2109550"/>
            <a:chExt cx="1755000" cy="843175"/>
          </a:xfrm>
        </p:grpSpPr>
        <p:sp>
          <p:nvSpPr>
            <p:cNvPr id="127" name="Google Shape;127;p15"/>
            <p:cNvSpPr/>
            <p:nvPr/>
          </p:nvSpPr>
          <p:spPr>
            <a:xfrm>
              <a:off x="1228075" y="2109550"/>
              <a:ext cx="436800" cy="3210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128" name="Google Shape;128;p1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CCCCCC"/>
                  </a:solidFill>
                  <a:latin typeface="Roboto"/>
                  <a:ea typeface="Roboto"/>
                  <a:cs typeface="Roboto"/>
                  <a:sym typeface="Roboto"/>
                </a:rPr>
                <a:t>6</a:t>
              </a:r>
              <a:endParaRPr b="1" sz="800">
                <a:solidFill>
                  <a:srgbClr val="CCCCCC"/>
                </a:solidFill>
                <a:latin typeface="Roboto"/>
                <a:ea typeface="Roboto"/>
                <a:cs typeface="Roboto"/>
                <a:sym typeface="Roboto"/>
              </a:endParaRPr>
            </a:p>
          </p:txBody>
        </p:sp>
        <p:sp>
          <p:nvSpPr>
            <p:cNvPr id="129" name="Google Shape;129;p15"/>
            <p:cNvSpPr txBox="1"/>
            <p:nvPr/>
          </p:nvSpPr>
          <p:spPr>
            <a:xfrm>
              <a:off x="594500" y="2508525"/>
              <a:ext cx="1709100" cy="217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CCCCCC"/>
                  </a:solidFill>
                  <a:latin typeface="Roboto"/>
                  <a:ea typeface="Roboto"/>
                  <a:cs typeface="Roboto"/>
                  <a:sym typeface="Roboto"/>
                </a:rPr>
                <a:t>Transformation</a:t>
              </a:r>
              <a:endParaRPr b="1" sz="1000">
                <a:solidFill>
                  <a:srgbClr val="CCCCCC"/>
                </a:solidFill>
                <a:latin typeface="Roboto"/>
                <a:ea typeface="Roboto"/>
                <a:cs typeface="Roboto"/>
                <a:sym typeface="Roboto"/>
              </a:endParaRPr>
            </a:p>
          </p:txBody>
        </p:sp>
        <p:sp>
          <p:nvSpPr>
            <p:cNvPr id="130" name="Google Shape;130;p15"/>
            <p:cNvSpPr txBox="1"/>
            <p:nvPr/>
          </p:nvSpPr>
          <p:spPr>
            <a:xfrm>
              <a:off x="571525" y="2631725"/>
              <a:ext cx="17550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CCCCCC"/>
                  </a:solidFill>
                  <a:latin typeface="Roboto"/>
                  <a:ea typeface="Roboto"/>
                  <a:cs typeface="Roboto"/>
                  <a:sym typeface="Roboto"/>
                </a:rPr>
                <a:t>Positive - Negative</a:t>
              </a:r>
              <a:endParaRPr sz="800">
                <a:solidFill>
                  <a:srgbClr val="CCCCCC"/>
                </a:solidFill>
                <a:latin typeface="Roboto"/>
                <a:ea typeface="Roboto"/>
                <a:cs typeface="Roboto"/>
                <a:sym typeface="Roboto"/>
              </a:endParaRPr>
            </a:p>
          </p:txBody>
        </p:sp>
      </p:grpSp>
      <p:pic>
        <p:nvPicPr>
          <p:cNvPr id="131" name="Google Shape;131;p15"/>
          <p:cNvPicPr preferRelativeResize="0"/>
          <p:nvPr/>
        </p:nvPicPr>
        <p:blipFill>
          <a:blip r:embed="rId3">
            <a:alphaModFix/>
          </a:blip>
          <a:stretch>
            <a:fillRect/>
          </a:stretch>
        </p:blipFill>
        <p:spPr>
          <a:xfrm>
            <a:off x="3403665" y="1466361"/>
            <a:ext cx="1010147" cy="1200355"/>
          </a:xfrm>
          <a:prstGeom prst="rect">
            <a:avLst/>
          </a:prstGeom>
          <a:noFill/>
          <a:ln>
            <a:noFill/>
          </a:ln>
        </p:spPr>
      </p:pic>
      <p:pic>
        <p:nvPicPr>
          <p:cNvPr id="132" name="Google Shape;132;p15"/>
          <p:cNvPicPr preferRelativeResize="0"/>
          <p:nvPr/>
        </p:nvPicPr>
        <p:blipFill>
          <a:blip r:embed="rId4">
            <a:alphaModFix/>
          </a:blip>
          <a:stretch>
            <a:fillRect/>
          </a:stretch>
        </p:blipFill>
        <p:spPr>
          <a:xfrm>
            <a:off x="1736088" y="1401514"/>
            <a:ext cx="1010150" cy="1298150"/>
          </a:xfrm>
          <a:prstGeom prst="rect">
            <a:avLst/>
          </a:prstGeom>
          <a:noFill/>
          <a:ln>
            <a:noFill/>
          </a:ln>
        </p:spPr>
      </p:pic>
      <p:pic>
        <p:nvPicPr>
          <p:cNvPr id="133" name="Google Shape;133;p15"/>
          <p:cNvPicPr preferRelativeResize="0"/>
          <p:nvPr/>
        </p:nvPicPr>
        <p:blipFill>
          <a:blip r:embed="rId5">
            <a:alphaModFix/>
          </a:blip>
          <a:stretch>
            <a:fillRect/>
          </a:stretch>
        </p:blipFill>
        <p:spPr>
          <a:xfrm>
            <a:off x="293770" y="1345043"/>
            <a:ext cx="1010150" cy="1298078"/>
          </a:xfrm>
          <a:prstGeom prst="rect">
            <a:avLst/>
          </a:prstGeom>
          <a:noFill/>
          <a:ln>
            <a:noFill/>
          </a:ln>
        </p:spPr>
      </p:pic>
      <p:sp>
        <p:nvSpPr>
          <p:cNvPr id="134" name="Google Shape;134;p15"/>
          <p:cNvSpPr/>
          <p:nvPr/>
        </p:nvSpPr>
        <p:spPr>
          <a:xfrm>
            <a:off x="1149181" y="787281"/>
            <a:ext cx="584100" cy="34800"/>
          </a:xfrm>
          <a:prstGeom prst="roundRect">
            <a:avLst>
              <a:gd fmla="val 50000" name="adj"/>
            </a:avLst>
          </a:prstGeom>
          <a:solidFill>
            <a:srgbClr val="A72A1E"/>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35" name="Google Shape;135;p15"/>
          <p:cNvSpPr/>
          <p:nvPr/>
        </p:nvSpPr>
        <p:spPr>
          <a:xfrm>
            <a:off x="1149181" y="3089505"/>
            <a:ext cx="584100" cy="34800"/>
          </a:xfrm>
          <a:prstGeom prst="roundRect">
            <a:avLst>
              <a:gd fmla="val 50000" name="adj"/>
            </a:avLst>
          </a:prstGeom>
          <a:solidFill>
            <a:srgbClr val="A72A1E"/>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756156" y="3089505"/>
            <a:ext cx="584100" cy="34800"/>
          </a:xfrm>
          <a:prstGeom prst="roundRect">
            <a:avLst>
              <a:gd fmla="val 50000" name="adj"/>
            </a:avLst>
          </a:prstGeom>
          <a:solidFill>
            <a:srgbClr val="A72A1E"/>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5"/>
          <p:cNvCxnSpPr/>
          <p:nvPr/>
        </p:nvCxnSpPr>
        <p:spPr>
          <a:xfrm flipH="1" rot="10800000">
            <a:off x="-12" y="3911225"/>
            <a:ext cx="4567200" cy="33300"/>
          </a:xfrm>
          <a:prstGeom prst="straightConnector1">
            <a:avLst/>
          </a:prstGeom>
          <a:noFill/>
          <a:ln cap="flat" cmpd="sng" w="76200">
            <a:solidFill>
              <a:schemeClr val="dk2"/>
            </a:solidFill>
            <a:prstDash val="solid"/>
            <a:round/>
            <a:headEnd len="med" w="med" type="none"/>
            <a:tailEnd len="med" w="med" type="none"/>
          </a:ln>
        </p:spPr>
      </p:cxnSp>
      <p:sp>
        <p:nvSpPr>
          <p:cNvPr id="138" name="Google Shape;138;p15"/>
          <p:cNvSpPr txBox="1"/>
          <p:nvPr/>
        </p:nvSpPr>
        <p:spPr>
          <a:xfrm rot="1057812">
            <a:off x="1546966" y="4352538"/>
            <a:ext cx="3100318" cy="58672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Remove UNIMPORTANT variables </a:t>
            </a:r>
            <a:endParaRPr b="1"/>
          </a:p>
        </p:txBody>
      </p:sp>
      <p:sp>
        <p:nvSpPr>
          <p:cNvPr id="139" name="Google Shape;139;p15"/>
          <p:cNvSpPr txBox="1"/>
          <p:nvPr/>
        </p:nvSpPr>
        <p:spPr>
          <a:xfrm>
            <a:off x="3719125" y="4315225"/>
            <a:ext cx="760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B0F00"/>
                </a:solidFill>
              </a:rPr>
              <a:t>Like ID</a:t>
            </a:r>
            <a:endParaRPr>
              <a:solidFill>
                <a:srgbClr val="5B0F00"/>
              </a:solidFill>
            </a:endParaRPr>
          </a:p>
        </p:txBody>
      </p:sp>
      <p:sp>
        <p:nvSpPr>
          <p:cNvPr id="140" name="Google Shape;140;p15"/>
          <p:cNvSpPr txBox="1"/>
          <p:nvPr/>
        </p:nvSpPr>
        <p:spPr>
          <a:xfrm rot="-1766">
            <a:off x="2528650" y="3961697"/>
            <a:ext cx="5841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Age</a:t>
            </a:r>
            <a:endParaRPr>
              <a:solidFill>
                <a:srgbClr val="B7B7B7"/>
              </a:solidFill>
            </a:endParaRPr>
          </a:p>
        </p:txBody>
      </p:sp>
      <p:sp>
        <p:nvSpPr>
          <p:cNvPr id="141" name="Google Shape;141;p15"/>
          <p:cNvSpPr txBox="1"/>
          <p:nvPr/>
        </p:nvSpPr>
        <p:spPr>
          <a:xfrm>
            <a:off x="2584750" y="4751100"/>
            <a:ext cx="1477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Flight Distance</a:t>
            </a:r>
            <a:endParaRPr>
              <a:solidFill>
                <a:srgbClr val="B7B7B7"/>
              </a:solidFill>
            </a:endParaRPr>
          </a:p>
        </p:txBody>
      </p:sp>
      <p:sp>
        <p:nvSpPr>
          <p:cNvPr id="142" name="Google Shape;142;p15"/>
          <p:cNvSpPr txBox="1"/>
          <p:nvPr/>
        </p:nvSpPr>
        <p:spPr>
          <a:xfrm>
            <a:off x="1724525" y="4486350"/>
            <a:ext cx="10101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Leg Room </a:t>
            </a:r>
            <a:endParaRPr>
              <a:solidFill>
                <a:srgbClr val="B7B7B7"/>
              </a:solidFill>
            </a:endParaRPr>
          </a:p>
        </p:txBody>
      </p:sp>
      <p:sp>
        <p:nvSpPr>
          <p:cNvPr id="143" name="Google Shape;143;p15"/>
          <p:cNvSpPr txBox="1"/>
          <p:nvPr/>
        </p:nvSpPr>
        <p:spPr>
          <a:xfrm>
            <a:off x="235925" y="4362925"/>
            <a:ext cx="14775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CART</a:t>
            </a:r>
            <a:endParaRPr/>
          </a:p>
          <a:p>
            <a:pPr indent="0" lvl="0" marL="0" rtl="0" algn="l">
              <a:spcBef>
                <a:spcPts val="0"/>
              </a:spcBef>
              <a:spcAft>
                <a:spcPts val="0"/>
              </a:spcAft>
              <a:buNone/>
            </a:pPr>
            <a:r>
              <a:rPr lang="en"/>
              <a:t>2- RF</a:t>
            </a:r>
            <a:endParaRPr/>
          </a:p>
          <a:p>
            <a:pPr indent="0" lvl="0" marL="0" rtl="0" algn="l">
              <a:spcBef>
                <a:spcPts val="0"/>
              </a:spcBef>
              <a:spcAft>
                <a:spcPts val="0"/>
              </a:spcAft>
              <a:buNone/>
            </a:pPr>
            <a:r>
              <a:rPr lang="en"/>
              <a:t>3- L Regression</a:t>
            </a:r>
            <a:endParaRPr/>
          </a:p>
        </p:txBody>
      </p:sp>
      <p:sp>
        <p:nvSpPr>
          <p:cNvPr id="144" name="Google Shape;144;p15"/>
          <p:cNvSpPr txBox="1"/>
          <p:nvPr/>
        </p:nvSpPr>
        <p:spPr>
          <a:xfrm>
            <a:off x="4664075" y="3671775"/>
            <a:ext cx="4480500" cy="948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a:solidFill>
                  <a:srgbClr val="0000FF"/>
                </a:solidFill>
              </a:rPr>
              <a:t>Focus only on top 4 important variables to </a:t>
            </a:r>
            <a:r>
              <a:rPr b="1" lang="en">
                <a:solidFill>
                  <a:srgbClr val="FFFFFF"/>
                </a:solidFill>
                <a:highlight>
                  <a:srgbClr val="000000"/>
                </a:highlight>
              </a:rPr>
              <a:t>easily master</a:t>
            </a:r>
            <a:r>
              <a:rPr b="1" lang="en">
                <a:solidFill>
                  <a:srgbClr val="FFFFFF"/>
                </a:solidFill>
                <a:highlight>
                  <a:schemeClr val="lt2"/>
                </a:highlight>
              </a:rPr>
              <a:t> </a:t>
            </a:r>
            <a:r>
              <a:rPr b="1" lang="en">
                <a:solidFill>
                  <a:srgbClr val="0000FF"/>
                </a:solidFill>
              </a:rPr>
              <a:t>and apply the enhancement suggested methods.</a:t>
            </a:r>
            <a:endParaRPr b="1">
              <a:solidFill>
                <a:srgbClr val="0000FF"/>
              </a:solidFill>
            </a:endParaRPr>
          </a:p>
        </p:txBody>
      </p:sp>
      <p:sp>
        <p:nvSpPr>
          <p:cNvPr id="145" name="Google Shape;145;p15"/>
          <p:cNvSpPr txBox="1"/>
          <p:nvPr/>
        </p:nvSpPr>
        <p:spPr>
          <a:xfrm>
            <a:off x="6963900" y="85925"/>
            <a:ext cx="2065800" cy="129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solidFill>
                  <a:srgbClr val="FFFFFF"/>
                </a:solidFill>
                <a:highlight>
                  <a:srgbClr val="666666"/>
                </a:highlight>
              </a:rPr>
              <a:t>Variable</a:t>
            </a:r>
            <a:endParaRPr b="1" sz="2500">
              <a:solidFill>
                <a:srgbClr val="FFFFFF"/>
              </a:solidFill>
              <a:highlight>
                <a:srgbClr val="666666"/>
              </a:highlight>
            </a:endParaRPr>
          </a:p>
          <a:p>
            <a:pPr indent="0" lvl="0" marL="0" rtl="0" algn="ctr">
              <a:lnSpc>
                <a:spcPct val="115000"/>
              </a:lnSpc>
              <a:spcBef>
                <a:spcPts val="1600"/>
              </a:spcBef>
              <a:spcAft>
                <a:spcPts val="1600"/>
              </a:spcAft>
              <a:buNone/>
            </a:pPr>
            <a:r>
              <a:rPr b="1" lang="en" sz="2500">
                <a:solidFill>
                  <a:srgbClr val="FFFFFF"/>
                </a:solidFill>
                <a:highlight>
                  <a:srgbClr val="666666"/>
                </a:highlight>
              </a:rPr>
              <a:t>Importanc$</a:t>
            </a:r>
            <a:endParaRPr b="1" sz="2500">
              <a:solidFill>
                <a:srgbClr val="FFFFFF"/>
              </a:solidFill>
              <a:highlight>
                <a:srgbClr val="666666"/>
              </a:highlight>
            </a:endParaRPr>
          </a:p>
        </p:txBody>
      </p:sp>
      <p:sp>
        <p:nvSpPr>
          <p:cNvPr id="146" name="Google Shape;146;p15"/>
          <p:cNvSpPr txBox="1"/>
          <p:nvPr/>
        </p:nvSpPr>
        <p:spPr>
          <a:xfrm>
            <a:off x="4730200" y="1637100"/>
            <a:ext cx="4286400" cy="163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2500">
                <a:solidFill>
                  <a:srgbClr val="00FF00"/>
                </a:solidFill>
              </a:rPr>
              <a:t>A unit incr$ase will result in how much impact on the overall satisfaction</a:t>
            </a:r>
            <a:endParaRPr b="1" sz="2500">
              <a:solidFill>
                <a:srgbClr val="00FF00"/>
              </a:solidFill>
            </a:endParaRPr>
          </a:p>
        </p:txBody>
      </p:sp>
      <p:cxnSp>
        <p:nvCxnSpPr>
          <p:cNvPr id="147" name="Google Shape;147;p15"/>
          <p:cNvCxnSpPr/>
          <p:nvPr/>
        </p:nvCxnSpPr>
        <p:spPr>
          <a:xfrm flipH="1" rot="10800000">
            <a:off x="4571988" y="3377825"/>
            <a:ext cx="4567200" cy="33300"/>
          </a:xfrm>
          <a:prstGeom prst="straightConnector1">
            <a:avLst/>
          </a:prstGeom>
          <a:noFill/>
          <a:ln cap="flat" cmpd="sng" w="76200">
            <a:solidFill>
              <a:schemeClr val="dk2"/>
            </a:solidFill>
            <a:prstDash val="solid"/>
            <a:round/>
            <a:headEnd len="med" w="med" type="none"/>
            <a:tailEnd len="med" w="med" type="none"/>
          </a:ln>
        </p:spPr>
      </p:cxnSp>
      <p:sp>
        <p:nvSpPr>
          <p:cNvPr id="148" name="Google Shape;148;p15"/>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149" name="Google Shape;149;p15"/>
          <p:cNvSpPr txBox="1"/>
          <p:nvPr/>
        </p:nvSpPr>
        <p:spPr>
          <a:xfrm>
            <a:off x="3005550" y="3907400"/>
            <a:ext cx="16275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0000"/>
                </a:highlight>
              </a:rPr>
              <a:t>14 Variables Left</a:t>
            </a:r>
            <a:endParaRPr b="1">
              <a:highlight>
                <a:srgbClr val="FF0000"/>
              </a:highlight>
            </a:endParaRPr>
          </a:p>
        </p:txBody>
      </p:sp>
      <p:sp>
        <p:nvSpPr>
          <p:cNvPr id="150" name="Google Shape;150;p15"/>
          <p:cNvSpPr txBox="1"/>
          <p:nvPr/>
        </p:nvSpPr>
        <p:spPr>
          <a:xfrm>
            <a:off x="6409375" y="463637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16"/>
          <p:cNvGraphicFramePr/>
          <p:nvPr/>
        </p:nvGraphicFramePr>
        <p:xfrm>
          <a:off x="6817613" y="1772972"/>
          <a:ext cx="3000000" cy="3000000"/>
        </p:xfrm>
        <a:graphic>
          <a:graphicData uri="http://schemas.openxmlformats.org/drawingml/2006/table">
            <a:tbl>
              <a:tblPr>
                <a:noFill/>
                <a:tableStyleId>{83A23F1B-468A-45F6-870B-72435DC46600}</a:tableStyleId>
              </a:tblPr>
              <a:tblGrid>
                <a:gridCol w="1060000"/>
                <a:gridCol w="1060000"/>
              </a:tblGrid>
              <a:tr h="401075">
                <a:tc>
                  <a:txBody>
                    <a:bodyPr/>
                    <a:lstStyle/>
                    <a:p>
                      <a:pPr indent="0" lvl="0" marL="0" rtl="0" algn="l">
                        <a:spcBef>
                          <a:spcPts val="0"/>
                        </a:spcBef>
                        <a:spcAft>
                          <a:spcPts val="0"/>
                        </a:spcAft>
                        <a:buNone/>
                      </a:pPr>
                      <a:r>
                        <a:rPr lang="en"/>
                        <a:t>KPI</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7225">
                <a:tc>
                  <a:txBody>
                    <a:bodyPr/>
                    <a:lstStyle/>
                    <a:p>
                      <a:pPr indent="0" lvl="0" marL="0" rtl="0" algn="l">
                        <a:spcBef>
                          <a:spcPts val="0"/>
                        </a:spcBef>
                        <a:spcAft>
                          <a:spcPts val="0"/>
                        </a:spcAft>
                        <a:buNone/>
                      </a:pPr>
                      <a:r>
                        <a:rPr lang="en"/>
                        <a:t>Error Rate</a:t>
                      </a:r>
                      <a:endParaRPr/>
                    </a:p>
                  </a:txBody>
                  <a:tcPr marT="91425" marB="91425" marR="91425" marL="91425"/>
                </a:tc>
                <a:tc>
                  <a:txBody>
                    <a:bodyPr/>
                    <a:lstStyle/>
                    <a:p>
                      <a:pPr indent="0" lvl="0" marL="0" rtl="0" algn="l">
                        <a:spcBef>
                          <a:spcPts val="0"/>
                        </a:spcBef>
                        <a:spcAft>
                          <a:spcPts val="0"/>
                        </a:spcAft>
                        <a:buNone/>
                      </a:pPr>
                      <a:r>
                        <a:rPr lang="en"/>
                        <a:t>0.256</a:t>
                      </a:r>
                      <a:endParaRPr/>
                    </a:p>
                  </a:txBody>
                  <a:tcPr marT="91425" marB="91425" marR="91425" marL="91425"/>
                </a:tc>
              </a:tr>
              <a:tr h="397225">
                <a:tc>
                  <a:txBody>
                    <a:bodyPr/>
                    <a:lstStyle/>
                    <a:p>
                      <a:pPr indent="0" lvl="0" marL="0" rtl="0" algn="l">
                        <a:spcBef>
                          <a:spcPts val="0"/>
                        </a:spcBef>
                        <a:spcAft>
                          <a:spcPts val="0"/>
                        </a:spcAft>
                        <a:buNone/>
                      </a:pPr>
                      <a:r>
                        <a:rPr lang="en">
                          <a:solidFill>
                            <a:srgbClr val="FFFFFF"/>
                          </a:solidFill>
                          <a:highlight>
                            <a:srgbClr val="000000"/>
                          </a:highlight>
                        </a:rPr>
                        <a:t>Accuracy </a:t>
                      </a:r>
                      <a:endParaRPr>
                        <a:solidFill>
                          <a:srgbClr val="FFFFFF"/>
                        </a:solidFill>
                        <a:highlight>
                          <a:srgbClr val="000000"/>
                        </a:highlight>
                      </a:endParaRPr>
                    </a:p>
                  </a:txBody>
                  <a:tcPr marT="91425" marB="91425" marR="91425" marL="91425"/>
                </a:tc>
                <a:tc>
                  <a:txBody>
                    <a:bodyPr/>
                    <a:lstStyle/>
                    <a:p>
                      <a:pPr indent="0" lvl="0" marL="0" rtl="0" algn="l">
                        <a:spcBef>
                          <a:spcPts val="0"/>
                        </a:spcBef>
                        <a:spcAft>
                          <a:spcPts val="0"/>
                        </a:spcAft>
                        <a:buNone/>
                      </a:pPr>
                      <a:r>
                        <a:rPr lang="en">
                          <a:solidFill>
                            <a:srgbClr val="FFFFFF"/>
                          </a:solidFill>
                          <a:highlight>
                            <a:srgbClr val="000000"/>
                          </a:highlight>
                        </a:rPr>
                        <a:t>0.743</a:t>
                      </a:r>
                      <a:endParaRPr>
                        <a:solidFill>
                          <a:srgbClr val="FFFFFF"/>
                        </a:solidFill>
                        <a:highlight>
                          <a:srgbClr val="000000"/>
                        </a:highlight>
                      </a:endParaRPr>
                    </a:p>
                  </a:txBody>
                  <a:tcPr marT="91425" marB="91425" marR="91425" marL="91425"/>
                </a:tc>
              </a:tr>
              <a:tr h="397225">
                <a:tc>
                  <a:txBody>
                    <a:bodyPr/>
                    <a:lstStyle/>
                    <a:p>
                      <a:pPr indent="0" lvl="0" marL="0" rtl="0" algn="l">
                        <a:spcBef>
                          <a:spcPts val="0"/>
                        </a:spcBef>
                        <a:spcAft>
                          <a:spcPts val="0"/>
                        </a:spcAft>
                        <a:buNone/>
                      </a:pPr>
                      <a:r>
                        <a:rPr lang="en"/>
                        <a:t>Sensitivity</a:t>
                      </a:r>
                      <a:r>
                        <a:rPr lang="en"/>
                        <a:t> </a:t>
                      </a:r>
                      <a:endParaRPr/>
                    </a:p>
                  </a:txBody>
                  <a:tcPr marT="91425" marB="91425" marR="91425" marL="91425"/>
                </a:tc>
                <a:tc>
                  <a:txBody>
                    <a:bodyPr/>
                    <a:lstStyle/>
                    <a:p>
                      <a:pPr indent="0" lvl="0" marL="0" rtl="0" algn="l">
                        <a:spcBef>
                          <a:spcPts val="0"/>
                        </a:spcBef>
                        <a:spcAft>
                          <a:spcPts val="0"/>
                        </a:spcAft>
                        <a:buNone/>
                      </a:pPr>
                      <a:r>
                        <a:rPr lang="en"/>
                        <a:t>0.715</a:t>
                      </a:r>
                      <a:endParaRPr/>
                    </a:p>
                  </a:txBody>
                  <a:tcPr marT="91425" marB="91425" marR="91425" marL="91425"/>
                </a:tc>
              </a:tr>
              <a:tr h="397225">
                <a:tc>
                  <a:txBody>
                    <a:bodyPr/>
                    <a:lstStyle/>
                    <a:p>
                      <a:pPr indent="0" lvl="0" marL="0" rtl="0" algn="l">
                        <a:spcBef>
                          <a:spcPts val="0"/>
                        </a:spcBef>
                        <a:spcAft>
                          <a:spcPts val="0"/>
                        </a:spcAft>
                        <a:buNone/>
                      </a:pPr>
                      <a:r>
                        <a:rPr lang="en"/>
                        <a:t>Specificity </a:t>
                      </a:r>
                      <a:endParaRPr/>
                    </a:p>
                  </a:txBody>
                  <a:tcPr marT="91425" marB="91425" marR="91425" marL="91425"/>
                </a:tc>
                <a:tc>
                  <a:txBody>
                    <a:bodyPr/>
                    <a:lstStyle/>
                    <a:p>
                      <a:pPr indent="0" lvl="0" marL="0" rtl="0" algn="l">
                        <a:spcBef>
                          <a:spcPts val="0"/>
                        </a:spcBef>
                        <a:spcAft>
                          <a:spcPts val="0"/>
                        </a:spcAft>
                        <a:buNone/>
                      </a:pPr>
                      <a:r>
                        <a:rPr lang="en"/>
                        <a:t>0.765</a:t>
                      </a:r>
                      <a:endParaRPr/>
                    </a:p>
                  </a:txBody>
                  <a:tcPr marT="91425" marB="91425" marR="91425" marL="91425"/>
                </a:tc>
              </a:tr>
              <a:tr h="397225">
                <a:tc>
                  <a:txBody>
                    <a:bodyPr/>
                    <a:lstStyle/>
                    <a:p>
                      <a:pPr indent="0" lvl="0" marL="0" rtl="0" algn="l">
                        <a:spcBef>
                          <a:spcPts val="0"/>
                        </a:spcBef>
                        <a:spcAft>
                          <a:spcPts val="0"/>
                        </a:spcAft>
                        <a:buNone/>
                      </a:pPr>
                      <a:r>
                        <a:rPr lang="en"/>
                        <a:t>AUC </a:t>
                      </a:r>
                      <a:endParaRPr/>
                    </a:p>
                  </a:txBody>
                  <a:tcPr marT="91425" marB="91425" marR="91425" marL="91425"/>
                </a:tc>
                <a:tc>
                  <a:txBody>
                    <a:bodyPr/>
                    <a:lstStyle/>
                    <a:p>
                      <a:pPr indent="0" lvl="0" marL="0" rtl="0" algn="l">
                        <a:spcBef>
                          <a:spcPts val="0"/>
                        </a:spcBef>
                        <a:spcAft>
                          <a:spcPts val="0"/>
                        </a:spcAft>
                        <a:buNone/>
                      </a:pPr>
                      <a:r>
                        <a:rPr lang="en"/>
                        <a:t>0.769</a:t>
                      </a:r>
                      <a:endParaRPr/>
                    </a:p>
                  </a:txBody>
                  <a:tcPr marT="91425" marB="91425" marR="91425" marL="91425"/>
                </a:tc>
              </a:tr>
              <a:tr h="397225">
                <a:tc>
                  <a:txBody>
                    <a:bodyPr/>
                    <a:lstStyle/>
                    <a:p>
                      <a:pPr indent="0" lvl="0" marL="0" rtl="0" algn="l">
                        <a:spcBef>
                          <a:spcPts val="0"/>
                        </a:spcBef>
                        <a:spcAft>
                          <a:spcPts val="0"/>
                        </a:spcAft>
                        <a:buNone/>
                      </a:pPr>
                      <a:r>
                        <a:rPr lang="en"/>
                        <a:t>KS</a:t>
                      </a:r>
                      <a:endParaRPr/>
                    </a:p>
                  </a:txBody>
                  <a:tcPr marT="91425" marB="91425" marR="91425" marL="91425"/>
                </a:tc>
                <a:tc>
                  <a:txBody>
                    <a:bodyPr/>
                    <a:lstStyle/>
                    <a:p>
                      <a:pPr indent="0" lvl="0" marL="0" rtl="0" algn="l">
                        <a:spcBef>
                          <a:spcPts val="0"/>
                        </a:spcBef>
                        <a:spcAft>
                          <a:spcPts val="0"/>
                        </a:spcAft>
                        <a:buNone/>
                      </a:pPr>
                      <a:r>
                        <a:rPr lang="en"/>
                        <a:t>0.484</a:t>
                      </a:r>
                      <a:endParaRPr/>
                    </a:p>
                  </a:txBody>
                  <a:tcPr marT="91425" marB="91425" marR="91425" marL="91425"/>
                </a:tc>
              </a:tr>
              <a:tr h="397225">
                <a:tc>
                  <a:txBody>
                    <a:bodyPr/>
                    <a:lstStyle/>
                    <a:p>
                      <a:pPr indent="0" lvl="0" marL="0" rtl="0" algn="l">
                        <a:spcBef>
                          <a:spcPts val="0"/>
                        </a:spcBef>
                        <a:spcAft>
                          <a:spcPts val="0"/>
                        </a:spcAft>
                        <a:buNone/>
                      </a:pPr>
                      <a:r>
                        <a:rPr lang="en"/>
                        <a:t>Gini</a:t>
                      </a:r>
                      <a:endParaRPr/>
                    </a:p>
                  </a:txBody>
                  <a:tcPr marT="91425" marB="91425" marR="91425" marL="91425"/>
                </a:tc>
                <a:tc>
                  <a:txBody>
                    <a:bodyPr/>
                    <a:lstStyle/>
                    <a:p>
                      <a:pPr indent="0" lvl="0" marL="0" rtl="0" algn="l">
                        <a:spcBef>
                          <a:spcPts val="0"/>
                        </a:spcBef>
                        <a:spcAft>
                          <a:spcPts val="0"/>
                        </a:spcAft>
                        <a:buNone/>
                      </a:pPr>
                      <a:r>
                        <a:rPr lang="en"/>
                        <a:t>0.281</a:t>
                      </a:r>
                      <a:endParaRPr/>
                    </a:p>
                  </a:txBody>
                  <a:tcPr marT="91425" marB="91425" marR="91425" marL="91425"/>
                </a:tc>
              </a:tr>
            </a:tbl>
          </a:graphicData>
        </a:graphic>
      </p:graphicFrame>
      <p:pic>
        <p:nvPicPr>
          <p:cNvPr id="156" name="Google Shape;156;p16"/>
          <p:cNvPicPr preferRelativeResize="0"/>
          <p:nvPr/>
        </p:nvPicPr>
        <p:blipFill>
          <a:blip r:embed="rId3">
            <a:alphaModFix/>
          </a:blip>
          <a:stretch>
            <a:fillRect/>
          </a:stretch>
        </p:blipFill>
        <p:spPr>
          <a:xfrm>
            <a:off x="891125" y="5375"/>
            <a:ext cx="4881275" cy="3297575"/>
          </a:xfrm>
          <a:prstGeom prst="rect">
            <a:avLst/>
          </a:prstGeom>
          <a:noFill/>
          <a:ln>
            <a:noFill/>
          </a:ln>
        </p:spPr>
      </p:pic>
      <p:pic>
        <p:nvPicPr>
          <p:cNvPr id="157" name="Google Shape;157;p16"/>
          <p:cNvPicPr preferRelativeResize="0"/>
          <p:nvPr/>
        </p:nvPicPr>
        <p:blipFill>
          <a:blip r:embed="rId4">
            <a:alphaModFix/>
          </a:blip>
          <a:stretch>
            <a:fillRect/>
          </a:stretch>
        </p:blipFill>
        <p:spPr>
          <a:xfrm>
            <a:off x="6649702" y="5375"/>
            <a:ext cx="2455848" cy="1530450"/>
          </a:xfrm>
          <a:prstGeom prst="rect">
            <a:avLst/>
          </a:prstGeom>
          <a:noFill/>
          <a:ln>
            <a:noFill/>
          </a:ln>
        </p:spPr>
      </p:pic>
      <p:sp>
        <p:nvSpPr>
          <p:cNvPr id="158" name="Google Shape;158;p16"/>
          <p:cNvSpPr/>
          <p:nvPr/>
        </p:nvSpPr>
        <p:spPr>
          <a:xfrm>
            <a:off x="291950" y="179600"/>
            <a:ext cx="9849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txBox="1"/>
          <p:nvPr/>
        </p:nvSpPr>
        <p:spPr>
          <a:xfrm>
            <a:off x="350900" y="103400"/>
            <a:ext cx="867000" cy="39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rgbClr val="FFFFFF"/>
                </a:solidFill>
              </a:rPr>
              <a:t>CART</a:t>
            </a:r>
            <a:endParaRPr b="1" sz="1800">
              <a:solidFill>
                <a:srgbClr val="FFFFFF"/>
              </a:solidFill>
            </a:endParaRPr>
          </a:p>
        </p:txBody>
      </p:sp>
      <p:graphicFrame>
        <p:nvGraphicFramePr>
          <p:cNvPr id="160" name="Google Shape;160;p16"/>
          <p:cNvGraphicFramePr/>
          <p:nvPr/>
        </p:nvGraphicFramePr>
        <p:xfrm>
          <a:off x="766438" y="3765925"/>
          <a:ext cx="3000000" cy="3000000"/>
        </p:xfrm>
        <a:graphic>
          <a:graphicData uri="http://schemas.openxmlformats.org/drawingml/2006/table">
            <a:tbl>
              <a:tblPr>
                <a:noFill/>
                <a:tableStyleId>{83A23F1B-468A-45F6-870B-72435DC46600}</a:tableStyleId>
              </a:tblPr>
              <a:tblGrid>
                <a:gridCol w="2689600"/>
                <a:gridCol w="2855625"/>
              </a:tblGrid>
              <a:tr h="518150">
                <a:tc>
                  <a:txBody>
                    <a:bodyPr/>
                    <a:lstStyle/>
                    <a:p>
                      <a:pPr indent="0" lvl="0" marL="457200" rtl="0" algn="l">
                        <a:lnSpc>
                          <a:spcPct val="115000"/>
                        </a:lnSpc>
                        <a:spcBef>
                          <a:spcPts val="0"/>
                        </a:spcBef>
                        <a:spcAft>
                          <a:spcPts val="1600"/>
                        </a:spcAft>
                        <a:buClr>
                          <a:schemeClr val="dk1"/>
                        </a:buClr>
                        <a:buSzPts val="1100"/>
                        <a:buFont typeface="Arial"/>
                        <a:buNone/>
                      </a:pPr>
                      <a:r>
                        <a:rPr lang="en">
                          <a:solidFill>
                            <a:schemeClr val="dk2"/>
                          </a:solidFill>
                          <a:highlight>
                            <a:srgbClr val="00FF00"/>
                          </a:highlight>
                        </a:rPr>
                        <a:t>1- Inflight $ntertainment </a:t>
                      </a:r>
                      <a:endParaRPr>
                        <a:highlight>
                          <a:srgbClr val="00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457200" rtl="0" algn="l">
                        <a:lnSpc>
                          <a:spcPct val="115000"/>
                        </a:lnSpc>
                        <a:spcBef>
                          <a:spcPts val="0"/>
                        </a:spcBef>
                        <a:spcAft>
                          <a:spcPts val="1600"/>
                        </a:spcAft>
                        <a:buClr>
                          <a:schemeClr val="dk1"/>
                        </a:buClr>
                        <a:buSzPts val="1100"/>
                        <a:buFont typeface="Arial"/>
                        <a:buNone/>
                      </a:pPr>
                      <a:r>
                        <a:rPr lang="en">
                          <a:solidFill>
                            <a:schemeClr val="dk2"/>
                          </a:solidFill>
                          <a:highlight>
                            <a:srgbClr val="FFFF00"/>
                          </a:highlight>
                        </a:rPr>
                        <a:t>2- $ase of Online Booking</a:t>
                      </a:r>
                      <a:endParaRPr>
                        <a:highlight>
                          <a:srgbClr val="FF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18150">
                <a:tc>
                  <a:txBody>
                    <a:bodyPr/>
                    <a:lstStyle/>
                    <a:p>
                      <a:pPr indent="0" lvl="0" marL="457200" rtl="0" algn="l">
                        <a:lnSpc>
                          <a:spcPct val="115000"/>
                        </a:lnSpc>
                        <a:spcBef>
                          <a:spcPts val="0"/>
                        </a:spcBef>
                        <a:spcAft>
                          <a:spcPts val="1600"/>
                        </a:spcAft>
                        <a:buClr>
                          <a:schemeClr val="dk1"/>
                        </a:buClr>
                        <a:buSzPts val="1100"/>
                        <a:buFont typeface="Arial"/>
                        <a:buNone/>
                      </a:pPr>
                      <a:r>
                        <a:rPr lang="en">
                          <a:solidFill>
                            <a:schemeClr val="dk2"/>
                          </a:solidFill>
                        </a:rPr>
                        <a:t>3- Check in Service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457200" rtl="0" algn="l">
                        <a:lnSpc>
                          <a:spcPct val="100000"/>
                        </a:lnSpc>
                        <a:spcBef>
                          <a:spcPts val="0"/>
                        </a:spcBef>
                        <a:spcAft>
                          <a:spcPts val="1600"/>
                        </a:spcAft>
                        <a:buClr>
                          <a:schemeClr val="dk1"/>
                        </a:buClr>
                        <a:buSzPts val="1100"/>
                        <a:buFont typeface="Arial"/>
                        <a:buNone/>
                      </a:pPr>
                      <a:r>
                        <a:rPr lang="en">
                          <a:solidFill>
                            <a:schemeClr val="dk2"/>
                          </a:solidFill>
                          <a:highlight>
                            <a:srgbClr val="FFFF00"/>
                          </a:highlight>
                        </a:rPr>
                        <a:t>4- Onlin$ Boarding</a:t>
                      </a:r>
                      <a:endParaRPr>
                        <a:highlight>
                          <a:srgbClr val="FF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61" name="Google Shape;161;p16"/>
          <p:cNvSpPr txBox="1"/>
          <p:nvPr/>
        </p:nvSpPr>
        <p:spPr>
          <a:xfrm>
            <a:off x="274925" y="3417400"/>
            <a:ext cx="2475900" cy="39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Clr>
                <a:schemeClr val="dk1"/>
              </a:buClr>
              <a:buSzPts val="1100"/>
              <a:buFont typeface="Arial"/>
              <a:buNone/>
            </a:pPr>
            <a:r>
              <a:rPr b="1" lang="en">
                <a:solidFill>
                  <a:schemeClr val="dk2"/>
                </a:solidFill>
              </a:rPr>
              <a:t>Variable Importance:</a:t>
            </a:r>
            <a:endParaRPr/>
          </a:p>
        </p:txBody>
      </p:sp>
      <p:sp>
        <p:nvSpPr>
          <p:cNvPr id="162" name="Google Shape;162;p16"/>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163" name="Google Shape;163;p16"/>
          <p:cNvSpPr txBox="1"/>
          <p:nvPr/>
        </p:nvSpPr>
        <p:spPr>
          <a:xfrm>
            <a:off x="148100" y="466392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aphicFrame>
        <p:nvGraphicFramePr>
          <p:cNvPr id="168" name="Google Shape;168;p17"/>
          <p:cNvGraphicFramePr/>
          <p:nvPr/>
        </p:nvGraphicFramePr>
        <p:xfrm>
          <a:off x="6785138" y="1846547"/>
          <a:ext cx="3000000" cy="3000000"/>
        </p:xfrm>
        <a:graphic>
          <a:graphicData uri="http://schemas.openxmlformats.org/drawingml/2006/table">
            <a:tbl>
              <a:tblPr>
                <a:noFill/>
                <a:tableStyleId>{83A23F1B-468A-45F6-870B-72435DC46600}</a:tableStyleId>
              </a:tblPr>
              <a:tblGrid>
                <a:gridCol w="1060000"/>
                <a:gridCol w="1060000"/>
              </a:tblGrid>
              <a:tr h="396200">
                <a:tc>
                  <a:txBody>
                    <a:bodyPr/>
                    <a:lstStyle/>
                    <a:p>
                      <a:pPr indent="0" lvl="0" marL="0" rtl="0" algn="l">
                        <a:spcBef>
                          <a:spcPts val="0"/>
                        </a:spcBef>
                        <a:spcAft>
                          <a:spcPts val="0"/>
                        </a:spcAft>
                        <a:buNone/>
                      </a:pPr>
                      <a:r>
                        <a:rPr lang="en"/>
                        <a:t>KPI</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69825">
                <a:tc>
                  <a:txBody>
                    <a:bodyPr/>
                    <a:lstStyle/>
                    <a:p>
                      <a:pPr indent="0" lvl="0" marL="0" rtl="0" algn="l">
                        <a:spcBef>
                          <a:spcPts val="0"/>
                        </a:spcBef>
                        <a:spcAft>
                          <a:spcPts val="0"/>
                        </a:spcAft>
                        <a:buNone/>
                      </a:pPr>
                      <a:r>
                        <a:rPr lang="en"/>
                        <a:t>Error Rate</a:t>
                      </a:r>
                      <a:endParaRPr/>
                    </a:p>
                  </a:txBody>
                  <a:tcPr marT="91425" marB="91425" marR="91425" marL="91425"/>
                </a:tc>
                <a:tc>
                  <a:txBody>
                    <a:bodyPr/>
                    <a:lstStyle/>
                    <a:p>
                      <a:pPr indent="0" lvl="0" marL="0" rtl="0" algn="l">
                        <a:spcBef>
                          <a:spcPts val="0"/>
                        </a:spcBef>
                        <a:spcAft>
                          <a:spcPts val="0"/>
                        </a:spcAft>
                        <a:buNone/>
                      </a:pPr>
                      <a:r>
                        <a:rPr lang="en"/>
                        <a:t>0.201</a:t>
                      </a:r>
                      <a:endParaRPr/>
                    </a:p>
                  </a:txBody>
                  <a:tcPr marT="91425" marB="91425" marR="91425" marL="91425"/>
                </a:tc>
              </a:tr>
              <a:tr h="373400">
                <a:tc>
                  <a:txBody>
                    <a:bodyPr/>
                    <a:lstStyle/>
                    <a:p>
                      <a:pPr indent="0" lvl="0" marL="0" rtl="0" algn="l">
                        <a:spcBef>
                          <a:spcPts val="0"/>
                        </a:spcBef>
                        <a:spcAft>
                          <a:spcPts val="0"/>
                        </a:spcAft>
                        <a:buNone/>
                      </a:pPr>
                      <a:r>
                        <a:rPr lang="en">
                          <a:solidFill>
                            <a:srgbClr val="FFFFFF"/>
                          </a:solidFill>
                          <a:highlight>
                            <a:srgbClr val="000000"/>
                          </a:highlight>
                        </a:rPr>
                        <a:t>Accuracy </a:t>
                      </a:r>
                      <a:endParaRPr>
                        <a:solidFill>
                          <a:srgbClr val="FFFFFF"/>
                        </a:solidFill>
                        <a:highlight>
                          <a:srgbClr val="000000"/>
                        </a:highlight>
                      </a:endParaRPr>
                    </a:p>
                  </a:txBody>
                  <a:tcPr marT="91425" marB="91425" marR="91425" marL="91425"/>
                </a:tc>
                <a:tc>
                  <a:txBody>
                    <a:bodyPr/>
                    <a:lstStyle/>
                    <a:p>
                      <a:pPr indent="0" lvl="0" marL="0" rtl="0" algn="l">
                        <a:spcBef>
                          <a:spcPts val="0"/>
                        </a:spcBef>
                        <a:spcAft>
                          <a:spcPts val="0"/>
                        </a:spcAft>
                        <a:buNone/>
                      </a:pPr>
                      <a:r>
                        <a:rPr lang="en">
                          <a:solidFill>
                            <a:srgbClr val="FFFFFF"/>
                          </a:solidFill>
                          <a:highlight>
                            <a:srgbClr val="000000"/>
                          </a:highlight>
                        </a:rPr>
                        <a:t>0.798</a:t>
                      </a:r>
                      <a:endParaRPr>
                        <a:solidFill>
                          <a:srgbClr val="FFFFFF"/>
                        </a:solidFill>
                        <a:highlight>
                          <a:srgbClr val="000000"/>
                        </a:highlight>
                      </a:endParaRPr>
                    </a:p>
                  </a:txBody>
                  <a:tcPr marT="91425" marB="91425" marR="91425" marL="91425"/>
                </a:tc>
              </a:tr>
              <a:tr h="369825">
                <a:tc>
                  <a:txBody>
                    <a:bodyPr/>
                    <a:lstStyle/>
                    <a:p>
                      <a:pPr indent="0" lvl="0" marL="0" rtl="0" algn="l">
                        <a:spcBef>
                          <a:spcPts val="0"/>
                        </a:spcBef>
                        <a:spcAft>
                          <a:spcPts val="0"/>
                        </a:spcAft>
                        <a:buNone/>
                      </a:pPr>
                      <a:r>
                        <a:rPr lang="en"/>
                        <a:t>Sensitivity </a:t>
                      </a:r>
                      <a:endParaRPr/>
                    </a:p>
                  </a:txBody>
                  <a:tcPr marT="91425" marB="91425" marR="91425" marL="91425"/>
                </a:tc>
                <a:tc>
                  <a:txBody>
                    <a:bodyPr/>
                    <a:lstStyle/>
                    <a:p>
                      <a:pPr indent="0" lvl="0" marL="0" rtl="0" algn="l">
                        <a:spcBef>
                          <a:spcPts val="0"/>
                        </a:spcBef>
                        <a:spcAft>
                          <a:spcPts val="0"/>
                        </a:spcAft>
                        <a:buNone/>
                      </a:pPr>
                      <a:r>
                        <a:rPr lang="en"/>
                        <a:t>0.798</a:t>
                      </a:r>
                      <a:endParaRPr/>
                    </a:p>
                  </a:txBody>
                  <a:tcPr marT="91425" marB="91425" marR="91425" marL="91425"/>
                </a:tc>
              </a:tr>
              <a:tr h="369825">
                <a:tc>
                  <a:txBody>
                    <a:bodyPr/>
                    <a:lstStyle/>
                    <a:p>
                      <a:pPr indent="0" lvl="0" marL="0" rtl="0" algn="l">
                        <a:spcBef>
                          <a:spcPts val="0"/>
                        </a:spcBef>
                        <a:spcAft>
                          <a:spcPts val="0"/>
                        </a:spcAft>
                        <a:buNone/>
                      </a:pPr>
                      <a:r>
                        <a:rPr lang="en"/>
                        <a:t>Specificity </a:t>
                      </a:r>
                      <a:endParaRPr/>
                    </a:p>
                  </a:txBody>
                  <a:tcPr marT="91425" marB="91425" marR="91425" marL="91425"/>
                </a:tc>
                <a:tc>
                  <a:txBody>
                    <a:bodyPr/>
                    <a:lstStyle/>
                    <a:p>
                      <a:pPr indent="0" lvl="0" marL="0" rtl="0" algn="l">
                        <a:spcBef>
                          <a:spcPts val="0"/>
                        </a:spcBef>
                        <a:spcAft>
                          <a:spcPts val="0"/>
                        </a:spcAft>
                        <a:buNone/>
                      </a:pPr>
                      <a:r>
                        <a:rPr lang="en"/>
                        <a:t>0.799</a:t>
                      </a:r>
                      <a:endParaRPr/>
                    </a:p>
                  </a:txBody>
                  <a:tcPr marT="91425" marB="91425" marR="91425" marL="91425"/>
                </a:tc>
              </a:tr>
              <a:tr h="369825">
                <a:tc>
                  <a:txBody>
                    <a:bodyPr/>
                    <a:lstStyle/>
                    <a:p>
                      <a:pPr indent="0" lvl="0" marL="0" rtl="0" algn="l">
                        <a:spcBef>
                          <a:spcPts val="0"/>
                        </a:spcBef>
                        <a:spcAft>
                          <a:spcPts val="0"/>
                        </a:spcAft>
                        <a:buNone/>
                      </a:pPr>
                      <a:r>
                        <a:rPr lang="en"/>
                        <a:t>AUC </a:t>
                      </a:r>
                      <a:endParaRPr/>
                    </a:p>
                  </a:txBody>
                  <a:tcPr marT="91425" marB="91425" marR="91425" marL="91425"/>
                </a:tc>
                <a:tc>
                  <a:txBody>
                    <a:bodyPr/>
                    <a:lstStyle/>
                    <a:p>
                      <a:pPr indent="0" lvl="0" marL="0" rtl="0" algn="l">
                        <a:spcBef>
                          <a:spcPts val="0"/>
                        </a:spcBef>
                        <a:spcAft>
                          <a:spcPts val="0"/>
                        </a:spcAft>
                        <a:buNone/>
                      </a:pPr>
                      <a:r>
                        <a:rPr lang="en"/>
                        <a:t>0.840</a:t>
                      </a:r>
                      <a:endParaRPr/>
                    </a:p>
                  </a:txBody>
                  <a:tcPr marT="91425" marB="91425" marR="91425" marL="91425"/>
                </a:tc>
              </a:tr>
              <a:tr h="369825">
                <a:tc>
                  <a:txBody>
                    <a:bodyPr/>
                    <a:lstStyle/>
                    <a:p>
                      <a:pPr indent="0" lvl="0" marL="0" rtl="0" algn="l">
                        <a:spcBef>
                          <a:spcPts val="0"/>
                        </a:spcBef>
                        <a:spcAft>
                          <a:spcPts val="0"/>
                        </a:spcAft>
                        <a:buNone/>
                      </a:pPr>
                      <a:r>
                        <a:rPr lang="en"/>
                        <a:t>KS</a:t>
                      </a:r>
                      <a:endParaRPr/>
                    </a:p>
                  </a:txBody>
                  <a:tcPr marT="91425" marB="91425" marR="91425" marL="91425"/>
                </a:tc>
                <a:tc>
                  <a:txBody>
                    <a:bodyPr/>
                    <a:lstStyle/>
                    <a:p>
                      <a:pPr indent="0" lvl="0" marL="0" rtl="0" algn="l">
                        <a:spcBef>
                          <a:spcPts val="0"/>
                        </a:spcBef>
                        <a:spcAft>
                          <a:spcPts val="0"/>
                        </a:spcAft>
                        <a:buNone/>
                      </a:pPr>
                      <a:r>
                        <a:rPr lang="en"/>
                        <a:t>0.590</a:t>
                      </a:r>
                      <a:endParaRPr/>
                    </a:p>
                  </a:txBody>
                  <a:tcPr marT="91425" marB="91425" marR="91425" marL="91425"/>
                </a:tc>
              </a:tr>
              <a:tr h="369825">
                <a:tc>
                  <a:txBody>
                    <a:bodyPr/>
                    <a:lstStyle/>
                    <a:p>
                      <a:pPr indent="0" lvl="0" marL="0" rtl="0" algn="l">
                        <a:spcBef>
                          <a:spcPts val="0"/>
                        </a:spcBef>
                        <a:spcAft>
                          <a:spcPts val="0"/>
                        </a:spcAft>
                        <a:buNone/>
                      </a:pPr>
                      <a:r>
                        <a:rPr lang="en"/>
                        <a:t>Gini</a:t>
                      </a:r>
                      <a:endParaRPr/>
                    </a:p>
                  </a:txBody>
                  <a:tcPr marT="91425" marB="91425" marR="91425" marL="91425"/>
                </a:tc>
                <a:tc>
                  <a:txBody>
                    <a:bodyPr/>
                    <a:lstStyle/>
                    <a:p>
                      <a:pPr indent="0" lvl="0" marL="0" rtl="0" algn="l">
                        <a:spcBef>
                          <a:spcPts val="0"/>
                        </a:spcBef>
                        <a:spcAft>
                          <a:spcPts val="0"/>
                        </a:spcAft>
                        <a:buNone/>
                      </a:pPr>
                      <a:r>
                        <a:rPr lang="en"/>
                        <a:t>0.486</a:t>
                      </a:r>
                      <a:endParaRPr/>
                    </a:p>
                  </a:txBody>
                  <a:tcPr marT="91425" marB="91425" marR="91425" marL="91425"/>
                </a:tc>
              </a:tr>
            </a:tbl>
          </a:graphicData>
        </a:graphic>
      </p:graphicFrame>
      <p:pic>
        <p:nvPicPr>
          <p:cNvPr id="169" name="Google Shape;169;p17"/>
          <p:cNvPicPr preferRelativeResize="0"/>
          <p:nvPr/>
        </p:nvPicPr>
        <p:blipFill>
          <a:blip r:embed="rId3">
            <a:alphaModFix/>
          </a:blip>
          <a:stretch>
            <a:fillRect/>
          </a:stretch>
        </p:blipFill>
        <p:spPr>
          <a:xfrm>
            <a:off x="6599333" y="0"/>
            <a:ext cx="2083917" cy="1726525"/>
          </a:xfrm>
          <a:prstGeom prst="rect">
            <a:avLst/>
          </a:prstGeom>
          <a:noFill/>
          <a:ln>
            <a:noFill/>
          </a:ln>
        </p:spPr>
      </p:pic>
      <p:pic>
        <p:nvPicPr>
          <p:cNvPr id="170" name="Google Shape;170;p17"/>
          <p:cNvPicPr preferRelativeResize="0"/>
          <p:nvPr/>
        </p:nvPicPr>
        <p:blipFill>
          <a:blip r:embed="rId4">
            <a:alphaModFix/>
          </a:blip>
          <a:stretch>
            <a:fillRect/>
          </a:stretch>
        </p:blipFill>
        <p:spPr>
          <a:xfrm>
            <a:off x="1218502" y="438900"/>
            <a:ext cx="4779451" cy="2978500"/>
          </a:xfrm>
          <a:prstGeom prst="rect">
            <a:avLst/>
          </a:prstGeom>
          <a:noFill/>
          <a:ln>
            <a:noFill/>
          </a:ln>
        </p:spPr>
      </p:pic>
      <p:sp>
        <p:nvSpPr>
          <p:cNvPr id="171" name="Google Shape;171;p17"/>
          <p:cNvSpPr/>
          <p:nvPr/>
        </p:nvSpPr>
        <p:spPr>
          <a:xfrm>
            <a:off x="291950" y="179600"/>
            <a:ext cx="18303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txBox="1"/>
          <p:nvPr/>
        </p:nvSpPr>
        <p:spPr>
          <a:xfrm>
            <a:off x="274700" y="103400"/>
            <a:ext cx="17712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rPr>
              <a:t>Random Forest </a:t>
            </a:r>
            <a:endParaRPr b="1" sz="1800">
              <a:solidFill>
                <a:srgbClr val="FFFFFF"/>
              </a:solidFill>
            </a:endParaRPr>
          </a:p>
        </p:txBody>
      </p:sp>
      <p:graphicFrame>
        <p:nvGraphicFramePr>
          <p:cNvPr id="173" name="Google Shape;173;p17"/>
          <p:cNvGraphicFramePr/>
          <p:nvPr/>
        </p:nvGraphicFramePr>
        <p:xfrm>
          <a:off x="766438" y="3765925"/>
          <a:ext cx="3000000" cy="3000000"/>
        </p:xfrm>
        <a:graphic>
          <a:graphicData uri="http://schemas.openxmlformats.org/drawingml/2006/table">
            <a:tbl>
              <a:tblPr>
                <a:noFill/>
                <a:tableStyleId>{83A23F1B-468A-45F6-870B-72435DC46600}</a:tableStyleId>
              </a:tblPr>
              <a:tblGrid>
                <a:gridCol w="2689600"/>
                <a:gridCol w="2855625"/>
              </a:tblGrid>
              <a:tr h="518150">
                <a:tc>
                  <a:txBody>
                    <a:bodyPr/>
                    <a:lstStyle/>
                    <a:p>
                      <a:pPr indent="0" lvl="0" marL="457200" rtl="0" algn="l">
                        <a:lnSpc>
                          <a:spcPct val="115000"/>
                        </a:lnSpc>
                        <a:spcBef>
                          <a:spcPts val="0"/>
                        </a:spcBef>
                        <a:spcAft>
                          <a:spcPts val="1600"/>
                        </a:spcAft>
                        <a:buNone/>
                      </a:pPr>
                      <a:r>
                        <a:rPr lang="en">
                          <a:solidFill>
                            <a:schemeClr val="dk2"/>
                          </a:solidFill>
                          <a:highlight>
                            <a:srgbClr val="00FF00"/>
                          </a:highlight>
                        </a:rPr>
                        <a:t>1- Inflight $ntertainment </a:t>
                      </a:r>
                      <a:endParaRPr>
                        <a:highlight>
                          <a:srgbClr val="00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457200" rtl="0" algn="l">
                        <a:lnSpc>
                          <a:spcPct val="115000"/>
                        </a:lnSpc>
                        <a:spcBef>
                          <a:spcPts val="0"/>
                        </a:spcBef>
                        <a:spcAft>
                          <a:spcPts val="1600"/>
                        </a:spcAft>
                        <a:buNone/>
                      </a:pPr>
                      <a:r>
                        <a:rPr lang="en">
                          <a:solidFill>
                            <a:schemeClr val="dk2"/>
                          </a:solidFill>
                        </a:rPr>
                        <a:t>2- food and drink</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18150">
                <a:tc>
                  <a:txBody>
                    <a:bodyPr/>
                    <a:lstStyle/>
                    <a:p>
                      <a:pPr indent="0" lvl="0" marL="457200" rtl="0" algn="l">
                        <a:lnSpc>
                          <a:spcPct val="115000"/>
                        </a:lnSpc>
                        <a:spcBef>
                          <a:spcPts val="0"/>
                        </a:spcBef>
                        <a:spcAft>
                          <a:spcPts val="1600"/>
                        </a:spcAft>
                        <a:buNone/>
                      </a:pPr>
                      <a:r>
                        <a:rPr lang="en">
                          <a:solidFill>
                            <a:schemeClr val="dk2"/>
                          </a:solidFill>
                        </a:rPr>
                        <a:t>3- Check in Service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457200" rtl="0" algn="l">
                        <a:lnSpc>
                          <a:spcPct val="115000"/>
                        </a:lnSpc>
                        <a:spcBef>
                          <a:spcPts val="0"/>
                        </a:spcBef>
                        <a:spcAft>
                          <a:spcPts val="1600"/>
                        </a:spcAft>
                        <a:buNone/>
                      </a:pPr>
                      <a:r>
                        <a:rPr lang="en">
                          <a:solidFill>
                            <a:schemeClr val="dk2"/>
                          </a:solidFill>
                          <a:highlight>
                            <a:srgbClr val="FFFF00"/>
                          </a:highlight>
                        </a:rPr>
                        <a:t>4- Ease of online booking</a:t>
                      </a:r>
                      <a:endParaRPr>
                        <a:highlight>
                          <a:srgbClr val="FF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74" name="Google Shape;174;p17"/>
          <p:cNvSpPr txBox="1"/>
          <p:nvPr/>
        </p:nvSpPr>
        <p:spPr>
          <a:xfrm>
            <a:off x="274925" y="3417400"/>
            <a:ext cx="2475900" cy="39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a:solidFill>
                  <a:schemeClr val="dk2"/>
                </a:solidFill>
              </a:rPr>
              <a:t>Variable Importance:</a:t>
            </a:r>
            <a:endParaRPr/>
          </a:p>
        </p:txBody>
      </p:sp>
      <p:sp>
        <p:nvSpPr>
          <p:cNvPr id="175" name="Google Shape;175;p17"/>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176" name="Google Shape;176;p17"/>
          <p:cNvSpPr txBox="1"/>
          <p:nvPr/>
        </p:nvSpPr>
        <p:spPr>
          <a:xfrm>
            <a:off x="113675" y="1528775"/>
            <a:ext cx="864600" cy="7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51 </a:t>
            </a:r>
            <a:endParaRPr b="1"/>
          </a:p>
          <a:p>
            <a:pPr indent="0" lvl="0" marL="0" rtl="0" algn="ctr">
              <a:spcBef>
                <a:spcPts val="0"/>
              </a:spcBef>
              <a:spcAft>
                <a:spcPts val="0"/>
              </a:spcAft>
              <a:buNone/>
            </a:pPr>
            <a:r>
              <a:rPr b="1" lang="en"/>
              <a:t>Tree</a:t>
            </a:r>
            <a:endParaRPr b="1"/>
          </a:p>
        </p:txBody>
      </p:sp>
      <p:cxnSp>
        <p:nvCxnSpPr>
          <p:cNvPr id="177" name="Google Shape;177;p17"/>
          <p:cNvCxnSpPr/>
          <p:nvPr/>
        </p:nvCxnSpPr>
        <p:spPr>
          <a:xfrm flipH="1" rot="10800000">
            <a:off x="5781125" y="2882250"/>
            <a:ext cx="1030500" cy="541500"/>
          </a:xfrm>
          <a:prstGeom prst="straightConnector1">
            <a:avLst/>
          </a:prstGeom>
          <a:noFill/>
          <a:ln cap="flat" cmpd="sng" w="38100">
            <a:solidFill>
              <a:schemeClr val="dk2"/>
            </a:solidFill>
            <a:prstDash val="solid"/>
            <a:round/>
            <a:headEnd len="med" w="med" type="none"/>
            <a:tailEnd len="med" w="med" type="triangle"/>
          </a:ln>
        </p:spPr>
      </p:cxnSp>
      <p:sp>
        <p:nvSpPr>
          <p:cNvPr id="178" name="Google Shape;178;p17"/>
          <p:cNvSpPr txBox="1"/>
          <p:nvPr/>
        </p:nvSpPr>
        <p:spPr>
          <a:xfrm>
            <a:off x="4401375" y="3322050"/>
            <a:ext cx="14235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0000"/>
                </a:highlight>
              </a:rPr>
              <a:t>Lucky Number</a:t>
            </a:r>
            <a:endParaRPr b="1">
              <a:highlight>
                <a:srgbClr val="FF0000"/>
              </a:highlight>
            </a:endParaRPr>
          </a:p>
        </p:txBody>
      </p:sp>
      <p:sp>
        <p:nvSpPr>
          <p:cNvPr id="179" name="Google Shape;179;p17"/>
          <p:cNvSpPr txBox="1"/>
          <p:nvPr/>
        </p:nvSpPr>
        <p:spPr>
          <a:xfrm>
            <a:off x="148100" y="466392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p:nvPr/>
        </p:nvSpPr>
        <p:spPr>
          <a:xfrm>
            <a:off x="291950" y="179600"/>
            <a:ext cx="21882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274700" y="103400"/>
            <a:ext cx="2362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Logistic Regression</a:t>
            </a:r>
            <a:r>
              <a:rPr lang="en" sz="1800">
                <a:solidFill>
                  <a:srgbClr val="FFFFFF"/>
                </a:solidFill>
              </a:rPr>
              <a:t> </a:t>
            </a:r>
            <a:endParaRPr b="1" sz="1800">
              <a:solidFill>
                <a:srgbClr val="FFFFFF"/>
              </a:solidFill>
            </a:endParaRPr>
          </a:p>
        </p:txBody>
      </p:sp>
      <p:graphicFrame>
        <p:nvGraphicFramePr>
          <p:cNvPr id="186" name="Google Shape;186;p18"/>
          <p:cNvGraphicFramePr/>
          <p:nvPr/>
        </p:nvGraphicFramePr>
        <p:xfrm>
          <a:off x="291938" y="3765925"/>
          <a:ext cx="3000000" cy="3000000"/>
        </p:xfrm>
        <a:graphic>
          <a:graphicData uri="http://schemas.openxmlformats.org/drawingml/2006/table">
            <a:tbl>
              <a:tblPr>
                <a:noFill/>
                <a:tableStyleId>{83A23F1B-468A-45F6-870B-72435DC46600}</a:tableStyleId>
              </a:tblPr>
              <a:tblGrid>
                <a:gridCol w="3246325"/>
                <a:gridCol w="3192550"/>
              </a:tblGrid>
              <a:tr h="518150">
                <a:tc>
                  <a:txBody>
                    <a:bodyPr/>
                    <a:lstStyle/>
                    <a:p>
                      <a:pPr indent="0" lvl="0" marL="457200" rtl="0" algn="l">
                        <a:lnSpc>
                          <a:spcPct val="115000"/>
                        </a:lnSpc>
                        <a:spcBef>
                          <a:spcPts val="0"/>
                        </a:spcBef>
                        <a:spcAft>
                          <a:spcPts val="1600"/>
                        </a:spcAft>
                        <a:buNone/>
                      </a:pPr>
                      <a:r>
                        <a:rPr lang="en">
                          <a:solidFill>
                            <a:schemeClr val="dk2"/>
                          </a:solidFill>
                          <a:highlight>
                            <a:srgbClr val="00FF00"/>
                          </a:highlight>
                        </a:rPr>
                        <a:t>1- Inflight $ntertainment (5.66) </a:t>
                      </a:r>
                      <a:endParaRPr>
                        <a:highlight>
                          <a:srgbClr val="00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457200" rtl="0" algn="l">
                        <a:lnSpc>
                          <a:spcPct val="115000"/>
                        </a:lnSpc>
                        <a:spcBef>
                          <a:spcPts val="0"/>
                        </a:spcBef>
                        <a:spcAft>
                          <a:spcPts val="1600"/>
                        </a:spcAft>
                        <a:buNone/>
                      </a:pPr>
                      <a:r>
                        <a:rPr lang="en">
                          <a:solidFill>
                            <a:schemeClr val="dk2"/>
                          </a:solidFill>
                          <a:highlight>
                            <a:srgbClr val="FFFF00"/>
                          </a:highlight>
                        </a:rPr>
                        <a:t>2- Ease of online booking (4.39)</a:t>
                      </a:r>
                      <a:endParaRPr>
                        <a:highlight>
                          <a:srgbClr val="FF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518150">
                <a:tc>
                  <a:txBody>
                    <a:bodyPr/>
                    <a:lstStyle/>
                    <a:p>
                      <a:pPr indent="0" lvl="0" marL="457200" rtl="0" algn="l">
                        <a:lnSpc>
                          <a:spcPct val="115000"/>
                        </a:lnSpc>
                        <a:spcBef>
                          <a:spcPts val="0"/>
                        </a:spcBef>
                        <a:spcAft>
                          <a:spcPts val="1600"/>
                        </a:spcAft>
                        <a:buNone/>
                      </a:pPr>
                      <a:r>
                        <a:rPr lang="en">
                          <a:solidFill>
                            <a:schemeClr val="dk2"/>
                          </a:solidFill>
                        </a:rPr>
                        <a:t>3- Check in Service (2.64)</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457200" rtl="0" algn="l">
                        <a:lnSpc>
                          <a:spcPct val="115000"/>
                        </a:lnSpc>
                        <a:spcBef>
                          <a:spcPts val="0"/>
                        </a:spcBef>
                        <a:spcAft>
                          <a:spcPts val="1600"/>
                        </a:spcAft>
                        <a:buNone/>
                      </a:pPr>
                      <a:r>
                        <a:rPr lang="en">
                          <a:solidFill>
                            <a:schemeClr val="dk2"/>
                          </a:solidFill>
                          <a:highlight>
                            <a:srgbClr val="FFFF00"/>
                          </a:highlight>
                        </a:rPr>
                        <a:t>4- Online Boarding (1.7)</a:t>
                      </a:r>
                      <a:endParaRPr>
                        <a:highlight>
                          <a:srgbClr val="FFFF00"/>
                        </a:highligh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87" name="Google Shape;187;p18"/>
          <p:cNvSpPr txBox="1"/>
          <p:nvPr/>
        </p:nvSpPr>
        <p:spPr>
          <a:xfrm>
            <a:off x="274925" y="3417400"/>
            <a:ext cx="2475900" cy="393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b="1" lang="en">
                <a:solidFill>
                  <a:schemeClr val="dk2"/>
                </a:solidFill>
              </a:rPr>
              <a:t>Variable Importance:</a:t>
            </a:r>
            <a:endParaRPr/>
          </a:p>
        </p:txBody>
      </p:sp>
      <p:sp>
        <p:nvSpPr>
          <p:cNvPr id="188" name="Google Shape;188;p18"/>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pic>
        <p:nvPicPr>
          <p:cNvPr id="189" name="Google Shape;189;p18"/>
          <p:cNvPicPr preferRelativeResize="0"/>
          <p:nvPr/>
        </p:nvPicPr>
        <p:blipFill>
          <a:blip r:embed="rId3">
            <a:alphaModFix/>
          </a:blip>
          <a:stretch>
            <a:fillRect/>
          </a:stretch>
        </p:blipFill>
        <p:spPr>
          <a:xfrm>
            <a:off x="6861750" y="103400"/>
            <a:ext cx="1966775" cy="1629500"/>
          </a:xfrm>
          <a:prstGeom prst="rect">
            <a:avLst/>
          </a:prstGeom>
          <a:noFill/>
          <a:ln>
            <a:noFill/>
          </a:ln>
        </p:spPr>
      </p:pic>
      <p:graphicFrame>
        <p:nvGraphicFramePr>
          <p:cNvPr id="190" name="Google Shape;190;p18"/>
          <p:cNvGraphicFramePr/>
          <p:nvPr/>
        </p:nvGraphicFramePr>
        <p:xfrm>
          <a:off x="6861750" y="2180273"/>
          <a:ext cx="3000000" cy="3000000"/>
        </p:xfrm>
        <a:graphic>
          <a:graphicData uri="http://schemas.openxmlformats.org/drawingml/2006/table">
            <a:tbl>
              <a:tblPr>
                <a:noFill/>
                <a:tableStyleId>{83A23F1B-468A-45F6-870B-72435DC46600}</a:tableStyleId>
              </a:tblPr>
              <a:tblGrid>
                <a:gridCol w="1060000"/>
                <a:gridCol w="1060000"/>
              </a:tblGrid>
              <a:tr h="396200">
                <a:tc>
                  <a:txBody>
                    <a:bodyPr/>
                    <a:lstStyle/>
                    <a:p>
                      <a:pPr indent="0" lvl="0" marL="0" rtl="0" algn="l">
                        <a:spcBef>
                          <a:spcPts val="0"/>
                        </a:spcBef>
                        <a:spcAft>
                          <a:spcPts val="0"/>
                        </a:spcAft>
                        <a:buNone/>
                      </a:pPr>
                      <a:r>
                        <a:rPr lang="en"/>
                        <a:t>KPI</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69825">
                <a:tc>
                  <a:txBody>
                    <a:bodyPr/>
                    <a:lstStyle/>
                    <a:p>
                      <a:pPr indent="0" lvl="0" marL="0" rtl="0" algn="l">
                        <a:spcBef>
                          <a:spcPts val="0"/>
                        </a:spcBef>
                        <a:spcAft>
                          <a:spcPts val="0"/>
                        </a:spcAft>
                        <a:buNone/>
                      </a:pPr>
                      <a:r>
                        <a:rPr lang="en"/>
                        <a:t>Error Rate</a:t>
                      </a:r>
                      <a:endParaRPr/>
                    </a:p>
                  </a:txBody>
                  <a:tcPr marT="91425" marB="91425" marR="91425" marL="91425"/>
                </a:tc>
                <a:tc>
                  <a:txBody>
                    <a:bodyPr/>
                    <a:lstStyle/>
                    <a:p>
                      <a:pPr indent="0" lvl="0" marL="0" rtl="0" algn="l">
                        <a:spcBef>
                          <a:spcPts val="0"/>
                        </a:spcBef>
                        <a:spcAft>
                          <a:spcPts val="0"/>
                        </a:spcAft>
                        <a:buNone/>
                      </a:pPr>
                      <a:r>
                        <a:rPr lang="en"/>
                        <a:t>0.254</a:t>
                      </a:r>
                      <a:endParaRPr/>
                    </a:p>
                  </a:txBody>
                  <a:tcPr marT="91425" marB="91425" marR="91425" marL="91425"/>
                </a:tc>
              </a:tr>
              <a:tr h="373400">
                <a:tc>
                  <a:txBody>
                    <a:bodyPr/>
                    <a:lstStyle/>
                    <a:p>
                      <a:pPr indent="0" lvl="0" marL="0" rtl="0" algn="l">
                        <a:spcBef>
                          <a:spcPts val="0"/>
                        </a:spcBef>
                        <a:spcAft>
                          <a:spcPts val="0"/>
                        </a:spcAft>
                        <a:buNone/>
                      </a:pPr>
                      <a:r>
                        <a:rPr lang="en">
                          <a:solidFill>
                            <a:srgbClr val="FFFFFF"/>
                          </a:solidFill>
                          <a:highlight>
                            <a:srgbClr val="000000"/>
                          </a:highlight>
                        </a:rPr>
                        <a:t>Accuracy </a:t>
                      </a:r>
                      <a:endParaRPr>
                        <a:solidFill>
                          <a:srgbClr val="FFFFFF"/>
                        </a:solidFill>
                        <a:highlight>
                          <a:srgbClr val="000000"/>
                        </a:highlight>
                      </a:endParaRPr>
                    </a:p>
                  </a:txBody>
                  <a:tcPr marT="91425" marB="91425" marR="91425" marL="91425"/>
                </a:tc>
                <a:tc>
                  <a:txBody>
                    <a:bodyPr/>
                    <a:lstStyle/>
                    <a:p>
                      <a:pPr indent="0" lvl="0" marL="0" rtl="0" algn="l">
                        <a:spcBef>
                          <a:spcPts val="0"/>
                        </a:spcBef>
                        <a:spcAft>
                          <a:spcPts val="0"/>
                        </a:spcAft>
                        <a:buNone/>
                      </a:pPr>
                      <a:r>
                        <a:rPr lang="en">
                          <a:solidFill>
                            <a:srgbClr val="FFFFFF"/>
                          </a:solidFill>
                          <a:highlight>
                            <a:srgbClr val="000000"/>
                          </a:highlight>
                        </a:rPr>
                        <a:t>0.745</a:t>
                      </a:r>
                      <a:endParaRPr>
                        <a:solidFill>
                          <a:srgbClr val="FFFFFF"/>
                        </a:solidFill>
                        <a:highlight>
                          <a:srgbClr val="000000"/>
                        </a:highlight>
                      </a:endParaRPr>
                    </a:p>
                  </a:txBody>
                  <a:tcPr marT="91425" marB="91425" marR="91425" marL="91425"/>
                </a:tc>
              </a:tr>
              <a:tr h="369825">
                <a:tc>
                  <a:txBody>
                    <a:bodyPr/>
                    <a:lstStyle/>
                    <a:p>
                      <a:pPr indent="0" lvl="0" marL="0" rtl="0" algn="l">
                        <a:spcBef>
                          <a:spcPts val="0"/>
                        </a:spcBef>
                        <a:spcAft>
                          <a:spcPts val="0"/>
                        </a:spcAft>
                        <a:buNone/>
                      </a:pPr>
                      <a:r>
                        <a:rPr lang="en"/>
                        <a:t>Sensitivity </a:t>
                      </a:r>
                      <a:endParaRPr/>
                    </a:p>
                  </a:txBody>
                  <a:tcPr marT="91425" marB="91425" marR="91425" marL="91425"/>
                </a:tc>
                <a:tc>
                  <a:txBody>
                    <a:bodyPr/>
                    <a:lstStyle/>
                    <a:p>
                      <a:pPr indent="0" lvl="0" marL="0" rtl="0" algn="l">
                        <a:spcBef>
                          <a:spcPts val="0"/>
                        </a:spcBef>
                        <a:spcAft>
                          <a:spcPts val="0"/>
                        </a:spcAft>
                        <a:buNone/>
                      </a:pPr>
                      <a:r>
                        <a:rPr lang="en"/>
                        <a:t>0.698</a:t>
                      </a:r>
                      <a:endParaRPr/>
                    </a:p>
                  </a:txBody>
                  <a:tcPr marT="91425" marB="91425" marR="91425" marL="91425"/>
                </a:tc>
              </a:tr>
              <a:tr h="369825">
                <a:tc>
                  <a:txBody>
                    <a:bodyPr/>
                    <a:lstStyle/>
                    <a:p>
                      <a:pPr indent="0" lvl="0" marL="0" rtl="0" algn="l">
                        <a:spcBef>
                          <a:spcPts val="0"/>
                        </a:spcBef>
                        <a:spcAft>
                          <a:spcPts val="0"/>
                        </a:spcAft>
                        <a:buNone/>
                      </a:pPr>
                      <a:r>
                        <a:rPr lang="en"/>
                        <a:t>Specificity </a:t>
                      </a:r>
                      <a:endParaRPr/>
                    </a:p>
                  </a:txBody>
                  <a:tcPr marT="91425" marB="91425" marR="91425" marL="91425"/>
                </a:tc>
                <a:tc>
                  <a:txBody>
                    <a:bodyPr/>
                    <a:lstStyle/>
                    <a:p>
                      <a:pPr indent="0" lvl="0" marL="0" rtl="0" algn="l">
                        <a:spcBef>
                          <a:spcPts val="0"/>
                        </a:spcBef>
                        <a:spcAft>
                          <a:spcPts val="0"/>
                        </a:spcAft>
                        <a:buNone/>
                      </a:pPr>
                      <a:r>
                        <a:rPr lang="en"/>
                        <a:t>0.787</a:t>
                      </a:r>
                      <a:endParaRPr/>
                    </a:p>
                  </a:txBody>
                  <a:tcPr marT="91425" marB="91425" marR="91425" marL="91425"/>
                </a:tc>
              </a:tr>
              <a:tr h="369825">
                <a:tc>
                  <a:txBody>
                    <a:bodyPr/>
                    <a:lstStyle/>
                    <a:p>
                      <a:pPr indent="0" lvl="0" marL="0" rtl="0" algn="l">
                        <a:spcBef>
                          <a:spcPts val="0"/>
                        </a:spcBef>
                        <a:spcAft>
                          <a:spcPts val="0"/>
                        </a:spcAft>
                        <a:buNone/>
                      </a:pPr>
                      <a:r>
                        <a:rPr lang="en"/>
                        <a:t>AUC </a:t>
                      </a:r>
                      <a:endParaRPr/>
                    </a:p>
                  </a:txBody>
                  <a:tcPr marT="91425" marB="91425" marR="91425" marL="91425"/>
                </a:tc>
                <a:tc>
                  <a:txBody>
                    <a:bodyPr/>
                    <a:lstStyle/>
                    <a:p>
                      <a:pPr indent="0" lvl="0" marL="0" rtl="0" algn="l">
                        <a:spcBef>
                          <a:spcPts val="0"/>
                        </a:spcBef>
                        <a:spcAft>
                          <a:spcPts val="0"/>
                        </a:spcAft>
                        <a:buNone/>
                      </a:pPr>
                      <a:r>
                        <a:rPr lang="en"/>
                        <a:t>0.808</a:t>
                      </a:r>
                      <a:endParaRPr/>
                    </a:p>
                  </a:txBody>
                  <a:tcPr marT="91425" marB="91425" marR="91425" marL="91425"/>
                </a:tc>
              </a:tr>
            </a:tbl>
          </a:graphicData>
        </a:graphic>
      </p:graphicFrame>
      <p:pic>
        <p:nvPicPr>
          <p:cNvPr id="191" name="Google Shape;191;p18"/>
          <p:cNvPicPr preferRelativeResize="0"/>
          <p:nvPr/>
        </p:nvPicPr>
        <p:blipFill>
          <a:blip r:embed="rId4">
            <a:alphaModFix/>
          </a:blip>
          <a:stretch>
            <a:fillRect/>
          </a:stretch>
        </p:blipFill>
        <p:spPr>
          <a:xfrm>
            <a:off x="3283425" y="103400"/>
            <a:ext cx="3501712" cy="2901184"/>
          </a:xfrm>
          <a:prstGeom prst="rect">
            <a:avLst/>
          </a:prstGeom>
          <a:noFill/>
          <a:ln>
            <a:noFill/>
          </a:ln>
        </p:spPr>
      </p:pic>
      <p:graphicFrame>
        <p:nvGraphicFramePr>
          <p:cNvPr id="192" name="Google Shape;192;p18"/>
          <p:cNvGraphicFramePr/>
          <p:nvPr/>
        </p:nvGraphicFramePr>
        <p:xfrm>
          <a:off x="334075" y="1052438"/>
          <a:ext cx="3000000" cy="3000000"/>
        </p:xfrm>
        <a:graphic>
          <a:graphicData uri="http://schemas.openxmlformats.org/drawingml/2006/table">
            <a:tbl>
              <a:tblPr>
                <a:noFill/>
                <a:tableStyleId>{9F7903DE-A823-4344-8B03-246EF8224957}</a:tableStyleId>
              </a:tblPr>
              <a:tblGrid>
                <a:gridCol w="1380725"/>
                <a:gridCol w="1057625"/>
              </a:tblGrid>
              <a:tr h="225150">
                <a:tc>
                  <a:txBody>
                    <a:bodyPr/>
                    <a:lstStyle/>
                    <a:p>
                      <a:pPr indent="0" lvl="0" marL="0" rtl="0" algn="l">
                        <a:spcBef>
                          <a:spcPts val="0"/>
                        </a:spcBef>
                        <a:spcAft>
                          <a:spcPts val="0"/>
                        </a:spcAft>
                        <a:buNone/>
                      </a:pPr>
                      <a:r>
                        <a:rPr lang="en" sz="1000"/>
                        <a:t>Variable </a:t>
                      </a:r>
                      <a:endParaRPr sz="1000"/>
                    </a:p>
                  </a:txBody>
                  <a:tcPr marT="63500" marB="63500" marR="63500" marL="63500"/>
                </a:tc>
                <a:tc>
                  <a:txBody>
                    <a:bodyPr/>
                    <a:lstStyle/>
                    <a:p>
                      <a:pPr indent="0" lvl="0" marL="0" rtl="0" algn="ctr">
                        <a:spcBef>
                          <a:spcPts val="0"/>
                        </a:spcBef>
                        <a:spcAft>
                          <a:spcPts val="0"/>
                        </a:spcAft>
                        <a:buNone/>
                      </a:pPr>
                      <a:r>
                        <a:rPr b="1" lang="en" sz="1000"/>
                        <a:t>Impact</a:t>
                      </a:r>
                      <a:endParaRPr sz="1000"/>
                    </a:p>
                  </a:txBody>
                  <a:tcPr marT="63500" marB="63500" marR="63500" marL="63500"/>
                </a:tc>
              </a:tr>
              <a:tr h="357475">
                <a:tc>
                  <a:txBody>
                    <a:bodyPr/>
                    <a:lstStyle/>
                    <a:p>
                      <a:pPr indent="0" lvl="0" marL="0" rtl="0" algn="l">
                        <a:spcBef>
                          <a:spcPts val="0"/>
                        </a:spcBef>
                        <a:spcAft>
                          <a:spcPts val="0"/>
                        </a:spcAft>
                        <a:buNone/>
                      </a:pPr>
                      <a:r>
                        <a:rPr lang="en" sz="1000"/>
                        <a:t>inflight_entertainmentpositive</a:t>
                      </a:r>
                      <a:endParaRPr sz="1000"/>
                    </a:p>
                  </a:txBody>
                  <a:tcPr marT="63500" marB="63500" marR="63500" marL="63500"/>
                </a:tc>
                <a:tc>
                  <a:txBody>
                    <a:bodyPr/>
                    <a:lstStyle/>
                    <a:p>
                      <a:pPr indent="0" lvl="0" marL="0" rtl="0" algn="ctr">
                        <a:spcBef>
                          <a:spcPts val="0"/>
                        </a:spcBef>
                        <a:spcAft>
                          <a:spcPts val="0"/>
                        </a:spcAft>
                        <a:buNone/>
                      </a:pPr>
                      <a:r>
                        <a:rPr lang="en" sz="1000"/>
                        <a:t>5.66 </a:t>
                      </a:r>
                      <a:endParaRPr sz="1000"/>
                    </a:p>
                  </a:txBody>
                  <a:tcPr marT="63500" marB="63500" marR="63500" marL="63500"/>
                </a:tc>
              </a:tr>
              <a:tr h="357475">
                <a:tc>
                  <a:txBody>
                    <a:bodyPr/>
                    <a:lstStyle/>
                    <a:p>
                      <a:pPr indent="0" lvl="0" marL="0" rtl="0" algn="l">
                        <a:spcBef>
                          <a:spcPts val="0"/>
                        </a:spcBef>
                        <a:spcAft>
                          <a:spcPts val="0"/>
                        </a:spcAft>
                        <a:buNone/>
                      </a:pPr>
                      <a:r>
                        <a:rPr lang="en" sz="1000"/>
                        <a:t>ease_of_onlinebookingpositive             </a:t>
                      </a:r>
                      <a:endParaRPr sz="1000"/>
                    </a:p>
                  </a:txBody>
                  <a:tcPr marT="63500" marB="63500" marR="63500" marL="63500"/>
                </a:tc>
                <a:tc>
                  <a:txBody>
                    <a:bodyPr/>
                    <a:lstStyle/>
                    <a:p>
                      <a:pPr indent="0" lvl="0" marL="0" rtl="0" algn="ctr">
                        <a:spcBef>
                          <a:spcPts val="0"/>
                        </a:spcBef>
                        <a:spcAft>
                          <a:spcPts val="0"/>
                        </a:spcAft>
                        <a:buNone/>
                      </a:pPr>
                      <a:r>
                        <a:rPr lang="en" sz="1000"/>
                        <a:t>4.39</a:t>
                      </a:r>
                      <a:endParaRPr sz="1000"/>
                    </a:p>
                  </a:txBody>
                  <a:tcPr marT="63500" marB="63500" marR="63500" marL="63500"/>
                </a:tc>
              </a:tr>
              <a:tr h="225150">
                <a:tc>
                  <a:txBody>
                    <a:bodyPr/>
                    <a:lstStyle/>
                    <a:p>
                      <a:pPr indent="0" lvl="0" marL="0" rtl="0" algn="l">
                        <a:spcBef>
                          <a:spcPts val="0"/>
                        </a:spcBef>
                        <a:spcAft>
                          <a:spcPts val="0"/>
                        </a:spcAft>
                        <a:buNone/>
                      </a:pPr>
                      <a:r>
                        <a:rPr lang="en" sz="1000"/>
                        <a:t>checkin_servicepositive</a:t>
                      </a:r>
                      <a:endParaRPr sz="1000"/>
                    </a:p>
                  </a:txBody>
                  <a:tcPr marT="63500" marB="63500" marR="63500" marL="63500"/>
                </a:tc>
                <a:tc>
                  <a:txBody>
                    <a:bodyPr/>
                    <a:lstStyle/>
                    <a:p>
                      <a:pPr indent="0" lvl="0" marL="0" rtl="0" algn="ctr">
                        <a:spcBef>
                          <a:spcPts val="0"/>
                        </a:spcBef>
                        <a:spcAft>
                          <a:spcPts val="0"/>
                        </a:spcAft>
                        <a:buNone/>
                      </a:pPr>
                      <a:r>
                        <a:rPr lang="en" sz="1000"/>
                        <a:t>2.64 </a:t>
                      </a:r>
                      <a:endParaRPr sz="1000"/>
                    </a:p>
                  </a:txBody>
                  <a:tcPr marT="63500" marB="63500" marR="63500" marL="63500"/>
                </a:tc>
              </a:tr>
              <a:tr h="225150">
                <a:tc>
                  <a:txBody>
                    <a:bodyPr/>
                    <a:lstStyle/>
                    <a:p>
                      <a:pPr indent="0" lvl="0" marL="0" rtl="0" algn="l">
                        <a:spcBef>
                          <a:spcPts val="0"/>
                        </a:spcBef>
                        <a:spcAft>
                          <a:spcPts val="0"/>
                        </a:spcAft>
                        <a:buNone/>
                      </a:pPr>
                      <a:r>
                        <a:rPr lang="en" sz="1000"/>
                        <a:t>online_boardingpositive                   </a:t>
                      </a:r>
                      <a:endParaRPr sz="1000"/>
                    </a:p>
                  </a:txBody>
                  <a:tcPr marT="63500" marB="63500" marR="63500" marL="63500"/>
                </a:tc>
                <a:tc>
                  <a:txBody>
                    <a:bodyPr/>
                    <a:lstStyle/>
                    <a:p>
                      <a:pPr indent="0" lvl="0" marL="0" rtl="0" algn="ctr">
                        <a:spcBef>
                          <a:spcPts val="0"/>
                        </a:spcBef>
                        <a:spcAft>
                          <a:spcPts val="0"/>
                        </a:spcAft>
                        <a:buNone/>
                      </a:pPr>
                      <a:r>
                        <a:rPr lang="en" sz="1000"/>
                        <a:t>1.70 </a:t>
                      </a:r>
                      <a:endParaRPr sz="1000"/>
                    </a:p>
                  </a:txBody>
                  <a:tcPr marT="63500" marB="63500" marR="63500" marL="63500"/>
                </a:tc>
              </a:tr>
            </a:tbl>
          </a:graphicData>
        </a:graphic>
      </p:graphicFrame>
      <p:cxnSp>
        <p:nvCxnSpPr>
          <p:cNvPr id="193" name="Google Shape;193;p18"/>
          <p:cNvCxnSpPr/>
          <p:nvPr/>
        </p:nvCxnSpPr>
        <p:spPr>
          <a:xfrm rot="10800000">
            <a:off x="2445325" y="2899625"/>
            <a:ext cx="978000" cy="279600"/>
          </a:xfrm>
          <a:prstGeom prst="straightConnector1">
            <a:avLst/>
          </a:prstGeom>
          <a:noFill/>
          <a:ln cap="flat" cmpd="sng" w="38100">
            <a:solidFill>
              <a:schemeClr val="dk2"/>
            </a:solidFill>
            <a:prstDash val="solid"/>
            <a:round/>
            <a:headEnd len="med" w="med" type="none"/>
            <a:tailEnd len="med" w="med" type="triangle"/>
          </a:ln>
        </p:spPr>
      </p:cxnSp>
      <p:sp>
        <p:nvSpPr>
          <p:cNvPr id="194" name="Google Shape;194;p18"/>
          <p:cNvSpPr txBox="1"/>
          <p:nvPr/>
        </p:nvSpPr>
        <p:spPr>
          <a:xfrm>
            <a:off x="3283425" y="3184775"/>
            <a:ext cx="11004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0000"/>
                </a:highlight>
              </a:rPr>
              <a:t>Interesting</a:t>
            </a:r>
            <a:endParaRPr b="1">
              <a:highlight>
                <a:srgbClr val="FF0000"/>
              </a:highlight>
            </a:endParaRPr>
          </a:p>
        </p:txBody>
      </p:sp>
      <p:sp>
        <p:nvSpPr>
          <p:cNvPr id="195" name="Google Shape;195;p18"/>
          <p:cNvSpPr txBox="1"/>
          <p:nvPr/>
        </p:nvSpPr>
        <p:spPr>
          <a:xfrm>
            <a:off x="148100" y="466392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19"/>
          <p:cNvGraphicFramePr/>
          <p:nvPr/>
        </p:nvGraphicFramePr>
        <p:xfrm>
          <a:off x="2177700" y="688725"/>
          <a:ext cx="3000000" cy="3000000"/>
        </p:xfrm>
        <a:graphic>
          <a:graphicData uri="http://schemas.openxmlformats.org/drawingml/2006/table">
            <a:tbl>
              <a:tblPr>
                <a:noFill/>
                <a:tableStyleId>{9F7903DE-A823-4344-8B03-246EF8224957}</a:tableStyleId>
              </a:tblPr>
              <a:tblGrid>
                <a:gridCol w="1257300"/>
                <a:gridCol w="1409700"/>
                <a:gridCol w="1409700"/>
                <a:gridCol w="1409700"/>
              </a:tblGrid>
              <a:tr h="12700">
                <a:tc>
                  <a:txBody>
                    <a:bodyPr/>
                    <a:lstStyle/>
                    <a:p>
                      <a:pPr indent="0" lvl="0" marL="0" rtl="0" algn="ctr">
                        <a:spcBef>
                          <a:spcPts val="0"/>
                        </a:spcBef>
                        <a:spcAft>
                          <a:spcPts val="0"/>
                        </a:spcAft>
                        <a:buNone/>
                      </a:pPr>
                      <a:r>
                        <a:rPr lang="en" sz="1100"/>
                        <a:t>KPI</a:t>
                      </a:r>
                      <a:r>
                        <a:rPr lang="en" sz="1100"/>
                        <a:t>/Model </a:t>
                      </a:r>
                      <a:endParaRPr sz="1100"/>
                    </a:p>
                  </a:txBody>
                  <a:tcPr marT="63500" marB="63500" marR="63500" marL="63500"/>
                </a:tc>
                <a:tc>
                  <a:txBody>
                    <a:bodyPr/>
                    <a:lstStyle/>
                    <a:p>
                      <a:pPr indent="0" lvl="0" marL="0" rtl="0" algn="ctr">
                        <a:spcBef>
                          <a:spcPts val="0"/>
                        </a:spcBef>
                        <a:spcAft>
                          <a:spcPts val="0"/>
                        </a:spcAft>
                        <a:buNone/>
                      </a:pPr>
                      <a:r>
                        <a:rPr b="1" lang="en" sz="1100"/>
                        <a:t> CART Train </a:t>
                      </a:r>
                      <a:endParaRPr b="1" sz="1100"/>
                    </a:p>
                  </a:txBody>
                  <a:tcPr marT="63500" marB="63500" marR="63500" marL="63500"/>
                </a:tc>
                <a:tc>
                  <a:txBody>
                    <a:bodyPr/>
                    <a:lstStyle/>
                    <a:p>
                      <a:pPr indent="0" lvl="0" marL="0" rtl="0" algn="ctr">
                        <a:spcBef>
                          <a:spcPts val="0"/>
                        </a:spcBef>
                        <a:spcAft>
                          <a:spcPts val="0"/>
                        </a:spcAft>
                        <a:buNone/>
                      </a:pPr>
                      <a:r>
                        <a:rPr b="1" lang="en" sz="1100">
                          <a:solidFill>
                            <a:srgbClr val="FFFFFF"/>
                          </a:solidFill>
                          <a:highlight>
                            <a:srgbClr val="000000"/>
                          </a:highlight>
                        </a:rPr>
                        <a:t> Forest Train </a:t>
                      </a:r>
                      <a:endParaRPr b="1"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rPr b="1" lang="en" sz="1100"/>
                        <a:t> Logistic Regression  Train </a:t>
                      </a:r>
                      <a:endParaRPr b="1" sz="1100"/>
                    </a:p>
                  </a:txBody>
                  <a:tcPr marT="63500" marB="63500" marR="63500" marL="63500"/>
                </a:tc>
              </a:tr>
              <a:tr h="12700">
                <a:tc>
                  <a:txBody>
                    <a:bodyPr/>
                    <a:lstStyle/>
                    <a:p>
                      <a:pPr indent="0" lvl="0" marL="0" rtl="0" algn="ctr">
                        <a:spcBef>
                          <a:spcPts val="0"/>
                        </a:spcBef>
                        <a:spcAft>
                          <a:spcPts val="0"/>
                        </a:spcAft>
                        <a:buNone/>
                      </a:pPr>
                      <a:r>
                        <a:rPr lang="en" sz="1100"/>
                        <a:t>Error rate</a:t>
                      </a:r>
                      <a:endParaRPr sz="1100"/>
                    </a:p>
                  </a:txBody>
                  <a:tcPr marT="63500" marB="63500" marR="63500" marL="63500"/>
                </a:tc>
                <a:tc>
                  <a:txBody>
                    <a:bodyPr/>
                    <a:lstStyle/>
                    <a:p>
                      <a:pPr indent="0" lvl="0" marL="0" rtl="0" algn="ctr">
                        <a:spcBef>
                          <a:spcPts val="0"/>
                        </a:spcBef>
                        <a:spcAft>
                          <a:spcPts val="0"/>
                        </a:spcAft>
                        <a:buNone/>
                      </a:pPr>
                      <a:r>
                        <a:rPr lang="en" sz="1100"/>
                        <a:t>0.2563</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0.2011081</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rPr lang="en" sz="1100"/>
                        <a:t>0.2544623</a:t>
                      </a:r>
                      <a:endParaRPr sz="1100"/>
                    </a:p>
                  </a:txBody>
                  <a:tcPr marT="63500" marB="63500" marR="63500" marL="63500"/>
                </a:tc>
              </a:tr>
              <a:tr h="12700">
                <a:tc>
                  <a:txBody>
                    <a:bodyPr/>
                    <a:lstStyle/>
                    <a:p>
                      <a:pPr indent="0" lvl="0" marL="0" rtl="0" algn="ctr">
                        <a:spcBef>
                          <a:spcPts val="0"/>
                        </a:spcBef>
                        <a:spcAft>
                          <a:spcPts val="0"/>
                        </a:spcAft>
                        <a:buNone/>
                      </a:pPr>
                      <a:r>
                        <a:rPr lang="en" sz="1100"/>
                        <a:t>Accuracy </a:t>
                      </a:r>
                      <a:endParaRPr sz="1100"/>
                    </a:p>
                  </a:txBody>
                  <a:tcPr marT="63500" marB="63500" marR="63500" marL="63500"/>
                </a:tc>
                <a:tc>
                  <a:txBody>
                    <a:bodyPr/>
                    <a:lstStyle/>
                    <a:p>
                      <a:pPr indent="0" lvl="0" marL="0" rtl="0" algn="ctr">
                        <a:spcBef>
                          <a:spcPts val="0"/>
                        </a:spcBef>
                        <a:spcAft>
                          <a:spcPts val="0"/>
                        </a:spcAft>
                        <a:buNone/>
                      </a:pPr>
                      <a:r>
                        <a:rPr lang="en" sz="1100"/>
                        <a:t>0.7437</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0.7988919</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rPr lang="en" sz="1100"/>
                        <a:t>0.7455377</a:t>
                      </a:r>
                      <a:endParaRPr sz="1100"/>
                    </a:p>
                  </a:txBody>
                  <a:tcPr marT="63500" marB="63500" marR="63500" marL="63500"/>
                </a:tc>
              </a:tr>
              <a:tr h="12700">
                <a:tc>
                  <a:txBody>
                    <a:bodyPr/>
                    <a:lstStyle/>
                    <a:p>
                      <a:pPr indent="0" lvl="0" marL="0" rtl="0" algn="ctr">
                        <a:spcBef>
                          <a:spcPts val="0"/>
                        </a:spcBef>
                        <a:spcAft>
                          <a:spcPts val="0"/>
                        </a:spcAft>
                        <a:buNone/>
                      </a:pPr>
                      <a:r>
                        <a:rPr lang="en" sz="1100"/>
                        <a:t>Sensitivity </a:t>
                      </a:r>
                      <a:endParaRPr sz="1100"/>
                    </a:p>
                  </a:txBody>
                  <a:tcPr marT="63500" marB="63500" marR="63500" marL="63500"/>
                </a:tc>
                <a:tc>
                  <a:txBody>
                    <a:bodyPr/>
                    <a:lstStyle/>
                    <a:p>
                      <a:pPr indent="0" lvl="0" marL="0" rtl="0" algn="ctr">
                        <a:spcBef>
                          <a:spcPts val="0"/>
                        </a:spcBef>
                        <a:spcAft>
                          <a:spcPts val="0"/>
                        </a:spcAft>
                        <a:buNone/>
                      </a:pPr>
                      <a:r>
                        <a:rPr lang="en" sz="1100"/>
                        <a:t>0.7154</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0.7984987</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rPr lang="en" sz="1100"/>
                        <a:t>0.6989455</a:t>
                      </a:r>
                      <a:endParaRPr sz="1100"/>
                    </a:p>
                  </a:txBody>
                  <a:tcPr marT="63500" marB="63500" marR="63500" marL="63500"/>
                </a:tc>
              </a:tr>
              <a:tr h="12700">
                <a:tc>
                  <a:txBody>
                    <a:bodyPr/>
                    <a:lstStyle/>
                    <a:p>
                      <a:pPr indent="0" lvl="0" marL="0" rtl="0" algn="ctr">
                        <a:spcBef>
                          <a:spcPts val="0"/>
                        </a:spcBef>
                        <a:spcAft>
                          <a:spcPts val="0"/>
                        </a:spcAft>
                        <a:buNone/>
                      </a:pPr>
                      <a:r>
                        <a:rPr lang="en" sz="1100"/>
                        <a:t>Specificity</a:t>
                      </a:r>
                      <a:endParaRPr sz="1100"/>
                    </a:p>
                  </a:txBody>
                  <a:tcPr marT="63500" marB="63500" marR="63500" marL="63500"/>
                </a:tc>
                <a:tc>
                  <a:txBody>
                    <a:bodyPr/>
                    <a:lstStyle/>
                    <a:p>
                      <a:pPr indent="0" lvl="0" marL="0" rtl="0" algn="ctr">
                        <a:spcBef>
                          <a:spcPts val="0"/>
                        </a:spcBef>
                        <a:spcAft>
                          <a:spcPts val="0"/>
                        </a:spcAft>
                        <a:buNone/>
                      </a:pPr>
                      <a:r>
                        <a:rPr lang="en" sz="1100"/>
                        <a:t>0.7652</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0.7991585</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rPr lang="en" sz="1100"/>
                        <a:t>0.7872234</a:t>
                      </a:r>
                      <a:endParaRPr sz="1100"/>
                    </a:p>
                  </a:txBody>
                  <a:tcPr marT="63500" marB="63500" marR="63500" marL="63500"/>
                </a:tc>
              </a:tr>
              <a:tr h="12700">
                <a:tc>
                  <a:txBody>
                    <a:bodyPr/>
                    <a:lstStyle/>
                    <a:p>
                      <a:pPr indent="0" lvl="0" marL="0" rtl="0" algn="ctr">
                        <a:spcBef>
                          <a:spcPts val="0"/>
                        </a:spcBef>
                        <a:spcAft>
                          <a:spcPts val="0"/>
                        </a:spcAft>
                        <a:buNone/>
                      </a:pPr>
                      <a:r>
                        <a:rPr lang="en" sz="1100"/>
                        <a:t>AUC</a:t>
                      </a:r>
                      <a:endParaRPr sz="1100"/>
                    </a:p>
                  </a:txBody>
                  <a:tcPr marT="63500" marB="63500" marR="63500" marL="63500"/>
                </a:tc>
                <a:tc>
                  <a:txBody>
                    <a:bodyPr/>
                    <a:lstStyle/>
                    <a:p>
                      <a:pPr indent="0" lvl="0" marL="0" rtl="0" algn="ctr">
                        <a:spcBef>
                          <a:spcPts val="0"/>
                        </a:spcBef>
                        <a:spcAft>
                          <a:spcPts val="0"/>
                        </a:spcAft>
                        <a:buNone/>
                      </a:pPr>
                      <a:r>
                        <a:rPr lang="en" sz="1100"/>
                        <a:t>0.7692007</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0.8408412</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rPr lang="en" sz="1100"/>
                        <a:t>0.808</a:t>
                      </a:r>
                      <a:endParaRPr sz="1100"/>
                    </a:p>
                  </a:txBody>
                  <a:tcPr marT="63500" marB="63500" marR="63500" marL="63500"/>
                </a:tc>
              </a:tr>
              <a:tr h="12700">
                <a:tc>
                  <a:txBody>
                    <a:bodyPr/>
                    <a:lstStyle/>
                    <a:p>
                      <a:pPr indent="0" lvl="0" marL="0" rtl="0" algn="ctr">
                        <a:spcBef>
                          <a:spcPts val="0"/>
                        </a:spcBef>
                        <a:spcAft>
                          <a:spcPts val="0"/>
                        </a:spcAft>
                        <a:buNone/>
                      </a:pPr>
                      <a:r>
                        <a:rPr lang="en" sz="1100"/>
                        <a:t>KS</a:t>
                      </a:r>
                      <a:endParaRPr sz="1100"/>
                    </a:p>
                  </a:txBody>
                  <a:tcPr marT="63500" marB="63500" marR="63500" marL="63500"/>
                </a:tc>
                <a:tc>
                  <a:txBody>
                    <a:bodyPr/>
                    <a:lstStyle/>
                    <a:p>
                      <a:pPr indent="0" lvl="0" marL="0" rtl="0" algn="ctr">
                        <a:spcBef>
                          <a:spcPts val="0"/>
                        </a:spcBef>
                        <a:spcAft>
                          <a:spcPts val="0"/>
                        </a:spcAft>
                        <a:buNone/>
                      </a:pPr>
                      <a:r>
                        <a:rPr lang="en" sz="1100"/>
                        <a:t>0.4842302</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0.5907522</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t/>
                      </a:r>
                      <a:endParaRPr sz="1100"/>
                    </a:p>
                  </a:txBody>
                  <a:tcPr marT="63500" marB="63500" marR="63500" marL="63500"/>
                </a:tc>
              </a:tr>
              <a:tr h="12700">
                <a:tc>
                  <a:txBody>
                    <a:bodyPr/>
                    <a:lstStyle/>
                    <a:p>
                      <a:pPr indent="0" lvl="0" marL="0" rtl="0" algn="ctr">
                        <a:spcBef>
                          <a:spcPts val="0"/>
                        </a:spcBef>
                        <a:spcAft>
                          <a:spcPts val="0"/>
                        </a:spcAft>
                        <a:buNone/>
                      </a:pPr>
                      <a:r>
                        <a:rPr lang="en" sz="1100"/>
                        <a:t>Gini</a:t>
                      </a:r>
                      <a:endParaRPr sz="1100"/>
                    </a:p>
                  </a:txBody>
                  <a:tcPr marT="63500" marB="63500" marR="63500" marL="63500"/>
                </a:tc>
                <a:tc>
                  <a:txBody>
                    <a:bodyPr/>
                    <a:lstStyle/>
                    <a:p>
                      <a:pPr indent="0" lvl="0" marL="0" rtl="0" algn="ctr">
                        <a:spcBef>
                          <a:spcPts val="0"/>
                        </a:spcBef>
                        <a:spcAft>
                          <a:spcPts val="0"/>
                        </a:spcAft>
                        <a:buNone/>
                      </a:pPr>
                      <a:r>
                        <a:rPr lang="en" sz="1100"/>
                        <a:t>0.2817875</a:t>
                      </a:r>
                      <a:endParaRPr sz="1100"/>
                    </a:p>
                  </a:txBody>
                  <a:tcPr marT="63500" marB="63500" marR="63500" marL="63500"/>
                </a:tc>
                <a:tc>
                  <a:txBody>
                    <a:bodyPr/>
                    <a:lstStyle/>
                    <a:p>
                      <a:pPr indent="0" lvl="0" marL="0" rtl="0" algn="ctr">
                        <a:spcBef>
                          <a:spcPts val="0"/>
                        </a:spcBef>
                        <a:spcAft>
                          <a:spcPts val="0"/>
                        </a:spcAft>
                        <a:buNone/>
                      </a:pPr>
                      <a:r>
                        <a:rPr lang="en" sz="1100">
                          <a:solidFill>
                            <a:srgbClr val="FFFFFF"/>
                          </a:solidFill>
                          <a:highlight>
                            <a:srgbClr val="000000"/>
                          </a:highlight>
                        </a:rPr>
                        <a:t>0.486449</a:t>
                      </a:r>
                      <a:endParaRPr sz="1100">
                        <a:solidFill>
                          <a:srgbClr val="FFFFFF"/>
                        </a:solidFill>
                        <a:highlight>
                          <a:srgbClr val="000000"/>
                        </a:highlight>
                      </a:endParaRPr>
                    </a:p>
                  </a:txBody>
                  <a:tcPr marT="63500" marB="63500" marR="63500" marL="63500"/>
                </a:tc>
                <a:tc>
                  <a:txBody>
                    <a:bodyPr/>
                    <a:lstStyle/>
                    <a:p>
                      <a:pPr indent="0" lvl="0" marL="0" rtl="0" algn="ctr">
                        <a:spcBef>
                          <a:spcPts val="0"/>
                        </a:spcBef>
                        <a:spcAft>
                          <a:spcPts val="0"/>
                        </a:spcAft>
                        <a:buNone/>
                      </a:pPr>
                      <a:r>
                        <a:t/>
                      </a:r>
                      <a:endParaRPr sz="1100"/>
                    </a:p>
                  </a:txBody>
                  <a:tcPr marT="63500" marB="63500" marR="63500" marL="63500"/>
                </a:tc>
              </a:tr>
            </a:tbl>
          </a:graphicData>
        </a:graphic>
      </p:graphicFrame>
      <p:graphicFrame>
        <p:nvGraphicFramePr>
          <p:cNvPr id="201" name="Google Shape;201;p19"/>
          <p:cNvGraphicFramePr/>
          <p:nvPr/>
        </p:nvGraphicFramePr>
        <p:xfrm>
          <a:off x="2253900" y="3586325"/>
          <a:ext cx="3000000" cy="3000000"/>
        </p:xfrm>
        <a:graphic>
          <a:graphicData uri="http://schemas.openxmlformats.org/drawingml/2006/table">
            <a:tbl>
              <a:tblPr>
                <a:noFill/>
                <a:tableStyleId>{9F7903DE-A823-4344-8B03-246EF8224957}</a:tableStyleId>
              </a:tblPr>
              <a:tblGrid>
                <a:gridCol w="327000"/>
                <a:gridCol w="1630625"/>
                <a:gridCol w="1700375"/>
                <a:gridCol w="1831175"/>
              </a:tblGrid>
              <a:tr h="12700">
                <a:tc>
                  <a:txBody>
                    <a:bodyPr/>
                    <a:lstStyle/>
                    <a:p>
                      <a:pPr indent="0" lvl="0" marL="0" rtl="0" algn="ctr">
                        <a:spcBef>
                          <a:spcPts val="0"/>
                        </a:spcBef>
                        <a:spcAft>
                          <a:spcPts val="0"/>
                        </a:spcAft>
                        <a:buNone/>
                      </a:pPr>
                      <a:r>
                        <a:t/>
                      </a:r>
                      <a:endParaRPr b="1" sz="1100"/>
                    </a:p>
                  </a:txBody>
                  <a:tcPr marT="63500" marB="63500" marR="63500" marL="63500"/>
                </a:tc>
                <a:tc>
                  <a:txBody>
                    <a:bodyPr/>
                    <a:lstStyle/>
                    <a:p>
                      <a:pPr indent="0" lvl="0" marL="0" rtl="0" algn="ctr">
                        <a:spcBef>
                          <a:spcPts val="0"/>
                        </a:spcBef>
                        <a:spcAft>
                          <a:spcPts val="0"/>
                        </a:spcAft>
                        <a:buNone/>
                      </a:pPr>
                      <a:r>
                        <a:rPr b="1" lang="en" sz="1100"/>
                        <a:t>CART </a:t>
                      </a:r>
                      <a:endParaRPr b="1" sz="1100"/>
                    </a:p>
                  </a:txBody>
                  <a:tcPr marT="63500" marB="63500" marR="63500" marL="63500"/>
                </a:tc>
                <a:tc>
                  <a:txBody>
                    <a:bodyPr/>
                    <a:lstStyle/>
                    <a:p>
                      <a:pPr indent="0" lvl="0" marL="0" rtl="0" algn="ctr">
                        <a:spcBef>
                          <a:spcPts val="0"/>
                        </a:spcBef>
                        <a:spcAft>
                          <a:spcPts val="0"/>
                        </a:spcAft>
                        <a:buNone/>
                      </a:pPr>
                      <a:r>
                        <a:rPr b="1" lang="en" sz="1100"/>
                        <a:t>FOREST </a:t>
                      </a:r>
                      <a:endParaRPr b="1" sz="1100"/>
                    </a:p>
                  </a:txBody>
                  <a:tcPr marT="63500" marB="63500" marR="63500" marL="63500"/>
                </a:tc>
                <a:tc>
                  <a:txBody>
                    <a:bodyPr/>
                    <a:lstStyle/>
                    <a:p>
                      <a:pPr indent="0" lvl="0" marL="0" rtl="0" algn="ctr">
                        <a:spcBef>
                          <a:spcPts val="0"/>
                        </a:spcBef>
                        <a:spcAft>
                          <a:spcPts val="0"/>
                        </a:spcAft>
                        <a:buNone/>
                      </a:pPr>
                      <a:r>
                        <a:rPr b="1" lang="en" sz="1100"/>
                        <a:t>Logistic Regression </a:t>
                      </a:r>
                      <a:endParaRPr b="1" sz="1100"/>
                    </a:p>
                  </a:txBody>
                  <a:tcPr marT="63500" marB="63500" marR="63500" marL="63500"/>
                </a:tc>
              </a:tr>
              <a:tr h="12700">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00FF00"/>
                          </a:highlight>
                        </a:rPr>
                        <a:t>Inflight $ntertainment </a:t>
                      </a:r>
                      <a:endParaRPr sz="1100"/>
                    </a:p>
                  </a:txBody>
                  <a:tcPr marT="63500" marB="63500" marR="63500" marL="63500"/>
                </a:tc>
                <a:tc>
                  <a:txBody>
                    <a:bodyPr/>
                    <a:lstStyle/>
                    <a:p>
                      <a:pPr indent="0" lvl="0" marL="0" rtl="0" algn="l">
                        <a:spcBef>
                          <a:spcPts val="0"/>
                        </a:spcBef>
                        <a:spcAft>
                          <a:spcPts val="0"/>
                        </a:spcAft>
                        <a:buNone/>
                      </a:pPr>
                      <a:r>
                        <a:rPr lang="en" sz="1100">
                          <a:highlight>
                            <a:srgbClr val="00FF00"/>
                          </a:highlight>
                        </a:rPr>
                        <a:t>Inflight $ntertainment </a:t>
                      </a:r>
                      <a:endParaRPr sz="1100">
                        <a:highlight>
                          <a:srgbClr val="00FF00"/>
                        </a:highlight>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00FF00"/>
                          </a:highlight>
                        </a:rPr>
                        <a:t>Inflight $ntertainment </a:t>
                      </a:r>
                      <a:endParaRPr sz="1100"/>
                    </a:p>
                  </a:txBody>
                  <a:tcPr marT="63500" marB="63500" marR="63500" marL="63500"/>
                </a:tc>
              </a:tr>
              <a:tr h="12700">
                <a:tc>
                  <a:txBody>
                    <a:bodyPr/>
                    <a:lstStyle/>
                    <a:p>
                      <a:pPr indent="0" lvl="0" marL="0" rtl="0" algn="l">
                        <a:spcBef>
                          <a:spcPts val="0"/>
                        </a:spcBef>
                        <a:spcAft>
                          <a:spcPts val="0"/>
                        </a:spcAft>
                        <a:buNone/>
                      </a:pPr>
                      <a:r>
                        <a:rPr lang="en" sz="1100"/>
                        <a:t>2</a:t>
                      </a:r>
                      <a:endParaRPr sz="11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00"/>
                          </a:highlight>
                        </a:rPr>
                        <a:t>$ase of online booking </a:t>
                      </a:r>
                      <a:endParaRPr sz="1100"/>
                    </a:p>
                  </a:txBody>
                  <a:tcPr marT="63500" marB="63500" marR="63500" marL="63500"/>
                </a:tc>
                <a:tc>
                  <a:txBody>
                    <a:bodyPr/>
                    <a:lstStyle/>
                    <a:p>
                      <a:pPr indent="0" lvl="0" marL="0" rtl="0" algn="l">
                        <a:spcBef>
                          <a:spcPts val="0"/>
                        </a:spcBef>
                        <a:spcAft>
                          <a:spcPts val="0"/>
                        </a:spcAft>
                        <a:buNone/>
                      </a:pPr>
                      <a:r>
                        <a:rPr lang="en" sz="1100"/>
                        <a:t>Food n Drink </a:t>
                      </a:r>
                      <a:endParaRPr sz="11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00"/>
                          </a:highlight>
                        </a:rPr>
                        <a:t>$ase of online booking </a:t>
                      </a:r>
                      <a:endParaRPr sz="1100"/>
                    </a:p>
                  </a:txBody>
                  <a:tcPr marT="63500" marB="63500" marR="63500" marL="63500"/>
                </a:tc>
              </a:tr>
              <a:tr h="12700">
                <a:tc>
                  <a:txBody>
                    <a:bodyPr/>
                    <a:lstStyle/>
                    <a:p>
                      <a:pPr indent="0" lvl="0" marL="0" rtl="0" algn="l">
                        <a:spcBef>
                          <a:spcPts val="0"/>
                        </a:spcBef>
                        <a:spcAft>
                          <a:spcPts val="0"/>
                        </a:spcAft>
                        <a:buNone/>
                      </a:pPr>
                      <a:r>
                        <a:rPr lang="en" sz="1100"/>
                        <a:t>3</a:t>
                      </a:r>
                      <a:endParaRPr sz="1100"/>
                    </a:p>
                  </a:txBody>
                  <a:tcPr marT="63500" marB="63500" marR="63500" marL="63500"/>
                </a:tc>
                <a:tc>
                  <a:txBody>
                    <a:bodyPr/>
                    <a:lstStyle/>
                    <a:p>
                      <a:pPr indent="0" lvl="0" marL="0" rtl="0" algn="l">
                        <a:spcBef>
                          <a:spcPts val="0"/>
                        </a:spcBef>
                        <a:spcAft>
                          <a:spcPts val="0"/>
                        </a:spcAft>
                        <a:buNone/>
                      </a:pPr>
                      <a:r>
                        <a:rPr lang="en" sz="1100"/>
                        <a:t>Check in service </a:t>
                      </a:r>
                      <a:endParaRPr sz="1100"/>
                    </a:p>
                  </a:txBody>
                  <a:tcPr marT="63500" marB="63500" marR="63500" marL="63500"/>
                </a:tc>
                <a:tc>
                  <a:txBody>
                    <a:bodyPr/>
                    <a:lstStyle/>
                    <a:p>
                      <a:pPr indent="0" lvl="0" marL="0" rtl="0" algn="l">
                        <a:spcBef>
                          <a:spcPts val="0"/>
                        </a:spcBef>
                        <a:spcAft>
                          <a:spcPts val="0"/>
                        </a:spcAft>
                        <a:buNone/>
                      </a:pPr>
                      <a:r>
                        <a:rPr lang="en" sz="1100"/>
                        <a:t>Check in service </a:t>
                      </a:r>
                      <a:endParaRPr sz="1100"/>
                    </a:p>
                  </a:txBody>
                  <a:tcPr marT="63500" marB="63500" marR="63500" marL="63500"/>
                </a:tc>
                <a:tc>
                  <a:txBody>
                    <a:bodyPr/>
                    <a:lstStyle/>
                    <a:p>
                      <a:pPr indent="0" lvl="0" marL="0" rtl="0" algn="l">
                        <a:spcBef>
                          <a:spcPts val="0"/>
                        </a:spcBef>
                        <a:spcAft>
                          <a:spcPts val="0"/>
                        </a:spcAft>
                        <a:buNone/>
                      </a:pPr>
                      <a:r>
                        <a:rPr lang="en" sz="1100">
                          <a:highlight>
                            <a:srgbClr val="FFFF00"/>
                          </a:highlight>
                        </a:rPr>
                        <a:t>Onlin$ boarding </a:t>
                      </a:r>
                      <a:endParaRPr sz="1100">
                        <a:highlight>
                          <a:srgbClr val="FFFF00"/>
                        </a:highlight>
                      </a:endParaRPr>
                    </a:p>
                  </a:txBody>
                  <a:tcPr marT="63500" marB="63500" marR="63500" marL="63500"/>
                </a:tc>
              </a:tr>
              <a:tr h="12700">
                <a:tc>
                  <a:txBody>
                    <a:bodyPr/>
                    <a:lstStyle/>
                    <a:p>
                      <a:pPr indent="0" lvl="0" marL="0" rtl="0" algn="l">
                        <a:spcBef>
                          <a:spcPts val="0"/>
                        </a:spcBef>
                        <a:spcAft>
                          <a:spcPts val="0"/>
                        </a:spcAft>
                        <a:buNone/>
                      </a:pPr>
                      <a:r>
                        <a:rPr lang="en" sz="1100"/>
                        <a:t>4</a:t>
                      </a:r>
                      <a:endParaRPr sz="1100"/>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00"/>
                          </a:highlight>
                        </a:rPr>
                        <a:t>Onlin$ boarding </a:t>
                      </a:r>
                      <a:endParaRPr sz="1100"/>
                    </a:p>
                  </a:txBody>
                  <a:tcPr marT="63500" marB="63500" marR="63500" marL="63500"/>
                </a:tc>
                <a:tc>
                  <a:txBody>
                    <a:bodyPr/>
                    <a:lstStyle/>
                    <a:p>
                      <a:pPr indent="0" lvl="0" marL="0" rtl="0" algn="l">
                        <a:spcBef>
                          <a:spcPts val="0"/>
                        </a:spcBef>
                        <a:spcAft>
                          <a:spcPts val="0"/>
                        </a:spcAft>
                        <a:buNone/>
                      </a:pPr>
                      <a:r>
                        <a:rPr lang="en" sz="1100">
                          <a:highlight>
                            <a:srgbClr val="FFFF00"/>
                          </a:highlight>
                        </a:rPr>
                        <a:t>$</a:t>
                      </a:r>
                      <a:r>
                        <a:rPr lang="en" sz="1100">
                          <a:highlight>
                            <a:srgbClr val="FFFF00"/>
                          </a:highlight>
                        </a:rPr>
                        <a:t>ase of online booking </a:t>
                      </a:r>
                      <a:endParaRPr sz="1100">
                        <a:highlight>
                          <a:srgbClr val="FFFF00"/>
                        </a:highlight>
                      </a:endParaRPr>
                    </a:p>
                  </a:txBody>
                  <a:tcPr marT="63500" marB="63500" marR="63500" marL="63500"/>
                </a:tc>
                <a:tc>
                  <a:txBody>
                    <a:bodyPr/>
                    <a:lstStyle/>
                    <a:p>
                      <a:pPr indent="0" lvl="0" marL="0" rtl="0" algn="l">
                        <a:spcBef>
                          <a:spcPts val="0"/>
                        </a:spcBef>
                        <a:spcAft>
                          <a:spcPts val="0"/>
                        </a:spcAft>
                        <a:buNone/>
                      </a:pPr>
                      <a:r>
                        <a:rPr lang="en" sz="1100"/>
                        <a:t>Check in service </a:t>
                      </a:r>
                      <a:endParaRPr sz="1100"/>
                    </a:p>
                  </a:txBody>
                  <a:tcPr marT="63500" marB="63500" marR="63500" marL="63500"/>
                </a:tc>
              </a:tr>
            </a:tbl>
          </a:graphicData>
        </a:graphic>
      </p:graphicFrame>
      <p:sp>
        <p:nvSpPr>
          <p:cNvPr id="202" name="Google Shape;202;p19"/>
          <p:cNvSpPr/>
          <p:nvPr/>
        </p:nvSpPr>
        <p:spPr>
          <a:xfrm>
            <a:off x="291950" y="179600"/>
            <a:ext cx="21882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nvSpPr>
        <p:spPr>
          <a:xfrm>
            <a:off x="274700" y="103400"/>
            <a:ext cx="2362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Model </a:t>
            </a:r>
            <a:r>
              <a:rPr lang="en" sz="1800">
                <a:solidFill>
                  <a:srgbClr val="FFFFFF"/>
                </a:solidFill>
              </a:rPr>
              <a:t>Comparisons</a:t>
            </a:r>
            <a:endParaRPr b="1" sz="1800">
              <a:solidFill>
                <a:srgbClr val="FFFFFF"/>
              </a:solidFill>
            </a:endParaRPr>
          </a:p>
        </p:txBody>
      </p:sp>
      <p:sp>
        <p:nvSpPr>
          <p:cNvPr id="204" name="Google Shape;204;p19"/>
          <p:cNvSpPr txBox="1"/>
          <p:nvPr/>
        </p:nvSpPr>
        <p:spPr>
          <a:xfrm>
            <a:off x="2253900" y="3247775"/>
            <a:ext cx="2002200" cy="3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rPr>
              <a:t>Variable Importance:</a:t>
            </a:r>
            <a:endParaRPr/>
          </a:p>
        </p:txBody>
      </p:sp>
      <p:sp>
        <p:nvSpPr>
          <p:cNvPr id="205" name="Google Shape;205;p19"/>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cxnSp>
        <p:nvCxnSpPr>
          <p:cNvPr id="206" name="Google Shape;206;p19"/>
          <p:cNvCxnSpPr/>
          <p:nvPr/>
        </p:nvCxnSpPr>
        <p:spPr>
          <a:xfrm flipH="1">
            <a:off x="5597300" y="439600"/>
            <a:ext cx="2131200" cy="258300"/>
          </a:xfrm>
          <a:prstGeom prst="straightConnector1">
            <a:avLst/>
          </a:prstGeom>
          <a:noFill/>
          <a:ln cap="flat" cmpd="sng" w="38100">
            <a:solidFill>
              <a:schemeClr val="dk2"/>
            </a:solidFill>
            <a:prstDash val="solid"/>
            <a:round/>
            <a:headEnd len="med" w="med" type="none"/>
            <a:tailEnd len="med" w="med" type="triangle"/>
          </a:ln>
        </p:spPr>
      </p:cxnSp>
      <p:sp>
        <p:nvSpPr>
          <p:cNvPr id="207" name="Google Shape;207;p19"/>
          <p:cNvSpPr txBox="1"/>
          <p:nvPr/>
        </p:nvSpPr>
        <p:spPr>
          <a:xfrm>
            <a:off x="7576775" y="460700"/>
            <a:ext cx="1100400" cy="8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0000"/>
                </a:highlight>
              </a:rPr>
              <a:t>Best </a:t>
            </a:r>
            <a:endParaRPr b="1">
              <a:highlight>
                <a:srgbClr val="FF0000"/>
              </a:highlight>
            </a:endParaRPr>
          </a:p>
          <a:p>
            <a:pPr indent="0" lvl="0" marL="0" rtl="0" algn="ctr">
              <a:spcBef>
                <a:spcPts val="0"/>
              </a:spcBef>
              <a:spcAft>
                <a:spcPts val="0"/>
              </a:spcAft>
              <a:buNone/>
            </a:pPr>
            <a:r>
              <a:rPr b="1" lang="en">
                <a:highlight>
                  <a:srgbClr val="FF0000"/>
                </a:highlight>
              </a:rPr>
              <a:t>Numbers</a:t>
            </a:r>
            <a:endParaRPr b="1">
              <a:highlight>
                <a:srgbClr val="FF0000"/>
              </a:highlight>
            </a:endParaRPr>
          </a:p>
        </p:txBody>
      </p:sp>
      <p:cxnSp>
        <p:nvCxnSpPr>
          <p:cNvPr id="208" name="Google Shape;208;p19"/>
          <p:cNvCxnSpPr/>
          <p:nvPr/>
        </p:nvCxnSpPr>
        <p:spPr>
          <a:xfrm>
            <a:off x="1348075" y="2777525"/>
            <a:ext cx="3143700" cy="1021800"/>
          </a:xfrm>
          <a:prstGeom prst="straightConnector1">
            <a:avLst/>
          </a:prstGeom>
          <a:noFill/>
          <a:ln cap="flat" cmpd="sng" w="38100">
            <a:solidFill>
              <a:schemeClr val="dk2"/>
            </a:solidFill>
            <a:prstDash val="solid"/>
            <a:round/>
            <a:headEnd len="med" w="med" type="none"/>
            <a:tailEnd len="med" w="med" type="triangle"/>
          </a:ln>
        </p:spPr>
      </p:cxnSp>
      <p:sp>
        <p:nvSpPr>
          <p:cNvPr id="209" name="Google Shape;209;p19"/>
          <p:cNvSpPr txBox="1"/>
          <p:nvPr/>
        </p:nvSpPr>
        <p:spPr>
          <a:xfrm>
            <a:off x="539950" y="2777525"/>
            <a:ext cx="906600" cy="6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rgbClr val="FF0000"/>
                </a:highlight>
              </a:rPr>
              <a:t>Logical</a:t>
            </a:r>
            <a:endParaRPr b="1">
              <a:highlight>
                <a:srgbClr val="FF0000"/>
              </a:highlight>
            </a:endParaRPr>
          </a:p>
          <a:p>
            <a:pPr indent="0" lvl="0" marL="0" rtl="0" algn="ctr">
              <a:spcBef>
                <a:spcPts val="0"/>
              </a:spcBef>
              <a:spcAft>
                <a:spcPts val="0"/>
              </a:spcAft>
              <a:buNone/>
            </a:pPr>
            <a:r>
              <a:rPr b="1" lang="en">
                <a:highlight>
                  <a:srgbClr val="FF0000"/>
                </a:highlight>
              </a:rPr>
              <a:t>Results</a:t>
            </a:r>
            <a:endParaRPr b="1">
              <a:highlight>
                <a:srgbClr val="FF0000"/>
              </a:highlight>
            </a:endParaRPr>
          </a:p>
        </p:txBody>
      </p:sp>
      <p:sp>
        <p:nvSpPr>
          <p:cNvPr id="210" name="Google Shape;210;p19"/>
          <p:cNvSpPr txBox="1"/>
          <p:nvPr/>
        </p:nvSpPr>
        <p:spPr>
          <a:xfrm>
            <a:off x="148100" y="466392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nvSpPr>
        <p:spPr>
          <a:xfrm>
            <a:off x="3092750" y="255800"/>
            <a:ext cx="4726200" cy="513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a:highlight>
                  <a:srgbClr val="FF0000"/>
                </a:highlight>
              </a:rPr>
              <a:t>RF had the best numbers and logical answers but I will use from all models  </a:t>
            </a:r>
            <a:endParaRPr b="1">
              <a:highlight>
                <a:srgbClr val="FF0000"/>
              </a:highlight>
            </a:endParaRPr>
          </a:p>
        </p:txBody>
      </p:sp>
      <p:sp>
        <p:nvSpPr>
          <p:cNvPr id="216" name="Google Shape;216;p20"/>
          <p:cNvSpPr txBox="1"/>
          <p:nvPr/>
        </p:nvSpPr>
        <p:spPr>
          <a:xfrm>
            <a:off x="-48725" y="1532550"/>
            <a:ext cx="29295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00FF00"/>
                </a:highlight>
              </a:rPr>
              <a:t>Inflight $ntertainment</a:t>
            </a:r>
            <a:r>
              <a:rPr lang="en" sz="900"/>
              <a:t> is the most important variable</a:t>
            </a:r>
            <a:endParaRPr sz="900"/>
          </a:p>
        </p:txBody>
      </p:sp>
      <p:pic>
        <p:nvPicPr>
          <p:cNvPr id="217" name="Google Shape;217;p20"/>
          <p:cNvPicPr preferRelativeResize="0"/>
          <p:nvPr/>
        </p:nvPicPr>
        <p:blipFill>
          <a:blip r:embed="rId3">
            <a:alphaModFix/>
          </a:blip>
          <a:stretch>
            <a:fillRect/>
          </a:stretch>
        </p:blipFill>
        <p:spPr>
          <a:xfrm>
            <a:off x="392825" y="1949850"/>
            <a:ext cx="2046375" cy="1692600"/>
          </a:xfrm>
          <a:prstGeom prst="rect">
            <a:avLst/>
          </a:prstGeom>
          <a:noFill/>
          <a:ln>
            <a:noFill/>
          </a:ln>
        </p:spPr>
      </p:pic>
      <p:sp>
        <p:nvSpPr>
          <p:cNvPr id="218" name="Google Shape;218;p20"/>
          <p:cNvSpPr txBox="1"/>
          <p:nvPr/>
        </p:nvSpPr>
        <p:spPr>
          <a:xfrm>
            <a:off x="27475" y="3659550"/>
            <a:ext cx="2853300" cy="1235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Around 75% of </a:t>
            </a:r>
            <a:r>
              <a:rPr lang="en" sz="900"/>
              <a:t>passengers</a:t>
            </a:r>
            <a:r>
              <a:rPr lang="en" sz="900"/>
              <a:t> are satisfied from inflight entertainment </a:t>
            </a:r>
            <a:endParaRPr sz="900"/>
          </a:p>
          <a:p>
            <a:pPr indent="-285750" lvl="0" marL="457200" rtl="0" algn="l">
              <a:spcBef>
                <a:spcPts val="0"/>
              </a:spcBef>
              <a:spcAft>
                <a:spcPts val="0"/>
              </a:spcAft>
              <a:buSzPts val="900"/>
              <a:buChar char="●"/>
            </a:pPr>
            <a:r>
              <a:rPr lang="en" sz="900"/>
              <a:t>We need to increase 5 units to gain around 66%, which is not easy</a:t>
            </a:r>
            <a:endParaRPr sz="900"/>
          </a:p>
          <a:p>
            <a:pPr indent="-285750" lvl="0" marL="457200" rtl="0" algn="l">
              <a:spcBef>
                <a:spcPts val="0"/>
              </a:spcBef>
              <a:spcAft>
                <a:spcPts val="0"/>
              </a:spcAft>
              <a:buSzPts val="900"/>
              <a:buChar char="●"/>
            </a:pPr>
            <a:r>
              <a:rPr lang="en" sz="900">
                <a:highlight>
                  <a:srgbClr val="00FF00"/>
                </a:highlight>
              </a:rPr>
              <a:t>Enhancing this variable will not cost a lot of money and</a:t>
            </a:r>
            <a:r>
              <a:rPr lang="en" sz="900">
                <a:highlight>
                  <a:srgbClr val="00FF00"/>
                </a:highlight>
              </a:rPr>
              <a:t> effort</a:t>
            </a:r>
            <a:r>
              <a:rPr lang="en" sz="900">
                <a:highlight>
                  <a:srgbClr val="00FF00"/>
                </a:highlight>
              </a:rPr>
              <a:t> </a:t>
            </a:r>
            <a:endParaRPr sz="900">
              <a:highlight>
                <a:srgbClr val="00FF00"/>
              </a:highlight>
            </a:endParaRPr>
          </a:p>
        </p:txBody>
      </p:sp>
      <p:cxnSp>
        <p:nvCxnSpPr>
          <p:cNvPr id="219" name="Google Shape;219;p20"/>
          <p:cNvCxnSpPr/>
          <p:nvPr/>
        </p:nvCxnSpPr>
        <p:spPr>
          <a:xfrm>
            <a:off x="2913350" y="1332600"/>
            <a:ext cx="16200" cy="3578700"/>
          </a:xfrm>
          <a:prstGeom prst="straightConnector1">
            <a:avLst/>
          </a:prstGeom>
          <a:noFill/>
          <a:ln cap="flat" cmpd="sng" w="38100">
            <a:solidFill>
              <a:schemeClr val="dk2"/>
            </a:solidFill>
            <a:prstDash val="solid"/>
            <a:round/>
            <a:headEnd len="med" w="med" type="none"/>
            <a:tailEnd len="med" w="med" type="none"/>
          </a:ln>
        </p:spPr>
      </p:cxnSp>
      <p:cxnSp>
        <p:nvCxnSpPr>
          <p:cNvPr id="220" name="Google Shape;220;p20"/>
          <p:cNvCxnSpPr/>
          <p:nvPr/>
        </p:nvCxnSpPr>
        <p:spPr>
          <a:xfrm>
            <a:off x="6077750" y="1300500"/>
            <a:ext cx="16200" cy="3578700"/>
          </a:xfrm>
          <a:prstGeom prst="straightConnector1">
            <a:avLst/>
          </a:prstGeom>
          <a:noFill/>
          <a:ln cap="flat" cmpd="sng" w="38100">
            <a:solidFill>
              <a:schemeClr val="dk2"/>
            </a:solidFill>
            <a:prstDash val="solid"/>
            <a:round/>
            <a:headEnd len="med" w="med" type="none"/>
            <a:tailEnd len="med" w="med" type="none"/>
          </a:ln>
        </p:spPr>
      </p:cxnSp>
      <p:sp>
        <p:nvSpPr>
          <p:cNvPr id="221" name="Google Shape;221;p20"/>
          <p:cNvSpPr txBox="1"/>
          <p:nvPr/>
        </p:nvSpPr>
        <p:spPr>
          <a:xfrm>
            <a:off x="2913350" y="1532550"/>
            <a:ext cx="30327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FFFF"/>
                </a:solidFill>
                <a:highlight>
                  <a:srgbClr val="000000"/>
                </a:highlight>
              </a:rPr>
              <a:t>Food and Drink</a:t>
            </a:r>
            <a:r>
              <a:rPr b="1" lang="en" sz="900"/>
              <a:t> </a:t>
            </a:r>
            <a:r>
              <a:rPr lang="en" sz="900"/>
              <a:t>is the second most important variable</a:t>
            </a:r>
            <a:endParaRPr sz="900"/>
          </a:p>
        </p:txBody>
      </p:sp>
      <p:sp>
        <p:nvSpPr>
          <p:cNvPr id="222" name="Google Shape;222;p20"/>
          <p:cNvSpPr txBox="1"/>
          <p:nvPr/>
        </p:nvSpPr>
        <p:spPr>
          <a:xfrm>
            <a:off x="3092750" y="3659550"/>
            <a:ext cx="2853300" cy="1235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2"/>
              </a:buClr>
              <a:buSzPts val="900"/>
              <a:buChar char="●"/>
            </a:pPr>
            <a:r>
              <a:rPr lang="en" sz="900">
                <a:solidFill>
                  <a:schemeClr val="dk2"/>
                </a:solidFill>
              </a:rPr>
              <a:t>Around 55% of passengers are satisfied from inflight entertainment </a:t>
            </a:r>
            <a:endParaRPr sz="900">
              <a:solidFill>
                <a:schemeClr val="dk2"/>
              </a:solidFill>
            </a:endParaRPr>
          </a:p>
          <a:p>
            <a:pPr indent="-285750" lvl="0" marL="457200" rtl="0" algn="l">
              <a:spcBef>
                <a:spcPts val="0"/>
              </a:spcBef>
              <a:spcAft>
                <a:spcPts val="0"/>
              </a:spcAft>
              <a:buClr>
                <a:schemeClr val="dk2"/>
              </a:buClr>
              <a:buSzPts val="900"/>
              <a:buChar char="●"/>
            </a:pPr>
            <a:r>
              <a:rPr lang="en" sz="900">
                <a:solidFill>
                  <a:schemeClr val="dk2"/>
                </a:solidFill>
              </a:rPr>
              <a:t>Enhancing this variable will not cost a lot of money and effort  </a:t>
            </a:r>
            <a:endParaRPr sz="900">
              <a:solidFill>
                <a:schemeClr val="dk2"/>
              </a:solidFill>
            </a:endParaRPr>
          </a:p>
          <a:p>
            <a:pPr indent="-285750" lvl="0" marL="457200" rtl="0" algn="l">
              <a:spcBef>
                <a:spcPts val="0"/>
              </a:spcBef>
              <a:spcAft>
                <a:spcPts val="0"/>
              </a:spcAft>
              <a:buClr>
                <a:srgbClr val="FFFFFF"/>
              </a:buClr>
              <a:buSzPts val="900"/>
              <a:buChar char="●"/>
            </a:pPr>
            <a:r>
              <a:rPr lang="en" sz="900">
                <a:solidFill>
                  <a:srgbClr val="FFFFFF"/>
                </a:solidFill>
                <a:highlight>
                  <a:srgbClr val="000000"/>
                </a:highlight>
              </a:rPr>
              <a:t>We can satisfy large percentage from the 45% that are dissatisfied </a:t>
            </a:r>
            <a:endParaRPr sz="900">
              <a:solidFill>
                <a:srgbClr val="FFFFFF"/>
              </a:solidFill>
              <a:highlight>
                <a:srgbClr val="000000"/>
              </a:highlight>
            </a:endParaRPr>
          </a:p>
        </p:txBody>
      </p:sp>
      <p:sp>
        <p:nvSpPr>
          <p:cNvPr id="223" name="Google Shape;223;p20"/>
          <p:cNvSpPr txBox="1"/>
          <p:nvPr/>
        </p:nvSpPr>
        <p:spPr>
          <a:xfrm>
            <a:off x="6137800" y="1532550"/>
            <a:ext cx="29295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highlight>
                  <a:srgbClr val="FFFF00"/>
                </a:highlight>
              </a:rPr>
              <a:t>Ease of online booking and online boarding </a:t>
            </a:r>
            <a:endParaRPr sz="900">
              <a:highlight>
                <a:srgbClr val="FFFF00"/>
              </a:highlight>
            </a:endParaRPr>
          </a:p>
        </p:txBody>
      </p:sp>
      <p:sp>
        <p:nvSpPr>
          <p:cNvPr id="224" name="Google Shape;224;p20"/>
          <p:cNvSpPr txBox="1"/>
          <p:nvPr/>
        </p:nvSpPr>
        <p:spPr>
          <a:xfrm>
            <a:off x="6214000" y="3659550"/>
            <a:ext cx="2853300" cy="1235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2"/>
              </a:buClr>
              <a:buSzPts val="900"/>
              <a:buChar char="●"/>
            </a:pPr>
            <a:r>
              <a:rPr lang="en" sz="900">
                <a:solidFill>
                  <a:schemeClr val="dk2"/>
                </a:solidFill>
              </a:rPr>
              <a:t>Around 75% of passengers are satisfied from their online booking and boarding</a:t>
            </a:r>
            <a:endParaRPr sz="900">
              <a:solidFill>
                <a:schemeClr val="dk2"/>
              </a:solidFill>
            </a:endParaRPr>
          </a:p>
          <a:p>
            <a:pPr indent="-285750" lvl="0" marL="457200" rtl="0" algn="l">
              <a:spcBef>
                <a:spcPts val="0"/>
              </a:spcBef>
              <a:spcAft>
                <a:spcPts val="0"/>
              </a:spcAft>
              <a:buClr>
                <a:srgbClr val="FFFFFF"/>
              </a:buClr>
              <a:buSzPts val="900"/>
              <a:buChar char="●"/>
            </a:pPr>
            <a:r>
              <a:rPr lang="en" sz="900">
                <a:solidFill>
                  <a:srgbClr val="FFFFFF"/>
                </a:solidFill>
                <a:highlight>
                  <a:srgbClr val="000000"/>
                </a:highlight>
              </a:rPr>
              <a:t>Increasing 1 units to gain 70% boarding</a:t>
            </a:r>
            <a:endParaRPr sz="900">
              <a:solidFill>
                <a:srgbClr val="FFFFFF"/>
              </a:solidFill>
              <a:highlight>
                <a:srgbClr val="000000"/>
              </a:highlight>
            </a:endParaRPr>
          </a:p>
          <a:p>
            <a:pPr indent="-285750" lvl="0" marL="457200" rtl="0" algn="l">
              <a:spcBef>
                <a:spcPts val="0"/>
              </a:spcBef>
              <a:spcAft>
                <a:spcPts val="0"/>
              </a:spcAft>
              <a:buClr>
                <a:schemeClr val="dk2"/>
              </a:buClr>
              <a:buSzPts val="900"/>
              <a:buChar char="●"/>
            </a:pPr>
            <a:r>
              <a:rPr lang="en" sz="900">
                <a:solidFill>
                  <a:schemeClr val="dk2"/>
                </a:solidFill>
              </a:rPr>
              <a:t>Enhancing those variables will not cost a lot of money and effort </a:t>
            </a:r>
            <a:endParaRPr sz="900">
              <a:solidFill>
                <a:schemeClr val="dk2"/>
              </a:solidFill>
            </a:endParaRPr>
          </a:p>
          <a:p>
            <a:pPr indent="-285750" lvl="0" marL="457200" rtl="0" algn="l">
              <a:spcBef>
                <a:spcPts val="0"/>
              </a:spcBef>
              <a:spcAft>
                <a:spcPts val="0"/>
              </a:spcAft>
              <a:buClr>
                <a:schemeClr val="dk2"/>
              </a:buClr>
              <a:buSzPts val="900"/>
              <a:buChar char="●"/>
            </a:pPr>
            <a:r>
              <a:rPr lang="en" sz="900">
                <a:solidFill>
                  <a:schemeClr val="dk2"/>
                </a:solidFill>
              </a:rPr>
              <a:t>These 2 variables must always be up to date and user friendly</a:t>
            </a:r>
            <a:endParaRPr sz="900">
              <a:solidFill>
                <a:schemeClr val="dk2"/>
              </a:solidFill>
            </a:endParaRPr>
          </a:p>
        </p:txBody>
      </p:sp>
      <p:pic>
        <p:nvPicPr>
          <p:cNvPr id="225" name="Google Shape;225;p20"/>
          <p:cNvPicPr preferRelativeResize="0"/>
          <p:nvPr/>
        </p:nvPicPr>
        <p:blipFill>
          <a:blip r:embed="rId4">
            <a:alphaModFix/>
          </a:blip>
          <a:stretch>
            <a:fillRect/>
          </a:stretch>
        </p:blipFill>
        <p:spPr>
          <a:xfrm>
            <a:off x="3688075" y="1949848"/>
            <a:ext cx="1767825" cy="1463725"/>
          </a:xfrm>
          <a:prstGeom prst="rect">
            <a:avLst/>
          </a:prstGeom>
          <a:noFill/>
          <a:ln>
            <a:noFill/>
          </a:ln>
        </p:spPr>
      </p:pic>
      <p:pic>
        <p:nvPicPr>
          <p:cNvPr id="226" name="Google Shape;226;p20"/>
          <p:cNvPicPr preferRelativeResize="0"/>
          <p:nvPr/>
        </p:nvPicPr>
        <p:blipFill>
          <a:blip r:embed="rId5">
            <a:alphaModFix/>
          </a:blip>
          <a:stretch>
            <a:fillRect/>
          </a:stretch>
        </p:blipFill>
        <p:spPr>
          <a:xfrm>
            <a:off x="6172600" y="1903400"/>
            <a:ext cx="2790576" cy="1739050"/>
          </a:xfrm>
          <a:prstGeom prst="rect">
            <a:avLst/>
          </a:prstGeom>
          <a:noFill/>
          <a:ln>
            <a:noFill/>
          </a:ln>
        </p:spPr>
      </p:pic>
      <p:sp>
        <p:nvSpPr>
          <p:cNvPr id="227" name="Google Shape;227;p20"/>
          <p:cNvSpPr/>
          <p:nvPr/>
        </p:nvSpPr>
        <p:spPr>
          <a:xfrm>
            <a:off x="291950" y="179600"/>
            <a:ext cx="21882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txBox="1"/>
          <p:nvPr/>
        </p:nvSpPr>
        <p:spPr>
          <a:xfrm>
            <a:off x="274700" y="103400"/>
            <a:ext cx="2362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Model Interpretation</a:t>
            </a:r>
            <a:endParaRPr b="1" sz="1800">
              <a:solidFill>
                <a:srgbClr val="FFFFFF"/>
              </a:solidFill>
            </a:endParaRPr>
          </a:p>
        </p:txBody>
      </p:sp>
      <p:sp>
        <p:nvSpPr>
          <p:cNvPr id="229" name="Google Shape;229;p20"/>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230" name="Google Shape;230;p20"/>
          <p:cNvSpPr txBox="1"/>
          <p:nvPr/>
        </p:nvSpPr>
        <p:spPr>
          <a:xfrm>
            <a:off x="148100" y="466392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1"/>
          <p:cNvSpPr txBox="1"/>
          <p:nvPr/>
        </p:nvSpPr>
        <p:spPr>
          <a:xfrm>
            <a:off x="706300" y="851075"/>
            <a:ext cx="7815600" cy="401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They can start with </a:t>
            </a:r>
            <a:r>
              <a:rPr b="1" i="1" lang="en">
                <a:highlight>
                  <a:srgbClr val="00FF00"/>
                </a:highlight>
              </a:rPr>
              <a:t>Inflight $</a:t>
            </a:r>
            <a:r>
              <a:rPr b="1" i="1" lang="en">
                <a:highlight>
                  <a:srgbClr val="00FF00"/>
                </a:highlight>
              </a:rPr>
              <a:t>ntertainment</a:t>
            </a:r>
            <a:r>
              <a:rPr lang="en"/>
              <a:t> because it will not cost a lot of money and effort, if we took into consideration that the </a:t>
            </a:r>
            <a:r>
              <a:rPr lang="en">
                <a:solidFill>
                  <a:srgbClr val="00FF00"/>
                </a:solidFill>
                <a:highlight>
                  <a:srgbClr val="000000"/>
                </a:highlight>
              </a:rPr>
              <a:t>hardware is upgradable</a:t>
            </a:r>
            <a:r>
              <a:rPr lang="en"/>
              <a:t> and increasing it will affect the overall satisfaction -</a:t>
            </a:r>
            <a:r>
              <a:rPr b="1" i="1" lang="en"/>
              <a:t> Inflight Wifi</a:t>
            </a:r>
            <a:r>
              <a:rPr b="1" lang="en" sz="1200">
                <a:solidFill>
                  <a:schemeClr val="dk1"/>
                </a:solidFill>
              </a:rPr>
              <a:t>:</a:t>
            </a:r>
            <a:r>
              <a:rPr lang="en"/>
              <a:t> this variable (rated 5 from the most important variables in RF), will increase satisfaction and will give passengers even more entertainment options using their personal devices.</a:t>
            </a:r>
            <a:endParaRPr/>
          </a:p>
          <a:p>
            <a:pPr indent="-317500" lvl="0" marL="457200" rtl="0" algn="l">
              <a:spcBef>
                <a:spcPts val="0"/>
              </a:spcBef>
              <a:spcAft>
                <a:spcPts val="0"/>
              </a:spcAft>
              <a:buSzPts val="1400"/>
              <a:buChar char="●"/>
            </a:pPr>
            <a:r>
              <a:rPr lang="en"/>
              <a:t>Then </a:t>
            </a:r>
            <a:r>
              <a:rPr b="1" i="1" lang="en"/>
              <a:t>Food and Drink</a:t>
            </a:r>
            <a:r>
              <a:rPr lang="en"/>
              <a:t>, </a:t>
            </a:r>
            <a:r>
              <a:rPr lang="en">
                <a:solidFill>
                  <a:schemeClr val="dk1"/>
                </a:solidFill>
              </a:rPr>
              <a:t>Even though it was only mentioned in RF model but i believe it should be second important from past experience</a:t>
            </a:r>
            <a:r>
              <a:rPr lang="en"/>
              <a:t>. This variable can be upgraded with some </a:t>
            </a:r>
            <a:r>
              <a:rPr lang="en">
                <a:solidFill>
                  <a:srgbClr val="FFFF00"/>
                </a:solidFill>
                <a:highlight>
                  <a:srgbClr val="000000"/>
                </a:highlight>
              </a:rPr>
              <a:t>little time</a:t>
            </a:r>
            <a:r>
              <a:rPr lang="en"/>
              <a:t> and </a:t>
            </a:r>
            <a:r>
              <a:rPr lang="en">
                <a:solidFill>
                  <a:srgbClr val="FFFFFF"/>
                </a:solidFill>
                <a:highlight>
                  <a:srgbClr val="000000"/>
                </a:highlight>
              </a:rPr>
              <a:t>effort</a:t>
            </a:r>
            <a:r>
              <a:rPr lang="en"/>
              <a:t> and adds up to around 50% of total passengers. (40k) have negative feedback, which means that we can satisfy a large percentage from those by </a:t>
            </a:r>
            <a:r>
              <a:rPr lang="en">
                <a:solidFill>
                  <a:srgbClr val="FFFFFF"/>
                </a:solidFill>
                <a:highlight>
                  <a:srgbClr val="000000"/>
                </a:highlight>
              </a:rPr>
              <a:t>making small and creative changes</a:t>
            </a:r>
            <a:r>
              <a:rPr lang="en"/>
              <a:t>. </a:t>
            </a:r>
            <a:endParaRPr/>
          </a:p>
          <a:p>
            <a:pPr indent="-317500" lvl="0" marL="457200" rtl="0" algn="l">
              <a:spcBef>
                <a:spcPts val="0"/>
              </a:spcBef>
              <a:spcAft>
                <a:spcPts val="0"/>
              </a:spcAft>
              <a:buSzPts val="1400"/>
              <a:buChar char="●"/>
            </a:pPr>
            <a:r>
              <a:rPr lang="en"/>
              <a:t>As for </a:t>
            </a:r>
            <a:r>
              <a:rPr b="1" i="1" lang="en"/>
              <a:t>Online Booking</a:t>
            </a:r>
            <a:r>
              <a:rPr lang="en"/>
              <a:t> and </a:t>
            </a:r>
            <a:r>
              <a:rPr b="1" i="1" lang="en"/>
              <a:t>online boarding</a:t>
            </a:r>
            <a:r>
              <a:rPr lang="en"/>
              <a:t>, even though 80% of passengers have positive feedback on them, but these variables </a:t>
            </a:r>
            <a:r>
              <a:rPr lang="en">
                <a:highlight>
                  <a:srgbClr val="FFFF00"/>
                </a:highlight>
              </a:rPr>
              <a:t>must always be up to date and always should be easy and user friendly</a:t>
            </a:r>
            <a:r>
              <a:rPr lang="en"/>
              <a:t>, so enhancing them will have positive feedback and as for the cost, it can be done with </a:t>
            </a:r>
            <a:r>
              <a:rPr lang="en">
                <a:highlight>
                  <a:srgbClr val="FFFF00"/>
                </a:highlight>
              </a:rPr>
              <a:t>little money</a:t>
            </a:r>
            <a:r>
              <a:rPr lang="en"/>
              <a:t> and effort </a:t>
            </a:r>
            <a:endParaRPr/>
          </a:p>
          <a:p>
            <a:pPr indent="-317500" lvl="0" marL="457200" rtl="0" algn="l">
              <a:lnSpc>
                <a:spcPct val="115000"/>
              </a:lnSpc>
              <a:spcBef>
                <a:spcPts val="0"/>
              </a:spcBef>
              <a:spcAft>
                <a:spcPts val="0"/>
              </a:spcAft>
              <a:buSzPts val="1400"/>
              <a:buChar char="●"/>
            </a:pPr>
            <a:r>
              <a:rPr b="1" i="1" lang="en"/>
              <a:t>Overall customer satisfaction</a:t>
            </a:r>
            <a:r>
              <a:rPr lang="en"/>
              <a:t> is good, “Falcon Airflight” is doing good and little effort can increase the overall satisfaction which will positively affect the reputation of “Falcon Airline” and the return on investment.</a:t>
            </a:r>
            <a:r>
              <a:rPr b="1" lang="en" sz="1200">
                <a:solidFill>
                  <a:schemeClr val="dk1"/>
                </a:solidFill>
              </a:rPr>
              <a:t> </a:t>
            </a:r>
            <a:endParaRPr b="1"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p:txBody>
      </p:sp>
      <p:sp>
        <p:nvSpPr>
          <p:cNvPr id="236" name="Google Shape;236;p21"/>
          <p:cNvSpPr/>
          <p:nvPr/>
        </p:nvSpPr>
        <p:spPr>
          <a:xfrm>
            <a:off x="291950" y="179600"/>
            <a:ext cx="2188200" cy="39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txBox="1"/>
          <p:nvPr/>
        </p:nvSpPr>
        <p:spPr>
          <a:xfrm>
            <a:off x="274700" y="103400"/>
            <a:ext cx="2362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Recommendations</a:t>
            </a:r>
            <a:r>
              <a:rPr lang="en" sz="1800">
                <a:solidFill>
                  <a:srgbClr val="FFFFFF"/>
                </a:solidFill>
              </a:rPr>
              <a:t>:</a:t>
            </a:r>
            <a:endParaRPr b="1" sz="1800">
              <a:solidFill>
                <a:srgbClr val="FFFFFF"/>
              </a:solidFill>
            </a:endParaRPr>
          </a:p>
        </p:txBody>
      </p:sp>
      <p:sp>
        <p:nvSpPr>
          <p:cNvPr id="238" name="Google Shape;238;p21"/>
          <p:cNvSpPr txBox="1"/>
          <p:nvPr/>
        </p:nvSpPr>
        <p:spPr>
          <a:xfrm>
            <a:off x="8594725" y="4663925"/>
            <a:ext cx="5241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3F3F3"/>
                </a:highlight>
              </a:rPr>
              <a:t>$=E</a:t>
            </a:r>
            <a:endParaRPr>
              <a:highlight>
                <a:srgbClr val="F3F3F3"/>
              </a:highlight>
            </a:endParaRPr>
          </a:p>
        </p:txBody>
      </p:sp>
      <p:sp>
        <p:nvSpPr>
          <p:cNvPr id="239" name="Google Shape;239;p21"/>
          <p:cNvSpPr txBox="1"/>
          <p:nvPr/>
        </p:nvSpPr>
        <p:spPr>
          <a:xfrm>
            <a:off x="148100" y="4663925"/>
            <a:ext cx="21402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LEAST</a:t>
            </a:r>
            <a:r>
              <a:rPr b="1" lang="en">
                <a:highlight>
                  <a:srgbClr val="FF0000"/>
                </a:highlight>
              </a:rPr>
              <a:t> </a:t>
            </a:r>
            <a:r>
              <a:rPr lang="en">
                <a:highlight>
                  <a:srgbClr val="00FF00"/>
                </a:highlight>
              </a:rPr>
              <a:t>Mon$y</a:t>
            </a:r>
            <a:r>
              <a:rPr lang="en">
                <a:highlight>
                  <a:srgbClr val="FFFF00"/>
                </a:highlight>
              </a:rPr>
              <a:t>Tim$</a:t>
            </a:r>
            <a:r>
              <a:rPr lang="en">
                <a:solidFill>
                  <a:srgbClr val="FFFFFF"/>
                </a:solidFill>
                <a:highlight>
                  <a:srgbClr val="666666"/>
                </a:highlight>
              </a:rPr>
              <a:t>$ffort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