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Capstone Project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IN" sz="1800" dirty="0">
                <a:effectLst/>
                <a:latin typeface="Arial" panose="020B0604020202020204" pitchFamily="34" charset="0"/>
                <a:ea typeface="Calibri" panose="020F0502020204030204" pitchFamily="34" charset="0"/>
              </a:rPr>
              <a:t>The Battle of </a:t>
            </a:r>
            <a:r>
              <a:rPr lang="en-IN" sz="1800" dirty="0" err="1">
                <a:effectLst/>
                <a:latin typeface="Arial" panose="020B0604020202020204" pitchFamily="34" charset="0"/>
                <a:ea typeface="Calibri" panose="020F0502020204030204" pitchFamily="34" charset="0"/>
              </a:rPr>
              <a:t>Neighborhoods</a:t>
            </a:r>
            <a:endParaRPr lang="en-IN" sz="1800" dirty="0">
              <a:effectLst/>
              <a:latin typeface="Arial" panose="020B0604020202020204" pitchFamily="34" charset="0"/>
              <a:ea typeface="Calibri" panose="020F0502020204030204" pitchFamily="34" charset="0"/>
            </a:endParaRPr>
          </a:p>
          <a:p>
            <a:r>
              <a:rPr lang="en-IN" sz="1800" dirty="0">
                <a:solidFill>
                  <a:schemeClr val="tx1">
                    <a:lumMod val="85000"/>
                    <a:lumOff val="15000"/>
                  </a:schemeClr>
                </a:solidFill>
                <a:latin typeface="Arial" panose="020B0604020202020204" pitchFamily="34" charset="0"/>
              </a:rPr>
              <a:t>Kirtan MANKAD</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65B5-E336-4B30-B690-D3686375AE7C}"/>
              </a:ext>
            </a:extLst>
          </p:cNvPr>
          <p:cNvSpPr>
            <a:spLocks noGrp="1"/>
          </p:cNvSpPr>
          <p:nvPr>
            <p:ph type="title"/>
          </p:nvPr>
        </p:nvSpPr>
        <p:spPr>
          <a:xfrm>
            <a:off x="1097280" y="286603"/>
            <a:ext cx="10058400" cy="1450757"/>
          </a:xfrm>
        </p:spPr>
        <p:txBody>
          <a:bodyPr anchor="b">
            <a:normAutofit/>
          </a:bodyPr>
          <a:lstStyle/>
          <a:p>
            <a:r>
              <a:rPr lang="en-IN" dirty="0"/>
              <a:t>Result</a:t>
            </a:r>
          </a:p>
        </p:txBody>
      </p:sp>
      <p:sp>
        <p:nvSpPr>
          <p:cNvPr id="3" name="Content Placeholder 2">
            <a:extLst>
              <a:ext uri="{FF2B5EF4-FFF2-40B4-BE49-F238E27FC236}">
                <a16:creationId xmlns:a16="http://schemas.microsoft.com/office/drawing/2014/main" id="{E679BE21-8BF6-4427-A60B-5B219820DEDF}"/>
              </a:ext>
            </a:extLst>
          </p:cNvPr>
          <p:cNvSpPr>
            <a:spLocks noGrp="1"/>
          </p:cNvSpPr>
          <p:nvPr>
            <p:ph sz="half" idx="1"/>
          </p:nvPr>
        </p:nvSpPr>
        <p:spPr>
          <a:xfrm>
            <a:off x="1097280" y="2120900"/>
            <a:ext cx="4639736" cy="3748193"/>
          </a:xfrm>
        </p:spPr>
        <p:txBody>
          <a:bodyPr>
            <a:normAutofit/>
          </a:bodyPr>
          <a:lstStyle/>
          <a:p>
            <a:r>
              <a:rPr lang="en-IN" dirty="0"/>
              <a:t>After performing K-means clustering, we can access each cluster created to see which </a:t>
            </a:r>
            <a:r>
              <a:rPr lang="en-IN" dirty="0" err="1"/>
              <a:t>neighorhoods</a:t>
            </a:r>
            <a:r>
              <a:rPr lang="en-IN" dirty="0"/>
              <a:t> were assigned to each of the five clusters. I have used folium to visualize clustered </a:t>
            </a:r>
            <a:r>
              <a:rPr lang="en-IN" dirty="0" err="1"/>
              <a:t>neighborhood</a:t>
            </a:r>
            <a:r>
              <a:rPr lang="en-IN" dirty="0"/>
              <a:t> on map.</a:t>
            </a:r>
          </a:p>
          <a:p>
            <a:endParaRPr lang="en-IN" dirty="0"/>
          </a:p>
        </p:txBody>
      </p:sp>
      <p:pic>
        <p:nvPicPr>
          <p:cNvPr id="4" name="Picture 3" descr="Map&#10;&#10;Description automatically generated">
            <a:extLst>
              <a:ext uri="{FF2B5EF4-FFF2-40B4-BE49-F238E27FC236}">
                <a16:creationId xmlns:a16="http://schemas.microsoft.com/office/drawing/2014/main" id="{EB59C1FD-8C79-44E9-A2C5-0BAF849A4553}"/>
              </a:ext>
            </a:extLst>
          </p:cNvPr>
          <p:cNvPicPr/>
          <p:nvPr/>
        </p:nvPicPr>
        <p:blipFill>
          <a:blip r:embed="rId2"/>
          <a:stretch>
            <a:fillRect/>
          </a:stretch>
        </p:blipFill>
        <p:spPr>
          <a:xfrm>
            <a:off x="6782007" y="2120900"/>
            <a:ext cx="4107609" cy="3748194"/>
          </a:xfrm>
          <a:prstGeom prst="rect">
            <a:avLst/>
          </a:prstGeom>
          <a:noFill/>
        </p:spPr>
      </p:pic>
    </p:spTree>
    <p:extLst>
      <p:ext uri="{BB962C8B-B14F-4D97-AF65-F5344CB8AC3E}">
        <p14:creationId xmlns:p14="http://schemas.microsoft.com/office/powerpoint/2010/main" val="1377712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04E59A5-78A2-4ED1-9416-D71077CD79E0}"/>
              </a:ext>
            </a:extLst>
          </p:cNvPr>
          <p:cNvSpPr txBox="1">
            <a:spLocks/>
          </p:cNvSpPr>
          <p:nvPr/>
        </p:nvSpPr>
        <p:spPr>
          <a:xfrm>
            <a:off x="436880" y="406400"/>
            <a:ext cx="11259820" cy="56642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b="1" dirty="0"/>
              <a:t>Cluster 1:</a:t>
            </a:r>
          </a:p>
          <a:p>
            <a:endParaRPr lang="en-IN" b="1" dirty="0"/>
          </a:p>
          <a:p>
            <a:endParaRPr lang="en-IN" b="1" dirty="0"/>
          </a:p>
          <a:p>
            <a:r>
              <a:rPr lang="en-IN" b="1" dirty="0"/>
              <a:t>Cluster 2:</a:t>
            </a:r>
          </a:p>
          <a:p>
            <a:endParaRPr lang="en-IN" b="1" dirty="0"/>
          </a:p>
        </p:txBody>
      </p:sp>
      <p:pic>
        <p:nvPicPr>
          <p:cNvPr id="4" name="Picture 3">
            <a:extLst>
              <a:ext uri="{FF2B5EF4-FFF2-40B4-BE49-F238E27FC236}">
                <a16:creationId xmlns:a16="http://schemas.microsoft.com/office/drawing/2014/main" id="{9B3EB5A9-05DC-413F-A2D5-1792DF41F8A8}"/>
              </a:ext>
            </a:extLst>
          </p:cNvPr>
          <p:cNvPicPr>
            <a:picLocks noChangeAspect="1"/>
          </p:cNvPicPr>
          <p:nvPr/>
        </p:nvPicPr>
        <p:blipFill>
          <a:blip r:embed="rId2"/>
          <a:stretch>
            <a:fillRect/>
          </a:stretch>
        </p:blipFill>
        <p:spPr>
          <a:xfrm>
            <a:off x="495300" y="787400"/>
            <a:ext cx="11201400" cy="990600"/>
          </a:xfrm>
          <a:prstGeom prst="rect">
            <a:avLst/>
          </a:prstGeom>
        </p:spPr>
      </p:pic>
      <p:pic>
        <p:nvPicPr>
          <p:cNvPr id="6" name="Picture 5">
            <a:extLst>
              <a:ext uri="{FF2B5EF4-FFF2-40B4-BE49-F238E27FC236}">
                <a16:creationId xmlns:a16="http://schemas.microsoft.com/office/drawing/2014/main" id="{0717672F-2CCE-4EF5-BF9A-72DB838FCEBB}"/>
              </a:ext>
            </a:extLst>
          </p:cNvPr>
          <p:cNvPicPr>
            <a:picLocks noChangeAspect="1"/>
          </p:cNvPicPr>
          <p:nvPr/>
        </p:nvPicPr>
        <p:blipFill>
          <a:blip r:embed="rId3"/>
          <a:stretch>
            <a:fillRect/>
          </a:stretch>
        </p:blipFill>
        <p:spPr>
          <a:xfrm>
            <a:off x="436880" y="2224908"/>
            <a:ext cx="11318240" cy="3994661"/>
          </a:xfrm>
          <a:prstGeom prst="rect">
            <a:avLst/>
          </a:prstGeom>
        </p:spPr>
      </p:pic>
    </p:spTree>
    <p:extLst>
      <p:ext uri="{BB962C8B-B14F-4D97-AF65-F5344CB8AC3E}">
        <p14:creationId xmlns:p14="http://schemas.microsoft.com/office/powerpoint/2010/main" val="186635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1B970D-958C-409E-9386-D493CE5C91C1}"/>
              </a:ext>
            </a:extLst>
          </p:cNvPr>
          <p:cNvPicPr>
            <a:picLocks noChangeAspect="1"/>
          </p:cNvPicPr>
          <p:nvPr/>
        </p:nvPicPr>
        <p:blipFill>
          <a:blip r:embed="rId2"/>
          <a:stretch>
            <a:fillRect/>
          </a:stretch>
        </p:blipFill>
        <p:spPr>
          <a:xfrm>
            <a:off x="495300" y="723900"/>
            <a:ext cx="11125200" cy="2705100"/>
          </a:xfrm>
          <a:prstGeom prst="rect">
            <a:avLst/>
          </a:prstGeom>
        </p:spPr>
      </p:pic>
      <p:pic>
        <p:nvPicPr>
          <p:cNvPr id="7" name="Picture 6">
            <a:extLst>
              <a:ext uri="{FF2B5EF4-FFF2-40B4-BE49-F238E27FC236}">
                <a16:creationId xmlns:a16="http://schemas.microsoft.com/office/drawing/2014/main" id="{DFB76110-5D3C-4DB2-96CB-4D9AA0386C2A}"/>
              </a:ext>
            </a:extLst>
          </p:cNvPr>
          <p:cNvPicPr>
            <a:picLocks noChangeAspect="1"/>
          </p:cNvPicPr>
          <p:nvPr/>
        </p:nvPicPr>
        <p:blipFill>
          <a:blip r:embed="rId3"/>
          <a:stretch>
            <a:fillRect/>
          </a:stretch>
        </p:blipFill>
        <p:spPr>
          <a:xfrm>
            <a:off x="457200" y="3702050"/>
            <a:ext cx="11163300" cy="1047750"/>
          </a:xfrm>
          <a:prstGeom prst="rect">
            <a:avLst/>
          </a:prstGeom>
        </p:spPr>
      </p:pic>
      <p:pic>
        <p:nvPicPr>
          <p:cNvPr id="9" name="Picture 8">
            <a:extLst>
              <a:ext uri="{FF2B5EF4-FFF2-40B4-BE49-F238E27FC236}">
                <a16:creationId xmlns:a16="http://schemas.microsoft.com/office/drawing/2014/main" id="{443FC6F0-3A50-490A-9A51-7692D282BC19}"/>
              </a:ext>
            </a:extLst>
          </p:cNvPr>
          <p:cNvPicPr>
            <a:picLocks noChangeAspect="1"/>
          </p:cNvPicPr>
          <p:nvPr/>
        </p:nvPicPr>
        <p:blipFill>
          <a:blip r:embed="rId4"/>
          <a:stretch>
            <a:fillRect/>
          </a:stretch>
        </p:blipFill>
        <p:spPr>
          <a:xfrm>
            <a:off x="476250" y="5022850"/>
            <a:ext cx="11144250" cy="1028700"/>
          </a:xfrm>
          <a:prstGeom prst="rect">
            <a:avLst/>
          </a:prstGeom>
        </p:spPr>
      </p:pic>
      <p:sp>
        <p:nvSpPr>
          <p:cNvPr id="3" name="Content Placeholder 2">
            <a:extLst>
              <a:ext uri="{FF2B5EF4-FFF2-40B4-BE49-F238E27FC236}">
                <a16:creationId xmlns:a16="http://schemas.microsoft.com/office/drawing/2014/main" id="{F1E65ADC-180E-4BD9-9D35-4119FC8CDBAC}"/>
              </a:ext>
            </a:extLst>
          </p:cNvPr>
          <p:cNvSpPr txBox="1">
            <a:spLocks/>
          </p:cNvSpPr>
          <p:nvPr/>
        </p:nvSpPr>
        <p:spPr>
          <a:xfrm>
            <a:off x="436880" y="406400"/>
            <a:ext cx="11259820" cy="56642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b="1" dirty="0"/>
              <a:t>Cluster 3:</a:t>
            </a:r>
          </a:p>
          <a:p>
            <a:endParaRPr lang="en-IN" b="1" dirty="0"/>
          </a:p>
          <a:p>
            <a:endParaRPr lang="en-IN" b="1" dirty="0"/>
          </a:p>
          <a:p>
            <a:endParaRPr lang="en-IN" b="1" dirty="0"/>
          </a:p>
          <a:p>
            <a:endParaRPr lang="en-IN" b="1" dirty="0"/>
          </a:p>
          <a:p>
            <a:endParaRPr lang="en-IN" b="1" dirty="0"/>
          </a:p>
          <a:p>
            <a:pPr marL="0" indent="0">
              <a:buNone/>
            </a:pPr>
            <a:r>
              <a:rPr lang="en-IN" b="1" dirty="0"/>
              <a:t>Cluster 4:</a:t>
            </a:r>
          </a:p>
          <a:p>
            <a:pPr marL="0" indent="0">
              <a:buNone/>
            </a:pPr>
            <a:endParaRPr lang="en-IN" b="1" dirty="0"/>
          </a:p>
          <a:p>
            <a:pPr marL="0" indent="0">
              <a:buNone/>
            </a:pPr>
            <a:endParaRPr lang="en-IN" b="1" dirty="0"/>
          </a:p>
          <a:p>
            <a:pPr marL="0" indent="0">
              <a:buNone/>
            </a:pPr>
            <a:r>
              <a:rPr lang="en-IN" b="1" dirty="0"/>
              <a:t>Cluster 5:</a:t>
            </a:r>
          </a:p>
          <a:p>
            <a:endParaRPr lang="en-IN" b="1" dirty="0"/>
          </a:p>
        </p:txBody>
      </p:sp>
    </p:spTree>
    <p:extLst>
      <p:ext uri="{BB962C8B-B14F-4D97-AF65-F5344CB8AC3E}">
        <p14:creationId xmlns:p14="http://schemas.microsoft.com/office/powerpoint/2010/main" val="3861156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6E2F-AF53-41E2-BDE3-ED81BC517A74}"/>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D14A5DE0-DCC9-402F-8E7D-9CF737CD0034}"/>
              </a:ext>
            </a:extLst>
          </p:cNvPr>
          <p:cNvSpPr>
            <a:spLocks noGrp="1"/>
          </p:cNvSpPr>
          <p:nvPr>
            <p:ph idx="1"/>
          </p:nvPr>
        </p:nvSpPr>
        <p:spPr/>
        <p:txBody>
          <a:bodyPr/>
          <a:lstStyle/>
          <a:p>
            <a:pPr>
              <a:buFont typeface="Wingdings" panose="05000000000000000000" pitchFamily="2" charset="2"/>
              <a:buChar char="§"/>
            </a:pPr>
            <a:r>
              <a:rPr lang="en-IN" sz="1800" dirty="0">
                <a:effectLst/>
                <a:latin typeface="Franklin Gothic Book (Body)"/>
                <a:ea typeface="Times New Roman" panose="02020603050405020304" pitchFamily="18" charset="0"/>
              </a:rPr>
              <a:t>The aim of this project is to help people who want to relocate to the safest borough in London, expats can choose the </a:t>
            </a:r>
            <a:r>
              <a:rPr lang="en-IN" sz="1800" dirty="0" err="1">
                <a:effectLst/>
                <a:latin typeface="Franklin Gothic Book (Body)"/>
                <a:ea typeface="Times New Roman" panose="02020603050405020304" pitchFamily="18" charset="0"/>
              </a:rPr>
              <a:t>neighborhoods</a:t>
            </a:r>
            <a:r>
              <a:rPr lang="en-IN" sz="1800" dirty="0">
                <a:effectLst/>
                <a:latin typeface="Franklin Gothic Book (Body)"/>
                <a:ea typeface="Times New Roman" panose="02020603050405020304" pitchFamily="18" charset="0"/>
              </a:rPr>
              <a:t> to which they want to relocate based on the most common venues in it.</a:t>
            </a:r>
          </a:p>
          <a:p>
            <a:pPr>
              <a:buFont typeface="Wingdings" panose="05000000000000000000" pitchFamily="2" charset="2"/>
              <a:buChar char="§"/>
            </a:pPr>
            <a:r>
              <a:rPr lang="en-IN" sz="1800" dirty="0">
                <a:effectLst/>
                <a:latin typeface="Franklin Gothic Book (Body)"/>
                <a:ea typeface="Times New Roman" panose="02020603050405020304" pitchFamily="18" charset="0"/>
              </a:rPr>
              <a:t> For example, if a person is looking for a </a:t>
            </a:r>
            <a:r>
              <a:rPr lang="en-IN" sz="1800" dirty="0" err="1">
                <a:effectLst/>
                <a:latin typeface="Franklin Gothic Book (Body)"/>
                <a:ea typeface="Times New Roman" panose="02020603050405020304" pitchFamily="18" charset="0"/>
              </a:rPr>
              <a:t>neighborhood</a:t>
            </a:r>
            <a:r>
              <a:rPr lang="en-IN" sz="1800" dirty="0">
                <a:effectLst/>
                <a:latin typeface="Franklin Gothic Book (Body)"/>
                <a:ea typeface="Times New Roman" panose="02020603050405020304" pitchFamily="18" charset="0"/>
              </a:rPr>
              <a:t> with good connectivity and public transportation we can see that Clusters 4 and 5 have Train stations and Bus stops as the most common venues. </a:t>
            </a:r>
          </a:p>
          <a:p>
            <a:pPr>
              <a:buFont typeface="Wingdings" panose="05000000000000000000" pitchFamily="2" charset="2"/>
              <a:buChar char="§"/>
            </a:pPr>
            <a:r>
              <a:rPr lang="en-IN" sz="1800" dirty="0">
                <a:effectLst/>
                <a:latin typeface="Franklin Gothic Book (Body)"/>
                <a:ea typeface="Times New Roman" panose="02020603050405020304" pitchFamily="18" charset="0"/>
              </a:rPr>
              <a:t>If a person is looking for a </a:t>
            </a:r>
            <a:r>
              <a:rPr lang="en-IN" sz="1800" dirty="0" err="1">
                <a:effectLst/>
                <a:latin typeface="Franklin Gothic Book (Body)"/>
                <a:ea typeface="Times New Roman" panose="02020603050405020304" pitchFamily="18" charset="0"/>
              </a:rPr>
              <a:t>neighborhood</a:t>
            </a:r>
            <a:r>
              <a:rPr lang="en-IN" sz="1800" dirty="0">
                <a:effectLst/>
                <a:latin typeface="Franklin Gothic Book (Body)"/>
                <a:ea typeface="Times New Roman" panose="02020603050405020304" pitchFamily="18" charset="0"/>
              </a:rPr>
              <a:t> with stores and restaurants in a proximity, then the </a:t>
            </a:r>
            <a:r>
              <a:rPr lang="en-IN" sz="1800" dirty="0" err="1">
                <a:effectLst/>
                <a:latin typeface="Franklin Gothic Book (Body)"/>
                <a:ea typeface="Times New Roman" panose="02020603050405020304" pitchFamily="18" charset="0"/>
              </a:rPr>
              <a:t>neighborhoods</a:t>
            </a:r>
            <a:r>
              <a:rPr lang="en-IN" sz="1800" dirty="0">
                <a:effectLst/>
                <a:latin typeface="Franklin Gothic Book (Body)"/>
                <a:ea typeface="Times New Roman" panose="02020603050405020304" pitchFamily="18" charset="0"/>
              </a:rPr>
              <a:t> in the second cluster is suitable. </a:t>
            </a:r>
          </a:p>
          <a:p>
            <a:pPr>
              <a:buFont typeface="Wingdings" panose="05000000000000000000" pitchFamily="2" charset="2"/>
              <a:buChar char="§"/>
            </a:pPr>
            <a:r>
              <a:rPr lang="en-IN" sz="1800" dirty="0">
                <a:effectLst/>
                <a:latin typeface="Franklin Gothic Book (Body)"/>
                <a:ea typeface="Times New Roman" panose="02020603050405020304" pitchFamily="18" charset="0"/>
              </a:rPr>
              <a:t>For a family I feel that the </a:t>
            </a:r>
            <a:r>
              <a:rPr lang="en-IN" sz="1800" dirty="0" err="1">
                <a:effectLst/>
                <a:latin typeface="Franklin Gothic Book (Body)"/>
                <a:ea typeface="Times New Roman" panose="02020603050405020304" pitchFamily="18" charset="0"/>
              </a:rPr>
              <a:t>neighborhoods</a:t>
            </a:r>
            <a:r>
              <a:rPr lang="en-IN" sz="1800" dirty="0">
                <a:effectLst/>
                <a:latin typeface="Franklin Gothic Book (Body)"/>
                <a:ea typeface="Times New Roman" panose="02020603050405020304" pitchFamily="18" charset="0"/>
              </a:rPr>
              <a:t> in Cluster 3 is more suitable due to the common venues in that cluster, these </a:t>
            </a:r>
            <a:r>
              <a:rPr lang="en-IN" sz="1800" dirty="0" err="1">
                <a:effectLst/>
                <a:latin typeface="Franklin Gothic Book (Body)"/>
                <a:ea typeface="Times New Roman" panose="02020603050405020304" pitchFamily="18" charset="0"/>
              </a:rPr>
              <a:t>neighborhoods</a:t>
            </a:r>
            <a:r>
              <a:rPr lang="en-IN" sz="1800" dirty="0">
                <a:effectLst/>
                <a:latin typeface="Franklin Gothic Book (Body)"/>
                <a:ea typeface="Times New Roman" panose="02020603050405020304" pitchFamily="18" charset="0"/>
              </a:rPr>
              <a:t> have common venues such as Parks, Gym/Fitness </a:t>
            </a:r>
            <a:r>
              <a:rPr lang="en-IN" sz="1800" dirty="0" err="1">
                <a:effectLst/>
                <a:latin typeface="Franklin Gothic Book (Body)"/>
                <a:ea typeface="Times New Roman" panose="02020603050405020304" pitchFamily="18" charset="0"/>
              </a:rPr>
              <a:t>centers</a:t>
            </a:r>
            <a:r>
              <a:rPr lang="en-IN" sz="1800" dirty="0">
                <a:effectLst/>
                <a:latin typeface="Franklin Gothic Book (Body)"/>
                <a:ea typeface="Times New Roman" panose="02020603050405020304" pitchFamily="18" charset="0"/>
              </a:rPr>
              <a:t>, Bus Stops, Restaurants, Electronics Stores and Soccer fields which is ideal for a family.</a:t>
            </a:r>
            <a:endParaRPr lang="en-IN" dirty="0">
              <a:latin typeface="Franklin Gothic Book (Body)"/>
            </a:endParaRPr>
          </a:p>
        </p:txBody>
      </p:sp>
    </p:spTree>
    <p:extLst>
      <p:ext uri="{BB962C8B-B14F-4D97-AF65-F5344CB8AC3E}">
        <p14:creationId xmlns:p14="http://schemas.microsoft.com/office/powerpoint/2010/main" val="1553277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6504-5231-43E9-82ED-707999D98C2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E95CB72-5006-47D0-8E02-F7141B862583}"/>
              </a:ext>
            </a:extLst>
          </p:cNvPr>
          <p:cNvSpPr>
            <a:spLocks noGrp="1"/>
          </p:cNvSpPr>
          <p:nvPr>
            <p:ph idx="1"/>
          </p:nvPr>
        </p:nvSpPr>
        <p:spPr/>
        <p:txBody>
          <a:bodyPr/>
          <a:lstStyle/>
          <a:p>
            <a:pPr>
              <a:buFont typeface="Wingdings" panose="05000000000000000000" pitchFamily="2" charset="2"/>
              <a:buChar char="§"/>
            </a:pPr>
            <a:r>
              <a:rPr lang="en-IN" sz="1800" dirty="0">
                <a:effectLst/>
                <a:latin typeface="Franklin Gothic Book (Body)"/>
                <a:ea typeface="Times New Roman" panose="02020603050405020304" pitchFamily="18" charset="0"/>
                <a:cs typeface="Calibri" panose="020F0502020204030204" pitchFamily="34" charset="0"/>
              </a:rPr>
              <a:t>This project helps a person get a better understanding of the </a:t>
            </a:r>
            <a:r>
              <a:rPr lang="en-IN" sz="1800" dirty="0" err="1">
                <a:effectLst/>
                <a:latin typeface="Franklin Gothic Book (Body)"/>
                <a:ea typeface="Times New Roman" panose="02020603050405020304" pitchFamily="18" charset="0"/>
                <a:cs typeface="Calibri" panose="020F0502020204030204" pitchFamily="34" charset="0"/>
              </a:rPr>
              <a:t>neighborhoods</a:t>
            </a:r>
            <a:r>
              <a:rPr lang="en-IN" sz="1800" dirty="0">
                <a:effectLst/>
                <a:latin typeface="Franklin Gothic Book (Body)"/>
                <a:ea typeface="Times New Roman" panose="02020603050405020304" pitchFamily="18" charset="0"/>
                <a:cs typeface="Calibri" panose="020F0502020204030204" pitchFamily="34" charset="0"/>
              </a:rPr>
              <a:t> with respect to the most common venues in that </a:t>
            </a:r>
            <a:r>
              <a:rPr lang="en-IN" sz="1800" dirty="0" err="1">
                <a:effectLst/>
                <a:latin typeface="Franklin Gothic Book (Body)"/>
                <a:ea typeface="Times New Roman" panose="02020603050405020304" pitchFamily="18" charset="0"/>
                <a:cs typeface="Calibri" panose="020F0502020204030204" pitchFamily="34" charset="0"/>
              </a:rPr>
              <a:t>neighborhood</a:t>
            </a:r>
            <a:r>
              <a:rPr lang="en-IN" sz="1800" dirty="0">
                <a:effectLst/>
                <a:latin typeface="Franklin Gothic Book (Body)"/>
                <a:ea typeface="Times New Roman" panose="02020603050405020304" pitchFamily="18" charset="0"/>
                <a:cs typeface="Calibri" panose="020F0502020204030204" pitchFamily="34" charset="0"/>
              </a:rPr>
              <a:t>. </a:t>
            </a:r>
          </a:p>
          <a:p>
            <a:pPr>
              <a:buFont typeface="Wingdings" panose="05000000000000000000" pitchFamily="2" charset="2"/>
              <a:buChar char="§"/>
            </a:pPr>
            <a:r>
              <a:rPr lang="en-IN" sz="1800" dirty="0">
                <a:effectLst/>
                <a:latin typeface="Franklin Gothic Book (Body)"/>
                <a:ea typeface="Times New Roman" panose="02020603050405020304" pitchFamily="18" charset="0"/>
                <a:cs typeface="Calibri" panose="020F0502020204030204" pitchFamily="34" charset="0"/>
              </a:rPr>
              <a:t>It is always helpful to make use of technology to stay one step ahead i.e. finding out more about places before moving into a </a:t>
            </a:r>
            <a:r>
              <a:rPr lang="en-IN" sz="1800" dirty="0" err="1">
                <a:effectLst/>
                <a:latin typeface="Franklin Gothic Book (Body)"/>
                <a:ea typeface="Times New Roman" panose="02020603050405020304" pitchFamily="18" charset="0"/>
                <a:cs typeface="Calibri" panose="020F0502020204030204" pitchFamily="34" charset="0"/>
              </a:rPr>
              <a:t>neighborhood</a:t>
            </a:r>
            <a:r>
              <a:rPr lang="en-IN" sz="1800" dirty="0">
                <a:effectLst/>
                <a:latin typeface="Franklin Gothic Book (Body)"/>
                <a:ea typeface="Times New Roman" panose="02020603050405020304" pitchFamily="18" charset="0"/>
                <a:cs typeface="Calibri" panose="020F0502020204030204" pitchFamily="34" charset="0"/>
              </a:rPr>
              <a:t>. </a:t>
            </a:r>
          </a:p>
          <a:p>
            <a:pPr>
              <a:buFont typeface="Wingdings" panose="05000000000000000000" pitchFamily="2" charset="2"/>
              <a:buChar char="§"/>
            </a:pPr>
            <a:r>
              <a:rPr lang="en-IN" sz="1800" dirty="0">
                <a:effectLst/>
                <a:latin typeface="Franklin Gothic Book (Body)"/>
                <a:ea typeface="Times New Roman" panose="02020603050405020304" pitchFamily="18" charset="0"/>
                <a:cs typeface="Calibri" panose="020F0502020204030204" pitchFamily="34" charset="0"/>
              </a:rPr>
              <a:t>We have just taken safety as a primary concern to shortlist the safest borough of London. </a:t>
            </a:r>
          </a:p>
          <a:p>
            <a:pPr>
              <a:buFont typeface="Wingdings" panose="05000000000000000000" pitchFamily="2" charset="2"/>
              <a:buChar char="§"/>
            </a:pPr>
            <a:r>
              <a:rPr lang="en-IN" sz="1800" dirty="0">
                <a:effectLst/>
                <a:latin typeface="Franklin Gothic Book (Body)"/>
                <a:ea typeface="Times New Roman" panose="02020603050405020304" pitchFamily="18" charset="0"/>
                <a:cs typeface="Calibri" panose="020F0502020204030204" pitchFamily="34" charset="0"/>
              </a:rPr>
              <a:t>The future of this project includes taking other factors such as cost of living in the areas into consideration to shortlist the borough, such as filtering areas based on a predefined budget.</a:t>
            </a:r>
            <a:endParaRPr lang="en-IN" sz="1800" dirty="0">
              <a:effectLst/>
              <a:latin typeface="Franklin Gothic Book (Body)"/>
              <a:ea typeface="Calibri" panose="020F0502020204030204" pitchFamily="34" charset="0"/>
              <a:cs typeface="Times New Roman" panose="02020603050405020304" pitchFamily="18" charset="0"/>
            </a:endParaRPr>
          </a:p>
          <a:p>
            <a:endParaRPr lang="en-IN" dirty="0">
              <a:latin typeface="Franklin Gothic Book (Body)"/>
            </a:endParaRPr>
          </a:p>
        </p:txBody>
      </p:sp>
    </p:spTree>
    <p:extLst>
      <p:ext uri="{BB962C8B-B14F-4D97-AF65-F5344CB8AC3E}">
        <p14:creationId xmlns:p14="http://schemas.microsoft.com/office/powerpoint/2010/main" val="2261995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FBDC-638F-4CE1-B3F3-D5B62928580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1C314A3-5C06-4121-8DA2-2512E8D161B2}"/>
              </a:ext>
            </a:extLst>
          </p:cNvPr>
          <p:cNvSpPr>
            <a:spLocks noGrp="1"/>
          </p:cNvSpPr>
          <p:nvPr>
            <p:ph idx="1"/>
          </p:nvPr>
        </p:nvSpPr>
        <p:spPr/>
        <p:txBody>
          <a:bodyPr/>
          <a:lstStyle/>
          <a:p>
            <a:pPr>
              <a:buFont typeface="Wingdings" panose="05000000000000000000" pitchFamily="2" charset="2"/>
              <a:buChar char="§"/>
            </a:pPr>
            <a:r>
              <a:rPr lang="en-IN" b="1" dirty="0"/>
              <a:t>Background:</a:t>
            </a:r>
            <a:r>
              <a:rPr lang="en-IN" dirty="0"/>
              <a:t> </a:t>
            </a:r>
            <a:r>
              <a:rPr lang="en-IN" sz="1800" dirty="0">
                <a:effectLst/>
                <a:latin typeface="Franklin Gothic Book (Body)"/>
                <a:ea typeface="Calibri" panose="020F0502020204030204" pitchFamily="34" charset="0"/>
                <a:cs typeface="Times New Roman" panose="02020603050405020304" pitchFamily="18" charset="0"/>
              </a:rPr>
              <a:t>Safety is a top concern when moving to a new area. If you do not feel safe in your own home, you are not going to be able to enjoy living there. Hence, prediction of </a:t>
            </a:r>
            <a:r>
              <a:rPr lang="en-IN" sz="1800" dirty="0" err="1">
                <a:effectLst/>
                <a:latin typeface="Franklin Gothic Book (Body)"/>
                <a:ea typeface="Calibri" panose="020F0502020204030204" pitchFamily="34" charset="0"/>
                <a:cs typeface="Times New Roman" panose="02020603050405020304" pitchFamily="18" charset="0"/>
              </a:rPr>
              <a:t>neighborhoods</a:t>
            </a:r>
            <a:r>
              <a:rPr lang="en-IN" sz="1800" dirty="0">
                <a:effectLst/>
                <a:latin typeface="Franklin Gothic Book (Body)"/>
                <a:ea typeface="Calibri" panose="020F0502020204030204" pitchFamily="34" charset="0"/>
                <a:cs typeface="Times New Roman" panose="02020603050405020304" pitchFamily="18" charset="0"/>
              </a:rPr>
              <a:t> before moving anywhere is a top concern area.</a:t>
            </a:r>
          </a:p>
          <a:p>
            <a:pPr>
              <a:buFont typeface="Wingdings" panose="05000000000000000000" pitchFamily="2" charset="2"/>
              <a:buChar char="§"/>
            </a:pPr>
            <a:r>
              <a:rPr lang="en-IN" sz="1800" b="1" dirty="0">
                <a:latin typeface="Franklin Gothic Book (Body)"/>
                <a:ea typeface="Calibri" panose="020F0502020204030204" pitchFamily="34" charset="0"/>
                <a:cs typeface="Times New Roman" panose="02020603050405020304" pitchFamily="18" charset="0"/>
              </a:rPr>
              <a:t>Problem: </a:t>
            </a:r>
            <a:r>
              <a:rPr lang="en-IN" sz="1800" dirty="0">
                <a:latin typeface="Franklin Gothic Book (Body)"/>
                <a:ea typeface="Calibri" panose="020F0502020204030204" pitchFamily="34" charset="0"/>
                <a:cs typeface="Times New Roman" panose="02020603050405020304" pitchFamily="18" charset="0"/>
              </a:rPr>
              <a:t>This project aims to predict safest borough based on crime rates, explore the </a:t>
            </a:r>
            <a:r>
              <a:rPr lang="en-IN" sz="1800" dirty="0" err="1">
                <a:latin typeface="Franklin Gothic Book (Body)"/>
                <a:ea typeface="Calibri" panose="020F0502020204030204" pitchFamily="34" charset="0"/>
                <a:cs typeface="Times New Roman" panose="02020603050405020304" pitchFamily="18" charset="0"/>
              </a:rPr>
              <a:t>neighborhoods</a:t>
            </a:r>
            <a:r>
              <a:rPr lang="en-IN" sz="1800" dirty="0">
                <a:latin typeface="Franklin Gothic Book (Body)"/>
                <a:ea typeface="Calibri" panose="020F0502020204030204" pitchFamily="34" charset="0"/>
                <a:cs typeface="Times New Roman" panose="02020603050405020304" pitchFamily="18" charset="0"/>
              </a:rPr>
              <a:t> for venue preferences and do clustering using K-Means Clustering.</a:t>
            </a:r>
          </a:p>
          <a:p>
            <a:pPr>
              <a:buFont typeface="Wingdings" panose="05000000000000000000" pitchFamily="2" charset="2"/>
              <a:buChar char="§"/>
            </a:pPr>
            <a:r>
              <a:rPr lang="en-IN" sz="1800" b="1" dirty="0">
                <a:effectLst/>
                <a:latin typeface="Franklin Gothic Book (Body)"/>
                <a:ea typeface="Calibri" panose="020F0502020204030204" pitchFamily="34" charset="0"/>
                <a:cs typeface="Times New Roman" panose="02020603050405020304" pitchFamily="18" charset="0"/>
              </a:rPr>
              <a:t>Interest: </a:t>
            </a:r>
            <a:r>
              <a:rPr lang="en-IN" sz="1800" dirty="0">
                <a:effectLst/>
                <a:latin typeface="Franklin Gothic Book (Body)"/>
                <a:ea typeface="Calibri" panose="020F0502020204030204" pitchFamily="34" charset="0"/>
                <a:cs typeface="Times New Roman" panose="02020603050405020304" pitchFamily="18" charset="0"/>
              </a:rPr>
              <a:t>Who are targeting to relocate to </a:t>
            </a:r>
            <a:r>
              <a:rPr lang="en-IN" sz="1800" dirty="0">
                <a:latin typeface="Franklin Gothic Book (Body)"/>
                <a:ea typeface="Calibri" panose="020F0502020204030204" pitchFamily="34" charset="0"/>
                <a:cs typeface="Times New Roman" panose="02020603050405020304" pitchFamily="18" charset="0"/>
              </a:rPr>
              <a:t>London will be interested to find and explore </a:t>
            </a:r>
            <a:r>
              <a:rPr lang="en-IN" sz="1800" dirty="0" err="1">
                <a:latin typeface="Franklin Gothic Book (Body)"/>
                <a:ea typeface="Calibri" panose="020F0502020204030204" pitchFamily="34" charset="0"/>
                <a:cs typeface="Times New Roman" panose="02020603050405020304" pitchFamily="18" charset="0"/>
              </a:rPr>
              <a:t>neighborhoods</a:t>
            </a:r>
            <a:r>
              <a:rPr lang="en-IN" sz="1800" dirty="0">
                <a:latin typeface="Franklin Gothic Book (Body)"/>
                <a:ea typeface="Calibri" panose="020F0502020204030204" pitchFamily="34" charset="0"/>
                <a:cs typeface="Times New Roman" panose="02020603050405020304" pitchFamily="18" charset="0"/>
              </a:rPr>
              <a:t> according to there venue preferences.</a:t>
            </a:r>
            <a:endParaRPr lang="en-IN" sz="1800" b="1" dirty="0">
              <a:effectLst/>
              <a:latin typeface="Franklin Gothic Book (Body)"/>
              <a:ea typeface="Calibri" panose="020F0502020204030204" pitchFamily="34" charset="0"/>
              <a:cs typeface="Times New Roman" panose="02020603050405020304" pitchFamily="18" charset="0"/>
            </a:endParaRPr>
          </a:p>
          <a:p>
            <a:pPr marL="0" indent="0">
              <a:buNone/>
            </a:pPr>
            <a:endParaRPr lang="en-IN" dirty="0">
              <a:latin typeface="Franklin Gothic Book (Body)"/>
            </a:endParaRPr>
          </a:p>
        </p:txBody>
      </p:sp>
    </p:spTree>
    <p:extLst>
      <p:ext uri="{BB962C8B-B14F-4D97-AF65-F5344CB8AC3E}">
        <p14:creationId xmlns:p14="http://schemas.microsoft.com/office/powerpoint/2010/main" val="72150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123E-D97C-4AA9-A690-C8DBA2E0AAAB}"/>
              </a:ext>
            </a:extLst>
          </p:cNvPr>
          <p:cNvSpPr>
            <a:spLocks noGrp="1"/>
          </p:cNvSpPr>
          <p:nvPr>
            <p:ph type="title"/>
          </p:nvPr>
        </p:nvSpPr>
        <p:spPr/>
        <p:txBody>
          <a:bodyPr/>
          <a:lstStyle/>
          <a:p>
            <a:r>
              <a:rPr lang="en-IN" dirty="0"/>
              <a:t>Data Acquisition and Cleaning</a:t>
            </a:r>
          </a:p>
        </p:txBody>
      </p:sp>
      <p:sp>
        <p:nvSpPr>
          <p:cNvPr id="3" name="Content Placeholder 2">
            <a:extLst>
              <a:ext uri="{FF2B5EF4-FFF2-40B4-BE49-F238E27FC236}">
                <a16:creationId xmlns:a16="http://schemas.microsoft.com/office/drawing/2014/main" id="{2A2CEE0A-35A3-498C-A34D-5AEA4BF582E6}"/>
              </a:ext>
            </a:extLst>
          </p:cNvPr>
          <p:cNvSpPr>
            <a:spLocks noGrp="1"/>
          </p:cNvSpPr>
          <p:nvPr>
            <p:ph idx="1"/>
          </p:nvPr>
        </p:nvSpPr>
        <p:spPr/>
        <p:txBody>
          <a:bodyPr/>
          <a:lstStyle/>
          <a:p>
            <a:r>
              <a:rPr lang="en-IN" dirty="0"/>
              <a:t>Data acquisition: Data acquired for this project is a combination of data from three sources:</a:t>
            </a:r>
          </a:p>
          <a:p>
            <a:pPr lvl="1"/>
            <a:r>
              <a:rPr lang="en-IN" dirty="0"/>
              <a:t>The first data sources of the project is the London Crime Data that shows the crime per borough in London.</a:t>
            </a:r>
          </a:p>
          <a:p>
            <a:pPr marL="201168" lvl="1" indent="0">
              <a:buNone/>
            </a:pPr>
            <a:endParaRPr lang="en-IN" dirty="0"/>
          </a:p>
          <a:p>
            <a:pPr lvl="1"/>
            <a:r>
              <a:rPr lang="en-IN" dirty="0"/>
              <a:t>The second source of data is derived from Wikipedia page  that contains list of London’s boroughs. This page also contains additional information abought these boroughs.</a:t>
            </a:r>
          </a:p>
          <a:p>
            <a:pPr marL="201168" lvl="1" indent="0">
              <a:buNone/>
            </a:pPr>
            <a:endParaRPr lang="en-IN" dirty="0"/>
          </a:p>
          <a:p>
            <a:pPr lvl="1"/>
            <a:r>
              <a:rPr lang="en-IN" dirty="0"/>
              <a:t>The third data source is the list of </a:t>
            </a:r>
            <a:r>
              <a:rPr lang="en-IN" dirty="0" err="1"/>
              <a:t>neighborhood</a:t>
            </a:r>
            <a:r>
              <a:rPr lang="en-IN" dirty="0"/>
              <a:t> in the Royal Borough of Kingston upon Thames as found on the Wikipedia page.</a:t>
            </a:r>
          </a:p>
        </p:txBody>
      </p:sp>
    </p:spTree>
    <p:extLst>
      <p:ext uri="{BB962C8B-B14F-4D97-AF65-F5344CB8AC3E}">
        <p14:creationId xmlns:p14="http://schemas.microsoft.com/office/powerpoint/2010/main" val="101679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7CB12E0-AFD7-4B8B-957F-E7E8B14612CA}"/>
              </a:ext>
            </a:extLst>
          </p:cNvPr>
          <p:cNvSpPr txBox="1">
            <a:spLocks/>
          </p:cNvSpPr>
          <p:nvPr/>
        </p:nvSpPr>
        <p:spPr>
          <a:xfrm>
            <a:off x="540687" y="438427"/>
            <a:ext cx="11147729" cy="5485295"/>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t>Data Cleaning: The data cleaning process for each of three data sources is done separately.</a:t>
            </a:r>
          </a:p>
          <a:p>
            <a:pPr lvl="1"/>
            <a:r>
              <a:rPr lang="en-IN" dirty="0"/>
              <a:t>From London crime data, crimes during the most recent year are considered. The major categories of crimes are pivoted with a view to get the total crimes per boroughs for each major category.</a:t>
            </a:r>
          </a:p>
          <a:p>
            <a:pPr marL="201168" lvl="1" indent="0">
              <a:buNone/>
            </a:pPr>
            <a:endParaRPr lang="en-IN" dirty="0"/>
          </a:p>
          <a:p>
            <a:pPr lvl="1"/>
            <a:r>
              <a:rPr lang="en-IN" dirty="0"/>
              <a:t>The second data set is derived from Wikipedia page using Beautiful Soup library in python.</a:t>
            </a:r>
          </a:p>
          <a:p>
            <a:pPr lvl="1"/>
            <a:endParaRPr lang="en-IN" dirty="0"/>
          </a:p>
          <a:p>
            <a:pPr lvl="1"/>
            <a:r>
              <a:rPr lang="en-IN" dirty="0"/>
              <a:t>Two datasets are merged on the borough names to form a new data set. The purpose of this dataset s to visualize the crime rates in each borough and identify the borough where least  crime recorded during the year.</a:t>
            </a:r>
          </a:p>
          <a:p>
            <a:pPr marL="201168" lvl="1" indent="0">
              <a:buNone/>
            </a:pPr>
            <a:endParaRPr lang="en-IN" dirty="0"/>
          </a:p>
          <a:p>
            <a:pPr lvl="1"/>
            <a:r>
              <a:rPr lang="en-IN" dirty="0"/>
              <a:t>After visualizing the crime in each borough we can derive the borough with lowest crime rate. The third data set is created with the names of the </a:t>
            </a:r>
            <a:r>
              <a:rPr lang="en-IN" dirty="0" err="1"/>
              <a:t>neighborhoods</a:t>
            </a:r>
            <a:r>
              <a:rPr lang="en-IN" dirty="0"/>
              <a:t> and the names of the borough with the latitude longitude obtained using Google Maps API.</a:t>
            </a:r>
          </a:p>
          <a:p>
            <a:pPr marL="201168" lvl="1" indent="0">
              <a:buNone/>
            </a:pPr>
            <a:endParaRPr lang="en-IN" dirty="0"/>
          </a:p>
          <a:p>
            <a:pPr lvl="1"/>
            <a:r>
              <a:rPr lang="en-IN" dirty="0"/>
              <a:t>The new dataset is used to generate the10 most common venues for each </a:t>
            </a:r>
            <a:r>
              <a:rPr lang="en-IN" dirty="0" err="1"/>
              <a:t>neighborhood</a:t>
            </a:r>
            <a:r>
              <a:rPr lang="en-IN" dirty="0"/>
              <a:t> using the </a:t>
            </a:r>
            <a:r>
              <a:rPr lang="en-IN" dirty="0" err="1"/>
              <a:t>Foresquare</a:t>
            </a:r>
            <a:r>
              <a:rPr lang="en-IN" dirty="0"/>
              <a:t> API. Finally used J Means Clustering algorithm to cluster similar </a:t>
            </a:r>
            <a:r>
              <a:rPr lang="en-IN" dirty="0" err="1"/>
              <a:t>neighborhiids</a:t>
            </a:r>
            <a:r>
              <a:rPr lang="en-IN" dirty="0"/>
              <a:t> together.</a:t>
            </a:r>
          </a:p>
        </p:txBody>
      </p:sp>
    </p:spTree>
    <p:extLst>
      <p:ext uri="{BB962C8B-B14F-4D97-AF65-F5344CB8AC3E}">
        <p14:creationId xmlns:p14="http://schemas.microsoft.com/office/powerpoint/2010/main" val="47851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E865-FD12-423A-9A3E-F1829C925D53}"/>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9CE26FB2-3453-431D-B197-19CC2CE8C203}"/>
              </a:ext>
            </a:extLst>
          </p:cNvPr>
          <p:cNvSpPr>
            <a:spLocks noGrp="1"/>
          </p:cNvSpPr>
          <p:nvPr>
            <p:ph idx="1"/>
          </p:nvPr>
        </p:nvSpPr>
        <p:spPr/>
        <p:txBody>
          <a:bodyPr>
            <a:normAutofit lnSpcReduction="10000"/>
          </a:bodyPr>
          <a:lstStyle/>
          <a:p>
            <a:r>
              <a:rPr lang="en-IN" dirty="0"/>
              <a:t>Exploratory Data Analysis:</a:t>
            </a:r>
          </a:p>
          <a:p>
            <a:endParaRPr lang="en-IN" dirty="0"/>
          </a:p>
          <a:p>
            <a:endParaRPr lang="en-IN" dirty="0"/>
          </a:p>
          <a:p>
            <a:endParaRPr lang="en-IN" dirty="0"/>
          </a:p>
          <a:p>
            <a:endParaRPr lang="en-IN" dirty="0"/>
          </a:p>
          <a:p>
            <a:r>
              <a:rPr lang="en-IN" sz="1800" dirty="0">
                <a:effectLst/>
                <a:latin typeface="Calibri" panose="020F0502020204030204" pitchFamily="34" charset="0"/>
                <a:ea typeface="Times New Roman" panose="02020603050405020304" pitchFamily="18" charset="0"/>
                <a:cs typeface="Calibri" panose="020F0502020204030204" pitchFamily="34" charset="0"/>
              </a:rPr>
              <a:t>The count for each of the major categories of crime returns the value 33 which is the number of London boroughs. ‘Theft and Handling’ is the highest reported crime during the year 2016 followed by ‘Violence against the person’, ‘Criminal damage’. The lowest recorded crimes are ’Drugs’, ‘Robbery’ and ‘Other Notifiable offenses.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862EFF3-98D6-472C-8088-017A6DCFB8E8}"/>
              </a:ext>
            </a:extLst>
          </p:cNvPr>
          <p:cNvPicPr/>
          <p:nvPr/>
        </p:nvPicPr>
        <p:blipFill>
          <a:blip r:embed="rId2"/>
          <a:stretch>
            <a:fillRect/>
          </a:stretch>
        </p:blipFill>
        <p:spPr>
          <a:xfrm>
            <a:off x="3230245" y="2680652"/>
            <a:ext cx="5731510" cy="1496695"/>
          </a:xfrm>
          <a:prstGeom prst="rect">
            <a:avLst/>
          </a:prstGeom>
        </p:spPr>
      </p:pic>
    </p:spTree>
    <p:extLst>
      <p:ext uri="{BB962C8B-B14F-4D97-AF65-F5344CB8AC3E}">
        <p14:creationId xmlns:p14="http://schemas.microsoft.com/office/powerpoint/2010/main" val="105593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3D181-548F-411A-8CDB-E2BF0A151009}"/>
              </a:ext>
            </a:extLst>
          </p:cNvPr>
          <p:cNvSpPr txBox="1">
            <a:spLocks/>
          </p:cNvSpPr>
          <p:nvPr/>
        </p:nvSpPr>
        <p:spPr>
          <a:xfrm>
            <a:off x="424180" y="406401"/>
            <a:ext cx="11336020" cy="5537199"/>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t>Comparing five boroughs, it is evident that </a:t>
            </a:r>
            <a:r>
              <a:rPr lang="en-IN" dirty="0" err="1"/>
              <a:t>Westminister</a:t>
            </a:r>
            <a:r>
              <a:rPr lang="en-IN" dirty="0"/>
              <a:t> has the highest crime recorded followed by </a:t>
            </a:r>
            <a:r>
              <a:rPr lang="en-IN" dirty="0" err="1"/>
              <a:t>Labmeth</a:t>
            </a:r>
            <a:r>
              <a:rPr lang="en-IN" dirty="0"/>
              <a:t>, Southwark ad Newham.</a:t>
            </a:r>
          </a:p>
        </p:txBody>
      </p:sp>
      <p:pic>
        <p:nvPicPr>
          <p:cNvPr id="5" name="Picture 4">
            <a:extLst>
              <a:ext uri="{FF2B5EF4-FFF2-40B4-BE49-F238E27FC236}">
                <a16:creationId xmlns:a16="http://schemas.microsoft.com/office/drawing/2014/main" id="{D5AE519E-61D3-4056-8A41-94CC2A6A0DEA}"/>
              </a:ext>
            </a:extLst>
          </p:cNvPr>
          <p:cNvPicPr/>
          <p:nvPr/>
        </p:nvPicPr>
        <p:blipFill>
          <a:blip r:embed="rId2"/>
          <a:stretch>
            <a:fillRect/>
          </a:stretch>
        </p:blipFill>
        <p:spPr>
          <a:xfrm>
            <a:off x="3230245" y="1688147"/>
            <a:ext cx="5731510" cy="3481705"/>
          </a:xfrm>
          <a:prstGeom prst="rect">
            <a:avLst/>
          </a:prstGeom>
        </p:spPr>
      </p:pic>
    </p:spTree>
    <p:extLst>
      <p:ext uri="{BB962C8B-B14F-4D97-AF65-F5344CB8AC3E}">
        <p14:creationId xmlns:p14="http://schemas.microsoft.com/office/powerpoint/2010/main" val="2781810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FEA4B1-0C42-4EE6-994D-4CDD236ACD41}"/>
              </a:ext>
            </a:extLst>
          </p:cNvPr>
          <p:cNvSpPr txBox="1">
            <a:spLocks/>
          </p:cNvSpPr>
          <p:nvPr/>
        </p:nvSpPr>
        <p:spPr>
          <a:xfrm>
            <a:off x="424180" y="406401"/>
            <a:ext cx="11336020" cy="5537199"/>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7000"/>
              </a:lnSpc>
              <a:spcAft>
                <a:spcPts val="800"/>
              </a:spcAft>
            </a:pPr>
            <a:r>
              <a:rPr lang="en-IN" sz="1800" dirty="0">
                <a:effectLst/>
                <a:latin typeface="Franklin Gothic Book (Body)"/>
                <a:ea typeface="Times New Roman" panose="02020603050405020304" pitchFamily="18" charset="0"/>
                <a:cs typeface="Calibri" panose="020F0502020204030204" pitchFamily="34" charset="0"/>
              </a:rPr>
              <a:t>City of London has a significantly lower crime rate because it </a:t>
            </a:r>
            <a:r>
              <a:rPr lang="en-IN" sz="1800" dirty="0" err="1">
                <a:effectLst/>
                <a:latin typeface="Franklin Gothic Book (Body)"/>
                <a:ea typeface="Times New Roman" panose="02020603050405020304" pitchFamily="18" charset="0"/>
                <a:cs typeface="Calibri" panose="020F0502020204030204" pitchFamily="34" charset="0"/>
              </a:rPr>
              <a:t>i</a:t>
            </a:r>
            <a:r>
              <a:rPr lang="en-IN" sz="1800" dirty="0">
                <a:effectLst/>
                <a:latin typeface="Franklin Gothic Book (Body)"/>
                <a:ea typeface="Times New Roman" panose="02020603050405020304" pitchFamily="18" charset="0"/>
                <a:cs typeface="Calibri" panose="020F0502020204030204" pitchFamily="34" charset="0"/>
              </a:rPr>
              <a:t> is the 33rd principal division of Greater London but it is not a London borough. It has an area of 1.12 square miles and a population of 7000 as of 2013 which suggests that it is a small area (​see fig 3.1.3.1​). Hence, we will consider the next borough with the lowest crime rate as the safest borough in London which is Kingston upon Thames.</a:t>
            </a:r>
            <a:endParaRPr lang="en-IN" sz="1800" dirty="0">
              <a:effectLst/>
              <a:latin typeface="Franklin Gothic Book (Body)"/>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096D317-1A26-45E9-889D-4B7F06C499CE}"/>
              </a:ext>
            </a:extLst>
          </p:cNvPr>
          <p:cNvPicPr/>
          <p:nvPr/>
        </p:nvPicPr>
        <p:blipFill>
          <a:blip r:embed="rId2"/>
          <a:stretch>
            <a:fillRect/>
          </a:stretch>
        </p:blipFill>
        <p:spPr>
          <a:xfrm>
            <a:off x="3226435" y="1899285"/>
            <a:ext cx="5731510" cy="3516630"/>
          </a:xfrm>
          <a:prstGeom prst="rect">
            <a:avLst/>
          </a:prstGeom>
        </p:spPr>
      </p:pic>
    </p:spTree>
    <p:extLst>
      <p:ext uri="{BB962C8B-B14F-4D97-AF65-F5344CB8AC3E}">
        <p14:creationId xmlns:p14="http://schemas.microsoft.com/office/powerpoint/2010/main" val="1537236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22EE5-803B-4177-AB0A-E97E430DCC97}"/>
              </a:ext>
            </a:extLst>
          </p:cNvPr>
          <p:cNvSpPr txBox="1">
            <a:spLocks/>
          </p:cNvSpPr>
          <p:nvPr/>
        </p:nvSpPr>
        <p:spPr>
          <a:xfrm>
            <a:off x="424180" y="406401"/>
            <a:ext cx="11336020" cy="5537199"/>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7000"/>
              </a:lnSpc>
              <a:spcAft>
                <a:spcPts val="800"/>
              </a:spcAft>
            </a:pPr>
            <a:r>
              <a:rPr lang="en-IN" sz="1800" dirty="0">
                <a:effectLst/>
                <a:latin typeface="Franklin Gothic Book (Body)"/>
                <a:ea typeface="Times New Roman" panose="02020603050405020304" pitchFamily="18" charset="0"/>
                <a:cs typeface="Calibri" panose="020F0502020204030204" pitchFamily="34" charset="0"/>
              </a:rPr>
              <a:t>There are 15 </a:t>
            </a:r>
            <a:r>
              <a:rPr lang="en-IN" sz="1800" dirty="0" err="1">
                <a:effectLst/>
                <a:latin typeface="Franklin Gothic Book (Body)"/>
                <a:ea typeface="Times New Roman" panose="02020603050405020304" pitchFamily="18" charset="0"/>
                <a:cs typeface="Calibri" panose="020F0502020204030204" pitchFamily="34" charset="0"/>
              </a:rPr>
              <a:t>neighborhoods</a:t>
            </a:r>
            <a:r>
              <a:rPr lang="en-IN" sz="1800" dirty="0">
                <a:effectLst/>
                <a:latin typeface="Franklin Gothic Book (Body)"/>
                <a:ea typeface="Times New Roman" panose="02020603050405020304" pitchFamily="18" charset="0"/>
                <a:cs typeface="Calibri" panose="020F0502020204030204" pitchFamily="34" charset="0"/>
              </a:rPr>
              <a:t> in the royal borough of Kingston upon Thames, they are visualized on map using folium library in python.</a:t>
            </a:r>
            <a:endParaRPr lang="en-IN" sz="1800" dirty="0">
              <a:effectLst/>
              <a:latin typeface="Franklin Gothic Book (Body)"/>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31B4891-2265-4CB0-870B-0768600BAE76}"/>
              </a:ext>
            </a:extLst>
          </p:cNvPr>
          <p:cNvPicPr/>
          <p:nvPr/>
        </p:nvPicPr>
        <p:blipFill>
          <a:blip r:embed="rId2"/>
          <a:stretch>
            <a:fillRect/>
          </a:stretch>
        </p:blipFill>
        <p:spPr>
          <a:xfrm>
            <a:off x="3243262" y="1023937"/>
            <a:ext cx="5705475" cy="4810125"/>
          </a:xfrm>
          <a:prstGeom prst="rect">
            <a:avLst/>
          </a:prstGeom>
        </p:spPr>
      </p:pic>
    </p:spTree>
    <p:extLst>
      <p:ext uri="{BB962C8B-B14F-4D97-AF65-F5344CB8AC3E}">
        <p14:creationId xmlns:p14="http://schemas.microsoft.com/office/powerpoint/2010/main" val="425281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5B3F-7131-4B36-ABC2-4F0B991727B7}"/>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4FB40E46-CDA6-4059-B0BA-24203C2E94FE}"/>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IN" dirty="0"/>
              <a:t>Using the final dataset containing the </a:t>
            </a:r>
            <a:r>
              <a:rPr lang="en-IN" dirty="0" err="1"/>
              <a:t>neighborhoods</a:t>
            </a:r>
            <a:r>
              <a:rPr lang="en-IN" dirty="0"/>
              <a:t> in Kingston upon Thames along with the latitude and longitude, we can find all the venues within a 500 meter radius of each </a:t>
            </a:r>
            <a:r>
              <a:rPr lang="en-IN" dirty="0" err="1"/>
              <a:t>neighborhood</a:t>
            </a:r>
            <a:r>
              <a:rPr lang="en-IN" dirty="0"/>
              <a:t> by connecting to Foursquare API.</a:t>
            </a:r>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r>
              <a:rPr lang="en-IN" dirty="0"/>
              <a:t>To help people find similar </a:t>
            </a:r>
            <a:r>
              <a:rPr lang="en-IN" dirty="0" err="1"/>
              <a:t>neighborhoods</a:t>
            </a:r>
            <a:r>
              <a:rPr lang="en-IN" dirty="0"/>
              <a:t>, we will be clustering similar </a:t>
            </a:r>
            <a:r>
              <a:rPr lang="en-IN" dirty="0" err="1"/>
              <a:t>neighborhoods</a:t>
            </a:r>
            <a:r>
              <a:rPr lang="en-IN" dirty="0"/>
              <a:t> using K-means clustering which is the form of unsupervised </a:t>
            </a:r>
            <a:r>
              <a:rPr lang="en-IN" dirty="0" err="1"/>
              <a:t>machince</a:t>
            </a:r>
            <a:r>
              <a:rPr lang="en-IN" dirty="0"/>
              <a:t> learning. </a:t>
            </a:r>
          </a:p>
          <a:p>
            <a:pPr>
              <a:buFont typeface="Wingdings" panose="05000000000000000000" pitchFamily="2" charset="2"/>
              <a:buChar char="§"/>
            </a:pPr>
            <a:r>
              <a:rPr lang="en-IN" dirty="0"/>
              <a:t>I have used the cluster size of 5. Reason of using K-means clustering is to cluster </a:t>
            </a:r>
            <a:r>
              <a:rPr lang="en-IN" dirty="0" err="1"/>
              <a:t>neighborhoods</a:t>
            </a:r>
            <a:r>
              <a:rPr lang="en-IN" dirty="0"/>
              <a:t> with similar venues.</a:t>
            </a:r>
          </a:p>
        </p:txBody>
      </p:sp>
      <p:pic>
        <p:nvPicPr>
          <p:cNvPr id="5" name="Picture 4">
            <a:extLst>
              <a:ext uri="{FF2B5EF4-FFF2-40B4-BE49-F238E27FC236}">
                <a16:creationId xmlns:a16="http://schemas.microsoft.com/office/drawing/2014/main" id="{75D027C8-CA08-4B0F-9D69-DCDE9AC674DB}"/>
              </a:ext>
            </a:extLst>
          </p:cNvPr>
          <p:cNvPicPr>
            <a:picLocks noChangeAspect="1"/>
          </p:cNvPicPr>
          <p:nvPr/>
        </p:nvPicPr>
        <p:blipFill>
          <a:blip r:embed="rId2"/>
          <a:stretch>
            <a:fillRect/>
          </a:stretch>
        </p:blipFill>
        <p:spPr>
          <a:xfrm>
            <a:off x="1773555" y="3226646"/>
            <a:ext cx="8705850" cy="1524000"/>
          </a:xfrm>
          <a:prstGeom prst="rect">
            <a:avLst/>
          </a:prstGeom>
        </p:spPr>
      </p:pic>
    </p:spTree>
    <p:extLst>
      <p:ext uri="{BB962C8B-B14F-4D97-AF65-F5344CB8AC3E}">
        <p14:creationId xmlns:p14="http://schemas.microsoft.com/office/powerpoint/2010/main" val="71632091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{9A4F5953-C4F8-42AA-BC6F-5C6F16D00AAE}tf56160789_win32</Template>
  <TotalTime>190</TotalTime>
  <Words>989</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Franklin Gothic Book</vt:lpstr>
      <vt:lpstr>Franklin Gothic Book (Body)</vt:lpstr>
      <vt:lpstr>Wingdings</vt:lpstr>
      <vt:lpstr>1_RetrospectVTI</vt:lpstr>
      <vt:lpstr>Capstone Project</vt:lpstr>
      <vt:lpstr>Introduction</vt:lpstr>
      <vt:lpstr>Data Acquisition and Cleaning</vt:lpstr>
      <vt:lpstr>PowerPoint Presentation</vt:lpstr>
      <vt:lpstr>Methodology</vt:lpstr>
      <vt:lpstr>PowerPoint Presentation</vt:lpstr>
      <vt:lpstr>PowerPoint Presentation</vt:lpstr>
      <vt:lpstr>PowerPoint Presentation</vt:lpstr>
      <vt:lpstr>Modelling</vt:lpstr>
      <vt:lpstr>Result</vt:lpstr>
      <vt:lpstr>PowerPoint Presentation</vt:lpstr>
      <vt:lpstr>PowerPoint Presentation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Kirtan Mankad</dc:creator>
  <cp:lastModifiedBy>Kirtan Mankad</cp:lastModifiedBy>
  <cp:revision>16</cp:revision>
  <dcterms:created xsi:type="dcterms:W3CDTF">2020-11-02T11:56:41Z</dcterms:created>
  <dcterms:modified xsi:type="dcterms:W3CDTF">2020-11-02T15:09:46Z</dcterms:modified>
</cp:coreProperties>
</file>