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4" r:id="rId6"/>
    <p:sldId id="261" r:id="rId7"/>
    <p:sldId id="262" r:id="rId8"/>
    <p:sldId id="279" r:id="rId9"/>
    <p:sldId id="280" r:id="rId10"/>
    <p:sldId id="267" r:id="rId11"/>
    <p:sldId id="281" r:id="rId12"/>
    <p:sldId id="268" r:id="rId13"/>
    <p:sldId id="269" r:id="rId14"/>
    <p:sldId id="273" r:id="rId15"/>
    <p:sldId id="274" r:id="rId16"/>
    <p:sldId id="271"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24" autoAdjust="0"/>
  </p:normalViewPr>
  <p:slideViewPr>
    <p:cSldViewPr>
      <p:cViewPr varScale="1">
        <p:scale>
          <a:sx n="70" d="100"/>
          <a:sy n="70" d="100"/>
        </p:scale>
        <p:origin x="1368" y="72"/>
      </p:cViewPr>
      <p:guideLst>
        <p:guide orient="horz" pos="2160"/>
        <p:guide pos="2880"/>
      </p:guideLst>
    </p:cSldViewPr>
  </p:slideViewPr>
  <p:outlineViewPr>
    <p:cViewPr>
      <p:scale>
        <a:sx n="33" d="100"/>
        <a:sy n="33" d="100"/>
      </p:scale>
      <p:origin x="0" y="62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49B711-ED00-4558-B215-3079FE26480F}" type="datetimeFigureOut">
              <a:rPr lang="en-US" smtClean="0"/>
              <a:pPr/>
              <a:t>3/15/2017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13214-D3F4-4F33-A172-B67C09AFF0DD}" type="slidenum">
              <a:rPr lang="en-US" smtClean="0"/>
              <a:pPr/>
              <a:t>‹#›</a:t>
            </a:fld>
            <a:endParaRPr lang="en-US" dirty="0"/>
          </a:p>
        </p:txBody>
      </p:sp>
    </p:spTree>
    <p:extLst>
      <p:ext uri="{BB962C8B-B14F-4D97-AF65-F5344CB8AC3E}">
        <p14:creationId xmlns:p14="http://schemas.microsoft.com/office/powerpoint/2010/main" val="319182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19070-07A0-4D4F-943D-A59D82CB5B09}" type="datetimeFigureOut">
              <a:rPr lang="en-US" smtClean="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F3F41-5A36-44D1-A5D2-29487B9E2382}" type="slidenum">
              <a:rPr lang="en-US" smtClean="0"/>
              <a:pPr/>
              <a:t>‹#›</a:t>
            </a:fld>
            <a:endParaRPr lang="en-US" dirty="0"/>
          </a:p>
        </p:txBody>
      </p:sp>
    </p:spTree>
  </p:cSld>
  <p:clrMapOvr>
    <a:masterClrMapping/>
  </p:clrMapOvr>
  <p:transition spd="slow" advClick="0" advTm="15000">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19070-07A0-4D4F-943D-A59D82CB5B09}" type="datetimeFigureOut">
              <a:rPr lang="en-US" smtClean="0"/>
              <a:pPr/>
              <a:t>3/15/2017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F3F41-5A36-44D1-A5D2-29487B9E238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5000">
    <p:split orient="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hyperlink" Target="https://shineschool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3657610" cy="121198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974200"/>
            <a:ext cx="6096000" cy="36576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4038600"/>
            <a:ext cx="1447800" cy="2481943"/>
          </a:xfrm>
          <a:prstGeom prst="rect">
            <a:avLst/>
          </a:prstGeom>
        </p:spPr>
      </p:pic>
    </p:spTree>
  </p:cSld>
  <p:clrMapOvr>
    <a:masterClrMapping/>
  </p:clrMapOvr>
  <p:transition spd="slow" advClick="0" advTm="5000">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086600" cy="990600"/>
          </a:xfrm>
        </p:spPr>
        <p:txBody>
          <a:bodyPr>
            <a:normAutofit/>
          </a:bodyPr>
          <a:lstStyle/>
          <a:p>
            <a:r>
              <a:rPr lang="en-US" sz="4000" dirty="0" smtClean="0">
                <a:solidFill>
                  <a:srgbClr val="FF0000"/>
                </a:solidFill>
              </a:rPr>
              <a:t>Notification</a:t>
            </a:r>
            <a:endParaRPr lang="en-US" sz="4000" dirty="0">
              <a:solidFill>
                <a:srgbClr val="FF0000"/>
              </a:solidFill>
            </a:endParaRPr>
          </a:p>
        </p:txBody>
      </p:sp>
      <p:sp>
        <p:nvSpPr>
          <p:cNvPr id="3" name="Content Placeholder 2"/>
          <p:cNvSpPr>
            <a:spLocks noGrp="1"/>
          </p:cNvSpPr>
          <p:nvPr>
            <p:ph idx="1"/>
          </p:nvPr>
        </p:nvSpPr>
        <p:spPr>
          <a:xfrm>
            <a:off x="457200" y="1295400"/>
            <a:ext cx="8229600" cy="4525963"/>
          </a:xfrm>
        </p:spPr>
        <p:txBody>
          <a:bodyPr>
            <a:normAutofit/>
          </a:bodyPr>
          <a:lstStyle/>
          <a:p>
            <a:pPr>
              <a:buFont typeface="Wingdings" pitchFamily="2" charset="2"/>
              <a:buChar char="v"/>
            </a:pPr>
            <a:r>
              <a:rPr lang="en-US" sz="2400" dirty="0" smtClean="0"/>
              <a:t>Parents and Students can get:</a:t>
            </a:r>
          </a:p>
          <a:p>
            <a:pPr lvl="2"/>
            <a:r>
              <a:rPr lang="en-US" sz="1800" dirty="0" smtClean="0"/>
              <a:t>Fee Notification</a:t>
            </a:r>
          </a:p>
          <a:p>
            <a:pPr lvl="2"/>
            <a:r>
              <a:rPr lang="en-US" sz="1800" dirty="0" smtClean="0"/>
              <a:t>Exam Notification</a:t>
            </a:r>
          </a:p>
          <a:p>
            <a:pPr lvl="2"/>
            <a:r>
              <a:rPr lang="en-US" sz="1800" dirty="0" smtClean="0"/>
              <a:t>Events Notification</a:t>
            </a:r>
          </a:p>
          <a:p>
            <a:pPr lvl="2"/>
            <a:r>
              <a:rPr lang="en-US" sz="1800" dirty="0" smtClean="0"/>
              <a:t>Leave Approved/Denied Notifications</a:t>
            </a:r>
          </a:p>
          <a:p>
            <a:pPr lvl="2"/>
            <a:r>
              <a:rPr lang="en-US" sz="1800" dirty="0" smtClean="0"/>
              <a:t>Parents meeting Notification and more…….</a:t>
            </a:r>
          </a:p>
          <a:p>
            <a:pPr lvl="2"/>
            <a:endParaRPr lang="en-US" dirty="0" smtClean="0"/>
          </a:p>
          <a:p>
            <a:pPr>
              <a:buFont typeface="Wingdings" pitchFamily="2" charset="2"/>
              <a:buChar char="v"/>
            </a:pPr>
            <a:r>
              <a:rPr lang="en-US" sz="2400" dirty="0" smtClean="0"/>
              <a:t>Teacher can get:</a:t>
            </a:r>
          </a:p>
          <a:p>
            <a:pPr lvl="2"/>
            <a:r>
              <a:rPr lang="en-US" dirty="0"/>
              <a:t> </a:t>
            </a:r>
            <a:r>
              <a:rPr lang="en-US" sz="1800" dirty="0" smtClean="0"/>
              <a:t>Leave Request Notifications       </a:t>
            </a:r>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 presetClass="entr" presetSubtype="10" fill="hold" grpId="0" nodeType="after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1000"/>
                                        <p:tgtEl>
                                          <p:spTgt spid="3">
                                            <p:txEl>
                                              <p:pRg st="0" end="0"/>
                                            </p:txEl>
                                          </p:spTgt>
                                        </p:tgtEl>
                                      </p:cBhvr>
                                    </p:animEffect>
                                  </p:childTnLst>
                                </p:cTn>
                              </p:par>
                            </p:childTnLst>
                          </p:cTn>
                        </p:par>
                        <p:par>
                          <p:cTn id="13" fill="hold">
                            <p:stCondLst>
                              <p:cond delay="3500"/>
                            </p:stCondLst>
                            <p:childTnLst>
                              <p:par>
                                <p:cTn id="14" presetID="5" presetClass="entr" presetSubtype="10" fill="hold" grpId="0" nodeType="afterEffect">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1000"/>
                                        <p:tgtEl>
                                          <p:spTgt spid="3">
                                            <p:txEl>
                                              <p:pRg st="1" end="1"/>
                                            </p:txEl>
                                          </p:spTgt>
                                        </p:tgtEl>
                                      </p:cBhvr>
                                    </p:animEffect>
                                  </p:childTnLst>
                                </p:cTn>
                              </p:par>
                            </p:childTnLst>
                          </p:cTn>
                        </p:par>
                        <p:par>
                          <p:cTn id="17" fill="hold">
                            <p:stCondLst>
                              <p:cond delay="5500"/>
                            </p:stCondLst>
                            <p:childTnLst>
                              <p:par>
                                <p:cTn id="18" presetID="5" presetClass="entr" presetSubtype="10" fill="hold" grpId="0" nodeType="afterEffect">
                                  <p:stCondLst>
                                    <p:cond delay="10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1000"/>
                                        <p:tgtEl>
                                          <p:spTgt spid="3">
                                            <p:txEl>
                                              <p:pRg st="2" end="2"/>
                                            </p:txEl>
                                          </p:spTgt>
                                        </p:tgtEl>
                                      </p:cBhvr>
                                    </p:animEffect>
                                  </p:childTnLst>
                                </p:cTn>
                              </p:par>
                            </p:childTnLst>
                          </p:cTn>
                        </p:par>
                        <p:par>
                          <p:cTn id="21" fill="hold">
                            <p:stCondLst>
                              <p:cond delay="7500"/>
                            </p:stCondLst>
                            <p:childTnLst>
                              <p:par>
                                <p:cTn id="22" presetID="5" presetClass="entr" presetSubtype="10" fill="hold" grpId="0" nodeType="afterEffect">
                                  <p:stCondLst>
                                    <p:cond delay="100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heckerboard(across)">
                                      <p:cBhvr>
                                        <p:cTn id="24" dur="1000"/>
                                        <p:tgtEl>
                                          <p:spTgt spid="3">
                                            <p:txEl>
                                              <p:pRg st="3" end="3"/>
                                            </p:txEl>
                                          </p:spTgt>
                                        </p:tgtEl>
                                      </p:cBhvr>
                                    </p:animEffect>
                                  </p:childTnLst>
                                </p:cTn>
                              </p:par>
                            </p:childTnLst>
                          </p:cTn>
                        </p:par>
                        <p:par>
                          <p:cTn id="25" fill="hold">
                            <p:stCondLst>
                              <p:cond delay="9500"/>
                            </p:stCondLst>
                            <p:childTnLst>
                              <p:par>
                                <p:cTn id="26" presetID="5" presetClass="entr" presetSubtype="10" fill="hold" grpId="0" nodeType="afterEffect">
                                  <p:stCondLst>
                                    <p:cond delay="100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1000"/>
                                        <p:tgtEl>
                                          <p:spTgt spid="3">
                                            <p:txEl>
                                              <p:pRg st="4" end="4"/>
                                            </p:txEl>
                                          </p:spTgt>
                                        </p:tgtEl>
                                      </p:cBhvr>
                                    </p:animEffect>
                                  </p:childTnLst>
                                </p:cTn>
                              </p:par>
                            </p:childTnLst>
                          </p:cTn>
                        </p:par>
                        <p:par>
                          <p:cTn id="29" fill="hold">
                            <p:stCondLst>
                              <p:cond delay="11500"/>
                            </p:stCondLst>
                            <p:childTnLst>
                              <p:par>
                                <p:cTn id="30" presetID="5" presetClass="entr" presetSubtype="10" fill="hold" grpId="0" nodeType="afterEffect">
                                  <p:stCondLst>
                                    <p:cond delay="100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1000"/>
                                        <p:tgtEl>
                                          <p:spTgt spid="3">
                                            <p:txEl>
                                              <p:pRg st="5" end="5"/>
                                            </p:txEl>
                                          </p:spTgt>
                                        </p:tgtEl>
                                      </p:cBhvr>
                                    </p:animEffect>
                                  </p:childTnLst>
                                </p:cTn>
                              </p:par>
                            </p:childTnLst>
                          </p:cTn>
                        </p:par>
                        <p:par>
                          <p:cTn id="33" fill="hold">
                            <p:stCondLst>
                              <p:cond delay="13500"/>
                            </p:stCondLst>
                            <p:childTnLst>
                              <p:par>
                                <p:cTn id="34" presetID="5" presetClass="entr" presetSubtype="10" fill="hold" grpId="0" nodeType="afterEffect">
                                  <p:stCondLst>
                                    <p:cond delay="1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1000"/>
                                        <p:tgtEl>
                                          <p:spTgt spid="3">
                                            <p:txEl>
                                              <p:pRg st="7" end="7"/>
                                            </p:txEl>
                                          </p:spTgt>
                                        </p:tgtEl>
                                      </p:cBhvr>
                                    </p:animEffect>
                                  </p:childTnLst>
                                </p:cTn>
                              </p:par>
                            </p:childTnLst>
                          </p:cTn>
                        </p:par>
                        <p:par>
                          <p:cTn id="37" fill="hold">
                            <p:stCondLst>
                              <p:cond delay="15500"/>
                            </p:stCondLst>
                            <p:childTnLst>
                              <p:par>
                                <p:cTn id="38" presetID="5" presetClass="entr" presetSubtype="10" fill="hold" grpId="0" nodeType="afterEffect">
                                  <p:stCondLst>
                                    <p:cond delay="100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checkerboard(across)">
                                      <p:cBhvr>
                                        <p:cTn id="40"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0"/>
            <a:ext cx="7239000" cy="838200"/>
          </a:xfrm>
          <a:prstGeom prst="rect">
            <a:avLst/>
          </a:prstGeom>
        </p:spPr>
        <p:txBody>
          <a:bodyPr vert="horz" lIns="91440" tIns="45720" rIns="91440" bIns="45720" rtlCol="0" anchor="ctr">
            <a:normAutofit/>
          </a:bodyPr>
          <a:lstStyle/>
          <a:p>
            <a:pPr lvl="0" algn="ctr">
              <a:spcBef>
                <a:spcPct val="0"/>
              </a:spcBef>
              <a:defRPr/>
            </a:pPr>
            <a:r>
              <a:rPr lang="en-US" sz="4000" dirty="0" smtClean="0">
                <a:solidFill>
                  <a:srgbClr val="FF0000"/>
                </a:solidFill>
              </a:rPr>
              <a:t>Leave Request</a:t>
            </a:r>
            <a:endParaRPr kumimoji="0" lang="en-US" sz="40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9" name="Content Placeholder 8"/>
          <p:cNvSpPr>
            <a:spLocks noGrp="1"/>
          </p:cNvSpPr>
          <p:nvPr>
            <p:ph idx="1"/>
          </p:nvPr>
        </p:nvSpPr>
        <p:spPr>
          <a:xfrm>
            <a:off x="3886200" y="4191000"/>
            <a:ext cx="5257800" cy="1173163"/>
          </a:xfrm>
        </p:spPr>
        <p:txBody>
          <a:bodyPr>
            <a:normAutofit fontScale="70000" lnSpcReduction="20000"/>
          </a:bodyPr>
          <a:lstStyle/>
          <a:p>
            <a:pPr>
              <a:buNone/>
            </a:pPr>
            <a:endParaRPr lang="en-US" sz="2800" dirty="0"/>
          </a:p>
          <a:p>
            <a:pPr>
              <a:buNone/>
            </a:pPr>
            <a:endParaRPr lang="en-US" sz="2800" dirty="0"/>
          </a:p>
          <a:p>
            <a:pPr>
              <a:buNone/>
            </a:pPr>
            <a:r>
              <a:rPr lang="en-US" sz="2800" dirty="0" smtClean="0"/>
              <a:t>Teacher can </a:t>
            </a:r>
            <a:r>
              <a:rPr lang="en-US" sz="2800" dirty="0" smtClean="0">
                <a:solidFill>
                  <a:schemeClr val="accent6">
                    <a:lumMod val="75000"/>
                  </a:schemeClr>
                </a:solidFill>
              </a:rPr>
              <a:t>Approve/</a:t>
            </a:r>
            <a:r>
              <a:rPr lang="en-US" sz="2800" dirty="0" smtClean="0">
                <a:solidFill>
                  <a:srgbClr val="00B050"/>
                </a:solidFill>
              </a:rPr>
              <a:t>Deny</a:t>
            </a:r>
            <a:r>
              <a:rPr lang="en-US" sz="2800" dirty="0" smtClean="0"/>
              <a:t> the leave request</a:t>
            </a:r>
            <a:endParaRPr lang="en-US" sz="2800" dirty="0"/>
          </a:p>
        </p:txBody>
      </p:sp>
      <p:sp>
        <p:nvSpPr>
          <p:cNvPr id="7" name="Content Placeholder 8"/>
          <p:cNvSpPr txBox="1">
            <a:spLocks/>
          </p:cNvSpPr>
          <p:nvPr/>
        </p:nvSpPr>
        <p:spPr>
          <a:xfrm>
            <a:off x="228600" y="1066800"/>
            <a:ext cx="4495800" cy="1066800"/>
          </a:xfrm>
          <a:prstGeom prst="rect">
            <a:avLst/>
          </a:prstGeom>
        </p:spPr>
        <p:txBody>
          <a:bodyPr vert="horz" lIns="91440" tIns="45720" rIns="91440" bIns="45720" rtlCol="0">
            <a:normAutofit/>
          </a:bodyPr>
          <a:lstStyle/>
          <a:p>
            <a:pPr marL="342900" indent="-342900">
              <a:spcBef>
                <a:spcPct val="20000"/>
              </a:spcBef>
            </a:pPr>
            <a:r>
              <a:rPr lang="en-US" sz="2800" dirty="0" smtClean="0"/>
              <a:t>    </a:t>
            </a:r>
            <a:r>
              <a:rPr lang="en-US" dirty="0" smtClean="0"/>
              <a:t>From this app parent can </a:t>
            </a:r>
            <a:r>
              <a:rPr lang="en-US" dirty="0" smtClean="0">
                <a:solidFill>
                  <a:schemeClr val="accent6">
                    <a:lumMod val="75000"/>
                  </a:schemeClr>
                </a:solidFill>
              </a:rPr>
              <a:t>request for leave </a:t>
            </a:r>
            <a:r>
              <a:rPr lang="en-US" dirty="0" smtClean="0"/>
              <a:t>by submitting the leave request form</a:t>
            </a:r>
          </a:p>
          <a:p>
            <a:pPr marL="342900" indent="-342900">
              <a:spcBef>
                <a:spcPct val="20000"/>
              </a:spcBef>
            </a:pPr>
            <a:endParaRPr lang="en-US" dirty="0" smtClean="0"/>
          </a:p>
          <a:p>
            <a:pPr marL="342900" lvl="0" indent="-342900">
              <a:spcBef>
                <a:spcPct val="20000"/>
              </a:spcBef>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ight Arrow 11"/>
          <p:cNvSpPr/>
          <p:nvPr/>
        </p:nvSpPr>
        <p:spPr>
          <a:xfrm rot="10800000">
            <a:off x="5791200" y="1295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ight Arrow 12"/>
          <p:cNvSpPr/>
          <p:nvPr/>
        </p:nvSpPr>
        <p:spPr>
          <a:xfrm>
            <a:off x="2514600" y="46482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4124" y="837063"/>
            <a:ext cx="1778000" cy="304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926" y="3276599"/>
            <a:ext cx="1875697" cy="3215481"/>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1+#ppt_w/2"/>
                                          </p:val>
                                        </p:tav>
                                        <p:tav tm="100000">
                                          <p:val>
                                            <p:strVal val="#ppt_x"/>
                                          </p:val>
                                        </p:tav>
                                      </p:tavLst>
                                    </p:anim>
                                    <p:anim calcmode="lin" valueType="num">
                                      <p:cBhvr additive="base">
                                        <p:cTn id="12" dur="10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0-#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4000"/>
                            </p:stCondLst>
                            <p:childTnLst>
                              <p:par>
                                <p:cTn id="19" presetID="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1000" fill="hold"/>
                                        <p:tgtEl>
                                          <p:spTgt spid="13"/>
                                        </p:tgtEl>
                                        <p:attrNameLst>
                                          <p:attrName>ppt_x</p:attrName>
                                        </p:attrNameLst>
                                      </p:cBhvr>
                                      <p:tavLst>
                                        <p:tav tm="0">
                                          <p:val>
                                            <p:strVal val="0-#ppt_w/2"/>
                                          </p:val>
                                        </p:tav>
                                        <p:tav tm="100000">
                                          <p:val>
                                            <p:strVal val="#ppt_x"/>
                                          </p:val>
                                        </p:tav>
                                      </p:tavLst>
                                    </p:anim>
                                    <p:anim calcmode="lin" valueType="num">
                                      <p:cBhvr additive="base">
                                        <p:cTn id="22" dur="10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5000"/>
                            </p:stCondLst>
                            <p:childTnLst>
                              <p:par>
                                <p:cTn id="24" presetID="2" presetClass="entr" presetSubtype="2" fill="hold" grpId="0" nodeType="after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additive="base">
                                        <p:cTn id="26" dur="10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7"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781800" cy="990600"/>
          </a:xfrm>
        </p:spPr>
        <p:txBody>
          <a:bodyPr>
            <a:normAutofit/>
          </a:bodyPr>
          <a:lstStyle/>
          <a:p>
            <a:r>
              <a:rPr lang="en-US" sz="4000" dirty="0" smtClean="0">
                <a:solidFill>
                  <a:srgbClr val="FF0000"/>
                </a:solidFill>
              </a:rPr>
              <a:t>Bus Tracking</a:t>
            </a:r>
            <a:endParaRPr lang="en-US" sz="4000" dirty="0">
              <a:solidFill>
                <a:srgbClr val="FF0000"/>
              </a:solidFill>
            </a:endParaRPr>
          </a:p>
        </p:txBody>
      </p:sp>
      <p:sp>
        <p:nvSpPr>
          <p:cNvPr id="3" name="Content Placeholder 2"/>
          <p:cNvSpPr>
            <a:spLocks noGrp="1"/>
          </p:cNvSpPr>
          <p:nvPr>
            <p:ph idx="1"/>
          </p:nvPr>
        </p:nvSpPr>
        <p:spPr>
          <a:xfrm>
            <a:off x="457200" y="1752600"/>
            <a:ext cx="8229600" cy="4525963"/>
          </a:xfrm>
        </p:spPr>
        <p:txBody>
          <a:bodyPr/>
          <a:lstStyle/>
          <a:p>
            <a:pPr>
              <a:buNone/>
            </a:pPr>
            <a:r>
              <a:rPr lang="en-US" sz="2400" dirty="0" smtClean="0"/>
              <a:t>Parent and Student can get:</a:t>
            </a:r>
          </a:p>
          <a:p>
            <a:pPr lvl="2"/>
            <a:r>
              <a:rPr lang="en-US" sz="1800" dirty="0" smtClean="0"/>
              <a:t>Bus Running Details</a:t>
            </a:r>
          </a:p>
          <a:p>
            <a:pPr lvl="2"/>
            <a:r>
              <a:rPr lang="en-US" sz="1800" dirty="0" smtClean="0"/>
              <a:t>Bus Driver Details</a:t>
            </a:r>
          </a:p>
          <a:p>
            <a:pPr lvl="2"/>
            <a:r>
              <a:rPr lang="en-US" sz="1800" dirty="0" smtClean="0"/>
              <a:t>Bus Route/Stop</a:t>
            </a:r>
          </a:p>
          <a:p>
            <a:pPr lvl="2"/>
            <a:r>
              <a:rPr lang="en-US" sz="1800" dirty="0" smtClean="0"/>
              <a:t>Real-Time Bus Track</a:t>
            </a:r>
            <a:endParaRPr lang="en-US" sz="1800" dirty="0"/>
          </a:p>
        </p:txBody>
      </p:sp>
      <p:sp>
        <p:nvSpPr>
          <p:cNvPr id="8" name="Right Arrow 7"/>
          <p:cNvSpPr/>
          <p:nvPr/>
        </p:nvSpPr>
        <p:spPr>
          <a:xfrm rot="10800000">
            <a:off x="5486400" y="2057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772" y="990600"/>
            <a:ext cx="1600200" cy="2743200"/>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1+#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5" presetClass="entr" presetSubtype="10" fill="hold" grpId="0" nodeType="afterEffect">
                                  <p:stCondLst>
                                    <p:cond delay="100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1000"/>
                                        <p:tgtEl>
                                          <p:spTgt spid="3">
                                            <p:txEl>
                                              <p:pRg st="0" end="0"/>
                                            </p:txEl>
                                          </p:spTgt>
                                        </p:tgtEl>
                                      </p:cBhvr>
                                    </p:animEffect>
                                  </p:childTnLst>
                                </p:cTn>
                              </p:par>
                            </p:childTnLst>
                          </p:cTn>
                        </p:par>
                        <p:par>
                          <p:cTn id="18" fill="hold">
                            <p:stCondLst>
                              <p:cond delay="4500"/>
                            </p:stCondLst>
                            <p:childTnLst>
                              <p:par>
                                <p:cTn id="19" presetID="5" presetClass="entr" presetSubtype="10" fill="hold" grpId="0" nodeType="afterEffect">
                                  <p:stCondLst>
                                    <p:cond delay="10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heckerboard(across)">
                                      <p:cBhvr>
                                        <p:cTn id="21" dur="1000"/>
                                        <p:tgtEl>
                                          <p:spTgt spid="3">
                                            <p:txEl>
                                              <p:pRg st="1" end="1"/>
                                            </p:txEl>
                                          </p:spTgt>
                                        </p:tgtEl>
                                      </p:cBhvr>
                                    </p:animEffect>
                                  </p:childTnLst>
                                </p:cTn>
                              </p:par>
                            </p:childTnLst>
                          </p:cTn>
                        </p:par>
                        <p:par>
                          <p:cTn id="22" fill="hold">
                            <p:stCondLst>
                              <p:cond delay="6500"/>
                            </p:stCondLst>
                            <p:childTnLst>
                              <p:par>
                                <p:cTn id="23" presetID="5" presetClass="entr" presetSubtype="10" fill="hold" grpId="0" nodeType="afterEffect">
                                  <p:stCondLst>
                                    <p:cond delay="100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heckerboard(across)">
                                      <p:cBhvr>
                                        <p:cTn id="25" dur="1000"/>
                                        <p:tgtEl>
                                          <p:spTgt spid="3">
                                            <p:txEl>
                                              <p:pRg st="2" end="2"/>
                                            </p:txEl>
                                          </p:spTgt>
                                        </p:tgtEl>
                                      </p:cBhvr>
                                    </p:animEffect>
                                  </p:childTnLst>
                                </p:cTn>
                              </p:par>
                            </p:childTnLst>
                          </p:cTn>
                        </p:par>
                        <p:par>
                          <p:cTn id="26" fill="hold">
                            <p:stCondLst>
                              <p:cond delay="8500"/>
                            </p:stCondLst>
                            <p:childTnLst>
                              <p:par>
                                <p:cTn id="27" presetID="5" presetClass="entr" presetSubtype="10" fill="hold" grpId="0" nodeType="afterEffect">
                                  <p:stCondLst>
                                    <p:cond delay="100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heckerboard(across)">
                                      <p:cBhvr>
                                        <p:cTn id="29" dur="1000"/>
                                        <p:tgtEl>
                                          <p:spTgt spid="3">
                                            <p:txEl>
                                              <p:pRg st="3" end="3"/>
                                            </p:txEl>
                                          </p:spTgt>
                                        </p:tgtEl>
                                      </p:cBhvr>
                                    </p:animEffect>
                                  </p:childTnLst>
                                </p:cTn>
                              </p:par>
                            </p:childTnLst>
                          </p:cTn>
                        </p:par>
                        <p:par>
                          <p:cTn id="30" fill="hold">
                            <p:stCondLst>
                              <p:cond delay="10500"/>
                            </p:stCondLst>
                            <p:childTnLst>
                              <p:par>
                                <p:cTn id="31" presetID="5" presetClass="entr" presetSubtype="10" fill="hold" grpId="0" nodeType="afterEffect">
                                  <p:stCondLst>
                                    <p:cond delay="100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705600" cy="990600"/>
          </a:xfrm>
        </p:spPr>
        <p:txBody>
          <a:bodyPr>
            <a:normAutofit/>
          </a:bodyPr>
          <a:lstStyle/>
          <a:p>
            <a:r>
              <a:rPr lang="en-US" sz="4000" dirty="0" smtClean="0">
                <a:solidFill>
                  <a:srgbClr val="FF0000"/>
                </a:solidFill>
              </a:rPr>
              <a:t>Fee Structure | Time-Table</a:t>
            </a:r>
            <a:endParaRPr lang="en-US" sz="4000" dirty="0">
              <a:solidFill>
                <a:srgbClr val="FF0000"/>
              </a:solidFill>
            </a:endParaRPr>
          </a:p>
        </p:txBody>
      </p:sp>
      <p:sp>
        <p:nvSpPr>
          <p:cNvPr id="3" name="Content Placeholder 2"/>
          <p:cNvSpPr>
            <a:spLocks noGrp="1"/>
          </p:cNvSpPr>
          <p:nvPr>
            <p:ph idx="1"/>
          </p:nvPr>
        </p:nvSpPr>
        <p:spPr>
          <a:xfrm>
            <a:off x="-533400" y="1447800"/>
            <a:ext cx="4724400" cy="1447800"/>
          </a:xfrm>
        </p:spPr>
        <p:txBody>
          <a:bodyPr>
            <a:normAutofit/>
          </a:bodyPr>
          <a:lstStyle/>
          <a:p>
            <a:pPr lvl="2">
              <a:buNone/>
            </a:pPr>
            <a:r>
              <a:rPr lang="en-US" sz="1800" dirty="0" smtClean="0"/>
              <a:t>    It display class wise fee structure of  student on term(monthly, yearly…)</a:t>
            </a:r>
          </a:p>
          <a:p>
            <a:pPr lvl="2">
              <a:buNone/>
            </a:pPr>
            <a:endParaRPr lang="en-US" dirty="0"/>
          </a:p>
        </p:txBody>
      </p:sp>
      <p:sp>
        <p:nvSpPr>
          <p:cNvPr id="8" name="Content Placeholder 2"/>
          <p:cNvSpPr txBox="1">
            <a:spLocks/>
          </p:cNvSpPr>
          <p:nvPr/>
        </p:nvSpPr>
        <p:spPr>
          <a:xfrm>
            <a:off x="4038600" y="5029200"/>
            <a:ext cx="4495800" cy="1447800"/>
          </a:xfrm>
          <a:prstGeom prst="rect">
            <a:avLst/>
          </a:prstGeom>
        </p:spPr>
        <p:txBody>
          <a:bodyPr vert="horz" lIns="91440" tIns="45720" rIns="91440" bIns="45720" rtlCol="0">
            <a:normAutofit/>
          </a:bodyPr>
          <a:lstStyle/>
          <a:p>
            <a:pPr lvl="2"/>
            <a:r>
              <a:rPr lang="en-US" dirty="0" smtClean="0"/>
              <a:t>Feature enables user to see updated time table according to the class.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ight Arrow 8"/>
          <p:cNvSpPr/>
          <p:nvPr/>
        </p:nvSpPr>
        <p:spPr>
          <a:xfrm rot="10800000">
            <a:off x="5791200" y="1295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Right Arrow 9"/>
          <p:cNvSpPr/>
          <p:nvPr/>
        </p:nvSpPr>
        <p:spPr>
          <a:xfrm>
            <a:off x="2514600" y="4724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88" y="3698472"/>
            <a:ext cx="1552516" cy="2661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776" y="839589"/>
            <a:ext cx="1667682" cy="2858883"/>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1+#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fill="hold"/>
                                        <p:tgtEl>
                                          <p:spTgt spid="10"/>
                                        </p:tgtEl>
                                        <p:attrNameLst>
                                          <p:attrName>ppt_x</p:attrName>
                                        </p:attrNameLst>
                                      </p:cBhvr>
                                      <p:tavLst>
                                        <p:tav tm="0">
                                          <p:val>
                                            <p:strVal val="0-#ppt_w/2"/>
                                          </p:val>
                                        </p:tav>
                                        <p:tav tm="100000">
                                          <p:val>
                                            <p:strVal val="#ppt_x"/>
                                          </p:val>
                                        </p:tav>
                                      </p:tavLst>
                                    </p:anim>
                                    <p:anim calcmode="lin" valueType="num">
                                      <p:cBhvr additive="base">
                                        <p:cTn id="23" dur="10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4500"/>
                            </p:stCondLst>
                            <p:childTnLst>
                              <p:par>
                                <p:cTn id="25" presetID="2" presetClass="entr" presetSubtype="2"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858000" cy="914400"/>
          </a:xfrm>
        </p:spPr>
        <p:txBody>
          <a:bodyPr>
            <a:normAutofit/>
          </a:bodyPr>
          <a:lstStyle/>
          <a:p>
            <a:r>
              <a:rPr lang="en-US" sz="4000" dirty="0" smtClean="0">
                <a:solidFill>
                  <a:srgbClr val="FF0000"/>
                </a:solidFill>
              </a:rPr>
              <a:t>Employee Details</a:t>
            </a:r>
            <a:endParaRPr lang="en-US" sz="4000" dirty="0">
              <a:solidFill>
                <a:srgbClr val="FF0000"/>
              </a:solidFill>
            </a:endParaRPr>
          </a:p>
        </p:txBody>
      </p:sp>
      <p:sp>
        <p:nvSpPr>
          <p:cNvPr id="6" name="Content Placeholder 5"/>
          <p:cNvSpPr>
            <a:spLocks noGrp="1"/>
          </p:cNvSpPr>
          <p:nvPr>
            <p:ph idx="1"/>
          </p:nvPr>
        </p:nvSpPr>
        <p:spPr>
          <a:xfrm>
            <a:off x="457200" y="1600200"/>
            <a:ext cx="5257800" cy="4525963"/>
          </a:xfrm>
        </p:spPr>
        <p:txBody>
          <a:bodyPr>
            <a:normAutofit/>
          </a:bodyPr>
          <a:lstStyle/>
          <a:p>
            <a:pPr>
              <a:buNone/>
            </a:pPr>
            <a:r>
              <a:rPr lang="en-US" sz="1800" dirty="0" smtClean="0"/>
              <a:t>In This Section User can see Employee Details</a:t>
            </a:r>
          </a:p>
          <a:p>
            <a:pPr lvl="2">
              <a:buFont typeface="Wingdings" pitchFamily="2" charset="2"/>
              <a:buChar char="Ø"/>
            </a:pPr>
            <a:r>
              <a:rPr lang="en-US" sz="1800" dirty="0" smtClean="0"/>
              <a:t>Name</a:t>
            </a:r>
          </a:p>
          <a:p>
            <a:pPr lvl="2">
              <a:buFont typeface="Wingdings" pitchFamily="2" charset="2"/>
              <a:buChar char="Ø"/>
            </a:pPr>
            <a:r>
              <a:rPr lang="en-US" sz="1800" dirty="0" smtClean="0"/>
              <a:t>Designation</a:t>
            </a:r>
          </a:p>
          <a:p>
            <a:pPr lvl="2">
              <a:buFont typeface="Wingdings" pitchFamily="2" charset="2"/>
              <a:buChar char="Ø"/>
            </a:pPr>
            <a:r>
              <a:rPr lang="en-US" sz="1800" dirty="0" smtClean="0"/>
              <a:t>Email ID</a:t>
            </a:r>
          </a:p>
          <a:p>
            <a:pPr lvl="2">
              <a:buFont typeface="Wingdings" pitchFamily="2" charset="2"/>
              <a:buChar char="Ø"/>
            </a:pPr>
            <a:r>
              <a:rPr lang="en-US" sz="1800" dirty="0" smtClean="0"/>
              <a:t>Contact No</a:t>
            </a:r>
          </a:p>
          <a:p>
            <a:pPr>
              <a:buNone/>
            </a:pPr>
            <a:endParaRPr lang="en-US" sz="1800" dirty="0"/>
          </a:p>
        </p:txBody>
      </p:sp>
      <p:sp>
        <p:nvSpPr>
          <p:cNvPr id="7" name="Right Arrow 6"/>
          <p:cNvSpPr/>
          <p:nvPr/>
        </p:nvSpPr>
        <p:spPr>
          <a:xfrm rot="10800000">
            <a:off x="5715000" y="23622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429" y="1132332"/>
            <a:ext cx="1911350" cy="3276600"/>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1+#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4500"/>
                            </p:stCondLst>
                            <p:childTnLst>
                              <p:par>
                                <p:cTn id="25" presetID="2" presetClass="entr" presetSubtype="8" fill="hold" grpId="0"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5500"/>
                            </p:stCondLst>
                            <p:childTnLst>
                              <p:par>
                                <p:cTn id="30" presetID="2" presetClass="entr" presetSubtype="8" fill="hold" grpId="0" nodeType="after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additive="base">
                                        <p:cTn id="32" dur="10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6500"/>
                            </p:stCondLst>
                            <p:childTnLst>
                              <p:par>
                                <p:cTn id="35" presetID="2" presetClass="entr" presetSubtype="8" fill="hold" grpId="0" nodeType="after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10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858000" cy="792162"/>
          </a:xfrm>
        </p:spPr>
        <p:txBody>
          <a:bodyPr>
            <a:normAutofit/>
          </a:bodyPr>
          <a:lstStyle/>
          <a:p>
            <a:r>
              <a:rPr lang="en-US" sz="4000" dirty="0" smtClean="0">
                <a:solidFill>
                  <a:srgbClr val="FF0000"/>
                </a:solidFill>
              </a:rPr>
              <a:t>School Profile</a:t>
            </a:r>
            <a:endParaRPr lang="en-US" sz="4000" dirty="0">
              <a:solidFill>
                <a:srgbClr val="FF0000"/>
              </a:solidFill>
            </a:endParaRPr>
          </a:p>
        </p:txBody>
      </p:sp>
      <p:sp>
        <p:nvSpPr>
          <p:cNvPr id="6" name="Content Placeholder 5"/>
          <p:cNvSpPr>
            <a:spLocks noGrp="1"/>
          </p:cNvSpPr>
          <p:nvPr>
            <p:ph idx="1"/>
          </p:nvPr>
        </p:nvSpPr>
        <p:spPr>
          <a:xfrm>
            <a:off x="533400" y="1524000"/>
            <a:ext cx="4572000" cy="4525963"/>
          </a:xfrm>
        </p:spPr>
        <p:txBody>
          <a:bodyPr/>
          <a:lstStyle/>
          <a:p>
            <a:pPr marL="342900" lvl="2" indent="-342900">
              <a:buNone/>
            </a:pPr>
            <a:r>
              <a:rPr lang="en-US" sz="1800" dirty="0" smtClean="0"/>
              <a:t>Can see the detail profile of the school like :</a:t>
            </a:r>
          </a:p>
          <a:p>
            <a:pPr lvl="1">
              <a:buFont typeface="Wingdings" pitchFamily="2" charset="2"/>
              <a:buChar char="Ø"/>
            </a:pPr>
            <a:r>
              <a:rPr lang="en-US" sz="1800" dirty="0" smtClean="0"/>
              <a:t>Name of school</a:t>
            </a:r>
          </a:p>
          <a:p>
            <a:pPr lvl="1">
              <a:buFont typeface="Wingdings" pitchFamily="2" charset="2"/>
              <a:buChar char="Ø"/>
            </a:pPr>
            <a:r>
              <a:rPr lang="en-US" sz="1800" dirty="0" smtClean="0"/>
              <a:t>Address</a:t>
            </a:r>
          </a:p>
          <a:p>
            <a:pPr lvl="1">
              <a:buFont typeface="Wingdings" pitchFamily="2" charset="2"/>
              <a:buChar char="Ø"/>
            </a:pPr>
            <a:r>
              <a:rPr lang="en-US" sz="1800" dirty="0" smtClean="0"/>
              <a:t>Email ID</a:t>
            </a:r>
          </a:p>
          <a:p>
            <a:pPr lvl="1">
              <a:buFont typeface="Wingdings" pitchFamily="2" charset="2"/>
              <a:buChar char="Ø"/>
            </a:pPr>
            <a:r>
              <a:rPr lang="en-US" sz="1800" dirty="0" smtClean="0"/>
              <a:t>Contact No</a:t>
            </a:r>
          </a:p>
          <a:p>
            <a:pPr lvl="1">
              <a:buFont typeface="Wingdings" pitchFamily="2" charset="2"/>
              <a:buChar char="Ø"/>
            </a:pPr>
            <a:r>
              <a:rPr lang="en-US" sz="1800" dirty="0" smtClean="0"/>
              <a:t>School image</a:t>
            </a:r>
            <a:endParaRPr lang="en-US" sz="1800" dirty="0"/>
          </a:p>
        </p:txBody>
      </p:sp>
      <p:sp>
        <p:nvSpPr>
          <p:cNvPr id="7" name="Right Arrow 6"/>
          <p:cNvSpPr/>
          <p:nvPr/>
        </p:nvSpPr>
        <p:spPr>
          <a:xfrm rot="10800000">
            <a:off x="5562600" y="21336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008" y="792162"/>
            <a:ext cx="2400300" cy="4114800"/>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1+#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grpId="0"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grpId="0" nodeType="after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additive="base">
                                        <p:cTn id="32" dur="10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grpId="0" nodeType="after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10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8" fill="hold" grpId="0" nodeType="after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additive="base">
                                        <p:cTn id="42" dur="10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629400" cy="838200"/>
          </a:xfrm>
        </p:spPr>
        <p:txBody>
          <a:bodyPr>
            <a:normAutofit/>
          </a:bodyPr>
          <a:lstStyle/>
          <a:p>
            <a:r>
              <a:rPr lang="en-US" sz="4000" dirty="0" smtClean="0">
                <a:solidFill>
                  <a:srgbClr val="FF0000"/>
                </a:solidFill>
              </a:rPr>
              <a:t>Gallery | Feedback</a:t>
            </a:r>
            <a:endParaRPr lang="en-US" sz="4000" dirty="0">
              <a:solidFill>
                <a:srgbClr val="FF0000"/>
              </a:solidFill>
            </a:endParaRPr>
          </a:p>
        </p:txBody>
      </p:sp>
      <p:sp>
        <p:nvSpPr>
          <p:cNvPr id="3" name="Content Placeholder 2"/>
          <p:cNvSpPr>
            <a:spLocks noGrp="1"/>
          </p:cNvSpPr>
          <p:nvPr>
            <p:ph idx="1"/>
          </p:nvPr>
        </p:nvSpPr>
        <p:spPr>
          <a:xfrm>
            <a:off x="0" y="1371601"/>
            <a:ext cx="5410200" cy="1600199"/>
          </a:xfrm>
        </p:spPr>
        <p:txBody>
          <a:bodyPr>
            <a:normAutofit/>
          </a:bodyPr>
          <a:lstStyle/>
          <a:p>
            <a:pPr lvl="1">
              <a:buNone/>
            </a:pPr>
            <a:r>
              <a:rPr lang="en-US" sz="1800" dirty="0" smtClean="0"/>
              <a:t>     </a:t>
            </a:r>
          </a:p>
          <a:p>
            <a:pPr lvl="1">
              <a:buNone/>
            </a:pPr>
            <a:r>
              <a:rPr lang="en-US" sz="1800" dirty="0" smtClean="0"/>
              <a:t>      In this section you can see various images   regarding cultural program, events, architecture and more…</a:t>
            </a:r>
            <a:endParaRPr lang="en-US" sz="1800" dirty="0"/>
          </a:p>
        </p:txBody>
      </p:sp>
      <p:sp>
        <p:nvSpPr>
          <p:cNvPr id="6" name="Content Placeholder 2"/>
          <p:cNvSpPr txBox="1">
            <a:spLocks/>
          </p:cNvSpPr>
          <p:nvPr/>
        </p:nvSpPr>
        <p:spPr>
          <a:xfrm>
            <a:off x="3352800" y="4267200"/>
            <a:ext cx="5410200" cy="2057399"/>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p>
          <a:p>
            <a:pPr marL="742950" lvl="1" indent="-285750">
              <a:spcBef>
                <a:spcPct val="20000"/>
              </a:spcBef>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t>Teacher can give feedback for students according to their performance.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ight Arrow 7"/>
          <p:cNvSpPr/>
          <p:nvPr/>
        </p:nvSpPr>
        <p:spPr>
          <a:xfrm rot="10800000">
            <a:off x="5791200" y="1295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ight Arrow 8"/>
          <p:cNvSpPr/>
          <p:nvPr/>
        </p:nvSpPr>
        <p:spPr>
          <a:xfrm>
            <a:off x="2514600" y="45720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483" y="878583"/>
            <a:ext cx="1894517" cy="324774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281" y="3200400"/>
            <a:ext cx="1963395" cy="3365820"/>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1+#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 presetClass="entr" presetSubtype="1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1000"/>
                                        <p:tgtEl>
                                          <p:spTgt spid="3">
                                            <p:txEl>
                                              <p:pRg st="0" end="0"/>
                                            </p:txEl>
                                          </p:spTgt>
                                        </p:tgtEl>
                                      </p:cBhvr>
                                    </p:animEffect>
                                  </p:childTnLst>
                                </p:cTn>
                              </p:par>
                            </p:childTnLst>
                          </p:cTn>
                        </p:par>
                        <p:par>
                          <p:cTn id="18" fill="hold">
                            <p:stCondLst>
                              <p:cond delay="3000"/>
                            </p:stCondLst>
                            <p:childTnLst>
                              <p:par>
                                <p:cTn id="19" presetID="5" presetClass="entr" presetSubtype="1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checkerboard(across)">
                                      <p:cBhvr>
                                        <p:cTn id="21" dur="1000"/>
                                        <p:tgtEl>
                                          <p:spTgt spid="3">
                                            <p:txEl>
                                              <p:pRg st="1" end="1"/>
                                            </p:txEl>
                                          </p:spTgt>
                                        </p:tgtEl>
                                      </p:cBhvr>
                                    </p:animEffect>
                                  </p:childTnLst>
                                </p:cTn>
                              </p:par>
                            </p:childTnLst>
                          </p:cTn>
                        </p:par>
                        <p:par>
                          <p:cTn id="22" fill="hold">
                            <p:stCondLst>
                              <p:cond delay="4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fill="hold"/>
                                        <p:tgtEl>
                                          <p:spTgt spid="9"/>
                                        </p:tgtEl>
                                        <p:attrNameLst>
                                          <p:attrName>ppt_x</p:attrName>
                                        </p:attrNameLst>
                                      </p:cBhvr>
                                      <p:tavLst>
                                        <p:tav tm="0">
                                          <p:val>
                                            <p:strVal val="0-#ppt_w/2"/>
                                          </p:val>
                                        </p:tav>
                                        <p:tav tm="100000">
                                          <p:val>
                                            <p:strVal val="#ppt_x"/>
                                          </p:val>
                                        </p:tav>
                                      </p:tavLst>
                                    </p:anim>
                                    <p:anim calcmode="lin" valueType="num">
                                      <p:cBhvr additive="base">
                                        <p:cTn id="26" dur="100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5000"/>
                            </p:stCondLst>
                            <p:childTnLst>
                              <p:par>
                                <p:cTn id="28" presetID="2" presetClass="entr" presetSubtype="2"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1+#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endParaRPr lang="en-US" dirty="0" smtClean="0"/>
          </a:p>
          <a:p>
            <a:pPr algn="ctr">
              <a:buNone/>
            </a:pPr>
            <a:endParaRPr lang="en-US" dirty="0" smtClean="0"/>
          </a:p>
          <a:p>
            <a:pPr algn="ctr">
              <a:buNone/>
            </a:pPr>
            <a:r>
              <a:rPr lang="en-US" b="1" dirty="0" smtClean="0">
                <a:solidFill>
                  <a:srgbClr val="00B050"/>
                </a:solidFill>
              </a:rPr>
              <a:t>Thank you for your valuable time</a:t>
            </a:r>
          </a:p>
          <a:p>
            <a:pPr algn="ctr">
              <a:buNone/>
            </a:pPr>
            <a:r>
              <a:rPr lang="en-US" sz="2800" dirty="0" smtClean="0"/>
              <a:t>For any query please:</a:t>
            </a:r>
          </a:p>
          <a:p>
            <a:pPr algn="ctr">
              <a:buNone/>
            </a:pPr>
            <a:endParaRPr lang="en-US" sz="2800" b="1" dirty="0" smtClean="0"/>
          </a:p>
          <a:p>
            <a:pPr algn="ctr">
              <a:buNone/>
            </a:pPr>
            <a:r>
              <a:rPr lang="en-US" sz="2800" b="1" dirty="0" smtClean="0"/>
              <a:t>Visit:-</a:t>
            </a:r>
            <a:r>
              <a:rPr lang="en-US" sz="2400" b="1" dirty="0" smtClean="0"/>
              <a:t> </a:t>
            </a:r>
            <a:r>
              <a:rPr lang="en-US" sz="2400" dirty="0" smtClean="0"/>
              <a:t> </a:t>
            </a:r>
            <a:r>
              <a:rPr lang="en-US" sz="2400" dirty="0" smtClean="0">
                <a:hlinkClick r:id="rId2"/>
              </a:rPr>
              <a:t>www.ShineSchoolapp.com</a:t>
            </a:r>
            <a:endParaRPr lang="en-US" sz="2400" dirty="0" smtClean="0"/>
          </a:p>
          <a:p>
            <a:pPr algn="ctr">
              <a:buNone/>
            </a:pPr>
            <a:r>
              <a:rPr lang="en-US" sz="2400" dirty="0" smtClean="0"/>
              <a:t>or</a:t>
            </a:r>
          </a:p>
          <a:p>
            <a:pPr algn="ctr">
              <a:buNone/>
            </a:pPr>
            <a:r>
              <a:rPr lang="en-US" sz="2400" b="1" dirty="0" smtClean="0"/>
              <a:t>Contact Us</a:t>
            </a:r>
            <a:r>
              <a:rPr lang="en-US" sz="2400" dirty="0" smtClean="0"/>
              <a:t>: </a:t>
            </a:r>
            <a:r>
              <a:rPr lang="en-US" sz="2400" dirty="0" smtClean="0">
                <a:solidFill>
                  <a:srgbClr val="FF0000"/>
                </a:solidFill>
              </a:rPr>
              <a:t>+91 97283-31245, +91 98133-63615</a:t>
            </a:r>
          </a:p>
        </p:txBody>
      </p:sp>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9" fill="hold">
                            <p:stCondLst>
                              <p:cond delay="1500"/>
                            </p:stCondLst>
                            <p:childTnLst>
                              <p:par>
                                <p:cTn id="10" presetID="23" presetClass="entr" presetSubtype="16" fill="hold" grpId="0" nodeType="afterEffect">
                                  <p:stCondLst>
                                    <p:cond delay="50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3" end="3"/>
                                            </p:txEl>
                                          </p:spTgt>
                                        </p:tgtEl>
                                        <p:attrNameLst>
                                          <p:attrName>ppt_h</p:attrName>
                                        </p:attrNameLst>
                                      </p:cBhvr>
                                      <p:tavLst>
                                        <p:tav tm="0">
                                          <p:val>
                                            <p:fltVal val="0"/>
                                          </p:val>
                                        </p:tav>
                                        <p:tav tm="100000">
                                          <p:val>
                                            <p:strVal val="#ppt_h"/>
                                          </p:val>
                                        </p:tav>
                                      </p:tavLst>
                                    </p:anim>
                                  </p:childTnLst>
                                </p:cTn>
                              </p:par>
                            </p:childTnLst>
                          </p:cTn>
                        </p:par>
                        <p:par>
                          <p:cTn id="14" fill="hold">
                            <p:stCondLst>
                              <p:cond delay="3000"/>
                            </p:stCondLst>
                            <p:childTnLst>
                              <p:par>
                                <p:cTn id="15" presetID="23" presetClass="entr" presetSubtype="16" fill="hold" grpId="0" nodeType="afterEffect">
                                  <p:stCondLst>
                                    <p:cond delay="50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p:cTn id="1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5" end="5"/>
                                            </p:txEl>
                                          </p:spTgt>
                                        </p:tgtEl>
                                        <p:attrNameLst>
                                          <p:attrName>ppt_h</p:attrName>
                                        </p:attrNameLst>
                                      </p:cBhvr>
                                      <p:tavLst>
                                        <p:tav tm="0">
                                          <p:val>
                                            <p:fltVal val="0"/>
                                          </p:val>
                                        </p:tav>
                                        <p:tav tm="100000">
                                          <p:val>
                                            <p:strVal val="#ppt_h"/>
                                          </p:val>
                                        </p:tav>
                                      </p:tavLst>
                                    </p:anim>
                                  </p:childTnLst>
                                </p:cTn>
                              </p:par>
                            </p:childTnLst>
                          </p:cTn>
                        </p:par>
                        <p:par>
                          <p:cTn id="19" fill="hold">
                            <p:stCondLst>
                              <p:cond delay="4500"/>
                            </p:stCondLst>
                            <p:childTnLst>
                              <p:par>
                                <p:cTn id="20" presetID="23" presetClass="entr" presetSubtype="16" fill="hold" grpId="0" nodeType="afterEffect">
                                  <p:stCondLst>
                                    <p:cond delay="50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p:cTn id="2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6" end="6"/>
                                            </p:txEl>
                                          </p:spTgt>
                                        </p:tgtEl>
                                        <p:attrNameLst>
                                          <p:attrName>ppt_h</p:attrName>
                                        </p:attrNameLst>
                                      </p:cBhvr>
                                      <p:tavLst>
                                        <p:tav tm="0">
                                          <p:val>
                                            <p:fltVal val="0"/>
                                          </p:val>
                                        </p:tav>
                                        <p:tav tm="100000">
                                          <p:val>
                                            <p:strVal val="#ppt_h"/>
                                          </p:val>
                                        </p:tav>
                                      </p:tavLst>
                                    </p:anim>
                                  </p:childTnLst>
                                </p:cTn>
                              </p:par>
                            </p:childTnLst>
                          </p:cTn>
                        </p:par>
                        <p:par>
                          <p:cTn id="24" fill="hold">
                            <p:stCondLst>
                              <p:cond delay="6000"/>
                            </p:stCondLst>
                            <p:childTnLst>
                              <p:par>
                                <p:cTn id="25" presetID="12" presetClass="entr" presetSubtype="4" fill="hold" grpId="0" nodeType="afterEffect">
                                  <p:stCondLst>
                                    <p:cond delay="50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Bottom)">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324600" cy="884238"/>
          </a:xfrm>
        </p:spPr>
        <p:txBody>
          <a:bodyPr>
            <a:normAutofit/>
          </a:bodyPr>
          <a:lstStyle/>
          <a:p>
            <a:r>
              <a:rPr lang="en-US" sz="4000" dirty="0" smtClean="0">
                <a:solidFill>
                  <a:srgbClr val="FF0000"/>
                </a:solidFill>
              </a:rPr>
              <a:t>Shine School App </a:t>
            </a:r>
            <a:r>
              <a:rPr lang="en-US" sz="4000" dirty="0" smtClean="0">
                <a:solidFill>
                  <a:srgbClr val="FF0000"/>
                </a:solidFill>
              </a:rPr>
              <a:t>: Features</a:t>
            </a:r>
            <a:endParaRPr lang="en-US" sz="4000" dirty="0">
              <a:solidFill>
                <a:srgbClr val="FF0000"/>
              </a:solidFill>
            </a:endParaRPr>
          </a:p>
        </p:txBody>
      </p:sp>
      <p:sp>
        <p:nvSpPr>
          <p:cNvPr id="3" name="Content Placeholder 2"/>
          <p:cNvSpPr>
            <a:spLocks noGrp="1"/>
          </p:cNvSpPr>
          <p:nvPr>
            <p:ph idx="1"/>
          </p:nvPr>
        </p:nvSpPr>
        <p:spPr>
          <a:xfrm>
            <a:off x="381000" y="1219200"/>
            <a:ext cx="8305800" cy="5105400"/>
          </a:xfrm>
        </p:spPr>
        <p:txBody>
          <a:bodyPr>
            <a:noAutofit/>
          </a:bodyPr>
          <a:lstStyle/>
          <a:p>
            <a:pPr>
              <a:buNone/>
            </a:pPr>
            <a:endParaRPr lang="en-US" sz="1800" dirty="0" smtClean="0"/>
          </a:p>
          <a:p>
            <a:r>
              <a:rPr lang="en-US" sz="1800" dirty="0" smtClean="0"/>
              <a:t>Platform for Student, Parents and teacher to get updated.</a:t>
            </a:r>
          </a:p>
          <a:p>
            <a:endParaRPr lang="en-US" sz="1800" dirty="0" smtClean="0"/>
          </a:p>
          <a:p>
            <a:r>
              <a:rPr lang="en-US" sz="1800" dirty="0" smtClean="0"/>
              <a:t>Application not build only for Smart Phone user but also for Computer user with user friendly interfaces. </a:t>
            </a:r>
          </a:p>
          <a:p>
            <a:endParaRPr lang="en-US" sz="1800" dirty="0"/>
          </a:p>
          <a:p>
            <a:r>
              <a:rPr lang="en-US" sz="1800" dirty="0" smtClean="0"/>
              <a:t>Real time Attendance : Parents would get notification/SMS if their child is Absent</a:t>
            </a:r>
          </a:p>
          <a:p>
            <a:endParaRPr lang="en-US" sz="1800" dirty="0"/>
          </a:p>
          <a:p>
            <a:r>
              <a:rPr lang="en-US" sz="1800" dirty="0" smtClean="0"/>
              <a:t>Homework/Assignments :  Parents can check homework/assignments for their children for the day from their Mobile.</a:t>
            </a:r>
          </a:p>
          <a:p>
            <a:endParaRPr lang="en-US" sz="1800" dirty="0" smtClean="0"/>
          </a:p>
          <a:p>
            <a:r>
              <a:rPr lang="en-US" sz="1800" dirty="0" smtClean="0"/>
              <a:t>Marks/Results :  Parents can check progress of their child anytime from anywhere within their mobile.</a:t>
            </a:r>
          </a:p>
          <a:p>
            <a:endParaRPr lang="en-US" sz="1800" dirty="0" smtClean="0"/>
          </a:p>
          <a:p>
            <a:r>
              <a:rPr lang="en-US" sz="1800" dirty="0" smtClean="0"/>
              <a:t>Student Feedback : Parents get Feedback/Complains/Appreciations of their child within their mobile.</a:t>
            </a:r>
          </a:p>
          <a:p>
            <a:pPr>
              <a:buNone/>
            </a:pPr>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spTree>
  </p:cSld>
  <p:clrMapOvr>
    <a:masterClrMapping/>
  </p:clrMapOvr>
  <p:transition spd="slow" advClick="0" advTm="20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4500"/>
                            </p:stCondLst>
                            <p:childTnLst>
                              <p:par>
                                <p:cTn id="25" presetID="2" presetClass="entr" presetSubtype="8"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29" fill="hold">
                            <p:stCondLst>
                              <p:cond delay="5500"/>
                            </p:stCondLst>
                            <p:childTnLst>
                              <p:par>
                                <p:cTn id="30" presetID="2" presetClass="entr" presetSubtype="8"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 calcmode="lin" valueType="num">
                                      <p:cBhvr additive="base">
                                        <p:cTn id="32" dur="1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par>
                          <p:cTn id="34" fill="hold">
                            <p:stCondLst>
                              <p:cond delay="6500"/>
                            </p:stCondLst>
                            <p:childTnLst>
                              <p:par>
                                <p:cTn id="35" presetID="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10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84237"/>
            <a:ext cx="8610600" cy="3992563"/>
          </a:xfrm>
        </p:spPr>
        <p:txBody>
          <a:bodyPr>
            <a:normAutofit lnSpcReduction="10000"/>
          </a:bodyPr>
          <a:lstStyle/>
          <a:p>
            <a:r>
              <a:rPr lang="en-US" sz="1800" dirty="0" smtClean="0"/>
              <a:t>Notifications : School can schedule notifications for Fee/PTM/Events etc.</a:t>
            </a:r>
          </a:p>
          <a:p>
            <a:pPr>
              <a:buNone/>
            </a:pPr>
            <a:endParaRPr lang="en-US" sz="1800" dirty="0"/>
          </a:p>
          <a:p>
            <a:r>
              <a:rPr lang="en-US" sz="1800" dirty="0" smtClean="0"/>
              <a:t>Bus Tracking : Parents can check the bus position on Google Map within their devices for their child root using GPS technology.</a:t>
            </a:r>
          </a:p>
          <a:p>
            <a:endParaRPr lang="en-US" sz="1800" dirty="0" smtClean="0"/>
          </a:p>
          <a:p>
            <a:r>
              <a:rPr lang="en-US" sz="1800" dirty="0" smtClean="0"/>
              <a:t>Fee Management : School admin having option to maintain the students fee within the application and print the receipt for student.</a:t>
            </a:r>
          </a:p>
          <a:p>
            <a:endParaRPr lang="en-US" sz="1800" dirty="0" smtClean="0"/>
          </a:p>
          <a:p>
            <a:r>
              <a:rPr lang="en-US" sz="1800" dirty="0" smtClean="0"/>
              <a:t>School Gallery : School admin would have option to add/update the pictures for any event in the application which will be available in the mobile for all users.</a:t>
            </a:r>
          </a:p>
          <a:p>
            <a:endParaRPr lang="en-US" sz="1800" dirty="0" smtClean="0"/>
          </a:p>
          <a:p>
            <a:r>
              <a:rPr lang="en-US" sz="1800" dirty="0" smtClean="0"/>
              <a:t>Web App Integrated : People do not have Smart Phone, can use web platform to access all the features available.</a:t>
            </a:r>
          </a:p>
          <a:p>
            <a:pPr>
              <a:buNone/>
            </a:pPr>
            <a:endParaRPr lang="en-US" sz="1800" dirty="0" smtClean="0"/>
          </a:p>
          <a:p>
            <a:endParaRPr lang="en-US" sz="1800" dirty="0" smtClean="0"/>
          </a:p>
          <a:p>
            <a:pPr>
              <a:buNone/>
            </a:pPr>
            <a:endParaRPr lang="en-US" sz="1800" dirty="0" smtClean="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spTree>
  </p:cSld>
  <p:clrMapOvr>
    <a:masterClrMapping/>
  </p:clrMapOvr>
  <p:transition spd="slow" advClick="0" advTm="20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162800" cy="914400"/>
          </a:xfrm>
        </p:spPr>
        <p:txBody>
          <a:bodyPr>
            <a:normAutofit/>
          </a:bodyPr>
          <a:lstStyle/>
          <a:p>
            <a:r>
              <a:rPr lang="en-US" sz="4000" dirty="0" smtClean="0">
                <a:solidFill>
                  <a:srgbClr val="FF0000"/>
                </a:solidFill>
              </a:rPr>
              <a:t>About App</a:t>
            </a:r>
            <a:endParaRPr lang="en-US" sz="4000" dirty="0">
              <a:solidFill>
                <a:srgbClr val="FF0000"/>
              </a:solidFill>
            </a:endParaRPr>
          </a:p>
        </p:txBody>
      </p:sp>
      <p:sp>
        <p:nvSpPr>
          <p:cNvPr id="6" name="Content Placeholder 5"/>
          <p:cNvSpPr>
            <a:spLocks noGrp="1"/>
          </p:cNvSpPr>
          <p:nvPr>
            <p:ph idx="1"/>
          </p:nvPr>
        </p:nvSpPr>
        <p:spPr>
          <a:xfrm>
            <a:off x="457200" y="1371600"/>
            <a:ext cx="8229600" cy="4754563"/>
          </a:xfrm>
        </p:spPr>
        <p:txBody>
          <a:bodyPr>
            <a:normAutofit/>
          </a:bodyPr>
          <a:lstStyle/>
          <a:p>
            <a:pPr>
              <a:buFont typeface="Wingdings" pitchFamily="2" charset="2"/>
              <a:buChar char="Ø"/>
            </a:pPr>
            <a:r>
              <a:rPr lang="en-US" sz="1800" dirty="0" err="1" smtClean="0">
                <a:solidFill>
                  <a:schemeClr val="bg1"/>
                </a:solidFill>
              </a:rPr>
              <a:t>ShineSchool</a:t>
            </a:r>
            <a:r>
              <a:rPr lang="en-US" sz="1800" dirty="0" smtClean="0">
                <a:solidFill>
                  <a:schemeClr val="tx2">
                    <a:lumMod val="60000"/>
                    <a:lumOff val="40000"/>
                  </a:schemeClr>
                </a:solidFill>
              </a:rPr>
              <a:t>-</a:t>
            </a:r>
            <a:r>
              <a:rPr lang="en-US" sz="1800" dirty="0" smtClean="0">
                <a:solidFill>
                  <a:schemeClr val="bg1">
                    <a:lumMod val="95000"/>
                  </a:schemeClr>
                </a:solidFill>
              </a:rPr>
              <a:t>App </a:t>
            </a:r>
            <a:r>
              <a:rPr lang="en-US" sz="1800" dirty="0" smtClean="0"/>
              <a:t>is a </a:t>
            </a:r>
            <a:r>
              <a:rPr lang="en-US" sz="1800" dirty="0"/>
              <a:t>medium to stay Connected and updated. We have entered the age of </a:t>
            </a:r>
            <a:r>
              <a:rPr lang="en-US" sz="1800" dirty="0">
                <a:solidFill>
                  <a:schemeClr val="accent6">
                    <a:lumMod val="75000"/>
                  </a:schemeClr>
                </a:solidFill>
              </a:rPr>
              <a:t>Digital technology</a:t>
            </a:r>
            <a:r>
              <a:rPr lang="en-US" sz="1800" dirty="0"/>
              <a:t>. </a:t>
            </a:r>
            <a:r>
              <a:rPr lang="en-US" sz="1800" dirty="0" smtClean="0"/>
              <a:t>Where in </a:t>
            </a:r>
            <a:r>
              <a:rPr lang="en-US" sz="1800" dirty="0"/>
              <a:t>technology is following and is waving a path for faster </a:t>
            </a:r>
            <a:r>
              <a:rPr lang="en-US" sz="1800" dirty="0" smtClean="0"/>
              <a:t>growth.</a:t>
            </a:r>
          </a:p>
          <a:p>
            <a:pPr>
              <a:buNone/>
            </a:pPr>
            <a:endParaRPr lang="en-US" sz="1800" dirty="0" smtClean="0"/>
          </a:p>
          <a:p>
            <a:pPr>
              <a:buFont typeface="Wingdings" pitchFamily="2" charset="2"/>
              <a:buChar char="Ø"/>
            </a:pPr>
            <a:r>
              <a:rPr lang="en-US" sz="1800" dirty="0" smtClean="0">
                <a:solidFill>
                  <a:schemeClr val="bg1"/>
                </a:solidFill>
              </a:rPr>
              <a:t> </a:t>
            </a:r>
            <a:r>
              <a:rPr lang="en-US" sz="1800" dirty="0" err="1" smtClean="0">
                <a:solidFill>
                  <a:schemeClr val="bg1"/>
                </a:solidFill>
              </a:rPr>
              <a:t>ShineSchool</a:t>
            </a:r>
            <a:r>
              <a:rPr lang="en-US" sz="1800" dirty="0" smtClean="0">
                <a:solidFill>
                  <a:schemeClr val="tx2">
                    <a:lumMod val="60000"/>
                    <a:lumOff val="40000"/>
                  </a:schemeClr>
                </a:solidFill>
              </a:rPr>
              <a:t>-</a:t>
            </a:r>
            <a:r>
              <a:rPr lang="en-US" sz="1800" dirty="0" smtClean="0">
                <a:solidFill>
                  <a:schemeClr val="bg1">
                    <a:lumMod val="95000"/>
                  </a:schemeClr>
                </a:solidFill>
              </a:rPr>
              <a:t>App </a:t>
            </a:r>
            <a:r>
              <a:rPr lang="en-US" sz="1800" dirty="0" smtClean="0"/>
              <a:t>gives a </a:t>
            </a:r>
            <a:r>
              <a:rPr lang="en-US" sz="1800" dirty="0"/>
              <a:t>Connect to parents on a regular base and gives them an opportunity to go </a:t>
            </a:r>
            <a:r>
              <a:rPr lang="en-US" sz="1800" dirty="0">
                <a:solidFill>
                  <a:schemeClr val="accent6">
                    <a:lumMod val="75000"/>
                  </a:schemeClr>
                </a:solidFill>
              </a:rPr>
              <a:t>hand in hand </a:t>
            </a:r>
            <a:r>
              <a:rPr lang="en-US" sz="1800" dirty="0"/>
              <a:t>with the advanced world. </a:t>
            </a:r>
            <a:r>
              <a:rPr lang="en-US" sz="1800" dirty="0" smtClean="0"/>
              <a:t>It </a:t>
            </a:r>
            <a:r>
              <a:rPr lang="en-US" sz="1800" dirty="0"/>
              <a:t>bridges the gap among teachers, parents and students who use </a:t>
            </a:r>
            <a:r>
              <a:rPr lang="en-US" sz="1800" dirty="0" smtClean="0"/>
              <a:t>technology.</a:t>
            </a:r>
          </a:p>
          <a:p>
            <a:pPr>
              <a:buFont typeface="Wingdings" pitchFamily="2" charset="2"/>
              <a:buChar char="Ø"/>
            </a:pPr>
            <a:endParaRPr lang="en-US" sz="1800" dirty="0" smtClean="0"/>
          </a:p>
          <a:p>
            <a:pPr>
              <a:buFont typeface="Wingdings" pitchFamily="2" charset="2"/>
              <a:buChar char="Ø"/>
            </a:pPr>
            <a:r>
              <a:rPr lang="en-US" sz="1800" dirty="0" err="1" smtClean="0">
                <a:solidFill>
                  <a:schemeClr val="bg1"/>
                </a:solidFill>
              </a:rPr>
              <a:t>ShineSchool</a:t>
            </a:r>
            <a:r>
              <a:rPr lang="en-US" sz="1800" dirty="0" smtClean="0">
                <a:solidFill>
                  <a:schemeClr val="tx2">
                    <a:lumMod val="60000"/>
                    <a:lumOff val="40000"/>
                  </a:schemeClr>
                </a:solidFill>
              </a:rPr>
              <a:t>-</a:t>
            </a:r>
            <a:r>
              <a:rPr lang="en-US" sz="1800" dirty="0" smtClean="0">
                <a:solidFill>
                  <a:schemeClr val="bg1">
                    <a:lumMod val="95000"/>
                  </a:schemeClr>
                </a:solidFill>
              </a:rPr>
              <a:t>App </a:t>
            </a:r>
            <a:r>
              <a:rPr lang="en-US" sz="1800" dirty="0" smtClean="0"/>
              <a:t>is new online method for the schools is </a:t>
            </a:r>
            <a:r>
              <a:rPr lang="en-US" sz="1800" dirty="0" smtClean="0">
                <a:solidFill>
                  <a:schemeClr val="accent6">
                    <a:lumMod val="75000"/>
                  </a:schemeClr>
                </a:solidFill>
              </a:rPr>
              <a:t>user friendly </a:t>
            </a:r>
            <a:r>
              <a:rPr lang="en-US" sz="1800" dirty="0" smtClean="0"/>
              <a:t>with an attractive interface for gaining the attention of students.</a:t>
            </a:r>
          </a:p>
          <a:p>
            <a:endParaRPr lang="en-US" sz="1800" dirty="0" smtClean="0"/>
          </a:p>
          <a:p>
            <a:pPr>
              <a:buFont typeface="Wingdings" pitchFamily="2" charset="2"/>
              <a:buChar char="Ø"/>
            </a:pPr>
            <a:r>
              <a:rPr lang="en-US" sz="1800" dirty="0" err="1" smtClean="0">
                <a:solidFill>
                  <a:schemeClr val="bg1"/>
                </a:solidFill>
              </a:rPr>
              <a:t>ShineSchoo</a:t>
            </a:r>
            <a:r>
              <a:rPr lang="en-US" sz="1800" dirty="0" err="1" smtClean="0">
                <a:solidFill>
                  <a:schemeClr val="tx2">
                    <a:lumMod val="60000"/>
                    <a:lumOff val="40000"/>
                  </a:schemeClr>
                </a:solidFill>
              </a:rPr>
              <a:t>l</a:t>
            </a:r>
            <a:r>
              <a:rPr lang="en-US" sz="1800" dirty="0" smtClean="0">
                <a:solidFill>
                  <a:schemeClr val="tx2">
                    <a:lumMod val="60000"/>
                    <a:lumOff val="40000"/>
                  </a:schemeClr>
                </a:solidFill>
              </a:rPr>
              <a:t>-</a:t>
            </a:r>
            <a:r>
              <a:rPr lang="en-US" sz="1800" dirty="0" smtClean="0">
                <a:solidFill>
                  <a:schemeClr val="bg1">
                    <a:lumMod val="95000"/>
                  </a:schemeClr>
                </a:solidFill>
              </a:rPr>
              <a:t>App </a:t>
            </a:r>
            <a:r>
              <a:rPr lang="en-US" sz="1800" dirty="0" smtClean="0"/>
              <a:t>is the effective and updated application to make the education system simpler and more interactive. It is the mode of connection amongst the students, teachers and the parents of the students to get a better outcome</a:t>
            </a: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 presetClass="entr" presetSubtype="10"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heckerboard(across)">
                                      <p:cBhvr>
                                        <p:cTn id="12" dur="1000"/>
                                        <p:tgtEl>
                                          <p:spTgt spid="6">
                                            <p:txEl>
                                              <p:pRg st="0" end="0"/>
                                            </p:txEl>
                                          </p:spTgt>
                                        </p:tgtEl>
                                      </p:cBhvr>
                                    </p:animEffect>
                                  </p:childTnLst>
                                </p:cTn>
                              </p:par>
                            </p:childTnLst>
                          </p:cTn>
                        </p:par>
                        <p:par>
                          <p:cTn id="13" fill="hold">
                            <p:stCondLst>
                              <p:cond delay="2500"/>
                            </p:stCondLst>
                            <p:childTnLst>
                              <p:par>
                                <p:cTn id="14" presetID="5" presetClass="entr" presetSubtype="10" fill="hold" grpId="0"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checkerboard(across)">
                                      <p:cBhvr>
                                        <p:cTn id="16" dur="1000"/>
                                        <p:tgtEl>
                                          <p:spTgt spid="6">
                                            <p:txEl>
                                              <p:pRg st="2" end="2"/>
                                            </p:txEl>
                                          </p:spTgt>
                                        </p:tgtEl>
                                      </p:cBhvr>
                                    </p:animEffect>
                                  </p:childTnLst>
                                </p:cTn>
                              </p:par>
                            </p:childTnLst>
                          </p:cTn>
                        </p:par>
                        <p:par>
                          <p:cTn id="17" fill="hold">
                            <p:stCondLst>
                              <p:cond delay="3500"/>
                            </p:stCondLst>
                            <p:childTnLst>
                              <p:par>
                                <p:cTn id="18" presetID="5" presetClass="entr" presetSubtype="10" fill="hold" grpId="0"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checkerboard(across)">
                                      <p:cBhvr>
                                        <p:cTn id="20" dur="1000"/>
                                        <p:tgtEl>
                                          <p:spTgt spid="6">
                                            <p:txEl>
                                              <p:pRg st="4" end="4"/>
                                            </p:txEl>
                                          </p:spTgt>
                                        </p:tgtEl>
                                      </p:cBhvr>
                                    </p:animEffect>
                                  </p:childTnLst>
                                </p:cTn>
                              </p:par>
                            </p:childTnLst>
                          </p:cTn>
                        </p:par>
                        <p:par>
                          <p:cTn id="21" fill="hold">
                            <p:stCondLst>
                              <p:cond delay="4500"/>
                            </p:stCondLst>
                            <p:childTnLst>
                              <p:par>
                                <p:cTn id="22" presetID="5" presetClass="entr" presetSubtype="10" fill="hold" grpId="0" nodeType="after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checkerboard(across)">
                                      <p:cBhvr>
                                        <p:cTn id="24"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Not just for students</a:t>
            </a:r>
            <a:endParaRPr lang="en-US" dirty="0">
              <a:solidFill>
                <a:srgbClr val="FF0000"/>
              </a:solidFill>
            </a:endParaRPr>
          </a:p>
        </p:txBody>
      </p:sp>
      <p:sp>
        <p:nvSpPr>
          <p:cNvPr id="3" name="Content Placeholder 2"/>
          <p:cNvSpPr>
            <a:spLocks noGrp="1"/>
          </p:cNvSpPr>
          <p:nvPr>
            <p:ph idx="1"/>
          </p:nvPr>
        </p:nvSpPr>
        <p:spPr>
          <a:xfrm>
            <a:off x="609600" y="1600200"/>
            <a:ext cx="8229600" cy="2209799"/>
          </a:xfrm>
        </p:spPr>
        <p:txBody>
          <a:bodyPr>
            <a:normAutofit/>
          </a:bodyPr>
          <a:lstStyle/>
          <a:p>
            <a:pPr>
              <a:buNone/>
            </a:pPr>
            <a:r>
              <a:rPr lang="en-US" dirty="0" smtClean="0"/>
              <a:t>	</a:t>
            </a:r>
          </a:p>
          <a:p>
            <a:pPr lvl="3">
              <a:buNone/>
            </a:pPr>
            <a:endParaRPr lang="en-US" dirty="0" smtClean="0"/>
          </a:p>
          <a:p>
            <a:pPr lvl="3" algn="just">
              <a:buNone/>
            </a:pPr>
            <a:r>
              <a:rPr lang="en-US" dirty="0" smtClean="0"/>
              <a:t>	</a:t>
            </a:r>
          </a:p>
        </p:txBody>
      </p:sp>
      <p:sp>
        <p:nvSpPr>
          <p:cNvPr id="4" name="Content Placeholder 2"/>
          <p:cNvSpPr txBox="1">
            <a:spLocks/>
          </p:cNvSpPr>
          <p:nvPr/>
        </p:nvSpPr>
        <p:spPr>
          <a:xfrm>
            <a:off x="609600" y="1447800"/>
            <a:ext cx="8229600" cy="2743200"/>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v"/>
              <a:tabLst/>
              <a:defRPr/>
            </a:pPr>
            <a:r>
              <a:rPr lang="en-US" sz="9600" dirty="0" smtClean="0"/>
              <a:t>Parents</a:t>
            </a:r>
            <a:r>
              <a:rPr kumimoji="0" lang="en-US" sz="9600" b="0" i="0" u="none" strike="noStrike" kern="1200" cap="none" spc="0" normalizeH="0" baseline="0" noProof="0" dirty="0" smtClean="0">
                <a:ln>
                  <a:noFill/>
                </a:ln>
                <a:solidFill>
                  <a:schemeClr val="tx1"/>
                </a:solidFill>
                <a:effectLst/>
                <a:uLnTx/>
                <a:uFillTx/>
                <a:latin typeface="+mn-lt"/>
                <a:ea typeface="+mn-ea"/>
                <a:cs typeface="+mn-cs"/>
              </a:rPr>
              <a:t> can use app to:</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7200" dirty="0" smtClean="0"/>
              <a:t>Check </a:t>
            </a:r>
            <a:r>
              <a:rPr kumimoji="0" lang="en-US" sz="7200" b="0" i="0" u="none" strike="noStrike" kern="1200" cap="none" spc="0" normalizeH="0" baseline="0" noProof="0" dirty="0" smtClean="0">
                <a:ln>
                  <a:noFill/>
                </a:ln>
                <a:solidFill>
                  <a:schemeClr val="tx1"/>
                </a:solidFill>
                <a:effectLst/>
                <a:uLnTx/>
                <a:uFillTx/>
              </a:rPr>
              <a:t> Attendance.</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7200" dirty="0" smtClean="0"/>
              <a:t>Check</a:t>
            </a:r>
            <a:r>
              <a:rPr kumimoji="0" lang="en-US" sz="7200" b="0" i="0" u="none" strike="noStrike" kern="1200" cap="none" spc="0" normalizeH="0" baseline="0" noProof="0" dirty="0" smtClean="0">
                <a:ln>
                  <a:noFill/>
                </a:ln>
                <a:solidFill>
                  <a:schemeClr val="tx1"/>
                </a:solidFill>
                <a:effectLst/>
                <a:uLnTx/>
                <a:uFillTx/>
              </a:rPr>
              <a:t>  Marks/Grades.</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7200" b="0" i="0" u="none" strike="noStrike" kern="1200" cap="none" spc="0" normalizeH="0" baseline="0" noProof="0" dirty="0" smtClean="0">
                <a:ln>
                  <a:noFill/>
                </a:ln>
                <a:solidFill>
                  <a:schemeClr val="tx1"/>
                </a:solidFill>
                <a:effectLst/>
                <a:uLnTx/>
                <a:uFillTx/>
              </a:rPr>
              <a:t>Check Homework Assignments.</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7200" dirty="0" smtClean="0"/>
              <a:t>Submit Leave Request for Child.</a:t>
            </a:r>
            <a:endParaRPr kumimoji="0" lang="en-US" sz="7200" b="0" i="0" u="none" strike="noStrike" kern="1200" cap="none" spc="0" normalizeH="0" baseline="0" noProof="0" dirty="0" smtClean="0">
              <a:ln>
                <a:noFill/>
              </a:ln>
              <a:solidFill>
                <a:schemeClr val="tx1"/>
              </a:solidFill>
              <a:effectLst/>
              <a:uLnTx/>
              <a:uFillTx/>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7200" dirty="0" smtClean="0"/>
              <a:t>Keep updated about fee dates, Examination and Events.</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7200" b="0" i="0" u="none" strike="noStrike" kern="1200" cap="none" spc="0" normalizeH="0" baseline="0" noProof="0" dirty="0" smtClean="0">
                <a:ln>
                  <a:noFill/>
                </a:ln>
                <a:solidFill>
                  <a:schemeClr val="tx1"/>
                </a:solidFill>
                <a:effectLst/>
                <a:uLnTx/>
                <a:uFillTx/>
              </a:rPr>
              <a:t>Take</a:t>
            </a:r>
            <a:r>
              <a:rPr kumimoji="0" lang="en-US" sz="7200" b="0" i="0" u="none" strike="noStrike" kern="1200" cap="none" spc="0" normalizeH="0" noProof="0" dirty="0" smtClean="0">
                <a:ln>
                  <a:noFill/>
                </a:ln>
                <a:solidFill>
                  <a:schemeClr val="tx1"/>
                </a:solidFill>
                <a:effectLst/>
                <a:uLnTx/>
                <a:uFillTx/>
              </a:rPr>
              <a:t> notes, Track and alert for student meetings.</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7200" baseline="0" dirty="0" smtClean="0"/>
              <a:t>Check Feedback</a:t>
            </a:r>
            <a:r>
              <a:rPr lang="en-US" sz="7200" dirty="0" smtClean="0"/>
              <a:t> for their child.</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500" b="0"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Rectangle 4"/>
          <p:cNvSpPr/>
          <p:nvPr/>
        </p:nvSpPr>
        <p:spPr>
          <a:xfrm>
            <a:off x="609600" y="4191000"/>
            <a:ext cx="7848600" cy="1631216"/>
          </a:xfrm>
          <a:prstGeom prst="rect">
            <a:avLst/>
          </a:prstGeom>
        </p:spPr>
        <p:txBody>
          <a:bodyPr wrap="square">
            <a:spAutoFit/>
          </a:bodyPr>
          <a:lstStyle/>
          <a:p>
            <a:pPr>
              <a:buFont typeface="Wingdings" pitchFamily="2" charset="2"/>
              <a:buChar char="v"/>
            </a:pPr>
            <a:r>
              <a:rPr lang="en-US" sz="2400" dirty="0" smtClean="0"/>
              <a:t> Teachers can use app to</a:t>
            </a:r>
            <a:r>
              <a:rPr lang="en-US" sz="2800" dirty="0" smtClean="0"/>
              <a:t>:</a:t>
            </a:r>
          </a:p>
          <a:p>
            <a:pPr lvl="3">
              <a:buFont typeface="Arial" pitchFamily="34" charset="0"/>
              <a:buChar char="•"/>
            </a:pPr>
            <a:r>
              <a:rPr lang="en-US" dirty="0" smtClean="0"/>
              <a:t>  Mark Attendance.</a:t>
            </a:r>
          </a:p>
          <a:p>
            <a:pPr lvl="3">
              <a:buFont typeface="Arial" pitchFamily="34" charset="0"/>
              <a:buChar char="•"/>
            </a:pPr>
            <a:r>
              <a:rPr lang="en-US" dirty="0" smtClean="0"/>
              <a:t>  Assign Homework.</a:t>
            </a:r>
          </a:p>
          <a:p>
            <a:pPr lvl="3">
              <a:buFont typeface="Arial" pitchFamily="34" charset="0"/>
              <a:buChar char="•"/>
            </a:pPr>
            <a:r>
              <a:rPr lang="en-US" dirty="0" smtClean="0"/>
              <a:t>  Approve/Deny Leave Request.</a:t>
            </a:r>
          </a:p>
          <a:p>
            <a:pPr lvl="3">
              <a:buFont typeface="Arial" pitchFamily="34" charset="0"/>
              <a:buChar char="•"/>
            </a:pPr>
            <a:r>
              <a:rPr lang="en-US" dirty="0" smtClean="0"/>
              <a:t>  Submit Feedback.</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 presetClass="entr" presetSubtype="10" fill="hold" grpId="0" nodeType="afterEffect">
                                  <p:stCondLst>
                                    <p:cond delay="100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1000"/>
                                        <p:tgtEl>
                                          <p:spTgt spid="4"/>
                                        </p:tgtEl>
                                      </p:cBhvr>
                                    </p:animEffect>
                                  </p:childTnLst>
                                </p:cTn>
                              </p:par>
                            </p:childTnLst>
                          </p:cTn>
                        </p:par>
                        <p:par>
                          <p:cTn id="13" fill="hold">
                            <p:stCondLst>
                              <p:cond delay="3500"/>
                            </p:stCondLst>
                            <p:childTnLst>
                              <p:par>
                                <p:cTn id="14" presetID="5" presetClass="entr" presetSubtype="10" fill="hold" grpId="0" nodeType="afterEffect">
                                  <p:stCondLst>
                                    <p:cond delay="100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7162800" cy="990600"/>
          </a:xfrm>
        </p:spPr>
        <p:txBody>
          <a:bodyPr>
            <a:normAutofit/>
          </a:bodyPr>
          <a:lstStyle/>
          <a:p>
            <a:r>
              <a:rPr lang="en-US" sz="4000" dirty="0" smtClean="0">
                <a:solidFill>
                  <a:srgbClr val="FF0000"/>
                </a:solidFill>
              </a:rPr>
              <a:t>Mobile Screens</a:t>
            </a:r>
            <a:endParaRPr lang="en-US" sz="4000"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400" dirty="0" smtClean="0"/>
              <a:t>Features</a:t>
            </a:r>
            <a:r>
              <a:rPr lang="en-US" dirty="0" smtClean="0"/>
              <a:t>: </a:t>
            </a:r>
          </a:p>
          <a:p>
            <a:pPr lvl="2">
              <a:buFont typeface="Wingdings" pitchFamily="2" charset="2"/>
              <a:buChar char="Ø"/>
            </a:pPr>
            <a:r>
              <a:rPr lang="en-US" sz="1800" dirty="0" smtClean="0"/>
              <a:t>Homework</a:t>
            </a:r>
          </a:p>
          <a:p>
            <a:pPr lvl="2">
              <a:buFont typeface="Wingdings" pitchFamily="2" charset="2"/>
              <a:buChar char="Ø"/>
            </a:pPr>
            <a:r>
              <a:rPr lang="en-US" sz="1800" dirty="0" smtClean="0"/>
              <a:t>Attendance</a:t>
            </a:r>
          </a:p>
          <a:p>
            <a:pPr lvl="2">
              <a:buFont typeface="Wingdings" pitchFamily="2" charset="2"/>
              <a:buChar char="Ø"/>
            </a:pPr>
            <a:r>
              <a:rPr lang="en-US" sz="1800" dirty="0" smtClean="0"/>
              <a:t>Marks</a:t>
            </a:r>
          </a:p>
          <a:p>
            <a:pPr lvl="2">
              <a:buFont typeface="Wingdings" pitchFamily="2" charset="2"/>
              <a:buChar char="Ø"/>
            </a:pPr>
            <a:r>
              <a:rPr lang="en-US" sz="1800" dirty="0" smtClean="0"/>
              <a:t>Leave Request</a:t>
            </a:r>
          </a:p>
          <a:p>
            <a:pPr lvl="2">
              <a:buFont typeface="Wingdings" pitchFamily="2" charset="2"/>
              <a:buChar char="Ø"/>
            </a:pPr>
            <a:r>
              <a:rPr lang="en-US" sz="1800" dirty="0" smtClean="0"/>
              <a:t>Reminder Notifications</a:t>
            </a:r>
          </a:p>
          <a:p>
            <a:pPr lvl="2">
              <a:buFont typeface="Wingdings" pitchFamily="2" charset="2"/>
              <a:buChar char="Ø"/>
            </a:pPr>
            <a:r>
              <a:rPr lang="en-US" sz="1800" dirty="0" smtClean="0"/>
              <a:t>Bus Tracking</a:t>
            </a:r>
          </a:p>
          <a:p>
            <a:pPr lvl="2">
              <a:buFont typeface="Wingdings" pitchFamily="2" charset="2"/>
              <a:buChar char="Ø"/>
            </a:pPr>
            <a:r>
              <a:rPr lang="en-US" sz="1800" dirty="0" smtClean="0"/>
              <a:t>Fee Structure</a:t>
            </a:r>
          </a:p>
          <a:p>
            <a:pPr lvl="2">
              <a:buFont typeface="Wingdings" pitchFamily="2" charset="2"/>
              <a:buChar char="Ø"/>
            </a:pPr>
            <a:r>
              <a:rPr lang="en-US" sz="1800" dirty="0" smtClean="0"/>
              <a:t>Time Table   </a:t>
            </a:r>
          </a:p>
          <a:p>
            <a:pPr lvl="2">
              <a:buFont typeface="Wingdings" pitchFamily="2" charset="2"/>
              <a:buChar char="Ø"/>
            </a:pPr>
            <a:r>
              <a:rPr lang="en-US" sz="1800" dirty="0" smtClean="0"/>
              <a:t>Employee Details</a:t>
            </a:r>
          </a:p>
          <a:p>
            <a:pPr lvl="2">
              <a:buFont typeface="Wingdings" pitchFamily="2" charset="2"/>
              <a:buChar char="Ø"/>
            </a:pPr>
            <a:r>
              <a:rPr lang="en-US" sz="1800" dirty="0" smtClean="0"/>
              <a:t>School Profile</a:t>
            </a:r>
          </a:p>
          <a:p>
            <a:pPr lvl="2">
              <a:buFont typeface="Wingdings" pitchFamily="2" charset="2"/>
              <a:buChar char="Ø"/>
            </a:pPr>
            <a:r>
              <a:rPr lang="en-US" sz="1800" dirty="0" smtClean="0"/>
              <a:t>Gallery</a:t>
            </a:r>
          </a:p>
          <a:p>
            <a:pPr lvl="2">
              <a:buFont typeface="Wingdings" pitchFamily="2" charset="2"/>
              <a:buChar char="Ø"/>
            </a:pPr>
            <a:r>
              <a:rPr lang="en-US" sz="1800" dirty="0" smtClean="0"/>
              <a:t>Feedback         </a:t>
            </a:r>
          </a:p>
          <a:p>
            <a:pPr lvl="2"/>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5" presetClass="entr" presetSubtype="10" fill="hold" grpId="0" nodeType="after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1000"/>
                                        <p:tgtEl>
                                          <p:spTgt spid="3">
                                            <p:txEl>
                                              <p:pRg st="0" end="0"/>
                                            </p:txEl>
                                          </p:spTgt>
                                        </p:tgtEl>
                                      </p:cBhvr>
                                    </p:animEffect>
                                  </p:childTnLst>
                                </p:cTn>
                              </p:par>
                            </p:childTnLst>
                          </p:cTn>
                        </p:par>
                        <p:par>
                          <p:cTn id="13" fill="hold">
                            <p:stCondLst>
                              <p:cond delay="3500"/>
                            </p:stCondLst>
                            <p:childTnLst>
                              <p:par>
                                <p:cTn id="14" presetID="5" presetClass="entr" presetSubtype="10" fill="hold" grpId="0" nodeType="afterEffect">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par>
                          <p:cTn id="17" fill="hold">
                            <p:stCondLst>
                              <p:cond delay="5000"/>
                            </p:stCondLst>
                            <p:childTnLst>
                              <p:par>
                                <p:cTn id="18" presetID="5" presetClass="entr" presetSubtype="10" fill="hold" grpId="0" nodeType="afterEffect">
                                  <p:stCondLst>
                                    <p:cond delay="10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childTnLst>
                          </p:cTn>
                        </p:par>
                        <p:par>
                          <p:cTn id="21" fill="hold">
                            <p:stCondLst>
                              <p:cond delay="6500"/>
                            </p:stCondLst>
                            <p:childTnLst>
                              <p:par>
                                <p:cTn id="22" presetID="5" presetClass="entr" presetSubtype="10" fill="hold" grpId="0" nodeType="afterEffect">
                                  <p:stCondLst>
                                    <p:cond delay="100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heckerboard(across)">
                                      <p:cBhvr>
                                        <p:cTn id="24" dur="500"/>
                                        <p:tgtEl>
                                          <p:spTgt spid="3">
                                            <p:txEl>
                                              <p:pRg st="3" end="3"/>
                                            </p:txEl>
                                          </p:spTgt>
                                        </p:tgtEl>
                                      </p:cBhvr>
                                    </p:animEffect>
                                  </p:childTnLst>
                                </p:cTn>
                              </p:par>
                            </p:childTnLst>
                          </p:cTn>
                        </p:par>
                        <p:par>
                          <p:cTn id="25" fill="hold">
                            <p:stCondLst>
                              <p:cond delay="8000"/>
                            </p:stCondLst>
                            <p:childTnLst>
                              <p:par>
                                <p:cTn id="26" presetID="5" presetClass="entr" presetSubtype="10" fill="hold" grpId="0" nodeType="afterEffect">
                                  <p:stCondLst>
                                    <p:cond delay="100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childTnLst>
                          </p:cTn>
                        </p:par>
                        <p:par>
                          <p:cTn id="29" fill="hold">
                            <p:stCondLst>
                              <p:cond delay="9500"/>
                            </p:stCondLst>
                            <p:childTnLst>
                              <p:par>
                                <p:cTn id="30" presetID="5" presetClass="entr" presetSubtype="10" fill="hold" grpId="0" nodeType="afterEffect">
                                  <p:stCondLst>
                                    <p:cond delay="100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par>
                          <p:cTn id="33" fill="hold">
                            <p:stCondLst>
                              <p:cond delay="11000"/>
                            </p:stCondLst>
                            <p:childTnLst>
                              <p:par>
                                <p:cTn id="34" presetID="5" presetClass="entr" presetSubtype="10" fill="hold" grpId="0" nodeType="afterEffect">
                                  <p:stCondLst>
                                    <p:cond delay="100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heckerboard(across)">
                                      <p:cBhvr>
                                        <p:cTn id="36" dur="500"/>
                                        <p:tgtEl>
                                          <p:spTgt spid="3">
                                            <p:txEl>
                                              <p:pRg st="6" end="6"/>
                                            </p:txEl>
                                          </p:spTgt>
                                        </p:tgtEl>
                                      </p:cBhvr>
                                    </p:animEffect>
                                  </p:childTnLst>
                                </p:cTn>
                              </p:par>
                            </p:childTnLst>
                          </p:cTn>
                        </p:par>
                        <p:par>
                          <p:cTn id="37" fill="hold">
                            <p:stCondLst>
                              <p:cond delay="12500"/>
                            </p:stCondLst>
                            <p:childTnLst>
                              <p:par>
                                <p:cTn id="38" presetID="5" presetClass="entr" presetSubtype="10" fill="hold" grpId="0" nodeType="afterEffect">
                                  <p:stCondLst>
                                    <p:cond delay="100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checkerboard(across)">
                                      <p:cBhvr>
                                        <p:cTn id="40" dur="500"/>
                                        <p:tgtEl>
                                          <p:spTgt spid="3">
                                            <p:txEl>
                                              <p:pRg st="7" end="7"/>
                                            </p:txEl>
                                          </p:spTgt>
                                        </p:tgtEl>
                                      </p:cBhvr>
                                    </p:animEffect>
                                  </p:childTnLst>
                                </p:cTn>
                              </p:par>
                            </p:childTnLst>
                          </p:cTn>
                        </p:par>
                        <p:par>
                          <p:cTn id="41" fill="hold">
                            <p:stCondLst>
                              <p:cond delay="14000"/>
                            </p:stCondLst>
                            <p:childTnLst>
                              <p:par>
                                <p:cTn id="42" presetID="5" presetClass="entr" presetSubtype="10" fill="hold" grpId="0" nodeType="afterEffect">
                                  <p:stCondLst>
                                    <p:cond delay="100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checkerboard(across)">
                                      <p:cBhvr>
                                        <p:cTn id="44" dur="500"/>
                                        <p:tgtEl>
                                          <p:spTgt spid="3">
                                            <p:txEl>
                                              <p:pRg st="8" end="8"/>
                                            </p:txEl>
                                          </p:spTgt>
                                        </p:tgtEl>
                                      </p:cBhvr>
                                    </p:animEffect>
                                  </p:childTnLst>
                                </p:cTn>
                              </p:par>
                            </p:childTnLst>
                          </p:cTn>
                        </p:par>
                        <p:par>
                          <p:cTn id="45" fill="hold">
                            <p:stCondLst>
                              <p:cond delay="15500"/>
                            </p:stCondLst>
                            <p:childTnLst>
                              <p:par>
                                <p:cTn id="46" presetID="5" presetClass="entr" presetSubtype="10" fill="hold" grpId="0" nodeType="afterEffect">
                                  <p:stCondLst>
                                    <p:cond delay="100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checkerboard(across)">
                                      <p:cBhvr>
                                        <p:cTn id="48" dur="500"/>
                                        <p:tgtEl>
                                          <p:spTgt spid="3">
                                            <p:txEl>
                                              <p:pRg st="9" end="9"/>
                                            </p:txEl>
                                          </p:spTgt>
                                        </p:tgtEl>
                                      </p:cBhvr>
                                    </p:animEffect>
                                  </p:childTnLst>
                                </p:cTn>
                              </p:par>
                            </p:childTnLst>
                          </p:cTn>
                        </p:par>
                        <p:par>
                          <p:cTn id="49" fill="hold">
                            <p:stCondLst>
                              <p:cond delay="17000"/>
                            </p:stCondLst>
                            <p:childTnLst>
                              <p:par>
                                <p:cTn id="50" presetID="5" presetClass="entr" presetSubtype="10" fill="hold" grpId="0" nodeType="afterEffect">
                                  <p:stCondLst>
                                    <p:cond delay="100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par>
                          <p:cTn id="53" fill="hold">
                            <p:stCondLst>
                              <p:cond delay="18500"/>
                            </p:stCondLst>
                            <p:childTnLst>
                              <p:par>
                                <p:cTn id="54" presetID="5" presetClass="entr" presetSubtype="10" fill="hold" grpId="0" nodeType="afterEffect">
                                  <p:stCondLst>
                                    <p:cond delay="100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6" dur="500"/>
                                        <p:tgtEl>
                                          <p:spTgt spid="3">
                                            <p:txEl>
                                              <p:pRg st="11" end="11"/>
                                            </p:txEl>
                                          </p:spTgt>
                                        </p:tgtEl>
                                      </p:cBhvr>
                                    </p:animEffect>
                                  </p:childTnLst>
                                </p:cTn>
                              </p:par>
                            </p:childTnLst>
                          </p:cTn>
                        </p:par>
                        <p:par>
                          <p:cTn id="57" fill="hold">
                            <p:stCondLst>
                              <p:cond delay="20000"/>
                            </p:stCondLst>
                            <p:childTnLst>
                              <p:par>
                                <p:cTn id="58" presetID="5" presetClass="entr" presetSubtype="10" fill="hold" grpId="0" nodeType="afterEffect">
                                  <p:stCondLst>
                                    <p:cond delay="100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6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0"/>
            <a:ext cx="72390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FF0000"/>
                </a:solidFill>
                <a:effectLst/>
                <a:uLnTx/>
                <a:uFillTx/>
                <a:latin typeface="+mj-lt"/>
                <a:ea typeface="+mj-ea"/>
                <a:cs typeface="+mj-cs"/>
              </a:rPr>
              <a:t>Homework</a:t>
            </a:r>
          </a:p>
        </p:txBody>
      </p:sp>
      <p:sp>
        <p:nvSpPr>
          <p:cNvPr id="9" name="Content Placeholder 8"/>
          <p:cNvSpPr>
            <a:spLocks noGrp="1"/>
          </p:cNvSpPr>
          <p:nvPr>
            <p:ph idx="1"/>
          </p:nvPr>
        </p:nvSpPr>
        <p:spPr>
          <a:xfrm>
            <a:off x="4495800" y="4191000"/>
            <a:ext cx="4648200" cy="1173163"/>
          </a:xfrm>
        </p:spPr>
        <p:txBody>
          <a:bodyPr>
            <a:normAutofit fontScale="62500" lnSpcReduction="20000"/>
          </a:bodyPr>
          <a:lstStyle/>
          <a:p>
            <a:pPr>
              <a:buNone/>
            </a:pPr>
            <a:endParaRPr lang="en-US" sz="2800" dirty="0"/>
          </a:p>
          <a:p>
            <a:pPr>
              <a:buNone/>
            </a:pPr>
            <a:endParaRPr lang="en-US" sz="2800" dirty="0"/>
          </a:p>
          <a:p>
            <a:pPr>
              <a:buNone/>
            </a:pPr>
            <a:r>
              <a:rPr lang="en-US" sz="2800" dirty="0" smtClean="0"/>
              <a:t>Teacher can </a:t>
            </a:r>
            <a:r>
              <a:rPr lang="en-US" sz="2800" dirty="0" smtClean="0">
                <a:solidFill>
                  <a:schemeClr val="accent6">
                    <a:lumMod val="75000"/>
                  </a:schemeClr>
                </a:solidFill>
              </a:rPr>
              <a:t>assign</a:t>
            </a:r>
            <a:r>
              <a:rPr lang="en-US" sz="2800" dirty="0" smtClean="0"/>
              <a:t> Homework Assignments</a:t>
            </a:r>
            <a:endParaRPr lang="en-US" sz="2800" dirty="0"/>
          </a:p>
        </p:txBody>
      </p:sp>
      <p:sp>
        <p:nvSpPr>
          <p:cNvPr id="7" name="Content Placeholder 8"/>
          <p:cNvSpPr txBox="1">
            <a:spLocks/>
          </p:cNvSpPr>
          <p:nvPr/>
        </p:nvSpPr>
        <p:spPr>
          <a:xfrm>
            <a:off x="533400" y="1219200"/>
            <a:ext cx="4191000" cy="1295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Parents and Student can stay updated of </a:t>
            </a:r>
            <a:r>
              <a:rPr kumimoji="0" lang="en-US" b="0" i="0" u="none" strike="noStrike" kern="1200" cap="none" spc="0" normalizeH="0" baseline="0" noProof="0" dirty="0" smtClean="0">
                <a:ln>
                  <a:noFill/>
                </a:ln>
                <a:solidFill>
                  <a:schemeClr val="accent6">
                    <a:lumMod val="75000"/>
                  </a:schemeClr>
                </a:solidFill>
                <a:effectLst/>
                <a:uLnTx/>
                <a:uFillTx/>
                <a:latin typeface="+mn-lt"/>
                <a:ea typeface="+mn-ea"/>
                <a:cs typeface="+mn-cs"/>
              </a:rPr>
              <a:t>Homework </a:t>
            </a:r>
            <a:r>
              <a:rPr kumimoji="0" lang="en-US" b="0" i="0" u="none" strike="noStrike" kern="1200" cap="none" spc="0" normalizeH="0" baseline="0" noProof="0" dirty="0" smtClean="0">
                <a:ln>
                  <a:noFill/>
                </a:ln>
                <a:solidFill>
                  <a:schemeClr val="tx1"/>
                </a:solidFill>
                <a:effectLst/>
                <a:uLnTx/>
                <a:uFillTx/>
                <a:latin typeface="+mn-lt"/>
                <a:ea typeface="+mn-ea"/>
                <a:cs typeface="+mn-cs"/>
              </a:rPr>
              <a:t>Assignments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ight Arrow 10"/>
          <p:cNvSpPr/>
          <p:nvPr/>
        </p:nvSpPr>
        <p:spPr>
          <a:xfrm rot="10800000">
            <a:off x="5791200" y="1295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ight Arrow 12"/>
          <p:cNvSpPr/>
          <p:nvPr/>
        </p:nvSpPr>
        <p:spPr>
          <a:xfrm>
            <a:off x="2743200" y="45720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592" y="778474"/>
            <a:ext cx="1814015" cy="31097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149" y="3657600"/>
            <a:ext cx="1671851" cy="2866030"/>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grpId="1"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1+#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5" presetClass="entr" presetSubtype="10"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checkerboard(across)">
                                      <p:cBhvr>
                                        <p:cTn id="17" dur="1000"/>
                                        <p:tgtEl>
                                          <p:spTgt spid="7">
                                            <p:txEl>
                                              <p:pRg st="0" end="0"/>
                                            </p:txEl>
                                          </p:spTgt>
                                        </p:tgtEl>
                                      </p:cBhvr>
                                    </p:animEffect>
                                  </p:childTnLst>
                                </p:cTn>
                              </p:par>
                            </p:childTnLst>
                          </p:cTn>
                        </p:par>
                        <p:par>
                          <p:cTn id="18" fill="hold">
                            <p:stCondLst>
                              <p:cond delay="3500"/>
                            </p:stCondLst>
                            <p:childTnLst>
                              <p:par>
                                <p:cTn id="19" presetID="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1000" fill="hold"/>
                                        <p:tgtEl>
                                          <p:spTgt spid="13"/>
                                        </p:tgtEl>
                                        <p:attrNameLst>
                                          <p:attrName>ppt_x</p:attrName>
                                        </p:attrNameLst>
                                      </p:cBhvr>
                                      <p:tavLst>
                                        <p:tav tm="0">
                                          <p:val>
                                            <p:strVal val="0-#ppt_w/2"/>
                                          </p:val>
                                        </p:tav>
                                        <p:tav tm="100000">
                                          <p:val>
                                            <p:strVal val="#ppt_x"/>
                                          </p:val>
                                        </p:tav>
                                      </p:tavLst>
                                    </p:anim>
                                    <p:anim calcmode="lin" valueType="num">
                                      <p:cBhvr additive="base">
                                        <p:cTn id="22" dur="10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4500"/>
                            </p:stCondLst>
                            <p:childTnLst>
                              <p:par>
                                <p:cTn id="24" presetID="5" presetClass="entr" presetSubtype="10" fill="hold" grpId="0" nodeType="after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checkerboard(across)">
                                      <p:cBhvr>
                                        <p:cTn id="26"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7" grpId="0" build="p"/>
      <p:bldP spid="11" grpId="1"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0"/>
            <a:ext cx="7239000" cy="838200"/>
          </a:xfrm>
          <a:prstGeom prst="rect">
            <a:avLst/>
          </a:prstGeom>
        </p:spPr>
        <p:txBody>
          <a:bodyPr vert="horz" lIns="91440" tIns="45720" rIns="91440" bIns="45720" rtlCol="0" anchor="ctr">
            <a:normAutofit/>
          </a:bodyPr>
          <a:lstStyle/>
          <a:p>
            <a:pPr lvl="0" algn="ctr">
              <a:spcBef>
                <a:spcPct val="0"/>
              </a:spcBef>
              <a:defRPr/>
            </a:pPr>
            <a:r>
              <a:rPr lang="en-US" sz="4000" dirty="0" smtClean="0">
                <a:solidFill>
                  <a:srgbClr val="FF0000"/>
                </a:solidFill>
              </a:rPr>
              <a:t>Attendance</a:t>
            </a:r>
            <a:endParaRPr kumimoji="0" lang="en-US" sz="40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9" name="Content Placeholder 8"/>
          <p:cNvSpPr>
            <a:spLocks noGrp="1"/>
          </p:cNvSpPr>
          <p:nvPr>
            <p:ph idx="1"/>
          </p:nvPr>
        </p:nvSpPr>
        <p:spPr>
          <a:xfrm>
            <a:off x="3276600" y="4495800"/>
            <a:ext cx="5638800" cy="2514600"/>
          </a:xfrm>
        </p:spPr>
        <p:txBody>
          <a:bodyPr>
            <a:noAutofit/>
          </a:bodyPr>
          <a:lstStyle/>
          <a:p>
            <a:pPr>
              <a:buNone/>
            </a:pPr>
            <a:r>
              <a:rPr lang="en-US" sz="1800" dirty="0" smtClean="0"/>
              <a:t>       Teacher can mark attendance through Android App. </a:t>
            </a:r>
          </a:p>
          <a:p>
            <a:pPr>
              <a:buNone/>
            </a:pPr>
            <a:endParaRPr lang="en-US" sz="1800" dirty="0" smtClean="0"/>
          </a:p>
          <a:p>
            <a:pPr>
              <a:buNone/>
            </a:pPr>
            <a:r>
              <a:rPr lang="en-US" sz="1800" dirty="0" smtClean="0"/>
              <a:t>       “If School has installed </a:t>
            </a:r>
            <a:r>
              <a:rPr lang="en-US" sz="1800" dirty="0" smtClean="0">
                <a:solidFill>
                  <a:schemeClr val="accent6">
                    <a:lumMod val="75000"/>
                  </a:schemeClr>
                </a:solidFill>
              </a:rPr>
              <a:t>Automated attendance </a:t>
            </a:r>
            <a:r>
              <a:rPr lang="en-US" sz="1800" dirty="0" smtClean="0"/>
              <a:t>system then it will automatically updated into app and teacher can use this screen to update the attendance for the day.”</a:t>
            </a:r>
            <a:endParaRPr lang="en-US" sz="1800" dirty="0"/>
          </a:p>
        </p:txBody>
      </p:sp>
      <p:sp>
        <p:nvSpPr>
          <p:cNvPr id="7" name="Content Placeholder 8"/>
          <p:cNvSpPr txBox="1">
            <a:spLocks/>
          </p:cNvSpPr>
          <p:nvPr/>
        </p:nvSpPr>
        <p:spPr>
          <a:xfrm>
            <a:off x="228600" y="1066800"/>
            <a:ext cx="4495800" cy="1066800"/>
          </a:xfrm>
          <a:prstGeom prst="rect">
            <a:avLst/>
          </a:prstGeom>
        </p:spPr>
        <p:txBody>
          <a:bodyPr vert="horz" lIns="91440" tIns="45720" rIns="91440" bIns="45720" rtlCol="0">
            <a:normAutofit/>
          </a:bodyPr>
          <a:lstStyle/>
          <a:p>
            <a:pPr marL="342900" lvl="0" indent="-342900">
              <a:spcBef>
                <a:spcPct val="20000"/>
              </a:spcBef>
            </a:pPr>
            <a:r>
              <a:rPr lang="en-US" sz="2800" dirty="0" smtClean="0"/>
              <a:t>    </a:t>
            </a:r>
            <a:r>
              <a:rPr lang="en-US" dirty="0" smtClean="0"/>
              <a:t>Parents and Students can check </a:t>
            </a:r>
            <a:r>
              <a:rPr lang="en-US" dirty="0" smtClean="0">
                <a:solidFill>
                  <a:schemeClr val="accent6">
                    <a:lumMod val="75000"/>
                  </a:schemeClr>
                </a:solidFill>
              </a:rPr>
              <a:t>day by day </a:t>
            </a:r>
            <a:r>
              <a:rPr lang="en-US" dirty="0" smtClean="0"/>
              <a:t>attendance or for the whole month</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ight Arrow 11"/>
          <p:cNvSpPr/>
          <p:nvPr/>
        </p:nvSpPr>
        <p:spPr>
          <a:xfrm rot="10800000">
            <a:off x="5791200" y="1295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ight Arrow 12"/>
          <p:cNvSpPr/>
          <p:nvPr/>
        </p:nvSpPr>
        <p:spPr>
          <a:xfrm>
            <a:off x="2590800" y="45720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367" y="845024"/>
            <a:ext cx="1776465" cy="30453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048000"/>
            <a:ext cx="2001473" cy="3431096"/>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1+#ppt_w/2"/>
                                          </p:val>
                                        </p:tav>
                                        <p:tav tm="100000">
                                          <p:val>
                                            <p:strVal val="#ppt_x"/>
                                          </p:val>
                                        </p:tav>
                                      </p:tavLst>
                                    </p:anim>
                                    <p:anim calcmode="lin" valueType="num">
                                      <p:cBhvr additive="base">
                                        <p:cTn id="13" dur="10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2" fill="hold" grpId="0"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 calcmode="lin" valueType="num">
                                      <p:cBhvr additive="base">
                                        <p:cTn id="2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2"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 calcmode="lin" valueType="num">
                                      <p:cBhvr additive="base">
                                        <p:cTn id="32"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 presetClass="entr" presetSubtype="2" fill="hold" grpId="0" nodeType="after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7" grpId="0"/>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0"/>
            <a:ext cx="7239000" cy="838200"/>
          </a:xfrm>
          <a:prstGeom prst="rect">
            <a:avLst/>
          </a:prstGeom>
        </p:spPr>
        <p:txBody>
          <a:bodyPr vert="horz" lIns="91440" tIns="45720" rIns="91440" bIns="45720" rtlCol="0" anchor="ctr">
            <a:normAutofit/>
          </a:bodyPr>
          <a:lstStyle/>
          <a:p>
            <a:pPr lvl="0" algn="ctr">
              <a:spcBef>
                <a:spcPct val="0"/>
              </a:spcBef>
              <a:defRPr/>
            </a:pPr>
            <a:r>
              <a:rPr lang="en-US" sz="4000" dirty="0" smtClean="0">
                <a:solidFill>
                  <a:srgbClr val="FF0000"/>
                </a:solidFill>
              </a:rPr>
              <a:t>Marks/Result</a:t>
            </a:r>
            <a:endParaRPr kumimoji="0" lang="en-US" sz="4000" b="0" i="0" u="none" strike="noStrike" kern="1200" cap="none" spc="0" normalizeH="0" baseline="0" noProof="0" dirty="0" smtClean="0">
              <a:ln>
                <a:noFill/>
              </a:ln>
              <a:solidFill>
                <a:srgbClr val="FF0000"/>
              </a:solidFill>
              <a:effectLst/>
              <a:uLnTx/>
              <a:uFillTx/>
              <a:latin typeface="+mj-lt"/>
              <a:ea typeface="+mj-ea"/>
              <a:cs typeface="+mj-cs"/>
            </a:endParaRPr>
          </a:p>
        </p:txBody>
      </p:sp>
      <p:sp>
        <p:nvSpPr>
          <p:cNvPr id="9" name="Content Placeholder 8"/>
          <p:cNvSpPr>
            <a:spLocks noGrp="1"/>
          </p:cNvSpPr>
          <p:nvPr>
            <p:ph idx="1"/>
          </p:nvPr>
        </p:nvSpPr>
        <p:spPr>
          <a:xfrm>
            <a:off x="3886200" y="4191000"/>
            <a:ext cx="5257800" cy="1173163"/>
          </a:xfrm>
        </p:spPr>
        <p:txBody>
          <a:bodyPr>
            <a:normAutofit fontScale="62500" lnSpcReduction="20000"/>
          </a:bodyPr>
          <a:lstStyle/>
          <a:p>
            <a:pPr>
              <a:buNone/>
            </a:pPr>
            <a:endParaRPr lang="en-US" sz="2800" dirty="0"/>
          </a:p>
          <a:p>
            <a:pPr>
              <a:buNone/>
            </a:pPr>
            <a:endParaRPr lang="en-US" sz="2800" dirty="0"/>
          </a:p>
          <a:p>
            <a:pPr>
              <a:buNone/>
            </a:pPr>
            <a:r>
              <a:rPr lang="en-US" sz="2800" dirty="0" err="1" smtClean="0"/>
              <a:t>GetEdu</a:t>
            </a:r>
            <a:r>
              <a:rPr lang="en-US" sz="2800" dirty="0" smtClean="0"/>
              <a:t> App displays marks for every student </a:t>
            </a:r>
            <a:r>
              <a:rPr lang="en-US" sz="2800" dirty="0" smtClean="0">
                <a:solidFill>
                  <a:schemeClr val="accent6">
                    <a:lumMod val="75000"/>
                  </a:schemeClr>
                </a:solidFill>
              </a:rPr>
              <a:t>subject </a:t>
            </a:r>
          </a:p>
          <a:p>
            <a:pPr>
              <a:buNone/>
            </a:pPr>
            <a:r>
              <a:rPr lang="en-US" sz="2800" dirty="0" smtClean="0">
                <a:solidFill>
                  <a:schemeClr val="accent6">
                    <a:lumMod val="75000"/>
                  </a:schemeClr>
                </a:solidFill>
              </a:rPr>
              <a:t>wise</a:t>
            </a:r>
            <a:r>
              <a:rPr lang="en-US" sz="2800" dirty="0" smtClean="0"/>
              <a:t> and option to view </a:t>
            </a:r>
            <a:r>
              <a:rPr lang="en-US" sz="2800" dirty="0" smtClean="0">
                <a:solidFill>
                  <a:schemeClr val="accent6">
                    <a:lumMod val="75000"/>
                  </a:schemeClr>
                </a:solidFill>
              </a:rPr>
              <a:t>Detail Mark sheet </a:t>
            </a:r>
            <a:r>
              <a:rPr lang="en-US" sz="2800" dirty="0" smtClean="0"/>
              <a:t>also.</a:t>
            </a:r>
            <a:endParaRPr lang="en-US" sz="2800" dirty="0"/>
          </a:p>
        </p:txBody>
      </p:sp>
      <p:sp>
        <p:nvSpPr>
          <p:cNvPr id="7" name="Content Placeholder 8"/>
          <p:cNvSpPr txBox="1">
            <a:spLocks/>
          </p:cNvSpPr>
          <p:nvPr/>
        </p:nvSpPr>
        <p:spPr>
          <a:xfrm>
            <a:off x="152400" y="1066800"/>
            <a:ext cx="4572000" cy="1066800"/>
          </a:xfrm>
          <a:prstGeom prst="rect">
            <a:avLst/>
          </a:prstGeom>
        </p:spPr>
        <p:txBody>
          <a:bodyPr vert="horz" lIns="91440" tIns="45720" rIns="91440" bIns="45720" rtlCol="0">
            <a:normAutofit/>
          </a:bodyPr>
          <a:lstStyle/>
          <a:p>
            <a:pPr marL="342900" indent="-342900">
              <a:spcBef>
                <a:spcPct val="20000"/>
              </a:spcBef>
            </a:pPr>
            <a:r>
              <a:rPr lang="en-US" sz="2800" dirty="0" smtClean="0"/>
              <a:t>    </a:t>
            </a:r>
            <a:r>
              <a:rPr lang="en-US" dirty="0" smtClean="0"/>
              <a:t>Parents and Student can check academic performance.</a:t>
            </a:r>
          </a:p>
          <a:p>
            <a:pPr marL="342900" lvl="0" indent="-342900">
              <a:spcBef>
                <a:spcPct val="20000"/>
              </a:spcBef>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ight Arrow 11"/>
          <p:cNvSpPr/>
          <p:nvPr/>
        </p:nvSpPr>
        <p:spPr>
          <a:xfrm rot="10800000">
            <a:off x="5791200" y="12954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Right Arrow 12"/>
          <p:cNvSpPr/>
          <p:nvPr/>
        </p:nvSpPr>
        <p:spPr>
          <a:xfrm>
            <a:off x="2438400" y="4572000"/>
            <a:ext cx="978408" cy="4084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76200"/>
            <a:ext cx="1752600" cy="58074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64" y="3711757"/>
            <a:ext cx="1567236" cy="26866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7645" y="733143"/>
            <a:ext cx="1737525" cy="2978614"/>
          </a:xfrm>
          <a:prstGeom prst="rect">
            <a:avLst/>
          </a:prstGeom>
        </p:spPr>
      </p:pic>
    </p:spTree>
  </p:cSld>
  <p:clrMapOvr>
    <a:masterClrMapping/>
  </p:clrMapOvr>
  <p:transition spd="slow" advClick="0" advTm="1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1+#ppt_w/2"/>
                                          </p:val>
                                        </p:tav>
                                        <p:tav tm="100000">
                                          <p:val>
                                            <p:strVal val="#ppt_x"/>
                                          </p:val>
                                        </p:tav>
                                      </p:tavLst>
                                    </p:anim>
                                    <p:anim calcmode="lin" valueType="num">
                                      <p:cBhvr additive="base">
                                        <p:cTn id="13" dur="10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grpId="0" nodeType="after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2" fill="hold" grpId="0" nodeType="after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 calcmode="lin" valueType="num">
                                      <p:cBhvr additive="base">
                                        <p:cTn id="32"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7" grpId="0"/>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659</Words>
  <Application>Microsoft Office PowerPoint</Application>
  <PresentationFormat>On-screen Show (4:3)</PresentationFormat>
  <Paragraphs>133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PowerPoint Presentation</vt:lpstr>
      <vt:lpstr>Shine School App : Features</vt:lpstr>
      <vt:lpstr>PowerPoint Presentation</vt:lpstr>
      <vt:lpstr>About App</vt:lpstr>
      <vt:lpstr>Not just for students</vt:lpstr>
      <vt:lpstr>Mobile Screens</vt:lpstr>
      <vt:lpstr>PowerPoint Presentation</vt:lpstr>
      <vt:lpstr>PowerPoint Presentation</vt:lpstr>
      <vt:lpstr>PowerPoint Presentation</vt:lpstr>
      <vt:lpstr>Notification</vt:lpstr>
      <vt:lpstr>PowerPoint Presentation</vt:lpstr>
      <vt:lpstr>Bus Tracking</vt:lpstr>
      <vt:lpstr>Fee Structure | Time-Table</vt:lpstr>
      <vt:lpstr>Employee Details</vt:lpstr>
      <vt:lpstr>School Profile</vt:lpstr>
      <vt:lpstr>Gallery | Feedback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-EduApp</dc:title>
  <dc:creator>prashant</dc:creator>
  <cp:lastModifiedBy>Detected</cp:lastModifiedBy>
  <cp:revision>208</cp:revision>
  <dcterms:created xsi:type="dcterms:W3CDTF">2014-08-16T07:31:27Z</dcterms:created>
  <dcterms:modified xsi:type="dcterms:W3CDTF">2017-03-15T13:24:46Z</dcterms:modified>
  <cp:contentStatus/>
</cp:coreProperties>
</file>