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9"/>
  </p:notesMasterIdLst>
  <p:sldIdLst>
    <p:sldId id="311" r:id="rId2"/>
    <p:sldId id="283" r:id="rId3"/>
    <p:sldId id="286" r:id="rId4"/>
    <p:sldId id="316" r:id="rId5"/>
    <p:sldId id="319" r:id="rId6"/>
    <p:sldId id="285" r:id="rId7"/>
    <p:sldId id="317" r:id="rId8"/>
    <p:sldId id="312" r:id="rId9"/>
    <p:sldId id="344" r:id="rId10"/>
    <p:sldId id="295" r:id="rId11"/>
    <p:sldId id="296" r:id="rId12"/>
    <p:sldId id="343" r:id="rId13"/>
    <p:sldId id="364" r:id="rId14"/>
    <p:sldId id="297" r:id="rId15"/>
    <p:sldId id="298" r:id="rId16"/>
    <p:sldId id="361" r:id="rId17"/>
    <p:sldId id="362" r:id="rId18"/>
    <p:sldId id="363" r:id="rId19"/>
    <p:sldId id="346" r:id="rId20"/>
    <p:sldId id="345" r:id="rId21"/>
    <p:sldId id="347" r:id="rId22"/>
    <p:sldId id="348" r:id="rId23"/>
    <p:sldId id="325" r:id="rId24"/>
    <p:sldId id="349" r:id="rId25"/>
    <p:sldId id="326" r:id="rId26"/>
    <p:sldId id="351" r:id="rId27"/>
    <p:sldId id="350" r:id="rId28"/>
    <p:sldId id="329" r:id="rId29"/>
    <p:sldId id="352" r:id="rId30"/>
    <p:sldId id="330" r:id="rId31"/>
    <p:sldId id="360" r:id="rId32"/>
    <p:sldId id="353" r:id="rId33"/>
    <p:sldId id="331" r:id="rId34"/>
    <p:sldId id="354" r:id="rId35"/>
    <p:sldId id="332" r:id="rId36"/>
    <p:sldId id="355" r:id="rId37"/>
    <p:sldId id="333" r:id="rId38"/>
    <p:sldId id="365" r:id="rId39"/>
    <p:sldId id="334" r:id="rId40"/>
    <p:sldId id="335" r:id="rId41"/>
    <p:sldId id="299" r:id="rId42"/>
    <p:sldId id="358" r:id="rId43"/>
    <p:sldId id="359" r:id="rId44"/>
    <p:sldId id="309" r:id="rId45"/>
    <p:sldId id="310" r:id="rId46"/>
    <p:sldId id="291" r:id="rId47"/>
    <p:sldId id="318" r:id="rId48"/>
  </p:sldIdLst>
  <p:sldSz cx="9144000" cy="6858000" type="screen4x3"/>
  <p:notesSz cx="6858000" cy="9144000"/>
  <p:embeddedFontLst>
    <p:embeddedFont>
      <p:font typeface="Calibri" pitchFamily="34" charset="0"/>
      <p:regular r:id="rId50"/>
      <p:bold r:id="rId51"/>
      <p:italic r:id="rId52"/>
      <p:boldItalic r:id="rId53"/>
    </p:embeddedFont>
    <p:embeddedFont>
      <p:font typeface="Constantia" pitchFamily="18" charset="0"/>
      <p:regular r:id="rId54"/>
      <p:bold r:id="rId55"/>
      <p:italic r:id="rId56"/>
      <p:boldItalic r:id="rId57"/>
    </p:embeddedFont>
    <p:embeddedFont>
      <p:font typeface="Wingdings 2" pitchFamily="18" charset="2"/>
      <p:regular r:id="rId58"/>
    </p:embeddedFont>
    <p:embeddedFont>
      <p:font typeface="Copperplate Gothic Bold" pitchFamily="34" charset="0"/>
      <p:regular r:id="rId59"/>
    </p:embeddedFont>
    <p:embeddedFont>
      <p:font typeface="Wingdings 3" pitchFamily="18" charset="2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2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9B711-ED00-4558-B215-3079FE26480F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3214-D3F4-4F33-A172-B67C09AFF0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18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9070-07A0-4D4F-943D-A59D82CB5B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EF3F41-5A36-44D1-A5D2-29487B9E238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split orient="vert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7309" y="201365"/>
            <a:ext cx="8775848" cy="3329581"/>
          </a:xfrm>
          <a:solidFill>
            <a:srgbClr val="0070C0"/>
          </a:solidFill>
        </p:spPr>
        <p:txBody>
          <a:bodyPr/>
          <a:lstStyle/>
          <a:p>
            <a:r>
              <a:rPr lang="en-US" sz="5400" dirty="0" smtClean="0">
                <a:solidFill>
                  <a:srgbClr val="00B0F0"/>
                </a:solidFill>
              </a:rPr>
              <a:t>Shine Track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5355" y="4031422"/>
            <a:ext cx="9279355" cy="861420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WELCOME TO SHINETRACK FAMILY.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052" y="526363"/>
            <a:ext cx="876191" cy="1078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185" y="5642811"/>
            <a:ext cx="7426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	</a:t>
            </a:r>
            <a:r>
              <a:rPr lang="en-US" sz="2800" dirty="0" smtClean="0"/>
              <a:t>ONLINE SCHOOL MANAGEMENT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1357581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5200681" cy="4590791"/>
          </a:xfrm>
        </p:spPr>
        <p:txBody>
          <a:bodyPr>
            <a:normAutofit/>
          </a:bodyPr>
          <a:lstStyle/>
          <a:p>
            <a:r>
              <a:rPr lang="en-US" dirty="0" smtClean="0"/>
              <a:t>Teachers and School Busses</a:t>
            </a:r>
          </a:p>
          <a:p>
            <a:r>
              <a:rPr lang="en-US" dirty="0" smtClean="0"/>
              <a:t>Graphical Reports of</a:t>
            </a:r>
          </a:p>
          <a:p>
            <a:pPr>
              <a:buNone/>
            </a:pPr>
            <a:r>
              <a:rPr lang="en-US" dirty="0" smtClean="0"/>
              <a:t>    Students, Employees etc.</a:t>
            </a:r>
          </a:p>
          <a:p>
            <a:r>
              <a:rPr lang="en-US" dirty="0" smtClean="0"/>
              <a:t>Notification Reminders</a:t>
            </a:r>
          </a:p>
          <a:p>
            <a:r>
              <a:rPr lang="en-US" dirty="0" smtClean="0"/>
              <a:t>Details of Student,</a:t>
            </a:r>
          </a:p>
          <a:p>
            <a:pPr>
              <a:buNone/>
            </a:pPr>
            <a:r>
              <a:rPr lang="en-US" dirty="0" smtClean="0"/>
              <a:t>     for Parents &amp; Students</a:t>
            </a:r>
          </a:p>
          <a:p>
            <a:r>
              <a:rPr lang="en-US" dirty="0" smtClean="0"/>
              <a:t>Birthday Reminders</a:t>
            </a:r>
          </a:p>
          <a:p>
            <a:r>
              <a:rPr lang="en-US" dirty="0" smtClean="0"/>
              <a:t>Defaulter List</a:t>
            </a:r>
          </a:p>
          <a:p>
            <a:endParaRPr lang="en-US" dirty="0"/>
          </a:p>
        </p:txBody>
      </p:sp>
      <p:pic>
        <p:nvPicPr>
          <p:cNvPr id="4" name="Picture 2" descr="C:\Users\user\Desktop\dash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000108"/>
            <a:ext cx="4357686" cy="5143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8871277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1326"/>
            <a:ext cx="7886700" cy="1325563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7886700" cy="292895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Create categories like:</a:t>
            </a:r>
          </a:p>
          <a:p>
            <a:pPr lvl="1"/>
            <a:r>
              <a:rPr lang="en-US" dirty="0" smtClean="0"/>
              <a:t>Events (Sports, Cultural Program etc.)</a:t>
            </a:r>
          </a:p>
          <a:p>
            <a:pPr lvl="1"/>
            <a:r>
              <a:rPr lang="en-US" dirty="0" smtClean="0"/>
              <a:t>Subjects (English, Hindi etc.)</a:t>
            </a:r>
          </a:p>
          <a:p>
            <a:pPr lvl="1"/>
            <a:r>
              <a:rPr lang="en-US" dirty="0" smtClean="0"/>
              <a:t>Class (First, Second etc.)</a:t>
            </a:r>
          </a:p>
          <a:p>
            <a:pPr lvl="1"/>
            <a:r>
              <a:rPr lang="en-US" dirty="0" smtClean="0"/>
              <a:t>Exam Type (First Term, Sessional, Half Yearly etc.)</a:t>
            </a:r>
          </a:p>
          <a:p>
            <a:pPr lvl="1"/>
            <a:r>
              <a:rPr lang="en-US" dirty="0" smtClean="0"/>
              <a:t>Staff Type (Principal, Teacher, Accountant etc.)</a:t>
            </a:r>
          </a:p>
          <a:p>
            <a:pPr lvl="1"/>
            <a:r>
              <a:rPr lang="en-US" dirty="0" smtClean="0"/>
              <a:t>Blood Group (A, B, B+ etc.)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472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843088"/>
            <a:ext cx="7886700" cy="1290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4350" y="1264154"/>
            <a:ext cx="7886700" cy="1869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C:\Users\user\Desktop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29066"/>
            <a:ext cx="9143999" cy="2800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19389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USER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500702"/>
          </a:xfrm>
        </p:spPr>
        <p:txBody>
          <a:bodyPr>
            <a:normAutofit fontScale="92500"/>
          </a:bodyPr>
          <a:lstStyle/>
          <a:p>
            <a:r>
              <a:rPr lang="en-US" sz="2400" b="1" u="sng" dirty="0" smtClean="0"/>
              <a:t>CONTROLING USER PERMISSIONS WITH ROLES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 Adding a role to a user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Removing a  role from a user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Adding  a  cluster role to a user for all projects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Removing  a cluster  role  from a user for all projects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Adding  a  role to a group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Removing a role to a group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Adding a cluster  role to a group for all projects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Removing a cluster role from a group for all projects.</a:t>
            </a:r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en-US" dirty="0" smtClean="0"/>
              <a:t>DATA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bulk of Students details in one go with Excel sheet Template</a:t>
            </a:r>
          </a:p>
          <a:p>
            <a:r>
              <a:rPr lang="en-US" dirty="0" smtClean="0"/>
              <a:t>Upload bulk of Employees details in one go with Excel sheet Template</a:t>
            </a:r>
          </a:p>
          <a:p>
            <a:r>
              <a:rPr lang="en-US" dirty="0" smtClean="0"/>
              <a:t>Insert holiday calendar for the whole year with Excel Sheet Template</a:t>
            </a:r>
          </a:p>
          <a:p>
            <a:r>
              <a:rPr lang="en-US" dirty="0" smtClean="0"/>
              <a:t>Mark Attendance of students in one click for the day</a:t>
            </a:r>
          </a:p>
          <a:p>
            <a:r>
              <a:rPr lang="en-US" dirty="0" smtClean="0"/>
              <a:t>Upload Results of classes in one go with Excel sheet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15652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229600" cy="4389120"/>
          </a:xfrm>
        </p:spPr>
        <p:txBody>
          <a:bodyPr/>
          <a:lstStyle/>
          <a:p>
            <a:r>
              <a:rPr lang="en-US" dirty="0" smtClean="0"/>
              <a:t>Full list of all the employees with details like Name, Email, Contact No. etc.</a:t>
            </a:r>
          </a:p>
          <a:p>
            <a:r>
              <a:rPr lang="en-US" dirty="0" smtClean="0"/>
              <a:t>Create, Update, Remove Employee from records</a:t>
            </a:r>
          </a:p>
          <a:p>
            <a:r>
              <a:rPr lang="en-US" dirty="0" smtClean="0"/>
              <a:t>Get Username and Password  and Update password</a:t>
            </a:r>
            <a:endParaRPr lang="en-US" dirty="0"/>
          </a:p>
        </p:txBody>
      </p:sp>
      <p:pic>
        <p:nvPicPr>
          <p:cNvPr id="2050" name="Picture 2" descr="C:\Users\user\Desktop\employ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86058"/>
            <a:ext cx="8643999" cy="3857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7172228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8229600" cy="4389120"/>
          </a:xfrm>
        </p:spPr>
        <p:txBody>
          <a:bodyPr/>
          <a:lstStyle/>
          <a:p>
            <a:r>
              <a:rPr lang="en-US" dirty="0" smtClean="0"/>
              <a:t>Full list of Students with details like Name, Address, Contact No. etc.</a:t>
            </a:r>
          </a:p>
          <a:p>
            <a:r>
              <a:rPr lang="en-US" dirty="0" smtClean="0"/>
              <a:t>Parent details like Name, Email, Contact no. etc.</a:t>
            </a:r>
          </a:p>
          <a:p>
            <a:r>
              <a:rPr lang="en-US" dirty="0" smtClean="0"/>
              <a:t>Create, Update, Remove Student from records</a:t>
            </a:r>
          </a:p>
          <a:p>
            <a:r>
              <a:rPr lang="en-US" dirty="0" smtClean="0"/>
              <a:t>Get Username , Password  &amp; Update password </a:t>
            </a:r>
          </a:p>
          <a:p>
            <a:endParaRPr lang="en-US" dirty="0" smtClean="0"/>
          </a:p>
        </p:txBody>
      </p:sp>
      <p:pic>
        <p:nvPicPr>
          <p:cNvPr id="3074" name="Picture 2" descr="C:\Users\user\Desktop\stud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357562"/>
            <a:ext cx="8715436" cy="3357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7291163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 smtClean="0"/>
              <a:t>POST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Instant share of school profile picture on Mobile App splash screen</a:t>
            </a:r>
          </a:p>
          <a:p>
            <a:r>
              <a:rPr lang="en-US" dirty="0" smtClean="0"/>
              <a:t>Upload the picture, Add Description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28934"/>
            <a:ext cx="91440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68580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School Profile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524000"/>
            <a:ext cx="5395922" cy="4525963"/>
          </a:xfrm>
        </p:spPr>
        <p:txBody>
          <a:bodyPr>
            <a:normAutofit/>
          </a:bodyPr>
          <a:lstStyle/>
          <a:p>
            <a:pPr marL="342900" lvl="2" indent="-342900">
              <a:buNone/>
            </a:pPr>
            <a:r>
              <a:rPr lang="en-US" sz="2800" dirty="0" smtClean="0"/>
              <a:t>Parents and Students can  see the detail profile of the school like :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Name of school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Address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Email ID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Contact No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School image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5643570" y="307181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1357298"/>
            <a:ext cx="2400300" cy="4114800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14356"/>
            <a:ext cx="6858000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Employee Details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In This Section Parents and Students can see Employee Details according to his </a:t>
            </a:r>
            <a:r>
              <a:rPr lang="en-US" sz="2800" dirty="0" err="1" smtClean="0"/>
              <a:t>childrens</a:t>
            </a:r>
            <a:r>
              <a:rPr lang="en-US" sz="2800" dirty="0" smtClean="0"/>
              <a:t> class.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Name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Designation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Email ID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Contact No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5715000" y="236220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29" y="1132332"/>
            <a:ext cx="1911350" cy="3276600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214346" y="285728"/>
            <a:ext cx="7239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Homework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71868" y="3357562"/>
            <a:ext cx="5572132" cy="216695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   Teacher can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US" sz="2800" dirty="0" smtClean="0"/>
              <a:t> Homework Assignments</a:t>
            </a:r>
            <a:endParaRPr lang="en-US" sz="2800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533400" y="1219200"/>
            <a:ext cx="5110170" cy="185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Parents and Student can stay</a:t>
            </a:r>
            <a:r>
              <a:rPr lang="en-US" sz="28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updated of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Homework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Assignments.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5791200" y="129540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743200" y="457200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1592" y="778474"/>
            <a:ext cx="1814015" cy="3109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5149" y="3657600"/>
            <a:ext cx="1671851" cy="2866030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  <p:bldP spid="7" grpId="0" build="p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w-we-hel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142984"/>
            <a:ext cx="8280920" cy="5500726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00100" y="1571612"/>
            <a:ext cx="5112568" cy="13573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</a:t>
            </a:r>
            <a:endParaRPr kumimoji="0" lang="en-IN" sz="11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5786" y="3643314"/>
            <a:ext cx="6120680" cy="10715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pperplate Gothic Bold" pitchFamily="34" charset="0"/>
                <a:ea typeface="+mn-ea"/>
                <a:cs typeface="+mn-cs"/>
              </a:rPr>
              <a:t>Shine School</a:t>
            </a:r>
            <a:r>
              <a:rPr lang="en-IN" sz="4400" b="1" dirty="0" smtClean="0">
                <a:solidFill>
                  <a:srgbClr val="0070C0"/>
                </a:solidFill>
                <a:latin typeface="Copperplate Gothic Bold" pitchFamily="34" charset="0"/>
              </a:rPr>
              <a:t> </a:t>
            </a: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pperplate Gothic Bold" pitchFamily="34" charset="0"/>
                <a:ea typeface="+mn-ea"/>
                <a:cs typeface="+mn-cs"/>
              </a:rPr>
              <a:t>App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pperplate Gothic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2136462"/>
          </a:xfrm>
        </p:spPr>
        <p:txBody>
          <a:bodyPr/>
          <a:lstStyle/>
          <a:p>
            <a:r>
              <a:rPr lang="en-US" dirty="0" smtClean="0"/>
              <a:t>User can create  homework for class</a:t>
            </a:r>
          </a:p>
          <a:p>
            <a:r>
              <a:rPr lang="en-US" dirty="0" smtClean="0"/>
              <a:t>User can also delete homework for the class</a:t>
            </a:r>
          </a:p>
          <a:p>
            <a:r>
              <a:rPr lang="en-US" dirty="0" smtClean="0"/>
              <a:t>User  can also view all classes homework given by teachers.</a:t>
            </a:r>
            <a:endParaRPr lang="en-IN" dirty="0"/>
          </a:p>
        </p:txBody>
      </p:sp>
      <p:pic>
        <p:nvPicPr>
          <p:cNvPr id="3074" name="Picture 2" descr="C:\Users\user\Desktop\h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429000"/>
            <a:ext cx="8715436" cy="3429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57166"/>
            <a:ext cx="7239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solidFill>
                  <a:srgbClr val="FF0000"/>
                </a:solidFill>
              </a:rPr>
              <a:t>Leave Request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86200" y="3500438"/>
            <a:ext cx="5257800" cy="19526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Teacher can Approve/Deny the leave request</a:t>
            </a:r>
            <a:endParaRPr lang="en-US" sz="2800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228600" y="1066800"/>
            <a:ext cx="5557846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/>
              <a:t>    From this app parent can request for leave by submitting the leave request form</a:t>
            </a:r>
          </a:p>
          <a:p>
            <a:pPr marL="342900" indent="-342900">
              <a:spcBef>
                <a:spcPct val="20000"/>
              </a:spcBef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2786050" y="4714884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15008" y="1928802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24" y="837063"/>
            <a:ext cx="1778000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6" y="3276599"/>
            <a:ext cx="1875697" cy="3215481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  <p:bldP spid="7" grpId="0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285784" y="428604"/>
            <a:ext cx="7239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solidFill>
                  <a:srgbClr val="FF0000"/>
                </a:solidFill>
              </a:rPr>
              <a:t>Attendance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76600" y="4495800"/>
            <a:ext cx="5638800" cy="251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2400" dirty="0" smtClean="0"/>
              <a:t>Teacher can mark attendance only absent or present students only. </a:t>
            </a:r>
          </a:p>
          <a:p>
            <a:pPr>
              <a:buNone/>
            </a:pPr>
            <a:r>
              <a:rPr lang="en-US" sz="2400" dirty="0" smtClean="0"/>
              <a:t>system  automatically put attendance total class of the students.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</a:t>
            </a:r>
            <a:endParaRPr lang="en-US" sz="1800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228600" y="1066800"/>
            <a:ext cx="4495800" cy="193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   </a:t>
            </a:r>
            <a:r>
              <a:rPr lang="en-US" sz="2400" dirty="0" smtClean="0"/>
              <a:t> Parents and Students can check day by day attendance or for the whole month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791200" y="129540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590800" y="457200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7" y="845024"/>
            <a:ext cx="1776465" cy="3045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0"/>
            <a:ext cx="2001473" cy="3431096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  <p:bldP spid="7" grpId="0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ATTENDANCE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1993586"/>
          </a:xfrm>
        </p:spPr>
        <p:txBody>
          <a:bodyPr/>
          <a:lstStyle/>
          <a:p>
            <a:r>
              <a:rPr lang="en-US" dirty="0" smtClean="0"/>
              <a:t>User can mark attendance  Class wise and Student wise.</a:t>
            </a:r>
          </a:p>
          <a:p>
            <a:r>
              <a:rPr lang="en-US" dirty="0" smtClean="0"/>
              <a:t>User can check attendance class wise and school wise by given date.</a:t>
            </a:r>
          </a:p>
          <a:p>
            <a:endParaRPr lang="en-IN" dirty="0"/>
          </a:p>
        </p:txBody>
      </p:sp>
      <p:pic>
        <p:nvPicPr>
          <p:cNvPr id="1028" name="Picture 4" descr="C:\Users\user\Desktop\attend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86124"/>
            <a:ext cx="8358246" cy="327660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285784" y="428604"/>
            <a:ext cx="7239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KNOWLEDGE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BANK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76600" y="4495800"/>
            <a:ext cx="5638800" cy="251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b="1" dirty="0" smtClean="0"/>
              <a:t> Teacher can  create  aptitude questions and answers for every  subject</a:t>
            </a:r>
            <a:r>
              <a:rPr lang="en-US" sz="1800" b="1" dirty="0" smtClean="0"/>
              <a:t>.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</a:t>
            </a:r>
            <a:endParaRPr lang="en-US" sz="1800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228600" y="1066800"/>
            <a:ext cx="4495800" cy="157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    </a:t>
            </a:r>
            <a:r>
              <a:rPr lang="en-US" sz="2400" b="1" dirty="0" smtClean="0"/>
              <a:t>Parents and Students can check day by day question and answers for his subject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791200" y="129540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590800" y="457200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7" y="845024"/>
            <a:ext cx="1776465" cy="3045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0"/>
            <a:ext cx="2001473" cy="3431096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  <p:bldP spid="7" grpId="0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en-US" dirty="0" smtClean="0"/>
              <a:t>KNOWLEDGE BANK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89120"/>
          </a:xfrm>
        </p:spPr>
        <p:txBody>
          <a:bodyPr/>
          <a:lstStyle/>
          <a:p>
            <a:r>
              <a:rPr lang="en-US" dirty="0" smtClean="0"/>
              <a:t>Admin User  can create , update, delete and view  for aptitude test by class wise.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2" descr="C:\Users\user\Desktop\kno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34759"/>
            <a:ext cx="8229600" cy="34375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428736"/>
            <a:ext cx="7886700" cy="2096670"/>
          </a:xfrm>
        </p:spPr>
        <p:txBody>
          <a:bodyPr>
            <a:normAutofit/>
          </a:bodyPr>
          <a:lstStyle/>
          <a:p>
            <a:r>
              <a:rPr lang="en-US" dirty="0" smtClean="0"/>
              <a:t>See all the active notifications</a:t>
            </a:r>
          </a:p>
          <a:p>
            <a:r>
              <a:rPr lang="en-US" dirty="0" smtClean="0"/>
              <a:t>Create, Update, Delete Notifications</a:t>
            </a:r>
          </a:p>
          <a:p>
            <a:r>
              <a:rPr lang="en-US" dirty="0" smtClean="0"/>
              <a:t>Create category/groups for selected Student or Class</a:t>
            </a:r>
          </a:p>
          <a:p>
            <a:r>
              <a:rPr lang="en-US" dirty="0" smtClean="0"/>
              <a:t>Create Notification type like Fee, Exam etc.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2910" y="3357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1816" y="4805280"/>
            <a:ext cx="7886700" cy="209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786" y="4286256"/>
            <a:ext cx="7886700" cy="200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2000" dirty="0" smtClean="0"/>
              <a:t>Send Instant Notification on one click</a:t>
            </a:r>
          </a:p>
          <a:p>
            <a:r>
              <a:rPr lang="en-US" sz="2000" dirty="0" smtClean="0"/>
              <a:t>Select whom you want to send(All, single Class, Multiple Class etc.)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0671355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70866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Notification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Parents and Students can get:</a:t>
            </a:r>
          </a:p>
          <a:p>
            <a:pPr lvl="2"/>
            <a:r>
              <a:rPr lang="en-US" sz="1800" dirty="0" smtClean="0"/>
              <a:t>Fee Notification</a:t>
            </a:r>
          </a:p>
          <a:p>
            <a:pPr lvl="2"/>
            <a:r>
              <a:rPr lang="en-US" sz="1800" dirty="0" smtClean="0"/>
              <a:t>Exam Notification</a:t>
            </a:r>
          </a:p>
          <a:p>
            <a:pPr lvl="2"/>
            <a:r>
              <a:rPr lang="en-US" sz="1800" dirty="0" smtClean="0"/>
              <a:t>Events Notification</a:t>
            </a:r>
          </a:p>
          <a:p>
            <a:pPr lvl="2"/>
            <a:r>
              <a:rPr lang="en-US" sz="1800" dirty="0" smtClean="0"/>
              <a:t>Leave Approved/Denied Notifications</a:t>
            </a:r>
          </a:p>
          <a:p>
            <a:pPr lvl="2"/>
            <a:r>
              <a:rPr lang="en-US" sz="1800" dirty="0" smtClean="0"/>
              <a:t>Parents meeting Notification and more…….</a:t>
            </a:r>
          </a:p>
          <a:p>
            <a:pPr lvl="2"/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Teacher can get:</a:t>
            </a:r>
          </a:p>
          <a:p>
            <a:pPr lvl="2"/>
            <a:r>
              <a:rPr lang="en-US" dirty="0"/>
              <a:t> </a:t>
            </a:r>
            <a:r>
              <a:rPr lang="en-US" sz="1800" dirty="0" smtClean="0"/>
              <a:t>Leave Request Notifications       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dirty="0" smtClean="0"/>
              <a:t>Voice  </a:t>
            </a:r>
            <a:r>
              <a:rPr lang="en-US" dirty="0" err="1" smtClean="0"/>
              <a:t>sms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89120"/>
          </a:xfrm>
        </p:spPr>
        <p:txBody>
          <a:bodyPr/>
          <a:lstStyle/>
          <a:p>
            <a:r>
              <a:rPr lang="en-US" dirty="0" smtClean="0"/>
              <a:t>User  can create voice calling  by class wise, group wise and school wise.</a:t>
            </a:r>
          </a:p>
          <a:p>
            <a:endParaRPr lang="en-IN" dirty="0"/>
          </a:p>
        </p:txBody>
      </p:sp>
      <p:pic>
        <p:nvPicPr>
          <p:cNvPr id="5" name="Picture 2" descr="C:\Users\user\Desktop\voice sm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43182"/>
            <a:ext cx="8229600" cy="402336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70866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VOICE CALLING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14356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 lvl="1">
              <a:buFont typeface="Wingdings" pitchFamily="2" charset="2"/>
              <a:buChar char="v"/>
            </a:pPr>
            <a:r>
              <a:rPr lang="en-US" sz="3800" dirty="0" smtClean="0"/>
              <a:t>Parents , Students and Teachers          	can get calling from school.</a:t>
            </a:r>
          </a:p>
          <a:p>
            <a:pPr lvl="1">
              <a:buFont typeface="Wingdings" pitchFamily="2" charset="2"/>
              <a:buChar char="v"/>
            </a:pPr>
            <a:r>
              <a:rPr lang="en-US" sz="3800" dirty="0" smtClean="0"/>
              <a:t>Parents , students and Teachers 	can call reply to same nos.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7" name="Picture 2" descr="Image result for people speak with phon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14818"/>
            <a:ext cx="7429552" cy="264318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shine school app parent teacher connect ap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62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dirty="0" smtClean="0"/>
              <a:t>Transport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25717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User can  add, update , delete  and view for buses, routes and stops.</a:t>
            </a:r>
          </a:p>
          <a:p>
            <a:r>
              <a:rPr lang="en-US" dirty="0" smtClean="0"/>
              <a:t>User can add, edit, delete and view for driver details</a:t>
            </a:r>
          </a:p>
          <a:p>
            <a:r>
              <a:rPr lang="en-US" dirty="0" smtClean="0"/>
              <a:t>User can assign bus by route wise and track by bus location.</a:t>
            </a:r>
            <a:endParaRPr lang="en-IN" dirty="0"/>
          </a:p>
        </p:txBody>
      </p:sp>
      <p:pic>
        <p:nvPicPr>
          <p:cNvPr id="4098" name="Picture 2" descr="C:\Users\user\Desktop\tra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00438"/>
            <a:ext cx="8501122" cy="31051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BUS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all Busses and their Route Details</a:t>
            </a:r>
          </a:p>
          <a:p>
            <a:r>
              <a:rPr lang="en-US" dirty="0" smtClean="0"/>
              <a:t>Create, Update, Delete Bus Route Details</a:t>
            </a:r>
          </a:p>
          <a:p>
            <a:r>
              <a:rPr lang="en-US" dirty="0" smtClean="0"/>
              <a:t>Manage Route Stop Name, Bus Details, Driver Details</a:t>
            </a:r>
          </a:p>
          <a:p>
            <a:r>
              <a:rPr lang="en-US" dirty="0" smtClean="0"/>
              <a:t>Map Students to Busses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13885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67818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Bus Tracking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Parent and Student can get:</a:t>
            </a:r>
          </a:p>
          <a:p>
            <a:pPr lvl="2"/>
            <a:r>
              <a:rPr lang="en-US" sz="3200" dirty="0" smtClean="0"/>
              <a:t>Bus Running Details</a:t>
            </a:r>
          </a:p>
          <a:p>
            <a:pPr lvl="2"/>
            <a:r>
              <a:rPr lang="en-US" sz="3200" dirty="0" smtClean="0"/>
              <a:t>Bus Driver Details</a:t>
            </a:r>
          </a:p>
          <a:p>
            <a:pPr lvl="2"/>
            <a:r>
              <a:rPr lang="en-US" sz="3200" dirty="0" smtClean="0"/>
              <a:t>Bus Route/Stop</a:t>
            </a:r>
          </a:p>
          <a:p>
            <a:pPr lvl="2"/>
            <a:r>
              <a:rPr lang="en-US" sz="3200" dirty="0" smtClean="0"/>
              <a:t>Real-Time Bus Track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486400" y="205740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72" y="990600"/>
            <a:ext cx="1600200" cy="2743200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Fee Structure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2786082"/>
          </a:xfrm>
        </p:spPr>
        <p:txBody>
          <a:bodyPr/>
          <a:lstStyle/>
          <a:p>
            <a:r>
              <a:rPr lang="en-US" dirty="0" smtClean="0"/>
              <a:t>Submit all types Fees from one place and in one click</a:t>
            </a:r>
          </a:p>
          <a:p>
            <a:r>
              <a:rPr lang="en-US" dirty="0" smtClean="0"/>
              <a:t>Create fee category like New Admission, Regular Admission etc.</a:t>
            </a:r>
          </a:p>
          <a:p>
            <a:r>
              <a:rPr lang="en-US" dirty="0" smtClean="0"/>
              <a:t>Create fee head (Tuition, Monthly etc.)</a:t>
            </a:r>
          </a:p>
          <a:p>
            <a:r>
              <a:rPr lang="en-US" dirty="0" smtClean="0"/>
              <a:t>Create fee terms(January, February etc.)</a:t>
            </a:r>
          </a:p>
          <a:p>
            <a:r>
              <a:rPr lang="en-US" dirty="0" smtClean="0"/>
              <a:t> You also  get printout for receipt</a:t>
            </a:r>
          </a:p>
          <a:p>
            <a:endParaRPr lang="en-IN" dirty="0"/>
          </a:p>
        </p:txBody>
      </p:sp>
      <p:pic>
        <p:nvPicPr>
          <p:cNvPr id="5" name="Picture 2" descr="C:\Users\user\Desktop\f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786190"/>
            <a:ext cx="8229600" cy="27715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6705600" cy="99060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Fee Structure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6286544" cy="4124340"/>
          </a:xfrm>
        </p:spPr>
        <p:txBody>
          <a:bodyPr>
            <a:normAutofit fontScale="92500"/>
          </a:bodyPr>
          <a:lstStyle/>
          <a:p>
            <a:pPr lvl="2">
              <a:buNone/>
            </a:pPr>
            <a:r>
              <a:rPr lang="en-US" sz="5100" dirty="0" smtClean="0"/>
              <a:t>Parents can check regularly updated fees details as per schedule of  parents and management.</a:t>
            </a:r>
            <a:endParaRPr lang="en-US" sz="51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38600" y="5029200"/>
            <a:ext cx="4495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072198" y="2071678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76" y="839589"/>
            <a:ext cx="1667682" cy="2858883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dirty="0" smtClean="0"/>
              <a:t>Time table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/>
          <a:lstStyle/>
          <a:p>
            <a:r>
              <a:rPr lang="en-US" sz="2800" dirty="0" smtClean="0"/>
              <a:t>Admin User  can  create time table  as per schedule of management such as daily ,period , subjects and times.</a:t>
            </a:r>
          </a:p>
          <a:p>
            <a:endParaRPr lang="en-IN" dirty="0"/>
          </a:p>
        </p:txBody>
      </p:sp>
      <p:pic>
        <p:nvPicPr>
          <p:cNvPr id="5" name="Picture 2" descr="C:\Users\user\Desktop\timet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8229600" cy="275129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6705600" cy="11430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 Time-Table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3400" y="1447800"/>
            <a:ext cx="4724400" cy="144780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sz="1800" dirty="0" smtClean="0"/>
              <a:t>  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43240" y="1000108"/>
            <a:ext cx="500066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Students and Parents can check daily time table as per schedule management using his user name password.</a:t>
            </a:r>
          </a:p>
          <a:p>
            <a:pPr lvl="2"/>
            <a:endParaRPr 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Teachers also can check  Time Table only using his/her username. Teachers can not check others timetable.</a:t>
            </a:r>
          </a:p>
          <a:p>
            <a:pPr lvl="2"/>
            <a:endParaRPr lang="en-US" dirty="0" smtClean="0"/>
          </a:p>
          <a:p>
            <a:pPr lvl="2"/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357422" y="3214686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2143116"/>
            <a:ext cx="1552516" cy="2661456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89120"/>
          </a:xfrm>
        </p:spPr>
        <p:txBody>
          <a:bodyPr/>
          <a:lstStyle/>
          <a:p>
            <a:r>
              <a:rPr lang="en-US" dirty="0" smtClean="0"/>
              <a:t>Generate detailed Student Attendance report for any month</a:t>
            </a:r>
          </a:p>
          <a:p>
            <a:r>
              <a:rPr lang="en-US" dirty="0" smtClean="0"/>
              <a:t>Generate detailed Fee report of students</a:t>
            </a:r>
          </a:p>
          <a:p>
            <a:r>
              <a:rPr lang="en-US" dirty="0" smtClean="0"/>
              <a:t>View graphical reports of Fees and Attendance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 descr="C:\Users\user\Desktop\repo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876"/>
            <a:ext cx="8715436" cy="2928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3286844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42974" y="428604"/>
            <a:ext cx="7239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solidFill>
                  <a:srgbClr val="FF0000"/>
                </a:solidFill>
              </a:rPr>
              <a:t>Marks/Result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00430" y="3214686"/>
            <a:ext cx="5643570" cy="292895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3200" dirty="0" smtClean="0"/>
              <a:t>Teachers can send marks, Grade and Pass/ Fail with student wise  for his class.</a:t>
            </a:r>
            <a:endParaRPr lang="en-US" sz="3200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152400" y="1066800"/>
            <a:ext cx="5276856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/>
              <a:t>    </a:t>
            </a:r>
            <a:r>
              <a:rPr lang="en-US" sz="3600" dirty="0" smtClean="0"/>
              <a:t>Parents and </a:t>
            </a:r>
            <a:r>
              <a:rPr lang="en-US" sz="3600" dirty="0" err="1" smtClean="0"/>
              <a:t>Studentscan</a:t>
            </a:r>
            <a:r>
              <a:rPr lang="en-US" sz="3600" dirty="0" smtClean="0"/>
              <a:t> check academic performance </a:t>
            </a:r>
            <a:r>
              <a:rPr lang="en-US" sz="3600" dirty="0" err="1" smtClean="0"/>
              <a:t>i.e</a:t>
            </a:r>
            <a:r>
              <a:rPr lang="en-US" sz="3600" dirty="0" smtClean="0"/>
              <a:t>, marks, Grade and Pass/ Fail using his username.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791200" y="129540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38400" y="457200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64" y="3711757"/>
            <a:ext cx="1567236" cy="2686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45" y="733143"/>
            <a:ext cx="1737525" cy="2978614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dirty="0" smtClean="0"/>
              <a:t>RESULT/MARKS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389120"/>
          </a:xfrm>
        </p:spPr>
        <p:txBody>
          <a:bodyPr/>
          <a:lstStyle/>
          <a:p>
            <a:r>
              <a:rPr lang="en-US" dirty="0" smtClean="0"/>
              <a:t>Detail subject mapping of result with class</a:t>
            </a:r>
          </a:p>
          <a:p>
            <a:r>
              <a:rPr lang="en-US" dirty="0" smtClean="0"/>
              <a:t>Create, Update, Delete subject mapping</a:t>
            </a:r>
          </a:p>
          <a:p>
            <a:r>
              <a:rPr lang="en-US" dirty="0" smtClean="0"/>
              <a:t>Create new subject map with classes</a:t>
            </a:r>
          </a:p>
          <a:p>
            <a:r>
              <a:rPr lang="en-US" dirty="0" smtClean="0"/>
              <a:t>Copy subjects from one class to another in one click</a:t>
            </a:r>
          </a:p>
          <a:p>
            <a:r>
              <a:rPr lang="en-US" dirty="0" smtClean="0"/>
              <a:t>Manage </a:t>
            </a:r>
            <a:r>
              <a:rPr lang="en-US" dirty="0"/>
              <a:t>G</a:t>
            </a:r>
            <a:r>
              <a:rPr lang="en-US" dirty="0" smtClean="0"/>
              <a:t>rade setting(Create, Update, Delete)</a:t>
            </a:r>
            <a:endParaRPr lang="en-US" dirty="0"/>
          </a:p>
        </p:txBody>
      </p:sp>
      <p:pic>
        <p:nvPicPr>
          <p:cNvPr id="9218" name="Picture 2" descr="C:\Users\user\Desktop\res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071942"/>
            <a:ext cx="8786874" cy="2571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1294769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85794"/>
            <a:ext cx="8183880" cy="121444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>
                <a:solidFill>
                  <a:srgbClr val="FF0000"/>
                </a:solidFill>
              </a:rPr>
              <a:t>Imagine a World without Internet Information Technology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214554"/>
            <a:ext cx="8581728" cy="428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We will go back to stone age where messages will be sent through Pigeons.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sz="2800" b="1" dirty="0" smtClean="0"/>
              <a:t>          </a:t>
            </a:r>
            <a:r>
              <a:rPr lang="en-IN" sz="2800" b="1" dirty="0" smtClean="0">
                <a:solidFill>
                  <a:srgbClr val="0070C0"/>
                </a:solidFill>
              </a:rPr>
              <a:t>Now the time has changed !!!</a:t>
            </a:r>
          </a:p>
          <a:p>
            <a:endParaRPr lang="en-IN" b="1" dirty="0" smtClean="0"/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This is a era of Internet...</a:t>
            </a:r>
          </a:p>
          <a:p>
            <a:pPr>
              <a:buNone/>
            </a:pPr>
            <a:r>
              <a:rPr lang="en-IN" b="1" dirty="0" smtClean="0"/>
              <a:t>         Everything is fast like light Information is passed                            </a:t>
            </a:r>
          </a:p>
          <a:p>
            <a:pPr>
              <a:buNone/>
            </a:pPr>
            <a:r>
              <a:rPr lang="en-IN" b="1" dirty="0" smtClean="0"/>
              <a:t>           from one end of the earth to other by one click.</a:t>
            </a:r>
            <a:endParaRPr lang="en-IN" b="1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389120"/>
          </a:xfrm>
        </p:spPr>
        <p:txBody>
          <a:bodyPr/>
          <a:lstStyle/>
          <a:p>
            <a:r>
              <a:rPr lang="en-US" dirty="0" smtClean="0"/>
              <a:t>View Books inventory details</a:t>
            </a:r>
          </a:p>
          <a:p>
            <a:r>
              <a:rPr lang="en-US" dirty="0" smtClean="0"/>
              <a:t>Add, Delete, Update Books</a:t>
            </a:r>
          </a:p>
          <a:p>
            <a:r>
              <a:rPr lang="en-US" dirty="0" smtClean="0"/>
              <a:t>Issue/Return books to and from students</a:t>
            </a:r>
          </a:p>
          <a:p>
            <a:r>
              <a:rPr lang="en-US" dirty="0" smtClean="0"/>
              <a:t>Manage Books</a:t>
            </a:r>
          </a:p>
          <a:p>
            <a:r>
              <a:rPr lang="en-US" dirty="0" smtClean="0"/>
              <a:t>Search books Sort books with search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039973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all event pictures</a:t>
            </a:r>
          </a:p>
          <a:p>
            <a:r>
              <a:rPr lang="en-US" dirty="0" smtClean="0"/>
              <a:t>Manage pictures like ADD &amp; DELETE</a:t>
            </a:r>
          </a:p>
          <a:p>
            <a:r>
              <a:rPr lang="en-US" dirty="0" smtClean="0"/>
              <a:t>Upload pictures under available categories</a:t>
            </a:r>
          </a:p>
          <a:p>
            <a:r>
              <a:rPr lang="en-US" dirty="0" smtClean="0"/>
              <a:t>Add Description to the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64421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29400" cy="64294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Gallery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1"/>
            <a:ext cx="5410200" cy="3486159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800" dirty="0" smtClean="0"/>
              <a:t>     </a:t>
            </a:r>
          </a:p>
          <a:p>
            <a:pPr lvl="1">
              <a:buNone/>
            </a:pPr>
            <a:r>
              <a:rPr lang="en-US" sz="1800" dirty="0" smtClean="0"/>
              <a:t>     </a:t>
            </a:r>
            <a:r>
              <a:rPr lang="en-US" sz="3200" dirty="0" smtClean="0"/>
              <a:t> In this section Parents and Students  can see various images   regarding cultural program, events, architecture and more… using his username.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4267200"/>
            <a:ext cx="5410200" cy="205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  <a:p>
            <a:pPr marL="742950" lvl="1" indent="-285750">
              <a:spcBef>
                <a:spcPct val="200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5791200" y="1295400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83" y="878583"/>
            <a:ext cx="1894517" cy="3247743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29400" cy="64294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 Feedback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1"/>
            <a:ext cx="5410200" cy="1600199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800" dirty="0" smtClean="0"/>
              <a:t>     </a:t>
            </a:r>
          </a:p>
          <a:p>
            <a:pPr lvl="1">
              <a:buNone/>
            </a:pPr>
            <a:r>
              <a:rPr lang="en-US" sz="1800" dirty="0" smtClean="0"/>
              <a:t>     </a:t>
            </a: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7554" y="1643050"/>
            <a:ext cx="5410200" cy="4214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v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800" dirty="0" smtClean="0"/>
              <a:t>Teacher can send and receive feedback  from / To  Parents for his/her students/ children according to their performance.</a:t>
            </a:r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800" dirty="0" smtClean="0"/>
              <a:t>Parents  also can send and receive feedback  for his children performance to Teachers.</a:t>
            </a:r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v"/>
            </a:pPr>
            <a:endParaRPr lang="en-US" sz="2800" dirty="0" smtClean="0"/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v"/>
            </a:pPr>
            <a:endParaRPr lang="en-US" sz="28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00298" y="3500438"/>
            <a:ext cx="978408" cy="4084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2214554"/>
            <a:ext cx="1963395" cy="3365820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BENEFIT FOR MANAGEMENT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Master</a:t>
            </a:r>
          </a:p>
          <a:p>
            <a:r>
              <a:rPr lang="en-US" dirty="0" smtClean="0"/>
              <a:t>Employee</a:t>
            </a:r>
          </a:p>
          <a:p>
            <a:r>
              <a:rPr lang="en-US" dirty="0" smtClean="0"/>
              <a:t>Student</a:t>
            </a:r>
          </a:p>
          <a:p>
            <a:r>
              <a:rPr lang="en-US" dirty="0" smtClean="0"/>
              <a:t>Gallery</a:t>
            </a:r>
          </a:p>
          <a:p>
            <a:r>
              <a:rPr lang="en-US" dirty="0" smtClean="0"/>
              <a:t>Data Manager</a:t>
            </a:r>
          </a:p>
          <a:p>
            <a:r>
              <a:rPr lang="en-US" dirty="0" smtClean="0"/>
              <a:t>Holiday</a:t>
            </a:r>
          </a:p>
          <a:p>
            <a:r>
              <a:rPr lang="en-US" dirty="0" smtClean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xmlns="" val="36239323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BENEFIT FOR MANAGEMENT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</a:p>
          <a:p>
            <a:r>
              <a:rPr lang="en-US" dirty="0" smtClean="0"/>
              <a:t>Send Notification</a:t>
            </a:r>
          </a:p>
          <a:p>
            <a:r>
              <a:rPr lang="en-US" dirty="0" smtClean="0"/>
              <a:t>Transport</a:t>
            </a:r>
          </a:p>
          <a:p>
            <a:r>
              <a:rPr lang="en-US" dirty="0" smtClean="0"/>
              <a:t>Fee Structure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355257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714356"/>
            <a:ext cx="8858312" cy="107157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BENEFIT FOR STUDENTS, PARENTS &amp; TEACHERS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  <a:endParaRPr lang="en-US" sz="4000" dirty="0" smtClean="0"/>
          </a:p>
          <a:p>
            <a:pPr lvl="2">
              <a:buFont typeface="Wingdings" pitchFamily="2" charset="2"/>
              <a:buChar char="Ø"/>
            </a:pPr>
            <a:r>
              <a:rPr lang="en-US" sz="4000" dirty="0" smtClean="0"/>
              <a:t>Homework</a:t>
            </a:r>
          </a:p>
          <a:p>
            <a:pPr lvl="2">
              <a:buFont typeface="Wingdings" pitchFamily="2" charset="2"/>
              <a:buChar char="Ø"/>
            </a:pPr>
            <a:r>
              <a:rPr lang="en-US" sz="4000" dirty="0" smtClean="0"/>
              <a:t>Attendance</a:t>
            </a:r>
          </a:p>
          <a:p>
            <a:pPr lvl="2">
              <a:buFont typeface="Wingdings" pitchFamily="2" charset="2"/>
              <a:buChar char="Ø"/>
            </a:pPr>
            <a:r>
              <a:rPr lang="en-US" sz="4000" dirty="0" smtClean="0"/>
              <a:t>Marks</a:t>
            </a:r>
          </a:p>
          <a:p>
            <a:pPr lvl="2">
              <a:buFont typeface="Wingdings" pitchFamily="2" charset="2"/>
              <a:buChar char="Ø"/>
            </a:pPr>
            <a:r>
              <a:rPr lang="en-US" sz="4000" dirty="0" smtClean="0"/>
              <a:t>Leave Request</a:t>
            </a:r>
          </a:p>
          <a:p>
            <a:pPr lvl="2">
              <a:buFont typeface="Wingdings" pitchFamily="2" charset="2"/>
              <a:buChar char="Ø"/>
            </a:pPr>
            <a:r>
              <a:rPr lang="en-US" sz="4000" dirty="0" smtClean="0"/>
              <a:t>Reminder Notifications</a:t>
            </a:r>
          </a:p>
          <a:p>
            <a:pPr lvl="2">
              <a:buFont typeface="Wingdings" pitchFamily="2" charset="2"/>
              <a:buChar char="Ø"/>
            </a:pPr>
            <a:endParaRPr lang="en-US" sz="1800" dirty="0" smtClean="0"/>
          </a:p>
          <a:p>
            <a:pPr lvl="2"/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00" y="76200"/>
            <a:ext cx="1752600" cy="580743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BENEFIT FOR STUDENTS, PARENTS &amp; TEACHERS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8596" y="2285992"/>
            <a:ext cx="55721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US" sz="3600" dirty="0" smtClean="0"/>
              <a:t>Bus Tracking</a:t>
            </a:r>
          </a:p>
          <a:p>
            <a:pPr lvl="2">
              <a:buFont typeface="Wingdings" pitchFamily="2" charset="2"/>
              <a:buChar char="Ø"/>
            </a:pPr>
            <a:r>
              <a:rPr lang="en-US" sz="3600" dirty="0" smtClean="0"/>
              <a:t>Fee Structure</a:t>
            </a:r>
          </a:p>
          <a:p>
            <a:pPr lvl="2">
              <a:buFont typeface="Wingdings" pitchFamily="2" charset="2"/>
              <a:buChar char="Ø"/>
            </a:pPr>
            <a:r>
              <a:rPr lang="en-US" sz="3600" dirty="0" smtClean="0"/>
              <a:t>Time Table   </a:t>
            </a:r>
          </a:p>
          <a:p>
            <a:pPr lvl="2">
              <a:buFont typeface="Wingdings" pitchFamily="2" charset="2"/>
              <a:buChar char="Ø"/>
            </a:pPr>
            <a:r>
              <a:rPr lang="en-US" sz="3600" dirty="0" smtClean="0"/>
              <a:t>Employee Details</a:t>
            </a:r>
          </a:p>
          <a:p>
            <a:pPr lvl="2">
              <a:buFont typeface="Wingdings" pitchFamily="2" charset="2"/>
              <a:buChar char="Ø"/>
            </a:pPr>
            <a:r>
              <a:rPr lang="en-US" sz="3600" dirty="0" smtClean="0"/>
              <a:t>School Profile</a:t>
            </a:r>
          </a:p>
          <a:p>
            <a:pPr lvl="2">
              <a:buFont typeface="Wingdings" pitchFamily="2" charset="2"/>
              <a:buChar char="Ø"/>
            </a:pPr>
            <a:r>
              <a:rPr lang="en-US" sz="3600" dirty="0" smtClean="0"/>
              <a:t>Gallery</a:t>
            </a:r>
          </a:p>
          <a:p>
            <a:pPr lvl="2">
              <a:buFont typeface="Wingdings" pitchFamily="2" charset="2"/>
              <a:buChar char="Ø"/>
            </a:pPr>
            <a:r>
              <a:rPr lang="en-US" sz="3600" dirty="0" smtClean="0"/>
              <a:t>Feedback </a:t>
            </a:r>
            <a:endParaRPr lang="en-IN" sz="3600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Why ???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we need shine school app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sz="2400" b="1" dirty="0" smtClean="0"/>
              <a:t>We help you provide a unique platform with </a:t>
            </a:r>
          </a:p>
          <a:p>
            <a:pPr>
              <a:lnSpc>
                <a:spcPct val="150000"/>
              </a:lnSpc>
              <a:buNone/>
            </a:pPr>
            <a:r>
              <a:rPr lang="en-IN" sz="2400" b="1" dirty="0" smtClean="0"/>
              <a:t>A Real Time Connecting System where you can get the daily update of your children’s school activity .</a:t>
            </a:r>
          </a:p>
          <a:p>
            <a:pPr>
              <a:lnSpc>
                <a:spcPct val="150000"/>
              </a:lnSpc>
              <a:buNone/>
            </a:pPr>
            <a:r>
              <a:rPr lang="en-IN" sz="2400" b="1" dirty="0" smtClean="0"/>
              <a:t>No matter how busy you are , no matter how far you are , no matter you are on your business trip.</a:t>
            </a:r>
          </a:p>
          <a:p>
            <a:pPr>
              <a:lnSpc>
                <a:spcPct val="150000"/>
              </a:lnSpc>
              <a:buNone/>
            </a:pPr>
            <a:r>
              <a:rPr lang="en-IN" sz="2400" b="1" dirty="0" smtClean="0"/>
              <a:t>                                     </a:t>
            </a:r>
            <a:r>
              <a:rPr lang="en-IN" sz="2400" b="1" dirty="0" smtClean="0">
                <a:solidFill>
                  <a:srgbClr val="0070C0"/>
                </a:solidFill>
              </a:rPr>
              <a:t>No Matter What !!!</a:t>
            </a:r>
          </a:p>
          <a:p>
            <a:pPr>
              <a:lnSpc>
                <a:spcPct val="150000"/>
              </a:lnSpc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              SHINE SCHOOL APP KEEP YOU INFORMED.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6856" y="2636912"/>
            <a:ext cx="8229600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Kids Are </a:t>
            </a:r>
            <a:r>
              <a:rPr lang="en-IN" sz="4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n-I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 Future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7704" y="3573016"/>
            <a:ext cx="5256584" cy="2160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Future of Family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Future of Society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Future of country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:\Shine Track\y5gv_2_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352928" cy="223224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71546"/>
          </a:xfrm>
        </p:spPr>
        <p:txBody>
          <a:bodyPr/>
          <a:lstStyle/>
          <a:p>
            <a:pPr algn="l"/>
            <a:r>
              <a:rPr lang="en-US" sz="4800" dirty="0" smtClean="0">
                <a:solidFill>
                  <a:srgbClr val="FF0000"/>
                </a:solidFill>
              </a:rPr>
              <a:t>We provide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Admin\Desktop\FB_IMG_148880646166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034" y="3357562"/>
            <a:ext cx="8429684" cy="3071834"/>
          </a:xfrm>
          <a:prstGeom prst="rect">
            <a:avLst/>
          </a:prstGeom>
          <a:noFill/>
        </p:spPr>
      </p:pic>
      <p:pic>
        <p:nvPicPr>
          <p:cNvPr id="2051" name="Picture 3" descr="C:\Users\Admin\Downloads\shine 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  <p:pic>
        <p:nvPicPr>
          <p:cNvPr id="5" name="Picture 2" descr="C:\Users\Admin\Desktop\FB_IMG_1488806461666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0034" y="3429000"/>
            <a:ext cx="8429684" cy="307183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Who Can Use Shine Track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2000232" y="2214554"/>
            <a:ext cx="1061903" cy="2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Parents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86050" y="2857496"/>
            <a:ext cx="3643338" cy="257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714612" y="2643182"/>
            <a:ext cx="3429024" cy="2786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43240" y="3071810"/>
            <a:ext cx="2800350" cy="192882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SHINETRACK</a:t>
            </a:r>
            <a:endParaRPr lang="en-US" sz="1600" dirty="0"/>
          </a:p>
        </p:txBody>
      </p:sp>
      <p:pic>
        <p:nvPicPr>
          <p:cNvPr id="10" name="Picture 3" descr="E:\Documents and Settings\hp\Desktop\Computer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5000636"/>
            <a:ext cx="10287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41"/>
          <p:cNvSpPr txBox="1">
            <a:spLocks noChangeArrowheads="1"/>
          </p:cNvSpPr>
          <p:nvPr/>
        </p:nvSpPr>
        <p:spPr bwMode="auto">
          <a:xfrm>
            <a:off x="3711742" y="6701119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00" b="1" dirty="0"/>
          </a:p>
        </p:txBody>
      </p:sp>
      <p:sp>
        <p:nvSpPr>
          <p:cNvPr id="14" name="TextBox 44"/>
          <p:cNvSpPr txBox="1">
            <a:spLocks noChangeArrowheads="1"/>
          </p:cNvSpPr>
          <p:nvPr/>
        </p:nvSpPr>
        <p:spPr bwMode="auto">
          <a:xfrm>
            <a:off x="5500694" y="2000240"/>
            <a:ext cx="1358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Teachers</a:t>
            </a:r>
            <a:endParaRPr lang="en-US" b="1" dirty="0"/>
          </a:p>
        </p:txBody>
      </p:sp>
      <p:sp>
        <p:nvSpPr>
          <p:cNvPr id="21506" name="AutoShape 2" descr="Image result for classroom"/>
          <p:cNvSpPr>
            <a:spLocks noChangeAspect="1" noChangeArrowheads="1"/>
          </p:cNvSpPr>
          <p:nvPr/>
        </p:nvSpPr>
        <p:spPr bwMode="auto">
          <a:xfrm>
            <a:off x="116681" y="-1576388"/>
            <a:ext cx="3714750" cy="3286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428736"/>
            <a:ext cx="1928826" cy="25003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5140" y="1285860"/>
            <a:ext cx="2071702" cy="26432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4071942"/>
            <a:ext cx="1876428" cy="242889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858016" y="4080695"/>
            <a:ext cx="171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    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14942" y="5496997"/>
            <a:ext cx="2000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       management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71670" y="5643578"/>
            <a:ext cx="2000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6586216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785818"/>
          </a:xfrm>
        </p:spPr>
        <p:txBody>
          <a:bodyPr>
            <a:normAutofit fontScale="90000"/>
          </a:bodyPr>
          <a:lstStyle/>
          <a:p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     </a:t>
            </a:r>
            <a:r>
              <a:rPr lang="en-US" sz="3200" i="1" dirty="0" smtClean="0">
                <a:solidFill>
                  <a:srgbClr val="FF0000"/>
                </a:solidFill>
              </a:rPr>
              <a:t> 			</a:t>
            </a:r>
            <a:r>
              <a:rPr lang="en-US" sz="4000" b="1" i="1" dirty="0" err="1" smtClean="0">
                <a:solidFill>
                  <a:srgbClr val="FF0000"/>
                </a:solidFill>
              </a:rPr>
              <a:t>Shinetrack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endParaRPr lang="en-IN" sz="360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928794" y="1071546"/>
            <a:ext cx="478634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SHINE TRACK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2928926" y="235743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472" y="2714620"/>
            <a:ext cx="364333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ADMIN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5072066" y="235743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500562" y="2714620"/>
            <a:ext cx="385765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 APP</a:t>
            </a:r>
            <a:endParaRPr lang="en-IN" dirty="0"/>
          </a:p>
        </p:txBody>
      </p:sp>
      <p:pic>
        <p:nvPicPr>
          <p:cNvPr id="11" name="Picture 2" descr="C:\Users\user\Desktop\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929066"/>
            <a:ext cx="3552852" cy="21002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857628"/>
            <a:ext cx="357190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 descr="C:\Users\user\Desktop\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929066"/>
            <a:ext cx="3552852" cy="21002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2977</TotalTime>
  <Words>1304</Words>
  <Application>Microsoft Office PowerPoint</Application>
  <PresentationFormat>On-screen Show (4:3)</PresentationFormat>
  <Paragraphs>256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Constantia</vt:lpstr>
      <vt:lpstr>Wingdings 2</vt:lpstr>
      <vt:lpstr>Copperplate Gothic Bold</vt:lpstr>
      <vt:lpstr>Wingdings 3</vt:lpstr>
      <vt:lpstr>Wingdings</vt:lpstr>
      <vt:lpstr>Flow</vt:lpstr>
      <vt:lpstr>Shine Track</vt:lpstr>
      <vt:lpstr>Slide 2</vt:lpstr>
      <vt:lpstr>Slide 3</vt:lpstr>
      <vt:lpstr>         Imagine a World without Internet Information Technology</vt:lpstr>
      <vt:lpstr>          Why ??? we need shine school app</vt:lpstr>
      <vt:lpstr>Slide 6</vt:lpstr>
      <vt:lpstr>We provide…</vt:lpstr>
      <vt:lpstr>    Who Can Use Shine Track </vt:lpstr>
      <vt:lpstr>               Shinetrack  </vt:lpstr>
      <vt:lpstr>DASHBOARD</vt:lpstr>
      <vt:lpstr>.</vt:lpstr>
      <vt:lpstr>USER ROLE</vt:lpstr>
      <vt:lpstr>DATA MANAGER</vt:lpstr>
      <vt:lpstr>EMPLOYEE</vt:lpstr>
      <vt:lpstr>STUDENT</vt:lpstr>
      <vt:lpstr>POST</vt:lpstr>
      <vt:lpstr>School Profile</vt:lpstr>
      <vt:lpstr>Employee Details</vt:lpstr>
      <vt:lpstr>Slide 19</vt:lpstr>
      <vt:lpstr>HOMEWORK</vt:lpstr>
      <vt:lpstr>Slide 21</vt:lpstr>
      <vt:lpstr>Slide 22</vt:lpstr>
      <vt:lpstr>ATTENDANCE</vt:lpstr>
      <vt:lpstr>Slide 24</vt:lpstr>
      <vt:lpstr>KNOWLEDGE BANK</vt:lpstr>
      <vt:lpstr>NOTIFICATION</vt:lpstr>
      <vt:lpstr>Notification</vt:lpstr>
      <vt:lpstr>Voice  sms</vt:lpstr>
      <vt:lpstr>VOICE CALLING</vt:lpstr>
      <vt:lpstr>Transport</vt:lpstr>
      <vt:lpstr>BUS ROUTE</vt:lpstr>
      <vt:lpstr>Bus Tracking</vt:lpstr>
      <vt:lpstr>Fee Structure</vt:lpstr>
      <vt:lpstr>Fee Structure </vt:lpstr>
      <vt:lpstr>Time table</vt:lpstr>
      <vt:lpstr> Time-Table</vt:lpstr>
      <vt:lpstr>REPORT</vt:lpstr>
      <vt:lpstr>Slide 38</vt:lpstr>
      <vt:lpstr>RESULT/MARKS</vt:lpstr>
      <vt:lpstr>LIBRARY</vt:lpstr>
      <vt:lpstr>GALLERY</vt:lpstr>
      <vt:lpstr>Gallery </vt:lpstr>
      <vt:lpstr> Feedback</vt:lpstr>
      <vt:lpstr>BENEFIT FOR MANAGEMENT</vt:lpstr>
      <vt:lpstr>BENEFIT FOR MANAGEMENT</vt:lpstr>
      <vt:lpstr>BENEFIT FOR STUDENTS, PARENTS &amp; TEACHERS</vt:lpstr>
      <vt:lpstr>BENEFIT FOR STUDENTS, PARENTS &amp; TEACHERS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-EduApp</dc:title>
  <dc:creator>prashant</dc:creator>
  <cp:lastModifiedBy>intel</cp:lastModifiedBy>
  <cp:revision>323</cp:revision>
  <dcterms:created xsi:type="dcterms:W3CDTF">2014-08-16T07:31:27Z</dcterms:created>
  <dcterms:modified xsi:type="dcterms:W3CDTF">2017-08-22T03:11:21Z</dcterms:modified>
</cp:coreProperties>
</file>